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30" r:id="rId74"/>
    <p:sldId id="331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9" r:id="rId100"/>
    <p:sldId id="360" r:id="rId101"/>
    <p:sldId id="361" r:id="rId102"/>
    <p:sldId id="362" r:id="rId103"/>
    <p:sldId id="363" r:id="rId104"/>
    <p:sldId id="364" r:id="rId105"/>
    <p:sldId id="365" r:id="rId106"/>
    <p:sldId id="366" r:id="rId107"/>
    <p:sldId id="367" r:id="rId108"/>
    <p:sldId id="368" r:id="rId109"/>
    <p:sldId id="369" r:id="rId110"/>
    <p:sldId id="370" r:id="rId111"/>
    <p:sldId id="371" r:id="rId112"/>
    <p:sldId id="373" r:id="rId113"/>
    <p:sldId id="374" r:id="rId114"/>
    <p:sldId id="375" r:id="rId115"/>
    <p:sldId id="377" r:id="rId116"/>
    <p:sldId id="378" r:id="rId117"/>
    <p:sldId id="379" r:id="rId118"/>
    <p:sldId id="380" r:id="rId119"/>
    <p:sldId id="381" r:id="rId120"/>
    <p:sldId id="382" r:id="rId121"/>
    <p:sldId id="383" r:id="rId122"/>
    <p:sldId id="384" r:id="rId123"/>
    <p:sldId id="385" r:id="rId124"/>
    <p:sldId id="387" r:id="rId125"/>
    <p:sldId id="388" r:id="rId126"/>
    <p:sldId id="391" r:id="rId127"/>
    <p:sldId id="392" r:id="rId128"/>
    <p:sldId id="393" r:id="rId129"/>
    <p:sldId id="394" r:id="rId130"/>
    <p:sldId id="395" r:id="rId131"/>
    <p:sldId id="396" r:id="rId132"/>
    <p:sldId id="397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0" r:id="rId146"/>
    <p:sldId id="411" r:id="rId147"/>
    <p:sldId id="413" r:id="rId148"/>
    <p:sldId id="415" r:id="rId149"/>
    <p:sldId id="416" r:id="rId150"/>
    <p:sldId id="417" r:id="rId151"/>
    <p:sldId id="418" r:id="rId152"/>
    <p:sldId id="419" r:id="rId153"/>
    <p:sldId id="420" r:id="rId154"/>
    <p:sldId id="421" r:id="rId155"/>
    <p:sldId id="422" r:id="rId156"/>
    <p:sldId id="423" r:id="rId157"/>
    <p:sldId id="424" r:id="rId158"/>
    <p:sldId id="425" r:id="rId159"/>
    <p:sldId id="426" r:id="rId160"/>
    <p:sldId id="427" r:id="rId161"/>
    <p:sldId id="428" r:id="rId162"/>
    <p:sldId id="429" r:id="rId163"/>
    <p:sldId id="430" r:id="rId164"/>
  </p:sldIdLst>
  <p:sldSz cx="12801600" cy="6858000"/>
  <p:notesSz cx="12801600" cy="12192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02" y="17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26262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893242" y="0"/>
            <a:ext cx="1818639" cy="6858000"/>
          </a:xfrm>
          <a:custGeom>
            <a:avLst/>
            <a:gdLst/>
            <a:ahLst/>
            <a:cxnLst/>
            <a:rect l="l" t="t" r="r" b="b"/>
            <a:pathLst>
              <a:path w="1818640" h="6858000">
                <a:moveTo>
                  <a:pt x="0" y="6858000"/>
                </a:moveTo>
                <a:lnTo>
                  <a:pt x="1818640" y="0"/>
                </a:lnTo>
              </a:path>
            </a:pathLst>
          </a:custGeom>
          <a:ln w="22225">
            <a:solidFill>
              <a:srgbClr val="D8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3435" y="0"/>
            <a:ext cx="5024755" cy="68580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377112" y="0"/>
            <a:ext cx="2555240" cy="6858000"/>
          </a:xfrm>
          <a:custGeom>
            <a:avLst/>
            <a:gdLst/>
            <a:ahLst/>
            <a:cxnLst/>
            <a:rect l="l" t="t" r="r" b="b"/>
            <a:pathLst>
              <a:path w="2555240" h="6858000">
                <a:moveTo>
                  <a:pt x="1541779" y="1537017"/>
                </a:moveTo>
                <a:lnTo>
                  <a:pt x="1494472" y="1543685"/>
                </a:lnTo>
                <a:lnTo>
                  <a:pt x="1450975" y="1561782"/>
                </a:lnTo>
                <a:lnTo>
                  <a:pt x="1413509" y="1590357"/>
                </a:lnTo>
                <a:lnTo>
                  <a:pt x="1384300" y="1627822"/>
                </a:lnTo>
                <a:lnTo>
                  <a:pt x="1365567" y="1673225"/>
                </a:lnTo>
                <a:lnTo>
                  <a:pt x="970915" y="3128645"/>
                </a:lnTo>
                <a:lnTo>
                  <a:pt x="0" y="6858000"/>
                </a:lnTo>
                <a:lnTo>
                  <a:pt x="26034" y="6858000"/>
                </a:lnTo>
                <a:lnTo>
                  <a:pt x="996315" y="3136265"/>
                </a:lnTo>
                <a:lnTo>
                  <a:pt x="1390967" y="1680845"/>
                </a:lnTo>
                <a:lnTo>
                  <a:pt x="1411922" y="1634807"/>
                </a:lnTo>
                <a:lnTo>
                  <a:pt x="1445259" y="1598612"/>
                </a:lnTo>
                <a:lnTo>
                  <a:pt x="1487487" y="1574482"/>
                </a:lnTo>
                <a:lnTo>
                  <a:pt x="1535429" y="1563687"/>
                </a:lnTo>
                <a:lnTo>
                  <a:pt x="1637347" y="1563687"/>
                </a:lnTo>
                <a:lnTo>
                  <a:pt x="1625282" y="1556385"/>
                </a:lnTo>
                <a:lnTo>
                  <a:pt x="1590675" y="1543685"/>
                </a:lnTo>
                <a:lnTo>
                  <a:pt x="1541779" y="1537017"/>
                </a:lnTo>
                <a:close/>
              </a:path>
              <a:path w="2555240" h="6858000">
                <a:moveTo>
                  <a:pt x="1637347" y="1563687"/>
                </a:moveTo>
                <a:lnTo>
                  <a:pt x="1535429" y="1563687"/>
                </a:lnTo>
                <a:lnTo>
                  <a:pt x="1585595" y="1569085"/>
                </a:lnTo>
                <a:lnTo>
                  <a:pt x="1614804" y="1580197"/>
                </a:lnTo>
                <a:lnTo>
                  <a:pt x="1663382" y="1617345"/>
                </a:lnTo>
                <a:lnTo>
                  <a:pt x="1694179" y="1671320"/>
                </a:lnTo>
                <a:lnTo>
                  <a:pt x="1702117" y="1732279"/>
                </a:lnTo>
                <a:lnTo>
                  <a:pt x="1696402" y="1763712"/>
                </a:lnTo>
                <a:lnTo>
                  <a:pt x="1436687" y="2721610"/>
                </a:lnTo>
                <a:lnTo>
                  <a:pt x="1430337" y="2770504"/>
                </a:lnTo>
                <a:lnTo>
                  <a:pt x="1436687" y="2817812"/>
                </a:lnTo>
                <a:lnTo>
                  <a:pt x="1454784" y="2861310"/>
                </a:lnTo>
                <a:lnTo>
                  <a:pt x="1483359" y="2898775"/>
                </a:lnTo>
                <a:lnTo>
                  <a:pt x="1521142" y="2927985"/>
                </a:lnTo>
                <a:lnTo>
                  <a:pt x="1566545" y="2946717"/>
                </a:lnTo>
                <a:lnTo>
                  <a:pt x="1618615" y="2952750"/>
                </a:lnTo>
                <a:lnTo>
                  <a:pt x="1668779" y="2944495"/>
                </a:lnTo>
                <a:lnTo>
                  <a:pt x="1704022" y="2928302"/>
                </a:lnTo>
                <a:lnTo>
                  <a:pt x="1617345" y="2928302"/>
                </a:lnTo>
                <a:lnTo>
                  <a:pt x="1572895" y="2922587"/>
                </a:lnTo>
                <a:lnTo>
                  <a:pt x="1526857" y="2901632"/>
                </a:lnTo>
                <a:lnTo>
                  <a:pt x="1490662" y="2868295"/>
                </a:lnTo>
                <a:lnTo>
                  <a:pt x="1466215" y="2826067"/>
                </a:lnTo>
                <a:lnTo>
                  <a:pt x="1455737" y="2778125"/>
                </a:lnTo>
                <a:lnTo>
                  <a:pt x="1460817" y="2727960"/>
                </a:lnTo>
                <a:lnTo>
                  <a:pt x="1720532" y="1770062"/>
                </a:lnTo>
                <a:lnTo>
                  <a:pt x="1726565" y="1734502"/>
                </a:lnTo>
                <a:lnTo>
                  <a:pt x="1725612" y="1701482"/>
                </a:lnTo>
                <a:lnTo>
                  <a:pt x="1725612" y="1698625"/>
                </a:lnTo>
                <a:lnTo>
                  <a:pt x="1717675" y="1663700"/>
                </a:lnTo>
                <a:lnTo>
                  <a:pt x="1702752" y="1630045"/>
                </a:lnTo>
                <a:lnTo>
                  <a:pt x="1681797" y="1600200"/>
                </a:lnTo>
                <a:lnTo>
                  <a:pt x="1655762" y="1575435"/>
                </a:lnTo>
                <a:lnTo>
                  <a:pt x="1637347" y="1563687"/>
                </a:lnTo>
                <a:close/>
              </a:path>
              <a:path w="2555240" h="6858000">
                <a:moveTo>
                  <a:pt x="2555240" y="0"/>
                </a:moveTo>
                <a:lnTo>
                  <a:pt x="2528252" y="0"/>
                </a:lnTo>
                <a:lnTo>
                  <a:pt x="2099859" y="1561782"/>
                </a:lnTo>
                <a:lnTo>
                  <a:pt x="1757679" y="2837179"/>
                </a:lnTo>
                <a:lnTo>
                  <a:pt x="1732915" y="2874962"/>
                </a:lnTo>
                <a:lnTo>
                  <a:pt x="1699577" y="2903220"/>
                </a:lnTo>
                <a:lnTo>
                  <a:pt x="1660207" y="2921317"/>
                </a:lnTo>
                <a:lnTo>
                  <a:pt x="1617345" y="2928302"/>
                </a:lnTo>
                <a:lnTo>
                  <a:pt x="1704022" y="2928302"/>
                </a:lnTo>
                <a:lnTo>
                  <a:pt x="1714500" y="2923222"/>
                </a:lnTo>
                <a:lnTo>
                  <a:pt x="1752917" y="2890202"/>
                </a:lnTo>
                <a:lnTo>
                  <a:pt x="1781809" y="2846070"/>
                </a:lnTo>
                <a:lnTo>
                  <a:pt x="1781809" y="2844800"/>
                </a:lnTo>
                <a:lnTo>
                  <a:pt x="2124075" y="1567814"/>
                </a:lnTo>
                <a:lnTo>
                  <a:pt x="255524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197" y="6167437"/>
            <a:ext cx="3294062" cy="61214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2215" y="1905635"/>
            <a:ext cx="1825307" cy="1549082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8827452" y="1900872"/>
            <a:ext cx="1835150" cy="1558925"/>
          </a:xfrm>
          <a:custGeom>
            <a:avLst/>
            <a:gdLst/>
            <a:ahLst/>
            <a:cxnLst/>
            <a:rect l="l" t="t" r="r" b="b"/>
            <a:pathLst>
              <a:path w="1835150" h="1558925">
                <a:moveTo>
                  <a:pt x="0" y="0"/>
                </a:moveTo>
                <a:lnTo>
                  <a:pt x="1834832" y="0"/>
                </a:lnTo>
                <a:lnTo>
                  <a:pt x="1834832" y="1558607"/>
                </a:lnTo>
                <a:lnTo>
                  <a:pt x="0" y="1558607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10157" y="2241867"/>
            <a:ext cx="1861185" cy="1549082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7605395" y="2237104"/>
            <a:ext cx="1870710" cy="1558925"/>
          </a:xfrm>
          <a:custGeom>
            <a:avLst/>
            <a:gdLst/>
            <a:ahLst/>
            <a:cxnLst/>
            <a:rect l="l" t="t" r="r" b="b"/>
            <a:pathLst>
              <a:path w="1870709" h="1558925">
                <a:moveTo>
                  <a:pt x="0" y="0"/>
                </a:moveTo>
                <a:lnTo>
                  <a:pt x="1870709" y="0"/>
                </a:lnTo>
                <a:lnTo>
                  <a:pt x="1870709" y="1558607"/>
                </a:lnTo>
                <a:lnTo>
                  <a:pt x="0" y="1558607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42055" y="4484052"/>
            <a:ext cx="3427095" cy="1686242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3735705" y="4477702"/>
            <a:ext cx="3439795" cy="1699260"/>
          </a:xfrm>
          <a:custGeom>
            <a:avLst/>
            <a:gdLst/>
            <a:ahLst/>
            <a:cxnLst/>
            <a:rect l="l" t="t" r="r" b="b"/>
            <a:pathLst>
              <a:path w="3439795" h="1699260">
                <a:moveTo>
                  <a:pt x="0" y="0"/>
                </a:moveTo>
                <a:lnTo>
                  <a:pt x="3439795" y="0"/>
                </a:lnTo>
                <a:lnTo>
                  <a:pt x="3439795" y="1698942"/>
                </a:lnTo>
                <a:lnTo>
                  <a:pt x="0" y="1698942"/>
                </a:lnTo>
                <a:lnTo>
                  <a:pt x="0" y="0"/>
                </a:lnTo>
              </a:path>
            </a:pathLst>
          </a:custGeom>
          <a:ln w="12700">
            <a:solidFill>
              <a:srgbClr val="FFB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3623627" y="5652134"/>
            <a:ext cx="1508760" cy="518795"/>
          </a:xfrm>
          <a:custGeom>
            <a:avLst/>
            <a:gdLst/>
            <a:ahLst/>
            <a:cxnLst/>
            <a:rect l="l" t="t" r="r" b="b"/>
            <a:pathLst>
              <a:path w="1508760" h="518795">
                <a:moveTo>
                  <a:pt x="0" y="259079"/>
                </a:moveTo>
                <a:lnTo>
                  <a:pt x="12064" y="212724"/>
                </a:lnTo>
                <a:lnTo>
                  <a:pt x="47307" y="168592"/>
                </a:lnTo>
                <a:lnTo>
                  <a:pt x="102870" y="128269"/>
                </a:lnTo>
                <a:lnTo>
                  <a:pt x="138112" y="109854"/>
                </a:lnTo>
                <a:lnTo>
                  <a:pt x="177482" y="92074"/>
                </a:lnTo>
                <a:lnTo>
                  <a:pt x="220980" y="75882"/>
                </a:lnTo>
                <a:lnTo>
                  <a:pt x="268287" y="60959"/>
                </a:lnTo>
                <a:lnTo>
                  <a:pt x="319405" y="47307"/>
                </a:lnTo>
                <a:lnTo>
                  <a:pt x="373697" y="35242"/>
                </a:lnTo>
                <a:lnTo>
                  <a:pt x="430847" y="25082"/>
                </a:lnTo>
                <a:lnTo>
                  <a:pt x="491172" y="16192"/>
                </a:lnTo>
                <a:lnTo>
                  <a:pt x="553720" y="9207"/>
                </a:lnTo>
                <a:lnTo>
                  <a:pt x="618807" y="4127"/>
                </a:lnTo>
                <a:lnTo>
                  <a:pt x="685482" y="952"/>
                </a:lnTo>
                <a:lnTo>
                  <a:pt x="754380" y="0"/>
                </a:lnTo>
                <a:lnTo>
                  <a:pt x="822960" y="952"/>
                </a:lnTo>
                <a:lnTo>
                  <a:pt x="889952" y="4127"/>
                </a:lnTo>
                <a:lnTo>
                  <a:pt x="954722" y="9207"/>
                </a:lnTo>
                <a:lnTo>
                  <a:pt x="1017587" y="16192"/>
                </a:lnTo>
                <a:lnTo>
                  <a:pt x="1077595" y="25082"/>
                </a:lnTo>
                <a:lnTo>
                  <a:pt x="1135062" y="35242"/>
                </a:lnTo>
                <a:lnTo>
                  <a:pt x="1189355" y="47307"/>
                </a:lnTo>
                <a:lnTo>
                  <a:pt x="1240155" y="60959"/>
                </a:lnTo>
                <a:lnTo>
                  <a:pt x="1287462" y="75882"/>
                </a:lnTo>
                <a:lnTo>
                  <a:pt x="1331277" y="92074"/>
                </a:lnTo>
                <a:lnTo>
                  <a:pt x="1370647" y="109854"/>
                </a:lnTo>
                <a:lnTo>
                  <a:pt x="1405572" y="128269"/>
                </a:lnTo>
                <a:lnTo>
                  <a:pt x="1461452" y="168592"/>
                </a:lnTo>
                <a:lnTo>
                  <a:pt x="1496377" y="212724"/>
                </a:lnTo>
                <a:lnTo>
                  <a:pt x="1508442" y="259079"/>
                </a:lnTo>
                <a:lnTo>
                  <a:pt x="1505585" y="282892"/>
                </a:lnTo>
                <a:lnTo>
                  <a:pt x="1481455" y="327977"/>
                </a:lnTo>
                <a:lnTo>
                  <a:pt x="1436052" y="370204"/>
                </a:lnTo>
                <a:lnTo>
                  <a:pt x="1370647" y="408622"/>
                </a:lnTo>
                <a:lnTo>
                  <a:pt x="1331277" y="426084"/>
                </a:lnTo>
                <a:lnTo>
                  <a:pt x="1287462" y="442594"/>
                </a:lnTo>
                <a:lnTo>
                  <a:pt x="1240155" y="457517"/>
                </a:lnTo>
                <a:lnTo>
                  <a:pt x="1189355" y="470852"/>
                </a:lnTo>
                <a:lnTo>
                  <a:pt x="1135062" y="482917"/>
                </a:lnTo>
                <a:lnTo>
                  <a:pt x="1077595" y="493394"/>
                </a:lnTo>
                <a:lnTo>
                  <a:pt x="1017587" y="502284"/>
                </a:lnTo>
                <a:lnTo>
                  <a:pt x="954722" y="508952"/>
                </a:lnTo>
                <a:lnTo>
                  <a:pt x="889952" y="514032"/>
                </a:lnTo>
                <a:lnTo>
                  <a:pt x="822960" y="517207"/>
                </a:lnTo>
                <a:lnTo>
                  <a:pt x="754380" y="518477"/>
                </a:lnTo>
                <a:lnTo>
                  <a:pt x="685482" y="517207"/>
                </a:lnTo>
                <a:lnTo>
                  <a:pt x="618807" y="514032"/>
                </a:lnTo>
                <a:lnTo>
                  <a:pt x="553720" y="508952"/>
                </a:lnTo>
                <a:lnTo>
                  <a:pt x="491172" y="502284"/>
                </a:lnTo>
                <a:lnTo>
                  <a:pt x="430847" y="493394"/>
                </a:lnTo>
                <a:lnTo>
                  <a:pt x="373697" y="482917"/>
                </a:lnTo>
                <a:lnTo>
                  <a:pt x="319405" y="470852"/>
                </a:lnTo>
                <a:lnTo>
                  <a:pt x="268287" y="457517"/>
                </a:lnTo>
                <a:lnTo>
                  <a:pt x="220980" y="442594"/>
                </a:lnTo>
                <a:lnTo>
                  <a:pt x="177482" y="426084"/>
                </a:lnTo>
                <a:lnTo>
                  <a:pt x="138112" y="408622"/>
                </a:lnTo>
                <a:lnTo>
                  <a:pt x="102870" y="389889"/>
                </a:lnTo>
                <a:lnTo>
                  <a:pt x="47307" y="349567"/>
                </a:lnTo>
                <a:lnTo>
                  <a:pt x="12064" y="305752"/>
                </a:lnTo>
                <a:lnTo>
                  <a:pt x="0" y="259079"/>
                </a:lnTo>
              </a:path>
            </a:pathLst>
          </a:custGeom>
          <a:ln w="15875">
            <a:solidFill>
              <a:srgbClr val="931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73215" y="5576252"/>
            <a:ext cx="1665922" cy="59436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6668452" y="5571490"/>
            <a:ext cx="1675764" cy="603885"/>
          </a:xfrm>
          <a:custGeom>
            <a:avLst/>
            <a:gdLst/>
            <a:ahLst/>
            <a:cxnLst/>
            <a:rect l="l" t="t" r="r" b="b"/>
            <a:pathLst>
              <a:path w="1675765" h="603885">
                <a:moveTo>
                  <a:pt x="0" y="0"/>
                </a:moveTo>
                <a:lnTo>
                  <a:pt x="1675447" y="0"/>
                </a:lnTo>
                <a:lnTo>
                  <a:pt x="1675447" y="603885"/>
                </a:lnTo>
                <a:lnTo>
                  <a:pt x="0" y="603885"/>
                </a:lnTo>
                <a:lnTo>
                  <a:pt x="0" y="0"/>
                </a:lnTo>
              </a:path>
            </a:pathLst>
          </a:custGeom>
          <a:ln w="9525">
            <a:solidFill>
              <a:srgbClr val="FFB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6333172" y="5717857"/>
            <a:ext cx="1508760" cy="177800"/>
          </a:xfrm>
          <a:custGeom>
            <a:avLst/>
            <a:gdLst/>
            <a:ahLst/>
            <a:cxnLst/>
            <a:rect l="l" t="t" r="r" b="b"/>
            <a:pathLst>
              <a:path w="1508759" h="177800">
                <a:moveTo>
                  <a:pt x="0" y="88899"/>
                </a:moveTo>
                <a:lnTo>
                  <a:pt x="33972" y="62547"/>
                </a:lnTo>
                <a:lnTo>
                  <a:pt x="91122" y="46672"/>
                </a:lnTo>
                <a:lnTo>
                  <a:pt x="128904" y="39369"/>
                </a:lnTo>
                <a:lnTo>
                  <a:pt x="172085" y="32384"/>
                </a:lnTo>
                <a:lnTo>
                  <a:pt x="220980" y="26034"/>
                </a:lnTo>
                <a:lnTo>
                  <a:pt x="274637" y="20319"/>
                </a:lnTo>
                <a:lnTo>
                  <a:pt x="332422" y="15239"/>
                </a:lnTo>
                <a:lnTo>
                  <a:pt x="394652" y="10794"/>
                </a:lnTo>
                <a:lnTo>
                  <a:pt x="460692" y="6984"/>
                </a:lnTo>
                <a:lnTo>
                  <a:pt x="529907" y="4127"/>
                </a:lnTo>
                <a:lnTo>
                  <a:pt x="602297" y="1904"/>
                </a:lnTo>
                <a:lnTo>
                  <a:pt x="677227" y="317"/>
                </a:lnTo>
                <a:lnTo>
                  <a:pt x="754380" y="0"/>
                </a:lnTo>
                <a:lnTo>
                  <a:pt x="831532" y="317"/>
                </a:lnTo>
                <a:lnTo>
                  <a:pt x="906144" y="1904"/>
                </a:lnTo>
                <a:lnTo>
                  <a:pt x="978535" y="4127"/>
                </a:lnTo>
                <a:lnTo>
                  <a:pt x="1047749" y="6984"/>
                </a:lnTo>
                <a:lnTo>
                  <a:pt x="1113789" y="10794"/>
                </a:lnTo>
                <a:lnTo>
                  <a:pt x="1176019" y="15239"/>
                </a:lnTo>
                <a:lnTo>
                  <a:pt x="1234122" y="20319"/>
                </a:lnTo>
                <a:lnTo>
                  <a:pt x="1287462" y="26034"/>
                </a:lnTo>
                <a:lnTo>
                  <a:pt x="1336357" y="32384"/>
                </a:lnTo>
                <a:lnTo>
                  <a:pt x="1379855" y="39369"/>
                </a:lnTo>
                <a:lnTo>
                  <a:pt x="1417637" y="46672"/>
                </a:lnTo>
                <a:lnTo>
                  <a:pt x="1474469" y="62547"/>
                </a:lnTo>
                <a:lnTo>
                  <a:pt x="1508442" y="88899"/>
                </a:lnTo>
                <a:lnTo>
                  <a:pt x="1504632" y="98107"/>
                </a:lnTo>
                <a:lnTo>
                  <a:pt x="1449387" y="123507"/>
                </a:lnTo>
                <a:lnTo>
                  <a:pt x="1379855" y="138747"/>
                </a:lnTo>
                <a:lnTo>
                  <a:pt x="1336357" y="145414"/>
                </a:lnTo>
                <a:lnTo>
                  <a:pt x="1287462" y="151764"/>
                </a:lnTo>
                <a:lnTo>
                  <a:pt x="1234122" y="157479"/>
                </a:lnTo>
                <a:lnTo>
                  <a:pt x="1176019" y="162877"/>
                </a:lnTo>
                <a:lnTo>
                  <a:pt x="1113789" y="167322"/>
                </a:lnTo>
                <a:lnTo>
                  <a:pt x="1047749" y="170814"/>
                </a:lnTo>
                <a:lnTo>
                  <a:pt x="978535" y="173989"/>
                </a:lnTo>
                <a:lnTo>
                  <a:pt x="906144" y="176212"/>
                </a:lnTo>
                <a:lnTo>
                  <a:pt x="831532" y="177482"/>
                </a:lnTo>
                <a:lnTo>
                  <a:pt x="754380" y="177799"/>
                </a:lnTo>
                <a:lnTo>
                  <a:pt x="677227" y="177482"/>
                </a:lnTo>
                <a:lnTo>
                  <a:pt x="602297" y="176212"/>
                </a:lnTo>
                <a:lnTo>
                  <a:pt x="529907" y="173989"/>
                </a:lnTo>
                <a:lnTo>
                  <a:pt x="460692" y="170814"/>
                </a:lnTo>
                <a:lnTo>
                  <a:pt x="394652" y="167322"/>
                </a:lnTo>
                <a:lnTo>
                  <a:pt x="332422" y="162877"/>
                </a:lnTo>
                <a:lnTo>
                  <a:pt x="274637" y="157479"/>
                </a:lnTo>
                <a:lnTo>
                  <a:pt x="220980" y="151764"/>
                </a:lnTo>
                <a:lnTo>
                  <a:pt x="172085" y="145414"/>
                </a:lnTo>
                <a:lnTo>
                  <a:pt x="128904" y="138747"/>
                </a:lnTo>
                <a:lnTo>
                  <a:pt x="91122" y="131444"/>
                </a:lnTo>
                <a:lnTo>
                  <a:pt x="33972" y="115569"/>
                </a:lnTo>
                <a:lnTo>
                  <a:pt x="0" y="88899"/>
                </a:lnTo>
              </a:path>
            </a:pathLst>
          </a:custGeom>
          <a:ln w="15875">
            <a:solidFill>
              <a:srgbClr val="931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88162" y="4693602"/>
            <a:ext cx="601345" cy="60134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91515" y="1505902"/>
            <a:ext cx="3637915" cy="3990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8630" y="423862"/>
            <a:ext cx="11254739" cy="2143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9765" y="2781617"/>
            <a:ext cx="10872469" cy="2766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26262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9.jpg"/><Relationship Id="rId7" Type="http://schemas.openxmlformats.org/officeDocument/2006/relationships/image" Target="../media/image290.png"/><Relationship Id="rId12" Type="http://schemas.openxmlformats.org/officeDocument/2006/relationships/image" Target="../media/image311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11" Type="http://schemas.openxmlformats.org/officeDocument/2006/relationships/image" Target="../media/image294.png"/><Relationship Id="rId5" Type="http://schemas.openxmlformats.org/officeDocument/2006/relationships/image" Target="../media/image287.png"/><Relationship Id="rId10" Type="http://schemas.openxmlformats.org/officeDocument/2006/relationships/image" Target="../media/image317.png"/><Relationship Id="rId4" Type="http://schemas.openxmlformats.org/officeDocument/2006/relationships/image" Target="../media/image314.png"/><Relationship Id="rId9" Type="http://schemas.openxmlformats.org/officeDocument/2006/relationships/image" Target="../media/image31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image" Target="../media/image9.jpg"/><Relationship Id="rId7" Type="http://schemas.openxmlformats.org/officeDocument/2006/relationships/image" Target="../media/image320.png"/><Relationship Id="rId12" Type="http://schemas.openxmlformats.org/officeDocument/2006/relationships/image" Target="../media/image321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1" Type="http://schemas.openxmlformats.org/officeDocument/2006/relationships/image" Target="../media/image311.png"/><Relationship Id="rId5" Type="http://schemas.openxmlformats.org/officeDocument/2006/relationships/image" Target="../media/image318.png"/><Relationship Id="rId10" Type="http://schemas.openxmlformats.org/officeDocument/2006/relationships/image" Target="../media/image290.png"/><Relationship Id="rId4" Type="http://schemas.openxmlformats.org/officeDocument/2006/relationships/image" Target="../media/image288.png"/><Relationship Id="rId9" Type="http://schemas.openxmlformats.org/officeDocument/2006/relationships/image" Target="../media/image28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3" Type="http://schemas.openxmlformats.org/officeDocument/2006/relationships/image" Target="../media/image9.jpg"/><Relationship Id="rId7" Type="http://schemas.openxmlformats.org/officeDocument/2006/relationships/image" Target="../media/image303.png"/><Relationship Id="rId12" Type="http://schemas.openxmlformats.org/officeDocument/2006/relationships/image" Target="../media/image308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png"/><Relationship Id="rId11" Type="http://schemas.openxmlformats.org/officeDocument/2006/relationships/image" Target="../media/image306.png"/><Relationship Id="rId5" Type="http://schemas.openxmlformats.org/officeDocument/2006/relationships/image" Target="../media/image287.png"/><Relationship Id="rId10" Type="http://schemas.openxmlformats.org/officeDocument/2006/relationships/image" Target="../media/image305.png"/><Relationship Id="rId4" Type="http://schemas.openxmlformats.org/officeDocument/2006/relationships/image" Target="../media/image310.png"/><Relationship Id="rId9" Type="http://schemas.openxmlformats.org/officeDocument/2006/relationships/image" Target="../media/image324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7.png"/><Relationship Id="rId5" Type="http://schemas.openxmlformats.org/officeDocument/2006/relationships/image" Target="../media/image326.png"/><Relationship Id="rId4" Type="http://schemas.openxmlformats.org/officeDocument/2006/relationships/image" Target="../media/image32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8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jpg"/><Relationship Id="rId3" Type="http://schemas.openxmlformats.org/officeDocument/2006/relationships/image" Target="../media/image9.jpg"/><Relationship Id="rId7" Type="http://schemas.openxmlformats.org/officeDocument/2006/relationships/image" Target="../media/image331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01.png"/><Relationship Id="rId4" Type="http://schemas.openxmlformats.org/officeDocument/2006/relationships/image" Target="../media/image329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3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6.png"/><Relationship Id="rId5" Type="http://schemas.openxmlformats.org/officeDocument/2006/relationships/image" Target="../media/image335.jpg"/><Relationship Id="rId4" Type="http://schemas.openxmlformats.org/officeDocument/2006/relationships/image" Target="../media/image334.jp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9.jpg"/><Relationship Id="rId7" Type="http://schemas.openxmlformats.org/officeDocument/2006/relationships/image" Target="../media/image302.png"/><Relationship Id="rId12" Type="http://schemas.openxmlformats.org/officeDocument/2006/relationships/image" Target="../media/image30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11" Type="http://schemas.openxmlformats.org/officeDocument/2006/relationships/image" Target="../media/image308.png"/><Relationship Id="rId5" Type="http://schemas.openxmlformats.org/officeDocument/2006/relationships/image" Target="../media/image305.png"/><Relationship Id="rId10" Type="http://schemas.openxmlformats.org/officeDocument/2006/relationships/image" Target="../media/image304.jpg"/><Relationship Id="rId4" Type="http://schemas.openxmlformats.org/officeDocument/2006/relationships/image" Target="../media/image287.png"/><Relationship Id="rId9" Type="http://schemas.openxmlformats.org/officeDocument/2006/relationships/image" Target="../media/image286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306.png"/><Relationship Id="rId3" Type="http://schemas.openxmlformats.org/officeDocument/2006/relationships/image" Target="../media/image9.jpg"/><Relationship Id="rId7" Type="http://schemas.openxmlformats.org/officeDocument/2006/relationships/image" Target="../media/image303.png"/><Relationship Id="rId12" Type="http://schemas.openxmlformats.org/officeDocument/2006/relationships/image" Target="../media/image305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38.png"/><Relationship Id="rId5" Type="http://schemas.openxmlformats.org/officeDocument/2006/relationships/image" Target="../media/image337.png"/><Relationship Id="rId10" Type="http://schemas.openxmlformats.org/officeDocument/2006/relationships/image" Target="../media/image294.png"/><Relationship Id="rId4" Type="http://schemas.openxmlformats.org/officeDocument/2006/relationships/image" Target="../media/image288.png"/><Relationship Id="rId9" Type="http://schemas.openxmlformats.org/officeDocument/2006/relationships/image" Target="../media/image304.jpg"/><Relationship Id="rId14" Type="http://schemas.openxmlformats.org/officeDocument/2006/relationships/image" Target="../media/image30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nisa.europa.eu/publications/appropriate-security-measures-for-smart-grids" TargetMode="External"/><Relationship Id="rId4" Type="http://schemas.openxmlformats.org/officeDocument/2006/relationships/image" Target="../media/image339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nisa.europa.eu/publications/appropriate-security-measures-for-smart-grid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nisa.europa.eu/publications/appropriate-security-measures-for-smart-grids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3.png"/><Relationship Id="rId4" Type="http://schemas.openxmlformats.org/officeDocument/2006/relationships/image" Target="../media/image342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5.jpg"/><Relationship Id="rId4" Type="http://schemas.openxmlformats.org/officeDocument/2006/relationships/image" Target="../media/image344.jp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isa.europa.eu/publications/appropriate-security-measures-for-smart-grids" TargetMode="External"/><Relationship Id="rId3" Type="http://schemas.openxmlformats.org/officeDocument/2006/relationships/image" Target="../media/image9.jpg"/><Relationship Id="rId7" Type="http://schemas.openxmlformats.org/officeDocument/2006/relationships/hyperlink" Target="https://learn.microsoft.com/en-us/mem/intune/user-help/you-need-to-enable-defender-firewall-windows" TargetMode="External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archlinux.org/title/Uncomplicated_Firewall" TargetMode="External"/><Relationship Id="rId5" Type="http://schemas.openxmlformats.org/officeDocument/2006/relationships/hyperlink" Target="https://learn.microsoft.com/en-us/windows/security/operating-system-security/network-security/windows-firewall/configure" TargetMode="External"/><Relationship Id="rId4" Type="http://schemas.openxmlformats.org/officeDocument/2006/relationships/hyperlink" Target="https://documents.trendmicro.com/assets/white_papers/wp-threats-to-manufacturing-environments-in-the-era-of-industry-4.pdf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src.nist.gov/glossary" TargetMode="External"/><Relationship Id="rId4" Type="http://schemas.openxmlformats.org/officeDocument/2006/relationships/hyperlink" Target="https://www.deepl.com/translator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g"/><Relationship Id="rId7" Type="http://schemas.openxmlformats.org/officeDocument/2006/relationships/hyperlink" Target="https://www.linkedin.com/company/cybersecpro-euproject/" TargetMode="External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CyberSecPro_eu" TargetMode="External"/><Relationship Id="rId5" Type="http://schemas.openxmlformats.org/officeDocument/2006/relationships/hyperlink" Target="http://www.cybersecpro-project.eu/" TargetMode="External"/><Relationship Id="rId4" Type="http://schemas.openxmlformats.org/officeDocument/2006/relationships/image" Target="../media/image28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lcaraz@uma.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jp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jpg"/><Relationship Id="rId4" Type="http://schemas.openxmlformats.org/officeDocument/2006/relationships/image" Target="../media/image35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jp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jp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jpg"/><Relationship Id="rId5" Type="http://schemas.openxmlformats.org/officeDocument/2006/relationships/image" Target="../media/image359.png"/><Relationship Id="rId4" Type="http://schemas.openxmlformats.org/officeDocument/2006/relationships/image" Target="../media/image35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jpg"/><Relationship Id="rId4" Type="http://schemas.openxmlformats.org/officeDocument/2006/relationships/image" Target="../media/image36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g"/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ylianos.karagiannis@pdmfc.com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2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2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374.png"/><Relationship Id="rId18" Type="http://schemas.openxmlformats.org/officeDocument/2006/relationships/image" Target="../media/image379.png"/><Relationship Id="rId3" Type="http://schemas.openxmlformats.org/officeDocument/2006/relationships/image" Target="../media/image2.jpg"/><Relationship Id="rId21" Type="http://schemas.openxmlformats.org/officeDocument/2006/relationships/hyperlink" Target="http://www.enisa.europa.eu/publications/appropriate-security-measures-for-smart-grids" TargetMode="External"/><Relationship Id="rId7" Type="http://schemas.openxmlformats.org/officeDocument/2006/relationships/image" Target="../media/image369.png"/><Relationship Id="rId12" Type="http://schemas.openxmlformats.org/officeDocument/2006/relationships/image" Target="../media/image373.png"/><Relationship Id="rId17" Type="http://schemas.openxmlformats.org/officeDocument/2006/relationships/image" Target="../media/image378.png"/><Relationship Id="rId2" Type="http://schemas.openxmlformats.org/officeDocument/2006/relationships/image" Target="../media/image1.png"/><Relationship Id="rId16" Type="http://schemas.openxmlformats.org/officeDocument/2006/relationships/image" Target="../media/image377.jpg"/><Relationship Id="rId20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8.png"/><Relationship Id="rId11" Type="http://schemas.openxmlformats.org/officeDocument/2006/relationships/image" Target="../media/image226.png"/><Relationship Id="rId5" Type="http://schemas.openxmlformats.org/officeDocument/2006/relationships/image" Target="../media/image367.png"/><Relationship Id="rId15" Type="http://schemas.openxmlformats.org/officeDocument/2006/relationships/image" Target="../media/image376.png"/><Relationship Id="rId10" Type="http://schemas.openxmlformats.org/officeDocument/2006/relationships/image" Target="../media/image372.png"/><Relationship Id="rId19" Type="http://schemas.openxmlformats.org/officeDocument/2006/relationships/image" Target="../media/image380.png"/><Relationship Id="rId4" Type="http://schemas.openxmlformats.org/officeDocument/2006/relationships/image" Target="../media/image366.png"/><Relationship Id="rId9" Type="http://schemas.openxmlformats.org/officeDocument/2006/relationships/image" Target="../media/image371.png"/><Relationship Id="rId14" Type="http://schemas.openxmlformats.org/officeDocument/2006/relationships/image" Target="../media/image375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3" Type="http://schemas.openxmlformats.org/officeDocument/2006/relationships/image" Target="../media/image2.jpg"/><Relationship Id="rId7" Type="http://schemas.openxmlformats.org/officeDocument/2006/relationships/image" Target="../media/image3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3.png"/><Relationship Id="rId11" Type="http://schemas.openxmlformats.org/officeDocument/2006/relationships/image" Target="../media/image387.png"/><Relationship Id="rId5" Type="http://schemas.openxmlformats.org/officeDocument/2006/relationships/image" Target="../media/image382.png"/><Relationship Id="rId10" Type="http://schemas.openxmlformats.org/officeDocument/2006/relationships/image" Target="../media/image386.png"/><Relationship Id="rId4" Type="http://schemas.openxmlformats.org/officeDocument/2006/relationships/image" Target="../media/image372.png"/><Relationship Id="rId9" Type="http://schemas.openxmlformats.org/officeDocument/2006/relationships/image" Target="../media/image226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3" Type="http://schemas.openxmlformats.org/officeDocument/2006/relationships/image" Target="../media/image2.jpg"/><Relationship Id="rId7" Type="http://schemas.openxmlformats.org/officeDocument/2006/relationships/image" Target="../media/image3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3.png"/><Relationship Id="rId11" Type="http://schemas.openxmlformats.org/officeDocument/2006/relationships/image" Target="../media/image387.png"/><Relationship Id="rId5" Type="http://schemas.openxmlformats.org/officeDocument/2006/relationships/image" Target="../media/image382.png"/><Relationship Id="rId10" Type="http://schemas.openxmlformats.org/officeDocument/2006/relationships/image" Target="../media/image386.png"/><Relationship Id="rId4" Type="http://schemas.openxmlformats.org/officeDocument/2006/relationships/image" Target="../media/image372.png"/><Relationship Id="rId9" Type="http://schemas.openxmlformats.org/officeDocument/2006/relationships/image" Target="../media/image226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2.jpg"/><Relationship Id="rId7" Type="http://schemas.openxmlformats.org/officeDocument/2006/relationships/image" Target="../media/image3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8.png"/><Relationship Id="rId11" Type="http://schemas.openxmlformats.org/officeDocument/2006/relationships/image" Target="../media/image372.png"/><Relationship Id="rId5" Type="http://schemas.openxmlformats.org/officeDocument/2006/relationships/image" Target="../media/image383.png"/><Relationship Id="rId10" Type="http://schemas.openxmlformats.org/officeDocument/2006/relationships/image" Target="../media/image382.png"/><Relationship Id="rId4" Type="http://schemas.openxmlformats.org/officeDocument/2006/relationships/image" Target="../media/image226.png"/><Relationship Id="rId9" Type="http://schemas.openxmlformats.org/officeDocument/2006/relationships/image" Target="../media/image39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jpg"/><Relationship Id="rId2" Type="http://schemas.openxmlformats.org/officeDocument/2006/relationships/hyperlink" Target="mailto:root@XXX.XXXX.XXXX.XXXX" TargetMode="External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7.png"/><Relationship Id="rId3" Type="http://schemas.openxmlformats.org/officeDocument/2006/relationships/image" Target="../media/image2.jpg"/><Relationship Id="rId7" Type="http://schemas.openxmlformats.org/officeDocument/2006/relationships/image" Target="../media/image3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5.png"/><Relationship Id="rId11" Type="http://schemas.openxmlformats.org/officeDocument/2006/relationships/image" Target="../media/image400.png"/><Relationship Id="rId5" Type="http://schemas.openxmlformats.org/officeDocument/2006/relationships/image" Target="../media/image394.png"/><Relationship Id="rId10" Type="http://schemas.openxmlformats.org/officeDocument/2006/relationships/image" Target="../media/image399.png"/><Relationship Id="rId4" Type="http://schemas.openxmlformats.org/officeDocument/2006/relationships/image" Target="../media/image393.png"/><Relationship Id="rId9" Type="http://schemas.openxmlformats.org/officeDocument/2006/relationships/image" Target="../media/image398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3.png"/><Relationship Id="rId5" Type="http://schemas.openxmlformats.org/officeDocument/2006/relationships/image" Target="../media/image402.png"/><Relationship Id="rId4" Type="http://schemas.openxmlformats.org/officeDocument/2006/relationships/image" Target="../media/image401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png"/><Relationship Id="rId3" Type="http://schemas.openxmlformats.org/officeDocument/2006/relationships/image" Target="../media/image2.jpg"/><Relationship Id="rId7" Type="http://schemas.openxmlformats.org/officeDocument/2006/relationships/image" Target="../media/image4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.png"/><Relationship Id="rId5" Type="http://schemas.openxmlformats.org/officeDocument/2006/relationships/image" Target="../media/image406.png"/><Relationship Id="rId4" Type="http://schemas.openxmlformats.org/officeDocument/2006/relationships/image" Target="../media/image405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png"/><Relationship Id="rId3" Type="http://schemas.openxmlformats.org/officeDocument/2006/relationships/image" Target="../media/image2.jpg"/><Relationship Id="rId7" Type="http://schemas.openxmlformats.org/officeDocument/2006/relationships/image" Target="../media/image4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9.png"/><Relationship Id="rId5" Type="http://schemas.openxmlformats.org/officeDocument/2006/relationships/image" Target="../media/image406.png"/><Relationship Id="rId4" Type="http://schemas.openxmlformats.org/officeDocument/2006/relationships/image" Target="../media/image405.png"/><Relationship Id="rId9" Type="http://schemas.openxmlformats.org/officeDocument/2006/relationships/image" Target="../media/image411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3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9.png"/><Relationship Id="rId13" Type="http://schemas.openxmlformats.org/officeDocument/2006/relationships/image" Target="../media/image424.png"/><Relationship Id="rId3" Type="http://schemas.openxmlformats.org/officeDocument/2006/relationships/image" Target="../media/image2.jpg"/><Relationship Id="rId7" Type="http://schemas.openxmlformats.org/officeDocument/2006/relationships/image" Target="../media/image418.png"/><Relationship Id="rId12" Type="http://schemas.openxmlformats.org/officeDocument/2006/relationships/image" Target="../media/image423.png"/><Relationship Id="rId17" Type="http://schemas.openxmlformats.org/officeDocument/2006/relationships/image" Target="../media/image426.png"/><Relationship Id="rId2" Type="http://schemas.openxmlformats.org/officeDocument/2006/relationships/image" Target="../media/image414.png"/><Relationship Id="rId16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7.png"/><Relationship Id="rId11" Type="http://schemas.openxmlformats.org/officeDocument/2006/relationships/image" Target="../media/image422.png"/><Relationship Id="rId5" Type="http://schemas.openxmlformats.org/officeDocument/2006/relationships/image" Target="../media/image416.png"/><Relationship Id="rId15" Type="http://schemas.openxmlformats.org/officeDocument/2006/relationships/image" Target="../media/image383.png"/><Relationship Id="rId10" Type="http://schemas.openxmlformats.org/officeDocument/2006/relationships/image" Target="../media/image421.png"/><Relationship Id="rId4" Type="http://schemas.openxmlformats.org/officeDocument/2006/relationships/image" Target="../media/image415.png"/><Relationship Id="rId9" Type="http://schemas.openxmlformats.org/officeDocument/2006/relationships/image" Target="../media/image420.png"/><Relationship Id="rId14" Type="http://schemas.openxmlformats.org/officeDocument/2006/relationships/image" Target="../media/image4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eepl.com/translator" TargetMode="External"/><Relationship Id="rId3" Type="http://schemas.openxmlformats.org/officeDocument/2006/relationships/image" Target="../media/image276.png"/><Relationship Id="rId7" Type="http://schemas.openxmlformats.org/officeDocument/2006/relationships/hyperlink" Target="mailto:XML-ph-0001@deepl.internal" TargetMode="External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nisa.europa.eu/publications/&#954;&#945;&#964;&#940;&#955;&#955;&#951;&#955;&#949;&#962;&#956;&#941;&#952;&#959;&#948;&#959;&#953;&#945;&#963;&#966;&#940;&#955;&#949;&#953;&#945;&#962;&#947;&#953;&#945;" TargetMode="External"/><Relationship Id="rId5" Type="http://schemas.openxmlformats.org/officeDocument/2006/relationships/image" Target="../media/image277.png"/><Relationship Id="rId4" Type="http://schemas.openxmlformats.org/officeDocument/2006/relationships/image" Target="../media/image2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280.png"/><Relationship Id="rId4" Type="http://schemas.openxmlformats.org/officeDocument/2006/relationships/image" Target="../media/image27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iras.enisa.europa.eu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forms.gle/uTSmjnuBKU2o4Uiy9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enisa.europa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Ricardo.Lugo@taltech.e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g"/><Relationship Id="rId18" Type="http://schemas.openxmlformats.org/officeDocument/2006/relationships/image" Target="../media/image103.png"/><Relationship Id="rId3" Type="http://schemas.openxmlformats.org/officeDocument/2006/relationships/image" Target="../media/image2.jpg"/><Relationship Id="rId21" Type="http://schemas.openxmlformats.org/officeDocument/2006/relationships/image" Target="../media/image106.png"/><Relationship Id="rId7" Type="http://schemas.openxmlformats.org/officeDocument/2006/relationships/image" Target="../media/image92.jp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88.png"/><Relationship Id="rId16" Type="http://schemas.openxmlformats.org/officeDocument/2006/relationships/image" Target="../media/image101.png"/><Relationship Id="rId20" Type="http://schemas.openxmlformats.org/officeDocument/2006/relationships/image" Target="../media/image10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96.jpg"/><Relationship Id="rId24" Type="http://schemas.openxmlformats.org/officeDocument/2006/relationships/image" Target="../media/image109.png"/><Relationship Id="rId5" Type="http://schemas.openxmlformats.org/officeDocument/2006/relationships/image" Target="../media/image90.jp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g"/><Relationship Id="rId18" Type="http://schemas.openxmlformats.org/officeDocument/2006/relationships/image" Target="../media/image103.png"/><Relationship Id="rId3" Type="http://schemas.openxmlformats.org/officeDocument/2006/relationships/image" Target="../media/image2.jpg"/><Relationship Id="rId21" Type="http://schemas.openxmlformats.org/officeDocument/2006/relationships/image" Target="../media/image106.png"/><Relationship Id="rId7" Type="http://schemas.openxmlformats.org/officeDocument/2006/relationships/image" Target="../media/image92.jp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1.png"/><Relationship Id="rId16" Type="http://schemas.openxmlformats.org/officeDocument/2006/relationships/image" Target="../media/image101.png"/><Relationship Id="rId20" Type="http://schemas.openxmlformats.org/officeDocument/2006/relationships/image" Target="../media/image10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96.jpg"/><Relationship Id="rId24" Type="http://schemas.openxmlformats.org/officeDocument/2006/relationships/image" Target="../media/image109.png"/><Relationship Id="rId5" Type="http://schemas.openxmlformats.org/officeDocument/2006/relationships/image" Target="../media/image90.jp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jpg"/><Relationship Id="rId18" Type="http://schemas.openxmlformats.org/officeDocument/2006/relationships/image" Target="../media/image124.png"/><Relationship Id="rId3" Type="http://schemas.openxmlformats.org/officeDocument/2006/relationships/image" Target="../media/image2.jpg"/><Relationship Id="rId21" Type="http://schemas.openxmlformats.org/officeDocument/2006/relationships/image" Target="../media/image127.png"/><Relationship Id="rId7" Type="http://schemas.openxmlformats.org/officeDocument/2006/relationships/image" Target="../media/image113.jp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1.png"/><Relationship Id="rId16" Type="http://schemas.openxmlformats.org/officeDocument/2006/relationships/image" Target="../media/image122.png"/><Relationship Id="rId20" Type="http://schemas.openxmlformats.org/officeDocument/2006/relationships/image" Target="../media/image1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11" Type="http://schemas.openxmlformats.org/officeDocument/2006/relationships/image" Target="../media/image117.jpg"/><Relationship Id="rId24" Type="http://schemas.openxmlformats.org/officeDocument/2006/relationships/image" Target="../media/image130.png"/><Relationship Id="rId5" Type="http://schemas.openxmlformats.org/officeDocument/2006/relationships/image" Target="../media/image111.jp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jpg"/><Relationship Id="rId18" Type="http://schemas.openxmlformats.org/officeDocument/2006/relationships/image" Target="../media/image145.png"/><Relationship Id="rId3" Type="http://schemas.openxmlformats.org/officeDocument/2006/relationships/image" Target="../media/image2.jpg"/><Relationship Id="rId7" Type="http://schemas.openxmlformats.org/officeDocument/2006/relationships/image" Target="../media/image134.jp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image" Target="../media/image1.png"/><Relationship Id="rId16" Type="http://schemas.openxmlformats.org/officeDocument/2006/relationships/image" Target="../media/image143.png"/><Relationship Id="rId20" Type="http://schemas.openxmlformats.org/officeDocument/2006/relationships/image" Target="../media/image1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jpg"/><Relationship Id="rId5" Type="http://schemas.openxmlformats.org/officeDocument/2006/relationships/image" Target="../media/image132.jp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2.jpg"/><Relationship Id="rId7" Type="http://schemas.openxmlformats.org/officeDocument/2006/relationships/image" Target="../media/image1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hyperlink" Target="http://www.cloudshark.org/captures/4b8f9f3579b3" TargetMode="External"/><Relationship Id="rId4" Type="http://schemas.openxmlformats.org/officeDocument/2006/relationships/image" Target="../media/image148.jpg"/><Relationship Id="rId9" Type="http://schemas.openxmlformats.org/officeDocument/2006/relationships/image" Target="../media/image1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png"/><Relationship Id="rId5" Type="http://schemas.openxmlformats.org/officeDocument/2006/relationships/image" Target="../media/image149.png"/><Relationship Id="rId4" Type="http://schemas.openxmlformats.org/officeDocument/2006/relationships/image" Target="../media/image148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3" Type="http://schemas.openxmlformats.org/officeDocument/2006/relationships/image" Target="../media/image2.jpg"/><Relationship Id="rId21" Type="http://schemas.openxmlformats.org/officeDocument/2006/relationships/image" Target="../media/image173.png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17" Type="http://schemas.openxmlformats.org/officeDocument/2006/relationships/image" Target="../media/image169.png"/><Relationship Id="rId25" Type="http://schemas.openxmlformats.org/officeDocument/2006/relationships/image" Target="../media/image177.png"/><Relationship Id="rId2" Type="http://schemas.openxmlformats.org/officeDocument/2006/relationships/image" Target="../media/image1.png"/><Relationship Id="rId16" Type="http://schemas.openxmlformats.org/officeDocument/2006/relationships/image" Target="../media/image168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24" Type="http://schemas.openxmlformats.org/officeDocument/2006/relationships/image" Target="../media/image176.png"/><Relationship Id="rId5" Type="http://schemas.openxmlformats.org/officeDocument/2006/relationships/image" Target="../media/image157.png"/><Relationship Id="rId15" Type="http://schemas.openxmlformats.org/officeDocument/2006/relationships/image" Target="../media/image167.png"/><Relationship Id="rId23" Type="http://schemas.openxmlformats.org/officeDocument/2006/relationships/image" Target="../media/image175.png"/><Relationship Id="rId10" Type="http://schemas.openxmlformats.org/officeDocument/2006/relationships/image" Target="../media/image162.png"/><Relationship Id="rId19" Type="http://schemas.openxmlformats.org/officeDocument/2006/relationships/image" Target="../media/image171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66.png"/><Relationship Id="rId22" Type="http://schemas.openxmlformats.org/officeDocument/2006/relationships/image" Target="../media/image17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XML-ph-0000@DeepL.internal" TargetMode="External"/><Relationship Id="rId4" Type="http://schemas.openxmlformats.org/officeDocument/2006/relationships/image" Target="../media/image178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2.jpg"/><Relationship Id="rId7" Type="http://schemas.openxmlformats.org/officeDocument/2006/relationships/image" Target="../media/image1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18" Type="http://schemas.openxmlformats.org/officeDocument/2006/relationships/image" Target="../media/image199.png"/><Relationship Id="rId3" Type="http://schemas.openxmlformats.org/officeDocument/2006/relationships/image" Target="../media/image2.jpg"/><Relationship Id="rId7" Type="http://schemas.openxmlformats.org/officeDocument/2006/relationships/image" Target="../media/image188.jpg"/><Relationship Id="rId12" Type="http://schemas.openxmlformats.org/officeDocument/2006/relationships/image" Target="../media/image193.png"/><Relationship Id="rId17" Type="http://schemas.openxmlformats.org/officeDocument/2006/relationships/image" Target="../media/image198.png"/><Relationship Id="rId2" Type="http://schemas.openxmlformats.org/officeDocument/2006/relationships/image" Target="../media/image1.png"/><Relationship Id="rId16" Type="http://schemas.openxmlformats.org/officeDocument/2006/relationships/image" Target="../media/image197.png"/><Relationship Id="rId20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image" Target="../media/image192.jpg"/><Relationship Id="rId5" Type="http://schemas.openxmlformats.org/officeDocument/2006/relationships/image" Target="../media/image186.jpg"/><Relationship Id="rId15" Type="http://schemas.openxmlformats.org/officeDocument/2006/relationships/image" Target="../media/image196.jpg"/><Relationship Id="rId10" Type="http://schemas.openxmlformats.org/officeDocument/2006/relationships/image" Target="../media/image191.png"/><Relationship Id="rId19" Type="http://schemas.openxmlformats.org/officeDocument/2006/relationships/image" Target="../media/image200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/Relationships>
</file>

<file path=ppt/slides/_rels/slide7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1.png"/><Relationship Id="rId18" Type="http://schemas.openxmlformats.org/officeDocument/2006/relationships/image" Target="../media/image215.png"/><Relationship Id="rId26" Type="http://schemas.openxmlformats.org/officeDocument/2006/relationships/image" Target="../media/image223.png"/><Relationship Id="rId3" Type="http://schemas.openxmlformats.org/officeDocument/2006/relationships/image" Target="../media/image2.jpg"/><Relationship Id="rId21" Type="http://schemas.openxmlformats.org/officeDocument/2006/relationships/image" Target="../media/image218.png"/><Relationship Id="rId34" Type="http://schemas.openxmlformats.org/officeDocument/2006/relationships/image" Target="../media/image230.png"/><Relationship Id="rId7" Type="http://schemas.openxmlformats.org/officeDocument/2006/relationships/image" Target="../media/image205.jpg"/><Relationship Id="rId12" Type="http://schemas.openxmlformats.org/officeDocument/2006/relationships/image" Target="../media/image210.png"/><Relationship Id="rId17" Type="http://schemas.openxmlformats.org/officeDocument/2006/relationships/image" Target="../media/image198.png"/><Relationship Id="rId25" Type="http://schemas.openxmlformats.org/officeDocument/2006/relationships/image" Target="../media/image222.png"/><Relationship Id="rId33" Type="http://schemas.openxmlformats.org/officeDocument/2006/relationships/image" Target="../media/image229.png"/><Relationship Id="rId2" Type="http://schemas.openxmlformats.org/officeDocument/2006/relationships/image" Target="../media/image1.png"/><Relationship Id="rId16" Type="http://schemas.openxmlformats.org/officeDocument/2006/relationships/image" Target="../media/image214.png"/><Relationship Id="rId20" Type="http://schemas.openxmlformats.org/officeDocument/2006/relationships/image" Target="../media/image217.png"/><Relationship Id="rId29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11" Type="http://schemas.openxmlformats.org/officeDocument/2006/relationships/image" Target="../media/image209.jpg"/><Relationship Id="rId24" Type="http://schemas.openxmlformats.org/officeDocument/2006/relationships/image" Target="../media/image221.jpg"/><Relationship Id="rId32" Type="http://schemas.openxmlformats.org/officeDocument/2006/relationships/image" Target="../media/image228.png"/><Relationship Id="rId5" Type="http://schemas.openxmlformats.org/officeDocument/2006/relationships/image" Target="../media/image203.jpg"/><Relationship Id="rId15" Type="http://schemas.openxmlformats.org/officeDocument/2006/relationships/image" Target="../media/image213.jpg"/><Relationship Id="rId23" Type="http://schemas.openxmlformats.org/officeDocument/2006/relationships/image" Target="../media/image220.png"/><Relationship Id="rId28" Type="http://schemas.openxmlformats.org/officeDocument/2006/relationships/image" Target="../media/image224.png"/><Relationship Id="rId10" Type="http://schemas.openxmlformats.org/officeDocument/2006/relationships/image" Target="../media/image208.png"/><Relationship Id="rId19" Type="http://schemas.openxmlformats.org/officeDocument/2006/relationships/image" Target="../media/image216.png"/><Relationship Id="rId31" Type="http://schemas.openxmlformats.org/officeDocument/2006/relationships/image" Target="../media/image227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Relationship Id="rId14" Type="http://schemas.openxmlformats.org/officeDocument/2006/relationships/image" Target="../media/image212.png"/><Relationship Id="rId22" Type="http://schemas.openxmlformats.org/officeDocument/2006/relationships/image" Target="../media/image219.jpg"/><Relationship Id="rId27" Type="http://schemas.openxmlformats.org/officeDocument/2006/relationships/image" Target="../media/image201.png"/><Relationship Id="rId30" Type="http://schemas.openxmlformats.org/officeDocument/2006/relationships/image" Target="../media/image226.png"/><Relationship Id="rId35" Type="http://schemas.openxmlformats.org/officeDocument/2006/relationships/image" Target="../media/image231.png"/><Relationship Id="rId8" Type="http://schemas.openxmlformats.org/officeDocument/2006/relationships/image" Target="../media/image20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.jpg"/><Relationship Id="rId7" Type="http://schemas.openxmlformats.org/officeDocument/2006/relationships/image" Target="../media/image2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jpg"/><Relationship Id="rId11" Type="http://schemas.openxmlformats.org/officeDocument/2006/relationships/image" Target="../media/image226.png"/><Relationship Id="rId5" Type="http://schemas.openxmlformats.org/officeDocument/2006/relationships/image" Target="../media/image232.png"/><Relationship Id="rId10" Type="http://schemas.openxmlformats.org/officeDocument/2006/relationships/image" Target="../media/image225.png"/><Relationship Id="rId4" Type="http://schemas.openxmlformats.org/officeDocument/2006/relationships/image" Target="../media/image224.png"/><Relationship Id="rId9" Type="http://schemas.openxmlformats.org/officeDocument/2006/relationships/image" Target="../media/image2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6.png"/><Relationship Id="rId18" Type="http://schemas.openxmlformats.org/officeDocument/2006/relationships/image" Target="../media/image251.png"/><Relationship Id="rId3" Type="http://schemas.openxmlformats.org/officeDocument/2006/relationships/image" Target="../media/image2.jpg"/><Relationship Id="rId21" Type="http://schemas.openxmlformats.org/officeDocument/2006/relationships/image" Target="../media/image226.png"/><Relationship Id="rId7" Type="http://schemas.openxmlformats.org/officeDocument/2006/relationships/image" Target="../media/image240.jpg"/><Relationship Id="rId12" Type="http://schemas.openxmlformats.org/officeDocument/2006/relationships/image" Target="../media/image245.png"/><Relationship Id="rId17" Type="http://schemas.openxmlformats.org/officeDocument/2006/relationships/image" Target="../media/image250.png"/><Relationship Id="rId2" Type="http://schemas.openxmlformats.org/officeDocument/2006/relationships/image" Target="../media/image1.png"/><Relationship Id="rId16" Type="http://schemas.openxmlformats.org/officeDocument/2006/relationships/image" Target="../media/image249.png"/><Relationship Id="rId20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11" Type="http://schemas.openxmlformats.org/officeDocument/2006/relationships/image" Target="../media/image244.jpg"/><Relationship Id="rId5" Type="http://schemas.openxmlformats.org/officeDocument/2006/relationships/image" Target="../media/image238.jpg"/><Relationship Id="rId15" Type="http://schemas.openxmlformats.org/officeDocument/2006/relationships/image" Target="../media/image248.jpg"/><Relationship Id="rId10" Type="http://schemas.openxmlformats.org/officeDocument/2006/relationships/image" Target="../media/image243.png"/><Relationship Id="rId19" Type="http://schemas.openxmlformats.org/officeDocument/2006/relationships/image" Target="../media/image225.png"/><Relationship Id="rId4" Type="http://schemas.openxmlformats.org/officeDocument/2006/relationships/image" Target="../media/image237.png"/><Relationship Id="rId9" Type="http://schemas.openxmlformats.org/officeDocument/2006/relationships/image" Target="../media/image242.png"/><Relationship Id="rId14" Type="http://schemas.openxmlformats.org/officeDocument/2006/relationships/image" Target="../media/image24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6.png"/><Relationship Id="rId3" Type="http://schemas.openxmlformats.org/officeDocument/2006/relationships/image" Target="../media/image2.jpg"/><Relationship Id="rId7" Type="http://schemas.openxmlformats.org/officeDocument/2006/relationships/image" Target="../media/image240.jpg"/><Relationship Id="rId12" Type="http://schemas.openxmlformats.org/officeDocument/2006/relationships/image" Target="../media/image245.png"/><Relationship Id="rId17" Type="http://schemas.openxmlformats.org/officeDocument/2006/relationships/image" Target="../media/image226.png"/><Relationship Id="rId2" Type="http://schemas.openxmlformats.org/officeDocument/2006/relationships/image" Target="../media/image1.png"/><Relationship Id="rId16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11" Type="http://schemas.openxmlformats.org/officeDocument/2006/relationships/image" Target="../media/image244.jpg"/><Relationship Id="rId5" Type="http://schemas.openxmlformats.org/officeDocument/2006/relationships/image" Target="../media/image238.jpg"/><Relationship Id="rId15" Type="http://schemas.openxmlformats.org/officeDocument/2006/relationships/image" Target="../media/image248.jpg"/><Relationship Id="rId10" Type="http://schemas.openxmlformats.org/officeDocument/2006/relationships/image" Target="../media/image243.png"/><Relationship Id="rId4" Type="http://schemas.openxmlformats.org/officeDocument/2006/relationships/image" Target="../media/image237.png"/><Relationship Id="rId9" Type="http://schemas.openxmlformats.org/officeDocument/2006/relationships/image" Target="../media/image242.png"/><Relationship Id="rId14" Type="http://schemas.openxmlformats.org/officeDocument/2006/relationships/image" Target="../media/image247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262.png"/><Relationship Id="rId18" Type="http://schemas.openxmlformats.org/officeDocument/2006/relationships/image" Target="../media/image266.png"/><Relationship Id="rId3" Type="http://schemas.openxmlformats.org/officeDocument/2006/relationships/image" Target="../media/image2.jpg"/><Relationship Id="rId7" Type="http://schemas.openxmlformats.org/officeDocument/2006/relationships/image" Target="../media/image256.jpg"/><Relationship Id="rId12" Type="http://schemas.openxmlformats.org/officeDocument/2006/relationships/image" Target="../media/image261.png"/><Relationship Id="rId17" Type="http://schemas.openxmlformats.org/officeDocument/2006/relationships/image" Target="../media/image225.png"/><Relationship Id="rId2" Type="http://schemas.openxmlformats.org/officeDocument/2006/relationships/image" Target="../media/image1.png"/><Relationship Id="rId16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png"/><Relationship Id="rId11" Type="http://schemas.openxmlformats.org/officeDocument/2006/relationships/image" Target="../media/image260.jpg"/><Relationship Id="rId5" Type="http://schemas.openxmlformats.org/officeDocument/2006/relationships/image" Target="../media/image254.jpg"/><Relationship Id="rId15" Type="http://schemas.openxmlformats.org/officeDocument/2006/relationships/image" Target="../media/image264.jpg"/><Relationship Id="rId10" Type="http://schemas.openxmlformats.org/officeDocument/2006/relationships/image" Target="../media/image259.png"/><Relationship Id="rId19" Type="http://schemas.openxmlformats.org/officeDocument/2006/relationships/image" Target="../media/image267.png"/><Relationship Id="rId4" Type="http://schemas.openxmlformats.org/officeDocument/2006/relationships/image" Target="../media/image253.png"/><Relationship Id="rId9" Type="http://schemas.openxmlformats.org/officeDocument/2006/relationships/image" Target="../media/image258.png"/><Relationship Id="rId14" Type="http://schemas.openxmlformats.org/officeDocument/2006/relationships/image" Target="../media/image26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2.jpg"/><Relationship Id="rId7" Type="http://schemas.openxmlformats.org/officeDocument/2006/relationships/image" Target="../media/image2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71.png"/><Relationship Id="rId10" Type="http://schemas.openxmlformats.org/officeDocument/2006/relationships/image" Target="../media/image275.png"/><Relationship Id="rId4" Type="http://schemas.openxmlformats.org/officeDocument/2006/relationships/image" Target="../media/image270.png"/><Relationship Id="rId9" Type="http://schemas.openxmlformats.org/officeDocument/2006/relationships/image" Target="../media/image274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7" Type="http://schemas.openxmlformats.org/officeDocument/2006/relationships/image" Target="../media/image2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epl.com/translator" TargetMode="External"/><Relationship Id="rId5" Type="http://schemas.openxmlformats.org/officeDocument/2006/relationships/hyperlink" Target="http://www.cloudshark.org/captures/4b8f9f3579b3" TargetMode="External"/><Relationship Id="rId4" Type="http://schemas.openxmlformats.org/officeDocument/2006/relationships/image" Target="../media/image2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280.png"/><Relationship Id="rId4" Type="http://schemas.openxmlformats.org/officeDocument/2006/relationships/image" Target="../media/image279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nto@uma.e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2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295.png"/><Relationship Id="rId18" Type="http://schemas.openxmlformats.org/officeDocument/2006/relationships/image" Target="../media/image300.png"/><Relationship Id="rId3" Type="http://schemas.openxmlformats.org/officeDocument/2006/relationships/image" Target="../media/image9.jpg"/><Relationship Id="rId7" Type="http://schemas.openxmlformats.org/officeDocument/2006/relationships/image" Target="../media/image289.png"/><Relationship Id="rId12" Type="http://schemas.openxmlformats.org/officeDocument/2006/relationships/image" Target="../media/image294.png"/><Relationship Id="rId17" Type="http://schemas.openxmlformats.org/officeDocument/2006/relationships/image" Target="../media/image299.png"/><Relationship Id="rId2" Type="http://schemas.openxmlformats.org/officeDocument/2006/relationships/image" Target="../media/image285.png"/><Relationship Id="rId16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11" Type="http://schemas.openxmlformats.org/officeDocument/2006/relationships/image" Target="../media/image293.png"/><Relationship Id="rId5" Type="http://schemas.openxmlformats.org/officeDocument/2006/relationships/image" Target="../media/image287.png"/><Relationship Id="rId15" Type="http://schemas.openxmlformats.org/officeDocument/2006/relationships/image" Target="../media/image297.png"/><Relationship Id="rId10" Type="http://schemas.openxmlformats.org/officeDocument/2006/relationships/image" Target="../media/image292.png"/><Relationship Id="rId19" Type="http://schemas.openxmlformats.org/officeDocument/2006/relationships/image" Target="../media/image301.png"/><Relationship Id="rId4" Type="http://schemas.openxmlformats.org/officeDocument/2006/relationships/image" Target="../media/image286.png"/><Relationship Id="rId9" Type="http://schemas.openxmlformats.org/officeDocument/2006/relationships/image" Target="../media/image291.png"/><Relationship Id="rId14" Type="http://schemas.openxmlformats.org/officeDocument/2006/relationships/image" Target="../media/image29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307.png"/><Relationship Id="rId3" Type="http://schemas.openxmlformats.org/officeDocument/2006/relationships/image" Target="../media/image9.jpg"/><Relationship Id="rId7" Type="http://schemas.openxmlformats.org/officeDocument/2006/relationships/image" Target="../media/image303.png"/><Relationship Id="rId12" Type="http://schemas.openxmlformats.org/officeDocument/2006/relationships/image" Target="../media/image306.png"/><Relationship Id="rId2" Type="http://schemas.openxmlformats.org/officeDocument/2006/relationships/image" Target="../media/image285.png"/><Relationship Id="rId16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5.png"/><Relationship Id="rId5" Type="http://schemas.openxmlformats.org/officeDocument/2006/relationships/image" Target="../media/image287.png"/><Relationship Id="rId15" Type="http://schemas.openxmlformats.org/officeDocument/2006/relationships/image" Target="../media/image309.png"/><Relationship Id="rId10" Type="http://schemas.openxmlformats.org/officeDocument/2006/relationships/image" Target="../media/image294.png"/><Relationship Id="rId4" Type="http://schemas.openxmlformats.org/officeDocument/2006/relationships/image" Target="../media/image288.png"/><Relationship Id="rId9" Type="http://schemas.openxmlformats.org/officeDocument/2006/relationships/image" Target="../media/image304.jpg"/><Relationship Id="rId14" Type="http://schemas.openxmlformats.org/officeDocument/2006/relationships/image" Target="../media/image3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9.jpg"/><Relationship Id="rId7" Type="http://schemas.openxmlformats.org/officeDocument/2006/relationships/image" Target="../media/image311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294.png"/><Relationship Id="rId5" Type="http://schemas.openxmlformats.org/officeDocument/2006/relationships/image" Target="../media/image287.png"/><Relationship Id="rId10" Type="http://schemas.openxmlformats.org/officeDocument/2006/relationships/image" Target="../media/image313.png"/><Relationship Id="rId4" Type="http://schemas.openxmlformats.org/officeDocument/2006/relationships/image" Target="../media/image309.png"/><Relationship Id="rId9" Type="http://schemas.openxmlformats.org/officeDocument/2006/relationships/image" Target="../media/image31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6387" y="1270"/>
              <a:ext cx="5360670" cy="6837680"/>
            </a:xfrm>
            <a:custGeom>
              <a:avLst/>
              <a:gdLst/>
              <a:ahLst/>
              <a:cxnLst/>
              <a:rect l="l" t="t" r="r" b="b"/>
              <a:pathLst>
                <a:path w="5360670" h="6837680">
                  <a:moveTo>
                    <a:pt x="5360670" y="0"/>
                  </a:moveTo>
                  <a:lnTo>
                    <a:pt x="1922145" y="0"/>
                  </a:lnTo>
                  <a:lnTo>
                    <a:pt x="0" y="6837680"/>
                  </a:lnTo>
                  <a:lnTo>
                    <a:pt x="3438525" y="6837680"/>
                  </a:lnTo>
                  <a:lnTo>
                    <a:pt x="5360670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3109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375" y="0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332"/>
                  </a:moveTo>
                  <a:lnTo>
                    <a:pt x="1275397" y="2287587"/>
                  </a:lnTo>
                  <a:lnTo>
                    <a:pt x="1229995" y="2308542"/>
                  </a:lnTo>
                  <a:lnTo>
                    <a:pt x="1191577" y="2341879"/>
                  </a:lnTo>
                  <a:lnTo>
                    <a:pt x="1162685" y="2385695"/>
                  </a:lnTo>
                  <a:lnTo>
                    <a:pt x="1162685" y="2386965"/>
                  </a:lnTo>
                  <a:lnTo>
                    <a:pt x="821689" y="3659187"/>
                  </a:lnTo>
                  <a:lnTo>
                    <a:pt x="0" y="6845934"/>
                  </a:lnTo>
                  <a:lnTo>
                    <a:pt x="6667" y="6846887"/>
                  </a:lnTo>
                  <a:lnTo>
                    <a:pt x="20002" y="6847205"/>
                  </a:lnTo>
                  <a:lnTo>
                    <a:pt x="26670" y="6847205"/>
                  </a:lnTo>
                  <a:lnTo>
                    <a:pt x="845905" y="3665220"/>
                  </a:lnTo>
                  <a:lnTo>
                    <a:pt x="1186814" y="2394585"/>
                  </a:lnTo>
                  <a:lnTo>
                    <a:pt x="1211579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514" y="2303779"/>
                  </a:lnTo>
                  <a:lnTo>
                    <a:pt x="1421635" y="2303779"/>
                  </a:lnTo>
                  <a:lnTo>
                    <a:pt x="1377314" y="2285365"/>
                  </a:lnTo>
                  <a:lnTo>
                    <a:pt x="1325562" y="2279332"/>
                  </a:lnTo>
                  <a:close/>
                </a:path>
                <a:path w="2549525" h="6847205">
                  <a:moveTo>
                    <a:pt x="1421635" y="2303779"/>
                  </a:moveTo>
                  <a:lnTo>
                    <a:pt x="1326514" y="2303779"/>
                  </a:lnTo>
                  <a:lnTo>
                    <a:pt x="1370964" y="2309495"/>
                  </a:lnTo>
                  <a:lnTo>
                    <a:pt x="1416685" y="2330450"/>
                  </a:lnTo>
                  <a:lnTo>
                    <a:pt x="1452879" y="2363470"/>
                  </a:lnTo>
                  <a:lnTo>
                    <a:pt x="1477010" y="2405697"/>
                  </a:lnTo>
                  <a:lnTo>
                    <a:pt x="1487487" y="2453322"/>
                  </a:lnTo>
                  <a:lnTo>
                    <a:pt x="1482407" y="2503487"/>
                  </a:lnTo>
                  <a:lnTo>
                    <a:pt x="1223645" y="3457575"/>
                  </a:lnTo>
                  <a:lnTo>
                    <a:pt x="1217929" y="3493135"/>
                  </a:lnTo>
                  <a:lnTo>
                    <a:pt x="1226820" y="3563620"/>
                  </a:lnTo>
                  <a:lnTo>
                    <a:pt x="1262379" y="3626802"/>
                  </a:lnTo>
                  <a:lnTo>
                    <a:pt x="1318577" y="3670300"/>
                  </a:lnTo>
                  <a:lnTo>
                    <a:pt x="1401762" y="3689667"/>
                  </a:lnTo>
                  <a:lnTo>
                    <a:pt x="1449070" y="3683317"/>
                  </a:lnTo>
                  <a:lnTo>
                    <a:pt x="1492250" y="3665220"/>
                  </a:lnTo>
                  <a:lnTo>
                    <a:pt x="1495163" y="3662997"/>
                  </a:lnTo>
                  <a:lnTo>
                    <a:pt x="1408112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014" y="3584257"/>
                  </a:lnTo>
                  <a:lnTo>
                    <a:pt x="1243012" y="3526154"/>
                  </a:lnTo>
                  <a:lnTo>
                    <a:pt x="1242377" y="3495357"/>
                  </a:lnTo>
                  <a:lnTo>
                    <a:pt x="1247775" y="3463925"/>
                  </a:lnTo>
                  <a:lnTo>
                    <a:pt x="1506537" y="2509837"/>
                  </a:lnTo>
                  <a:lnTo>
                    <a:pt x="1512887" y="2460942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2400" y="2304097"/>
                  </a:lnTo>
                  <a:lnTo>
                    <a:pt x="1421635" y="2303779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6770"/>
                  </a:lnTo>
                  <a:lnTo>
                    <a:pt x="1552257" y="3546475"/>
                  </a:lnTo>
                  <a:lnTo>
                    <a:pt x="1531302" y="3592195"/>
                  </a:lnTo>
                  <a:lnTo>
                    <a:pt x="1497964" y="3628390"/>
                  </a:lnTo>
                  <a:lnTo>
                    <a:pt x="1456054" y="3652520"/>
                  </a:lnTo>
                  <a:lnTo>
                    <a:pt x="1408112" y="3662997"/>
                  </a:lnTo>
                  <a:lnTo>
                    <a:pt x="1495163" y="3662997"/>
                  </a:lnTo>
                  <a:lnTo>
                    <a:pt x="1529714" y="3636645"/>
                  </a:lnTo>
                  <a:lnTo>
                    <a:pt x="1558925" y="3599179"/>
                  </a:lnTo>
                  <a:lnTo>
                    <a:pt x="1577339" y="3554095"/>
                  </a:lnTo>
                  <a:lnTo>
                    <a:pt x="1970722" y="2104390"/>
                  </a:lnTo>
                  <a:lnTo>
                    <a:pt x="2547620" y="5715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5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754"/>
              <a:ext cx="3293427" cy="61118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6402070" marR="5080">
              <a:lnSpc>
                <a:spcPts val="4120"/>
              </a:lnSpc>
              <a:spcBef>
                <a:spcPts val="400"/>
              </a:spcBef>
            </a:pPr>
            <a:r>
              <a:rPr sz="3600" spc="170" dirty="0">
                <a:latin typeface="Calibri"/>
                <a:cs typeface="Calibri"/>
              </a:rPr>
              <a:t>Ανθρώπινοι </a:t>
            </a:r>
            <a:r>
              <a:rPr sz="3600" spc="175" dirty="0">
                <a:latin typeface="Calibri"/>
                <a:cs typeface="Calibri"/>
              </a:rPr>
              <a:t> παράγοντες </a:t>
            </a:r>
            <a:r>
              <a:rPr sz="3600" spc="130" dirty="0">
                <a:latin typeface="Calibri"/>
                <a:cs typeface="Calibri"/>
              </a:rPr>
              <a:t>και </a:t>
            </a:r>
            <a:r>
              <a:rPr sz="3600" spc="135" dirty="0">
                <a:latin typeface="Calibri"/>
                <a:cs typeface="Calibri"/>
              </a:rPr>
              <a:t> </a:t>
            </a:r>
            <a:r>
              <a:rPr sz="3600" spc="165" dirty="0">
                <a:latin typeface="Calibri"/>
                <a:cs typeface="Calibri"/>
              </a:rPr>
              <a:t>κυβερνοασφάλεια</a:t>
            </a:r>
            <a:r>
              <a:rPr sz="3600" spc="80" dirty="0">
                <a:latin typeface="Calibri"/>
                <a:cs typeface="Calibri"/>
              </a:rPr>
              <a:t> </a:t>
            </a:r>
            <a:r>
              <a:rPr sz="3600" spc="145" dirty="0">
                <a:latin typeface="Calibri"/>
                <a:cs typeface="Calibri"/>
              </a:rPr>
              <a:t>στον </a:t>
            </a:r>
            <a:r>
              <a:rPr sz="3600" spc="-800" dirty="0">
                <a:latin typeface="Calibri"/>
                <a:cs typeface="Calibri"/>
              </a:rPr>
              <a:t> </a:t>
            </a:r>
            <a:r>
              <a:rPr sz="3600" spc="150" dirty="0">
                <a:latin typeface="Calibri"/>
                <a:cs typeface="Calibri"/>
              </a:rPr>
              <a:t>τομέα</a:t>
            </a:r>
            <a:r>
              <a:rPr sz="3600" spc="100" dirty="0">
                <a:latin typeface="Calibri"/>
                <a:cs typeface="Calibri"/>
              </a:rPr>
              <a:t> </a:t>
            </a:r>
            <a:r>
              <a:rPr sz="3600" spc="135" dirty="0">
                <a:latin typeface="Calibri"/>
                <a:cs typeface="Calibri"/>
              </a:rPr>
              <a:t>της</a:t>
            </a:r>
            <a:r>
              <a:rPr sz="3600" spc="100" dirty="0">
                <a:latin typeface="Calibri"/>
                <a:cs typeface="Calibri"/>
              </a:rPr>
              <a:t> </a:t>
            </a:r>
            <a:r>
              <a:rPr sz="3600" spc="130" dirty="0">
                <a:latin typeface="Calibri"/>
                <a:cs typeface="Calibri"/>
              </a:rPr>
              <a:t>ενέργειας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58634" y="2696845"/>
            <a:ext cx="15703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155" dirty="0">
                <a:solidFill>
                  <a:srgbClr val="D6791A"/>
                </a:solidFill>
                <a:latin typeface="Calibri"/>
                <a:cs typeface="Calibri"/>
              </a:rPr>
              <a:t>C</a:t>
            </a:r>
            <a:r>
              <a:rPr sz="2100" b="1" spc="135" dirty="0">
                <a:solidFill>
                  <a:srgbClr val="D6791A"/>
                </a:solidFill>
                <a:latin typeface="Calibri"/>
                <a:cs typeface="Calibri"/>
              </a:rPr>
              <a:t>S</a:t>
            </a:r>
            <a:r>
              <a:rPr sz="2100" b="1" spc="155" dirty="0">
                <a:solidFill>
                  <a:srgbClr val="D6791A"/>
                </a:solidFill>
                <a:latin typeface="Calibri"/>
                <a:cs typeface="Calibri"/>
              </a:rPr>
              <a:t>P</a:t>
            </a:r>
            <a:r>
              <a:rPr sz="2100" b="1" spc="145" dirty="0">
                <a:solidFill>
                  <a:srgbClr val="D6791A"/>
                </a:solidFill>
                <a:latin typeface="Calibri"/>
                <a:cs typeface="Calibri"/>
              </a:rPr>
              <a:t>0</a:t>
            </a:r>
            <a:r>
              <a:rPr sz="2100" b="1" spc="150" dirty="0">
                <a:solidFill>
                  <a:srgbClr val="D6791A"/>
                </a:solidFill>
                <a:latin typeface="Calibri"/>
                <a:cs typeface="Calibri"/>
              </a:rPr>
              <a:t>0</a:t>
            </a:r>
            <a:r>
              <a:rPr sz="2100" b="1" spc="145" dirty="0">
                <a:solidFill>
                  <a:srgbClr val="D6791A"/>
                </a:solidFill>
                <a:latin typeface="Calibri"/>
                <a:cs typeface="Calibri"/>
              </a:rPr>
              <a:t>1</a:t>
            </a:r>
            <a:r>
              <a:rPr sz="2100" b="1" spc="140" dirty="0">
                <a:solidFill>
                  <a:srgbClr val="D6791A"/>
                </a:solidFill>
                <a:latin typeface="Calibri"/>
                <a:cs typeface="Calibri"/>
              </a:rPr>
              <a:t>_</a:t>
            </a:r>
            <a:r>
              <a:rPr sz="2100" b="1" spc="155" dirty="0">
                <a:solidFill>
                  <a:srgbClr val="D6791A"/>
                </a:solidFill>
                <a:latin typeface="Calibri"/>
                <a:cs typeface="Calibri"/>
              </a:rPr>
              <a:t>C</a:t>
            </a:r>
            <a:r>
              <a:rPr sz="2100" b="1" spc="140" dirty="0">
                <a:solidFill>
                  <a:srgbClr val="D6791A"/>
                </a:solidFill>
                <a:latin typeface="Calibri"/>
                <a:cs typeface="Calibri"/>
              </a:rPr>
              <a:t>_</a:t>
            </a:r>
            <a:r>
              <a:rPr sz="2100" b="1" spc="155" dirty="0">
                <a:solidFill>
                  <a:srgbClr val="D6791A"/>
                </a:solidFill>
                <a:latin typeface="Calibri"/>
                <a:cs typeface="Calibri"/>
              </a:rPr>
              <a:t>E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07250" y="4963477"/>
            <a:ext cx="3408045" cy="77406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200" spc="135" dirty="0">
                <a:latin typeface="Calibri"/>
                <a:cs typeface="Calibri"/>
              </a:rPr>
              <a:t>ΠΑΡΟΥΣ</a:t>
            </a:r>
            <a:r>
              <a:rPr lang="en-US" sz="1200" spc="135" dirty="0">
                <a:latin typeface="Calibri"/>
                <a:cs typeface="Calibri"/>
              </a:rPr>
              <a:t>I</a:t>
            </a:r>
            <a:r>
              <a:rPr sz="1200" spc="135" dirty="0">
                <a:latin typeface="Calibri"/>
                <a:cs typeface="Calibri"/>
              </a:rPr>
              <a:t>ΑΣΗ</a:t>
            </a:r>
            <a:r>
              <a:rPr sz="1200" spc="85" dirty="0">
                <a:latin typeface="Calibri"/>
                <a:cs typeface="Calibri"/>
              </a:rPr>
              <a:t>:</a:t>
            </a:r>
            <a:endParaRPr sz="12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75"/>
              </a:spcBef>
            </a:pPr>
            <a:r>
              <a:rPr sz="1200" spc="95" dirty="0">
                <a:latin typeface="Calibri"/>
                <a:cs typeface="Calibri"/>
              </a:rPr>
              <a:t>DR.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RICARDO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spc="30" dirty="0">
                <a:latin typeface="Calibri"/>
                <a:cs typeface="Calibri"/>
              </a:rPr>
              <a:t>.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LUGOTALTECH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DR.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KITTY 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KIOSKLI,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TRUSTILIO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PROF.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PARESH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RATHOD,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LAUREA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700"/>
            <a:ext cx="6115685" cy="6845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93205" y="2332196"/>
            <a:ext cx="5579745" cy="31832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32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sz="1350" spc="95" dirty="0">
                <a:latin typeface="Calibri"/>
                <a:cs typeface="Calibri"/>
              </a:rPr>
              <a:t>Σηκώστε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χέρι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σας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έχετε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κάνει:</a:t>
            </a:r>
            <a:endParaRPr sz="1350">
              <a:latin typeface="Calibri"/>
              <a:cs typeface="Calibri"/>
            </a:endParaRPr>
          </a:p>
          <a:p>
            <a:pPr marL="621665" lvl="1" indent="-227965">
              <a:lnSpc>
                <a:spcPct val="100000"/>
              </a:lnSpc>
              <a:spcBef>
                <a:spcPts val="75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621030" algn="l"/>
                <a:tab pos="621665" algn="l"/>
              </a:tabLst>
            </a:pPr>
            <a:r>
              <a:rPr sz="1350" spc="130" dirty="0">
                <a:latin typeface="Calibri"/>
                <a:cs typeface="Calibri"/>
              </a:rPr>
              <a:t>Κάνατε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κλικ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σε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σύνδεσμο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από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οποιονδήποτε)</a:t>
            </a:r>
            <a:endParaRPr sz="1350">
              <a:latin typeface="Calibri"/>
              <a:cs typeface="Calibri"/>
            </a:endParaRPr>
          </a:p>
          <a:p>
            <a:pPr marL="621665" lvl="1" indent="-227965">
              <a:lnSpc>
                <a:spcPct val="100000"/>
              </a:lnSpc>
              <a:spcBef>
                <a:spcPts val="76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621030" algn="l"/>
                <a:tab pos="621665" algn="l"/>
              </a:tabLst>
            </a:pPr>
            <a:r>
              <a:rPr sz="1350" spc="114" dirty="0">
                <a:latin typeface="Calibri"/>
                <a:cs typeface="Calibri"/>
              </a:rPr>
              <a:t>Έχετε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σύνθετη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συνθηματική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50" dirty="0">
                <a:latin typeface="Calibri"/>
                <a:cs typeface="Calibri"/>
              </a:rPr>
              <a:t>φράση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?)</a:t>
            </a:r>
            <a:endParaRPr sz="1350">
              <a:latin typeface="Calibri"/>
              <a:cs typeface="Calibri"/>
            </a:endParaRPr>
          </a:p>
          <a:p>
            <a:pPr marL="622300" marR="1692275" lvl="1" indent="-228600">
              <a:lnSpc>
                <a:spcPts val="1300"/>
              </a:lnSpc>
              <a:spcBef>
                <a:spcPts val="108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621665" algn="l"/>
                <a:tab pos="622300" algn="l"/>
              </a:tabLst>
            </a:pPr>
            <a:r>
              <a:rPr sz="1350" spc="100" dirty="0">
                <a:latin typeface="Calibri"/>
                <a:cs typeface="Calibri"/>
              </a:rPr>
              <a:t>Χρήση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του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ίδιου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κωδικού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πρόσβασης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σε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διαφορετικούς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ιστότοπους/εφαρμογές</a:t>
            </a:r>
            <a:endParaRPr sz="1350">
              <a:latin typeface="Calibri"/>
              <a:cs typeface="Calibri"/>
            </a:endParaRPr>
          </a:p>
          <a:p>
            <a:pPr marL="622300" marR="1101725" lvl="1" indent="-228600">
              <a:lnSpc>
                <a:spcPct val="121300"/>
              </a:lnSpc>
              <a:spcBef>
                <a:spcPts val="31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621030" algn="l"/>
                <a:tab pos="621665" algn="l"/>
              </a:tabLst>
            </a:pPr>
            <a:r>
              <a:rPr sz="1350" spc="130" dirty="0">
                <a:latin typeface="Calibri"/>
                <a:cs typeface="Calibri"/>
              </a:rPr>
              <a:t>Δεν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έχετε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τον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κωδικό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πρόσβασής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σας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50" dirty="0">
                <a:latin typeface="Calibri"/>
                <a:cs typeface="Calibri"/>
              </a:rPr>
              <a:t>εδώ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και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τις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τελευταίες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30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ημέρες</a:t>
            </a:r>
            <a:endParaRPr sz="1350">
              <a:latin typeface="Calibri"/>
              <a:cs typeface="Calibri"/>
            </a:endParaRPr>
          </a:p>
          <a:p>
            <a:pPr marL="622300" marR="1534795" lvl="1" indent="-228600">
              <a:lnSpc>
                <a:spcPts val="1300"/>
              </a:lnSpc>
              <a:spcBef>
                <a:spcPts val="111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621665" algn="l"/>
                <a:tab pos="622300" algn="l"/>
              </a:tabLst>
            </a:pPr>
            <a:r>
              <a:rPr sz="1350" spc="140" dirty="0">
                <a:latin typeface="Calibri"/>
                <a:cs typeface="Calibri"/>
              </a:rPr>
              <a:t>Δώσατε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το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τηλέφωνο/pc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σας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σε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κάποιον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άλλον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για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να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το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χρησιμοποιήσει</a:t>
            </a:r>
            <a:endParaRPr sz="1350">
              <a:latin typeface="Calibri"/>
              <a:cs typeface="Calibri"/>
            </a:endParaRPr>
          </a:p>
          <a:p>
            <a:pPr marL="621665" lvl="1" indent="-227965">
              <a:lnSpc>
                <a:spcPct val="100000"/>
              </a:lnSpc>
              <a:spcBef>
                <a:spcPts val="78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621030" algn="l"/>
                <a:tab pos="621665" algn="l"/>
              </a:tabLst>
            </a:pPr>
            <a:r>
              <a:rPr sz="1350" spc="140" dirty="0">
                <a:latin typeface="Calibri"/>
                <a:cs typeface="Calibri"/>
              </a:rPr>
              <a:t>Απλή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σύνδεση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στο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τηλέφωνο/pc</a:t>
            </a:r>
            <a:endParaRPr sz="1350">
              <a:latin typeface="Calibri"/>
              <a:cs typeface="Calibri"/>
            </a:endParaRPr>
          </a:p>
          <a:p>
            <a:pPr marL="622300" marR="5080" lvl="1" indent="-228600">
              <a:lnSpc>
                <a:spcPct val="121000"/>
              </a:lnSpc>
              <a:spcBef>
                <a:spcPts val="29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621030" algn="l"/>
                <a:tab pos="621665" algn="l"/>
              </a:tabLst>
            </a:pPr>
            <a:r>
              <a:rPr sz="1350" spc="95" dirty="0">
                <a:latin typeface="Calibri"/>
                <a:cs typeface="Calibri"/>
              </a:rPr>
              <a:t>Δεν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ενημερώσατε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υπολογιστή/το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τηλέφωνο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τελευταία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ημέρες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969" y="6108065"/>
            <a:ext cx="737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94387" y="6108065"/>
            <a:ext cx="23094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950902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52792" y="4973002"/>
            <a:ext cx="4080510" cy="1102360"/>
            <a:chOff x="752792" y="4973002"/>
            <a:chExt cx="4080510" cy="110236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9955" y="5015230"/>
              <a:ext cx="1595120" cy="79565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4107" y="5039677"/>
              <a:ext cx="1022667" cy="56388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075497" y="5196840"/>
              <a:ext cx="307975" cy="216535"/>
            </a:xfrm>
            <a:custGeom>
              <a:avLst/>
              <a:gdLst/>
              <a:ahLst/>
              <a:cxnLst/>
              <a:rect l="l" t="t" r="r" b="b"/>
              <a:pathLst>
                <a:path w="307975" h="216535">
                  <a:moveTo>
                    <a:pt x="199707" y="0"/>
                  </a:moveTo>
                  <a:lnTo>
                    <a:pt x="199707" y="53975"/>
                  </a:lnTo>
                  <a:lnTo>
                    <a:pt x="0" y="53975"/>
                  </a:lnTo>
                  <a:lnTo>
                    <a:pt x="0" y="162242"/>
                  </a:lnTo>
                  <a:lnTo>
                    <a:pt x="199707" y="162242"/>
                  </a:lnTo>
                  <a:lnTo>
                    <a:pt x="199707" y="216535"/>
                  </a:lnTo>
                  <a:lnTo>
                    <a:pt x="307975" y="108267"/>
                  </a:lnTo>
                  <a:lnTo>
                    <a:pt x="199707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75497" y="5196840"/>
              <a:ext cx="307975" cy="216535"/>
            </a:xfrm>
            <a:custGeom>
              <a:avLst/>
              <a:gdLst/>
              <a:ahLst/>
              <a:cxnLst/>
              <a:rect l="l" t="t" r="r" b="b"/>
              <a:pathLst>
                <a:path w="307975" h="216535">
                  <a:moveTo>
                    <a:pt x="0" y="53975"/>
                  </a:moveTo>
                  <a:lnTo>
                    <a:pt x="199707" y="53975"/>
                  </a:lnTo>
                  <a:lnTo>
                    <a:pt x="199707" y="0"/>
                  </a:lnTo>
                  <a:lnTo>
                    <a:pt x="307975" y="108267"/>
                  </a:lnTo>
                  <a:lnTo>
                    <a:pt x="199707" y="216535"/>
                  </a:lnTo>
                  <a:lnTo>
                    <a:pt x="199707" y="162242"/>
                  </a:lnTo>
                  <a:lnTo>
                    <a:pt x="0" y="162242"/>
                  </a:lnTo>
                  <a:lnTo>
                    <a:pt x="0" y="53975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57600" y="5187632"/>
              <a:ext cx="306705" cy="217804"/>
            </a:xfrm>
            <a:custGeom>
              <a:avLst/>
              <a:gdLst/>
              <a:ahLst/>
              <a:cxnLst/>
              <a:rect l="l" t="t" r="r" b="b"/>
              <a:pathLst>
                <a:path w="306704" h="217804">
                  <a:moveTo>
                    <a:pt x="197485" y="0"/>
                  </a:moveTo>
                  <a:lnTo>
                    <a:pt x="197485" y="54609"/>
                  </a:lnTo>
                  <a:lnTo>
                    <a:pt x="0" y="54609"/>
                  </a:lnTo>
                  <a:lnTo>
                    <a:pt x="0" y="163512"/>
                  </a:lnTo>
                  <a:lnTo>
                    <a:pt x="197485" y="163512"/>
                  </a:lnTo>
                  <a:lnTo>
                    <a:pt x="197485" y="217804"/>
                  </a:lnTo>
                  <a:lnTo>
                    <a:pt x="306387" y="108902"/>
                  </a:lnTo>
                  <a:lnTo>
                    <a:pt x="19748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57600" y="5187632"/>
              <a:ext cx="306705" cy="217804"/>
            </a:xfrm>
            <a:custGeom>
              <a:avLst/>
              <a:gdLst/>
              <a:ahLst/>
              <a:cxnLst/>
              <a:rect l="l" t="t" r="r" b="b"/>
              <a:pathLst>
                <a:path w="306704" h="217804">
                  <a:moveTo>
                    <a:pt x="0" y="54609"/>
                  </a:moveTo>
                  <a:lnTo>
                    <a:pt x="197485" y="54609"/>
                  </a:lnTo>
                  <a:lnTo>
                    <a:pt x="197485" y="0"/>
                  </a:lnTo>
                  <a:lnTo>
                    <a:pt x="306387" y="108902"/>
                  </a:lnTo>
                  <a:lnTo>
                    <a:pt x="197485" y="217804"/>
                  </a:lnTo>
                  <a:lnTo>
                    <a:pt x="197485" y="163512"/>
                  </a:lnTo>
                  <a:lnTo>
                    <a:pt x="0" y="163512"/>
                  </a:lnTo>
                  <a:lnTo>
                    <a:pt x="0" y="54609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15739" y="4973002"/>
              <a:ext cx="817562" cy="64579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778125" y="5492432"/>
              <a:ext cx="152400" cy="501650"/>
            </a:xfrm>
            <a:custGeom>
              <a:avLst/>
              <a:gdLst/>
              <a:ahLst/>
              <a:cxnLst/>
              <a:rect l="l" t="t" r="r" b="b"/>
              <a:pathLst>
                <a:path w="152400" h="501650">
                  <a:moveTo>
                    <a:pt x="152400" y="0"/>
                  </a:moveTo>
                  <a:lnTo>
                    <a:pt x="0" y="0"/>
                  </a:lnTo>
                  <a:lnTo>
                    <a:pt x="0" y="501332"/>
                  </a:lnTo>
                  <a:lnTo>
                    <a:pt x="152400" y="501332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78125" y="5492432"/>
              <a:ext cx="152400" cy="501650"/>
            </a:xfrm>
            <a:custGeom>
              <a:avLst/>
              <a:gdLst/>
              <a:ahLst/>
              <a:cxnLst/>
              <a:rect l="l" t="t" r="r" b="b"/>
              <a:pathLst>
                <a:path w="152400" h="501650">
                  <a:moveTo>
                    <a:pt x="0" y="501332"/>
                  </a:moveTo>
                  <a:lnTo>
                    <a:pt x="152400" y="501332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501332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47900" y="5850572"/>
              <a:ext cx="269875" cy="216535"/>
            </a:xfrm>
            <a:custGeom>
              <a:avLst/>
              <a:gdLst/>
              <a:ahLst/>
              <a:cxnLst/>
              <a:rect l="l" t="t" r="r" b="b"/>
              <a:pathLst>
                <a:path w="269875" h="216535">
                  <a:moveTo>
                    <a:pt x="161607" y="0"/>
                  </a:moveTo>
                  <a:lnTo>
                    <a:pt x="161607" y="53974"/>
                  </a:lnTo>
                  <a:lnTo>
                    <a:pt x="0" y="53974"/>
                  </a:lnTo>
                  <a:lnTo>
                    <a:pt x="0" y="162242"/>
                  </a:lnTo>
                  <a:lnTo>
                    <a:pt x="161607" y="162242"/>
                  </a:lnTo>
                  <a:lnTo>
                    <a:pt x="161607" y="216534"/>
                  </a:lnTo>
                  <a:lnTo>
                    <a:pt x="269875" y="108267"/>
                  </a:lnTo>
                  <a:lnTo>
                    <a:pt x="161607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47900" y="5850572"/>
              <a:ext cx="269875" cy="216535"/>
            </a:xfrm>
            <a:custGeom>
              <a:avLst/>
              <a:gdLst/>
              <a:ahLst/>
              <a:cxnLst/>
              <a:rect l="l" t="t" r="r" b="b"/>
              <a:pathLst>
                <a:path w="269875" h="216535">
                  <a:moveTo>
                    <a:pt x="0" y="53974"/>
                  </a:moveTo>
                  <a:lnTo>
                    <a:pt x="161607" y="53974"/>
                  </a:lnTo>
                  <a:lnTo>
                    <a:pt x="161607" y="0"/>
                  </a:lnTo>
                  <a:lnTo>
                    <a:pt x="269875" y="108267"/>
                  </a:lnTo>
                  <a:lnTo>
                    <a:pt x="161607" y="216534"/>
                  </a:lnTo>
                  <a:lnTo>
                    <a:pt x="161607" y="162242"/>
                  </a:lnTo>
                  <a:lnTo>
                    <a:pt x="0" y="162242"/>
                  </a:lnTo>
                  <a:lnTo>
                    <a:pt x="0" y="53974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2792" y="5814060"/>
              <a:ext cx="1493520" cy="25907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101340" y="5835332"/>
              <a:ext cx="269875" cy="216535"/>
            </a:xfrm>
            <a:custGeom>
              <a:avLst/>
              <a:gdLst/>
              <a:ahLst/>
              <a:cxnLst/>
              <a:rect l="l" t="t" r="r" b="b"/>
              <a:pathLst>
                <a:path w="269875" h="216535">
                  <a:moveTo>
                    <a:pt x="161607" y="0"/>
                  </a:moveTo>
                  <a:lnTo>
                    <a:pt x="161607" y="53974"/>
                  </a:lnTo>
                  <a:lnTo>
                    <a:pt x="0" y="53974"/>
                  </a:lnTo>
                  <a:lnTo>
                    <a:pt x="0" y="162242"/>
                  </a:lnTo>
                  <a:lnTo>
                    <a:pt x="161607" y="162242"/>
                  </a:lnTo>
                  <a:lnTo>
                    <a:pt x="161607" y="216534"/>
                  </a:lnTo>
                  <a:lnTo>
                    <a:pt x="269875" y="108267"/>
                  </a:lnTo>
                  <a:lnTo>
                    <a:pt x="161607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01340" y="5835332"/>
              <a:ext cx="269875" cy="216535"/>
            </a:xfrm>
            <a:custGeom>
              <a:avLst/>
              <a:gdLst/>
              <a:ahLst/>
              <a:cxnLst/>
              <a:rect l="l" t="t" r="r" b="b"/>
              <a:pathLst>
                <a:path w="269875" h="216535">
                  <a:moveTo>
                    <a:pt x="0" y="53974"/>
                  </a:moveTo>
                  <a:lnTo>
                    <a:pt x="161607" y="53974"/>
                  </a:lnTo>
                  <a:lnTo>
                    <a:pt x="161607" y="0"/>
                  </a:lnTo>
                  <a:lnTo>
                    <a:pt x="269875" y="108267"/>
                  </a:lnTo>
                  <a:lnTo>
                    <a:pt x="161607" y="216534"/>
                  </a:lnTo>
                  <a:lnTo>
                    <a:pt x="161607" y="162242"/>
                  </a:lnTo>
                  <a:lnTo>
                    <a:pt x="0" y="162242"/>
                  </a:lnTo>
                  <a:lnTo>
                    <a:pt x="0" y="53974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594350" y="5228590"/>
            <a:ext cx="1290955" cy="524510"/>
            <a:chOff x="5594350" y="5228590"/>
            <a:chExt cx="1290955" cy="524510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94350" y="5228590"/>
              <a:ext cx="1290954" cy="5245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35625" y="5269865"/>
              <a:ext cx="1167447" cy="40068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635625" y="5269865"/>
              <a:ext cx="1167765" cy="400685"/>
            </a:xfrm>
            <a:custGeom>
              <a:avLst/>
              <a:gdLst/>
              <a:ahLst/>
              <a:cxnLst/>
              <a:rect l="l" t="t" r="r" b="b"/>
              <a:pathLst>
                <a:path w="1167765" h="400685">
                  <a:moveTo>
                    <a:pt x="0" y="200342"/>
                  </a:moveTo>
                  <a:lnTo>
                    <a:pt x="15557" y="154305"/>
                  </a:lnTo>
                  <a:lnTo>
                    <a:pt x="59372" y="112395"/>
                  </a:lnTo>
                  <a:lnTo>
                    <a:pt x="128270" y="74930"/>
                  </a:lnTo>
                  <a:lnTo>
                    <a:pt x="170814" y="58737"/>
                  </a:lnTo>
                  <a:lnTo>
                    <a:pt x="218757" y="44132"/>
                  </a:lnTo>
                  <a:lnTo>
                    <a:pt x="270827" y="31115"/>
                  </a:lnTo>
                  <a:lnTo>
                    <a:pt x="327025" y="20320"/>
                  </a:lnTo>
                  <a:lnTo>
                    <a:pt x="386714" y="11747"/>
                  </a:lnTo>
                  <a:lnTo>
                    <a:pt x="449897" y="5397"/>
                  </a:lnTo>
                  <a:lnTo>
                    <a:pt x="515620" y="1270"/>
                  </a:lnTo>
                  <a:lnTo>
                    <a:pt x="583564" y="0"/>
                  </a:lnTo>
                  <a:lnTo>
                    <a:pt x="651827" y="1270"/>
                  </a:lnTo>
                  <a:lnTo>
                    <a:pt x="717550" y="5397"/>
                  </a:lnTo>
                  <a:lnTo>
                    <a:pt x="780414" y="11747"/>
                  </a:lnTo>
                  <a:lnTo>
                    <a:pt x="840422" y="20320"/>
                  </a:lnTo>
                  <a:lnTo>
                    <a:pt x="896620" y="31115"/>
                  </a:lnTo>
                  <a:lnTo>
                    <a:pt x="948690" y="44132"/>
                  </a:lnTo>
                  <a:lnTo>
                    <a:pt x="996315" y="58737"/>
                  </a:lnTo>
                  <a:lnTo>
                    <a:pt x="1039177" y="74930"/>
                  </a:lnTo>
                  <a:lnTo>
                    <a:pt x="1076642" y="93027"/>
                  </a:lnTo>
                  <a:lnTo>
                    <a:pt x="1133475" y="132715"/>
                  </a:lnTo>
                  <a:lnTo>
                    <a:pt x="1163320" y="177165"/>
                  </a:lnTo>
                  <a:lnTo>
                    <a:pt x="1167447" y="200342"/>
                  </a:lnTo>
                  <a:lnTo>
                    <a:pt x="1163320" y="223837"/>
                  </a:lnTo>
                  <a:lnTo>
                    <a:pt x="1133475" y="267970"/>
                  </a:lnTo>
                  <a:lnTo>
                    <a:pt x="1076642" y="307975"/>
                  </a:lnTo>
                  <a:lnTo>
                    <a:pt x="1039177" y="325755"/>
                  </a:lnTo>
                  <a:lnTo>
                    <a:pt x="996315" y="342265"/>
                  </a:lnTo>
                  <a:lnTo>
                    <a:pt x="948690" y="356870"/>
                  </a:lnTo>
                  <a:lnTo>
                    <a:pt x="896620" y="369570"/>
                  </a:lnTo>
                  <a:lnTo>
                    <a:pt x="840422" y="380365"/>
                  </a:lnTo>
                  <a:lnTo>
                    <a:pt x="780414" y="389255"/>
                  </a:lnTo>
                  <a:lnTo>
                    <a:pt x="717550" y="395605"/>
                  </a:lnTo>
                  <a:lnTo>
                    <a:pt x="651827" y="399415"/>
                  </a:lnTo>
                  <a:lnTo>
                    <a:pt x="583564" y="400685"/>
                  </a:lnTo>
                  <a:lnTo>
                    <a:pt x="515620" y="399415"/>
                  </a:lnTo>
                  <a:lnTo>
                    <a:pt x="449897" y="395605"/>
                  </a:lnTo>
                  <a:lnTo>
                    <a:pt x="386714" y="389255"/>
                  </a:lnTo>
                  <a:lnTo>
                    <a:pt x="327025" y="380365"/>
                  </a:lnTo>
                  <a:lnTo>
                    <a:pt x="270827" y="369570"/>
                  </a:lnTo>
                  <a:lnTo>
                    <a:pt x="218757" y="356870"/>
                  </a:lnTo>
                  <a:lnTo>
                    <a:pt x="170814" y="342265"/>
                  </a:lnTo>
                  <a:lnTo>
                    <a:pt x="128270" y="325755"/>
                  </a:lnTo>
                  <a:lnTo>
                    <a:pt x="90804" y="307975"/>
                  </a:lnTo>
                  <a:lnTo>
                    <a:pt x="33972" y="267970"/>
                  </a:lnTo>
                  <a:lnTo>
                    <a:pt x="3810" y="223837"/>
                  </a:lnTo>
                  <a:lnTo>
                    <a:pt x="0" y="200342"/>
                  </a:lnTo>
                </a:path>
              </a:pathLst>
            </a:custGeom>
            <a:ln w="57150">
              <a:solidFill>
                <a:srgbClr val="6717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772659" y="5167312"/>
            <a:ext cx="323850" cy="233679"/>
            <a:chOff x="4772659" y="5167312"/>
            <a:chExt cx="323850" cy="233679"/>
          </a:xfrm>
        </p:grpSpPr>
        <p:sp>
          <p:nvSpPr>
            <p:cNvPr id="27" name="object 27"/>
            <p:cNvSpPr/>
            <p:nvPr/>
          </p:nvSpPr>
          <p:spPr>
            <a:xfrm>
              <a:off x="4780597" y="5175250"/>
              <a:ext cx="307975" cy="217804"/>
            </a:xfrm>
            <a:custGeom>
              <a:avLst/>
              <a:gdLst/>
              <a:ahLst/>
              <a:cxnLst/>
              <a:rect l="l" t="t" r="r" b="b"/>
              <a:pathLst>
                <a:path w="307975" h="217804">
                  <a:moveTo>
                    <a:pt x="198754" y="0"/>
                  </a:moveTo>
                  <a:lnTo>
                    <a:pt x="198754" y="54610"/>
                  </a:lnTo>
                  <a:lnTo>
                    <a:pt x="0" y="54610"/>
                  </a:lnTo>
                  <a:lnTo>
                    <a:pt x="0" y="163512"/>
                  </a:lnTo>
                  <a:lnTo>
                    <a:pt x="198754" y="163512"/>
                  </a:lnTo>
                  <a:lnTo>
                    <a:pt x="198754" y="217805"/>
                  </a:lnTo>
                  <a:lnTo>
                    <a:pt x="307975" y="108902"/>
                  </a:lnTo>
                  <a:lnTo>
                    <a:pt x="198754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80597" y="5175250"/>
              <a:ext cx="307975" cy="217804"/>
            </a:xfrm>
            <a:custGeom>
              <a:avLst/>
              <a:gdLst/>
              <a:ahLst/>
              <a:cxnLst/>
              <a:rect l="l" t="t" r="r" b="b"/>
              <a:pathLst>
                <a:path w="307975" h="217804">
                  <a:moveTo>
                    <a:pt x="0" y="54610"/>
                  </a:moveTo>
                  <a:lnTo>
                    <a:pt x="198754" y="54610"/>
                  </a:lnTo>
                  <a:lnTo>
                    <a:pt x="198754" y="0"/>
                  </a:lnTo>
                  <a:lnTo>
                    <a:pt x="307975" y="108902"/>
                  </a:lnTo>
                  <a:lnTo>
                    <a:pt x="198754" y="217805"/>
                  </a:lnTo>
                  <a:lnTo>
                    <a:pt x="198754" y="163512"/>
                  </a:lnTo>
                  <a:lnTo>
                    <a:pt x="0" y="163512"/>
                  </a:lnTo>
                  <a:lnTo>
                    <a:pt x="0" y="5461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015547" y="5062854"/>
            <a:ext cx="907415" cy="397510"/>
            <a:chOff x="5015547" y="5062854"/>
            <a:chExt cx="907415" cy="397510"/>
          </a:xfrm>
        </p:grpSpPr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98794" y="5062854"/>
              <a:ext cx="324167" cy="3622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15547" y="5169217"/>
              <a:ext cx="620395" cy="291147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2576829" y="5725159"/>
            <a:ext cx="946785" cy="689610"/>
            <a:chOff x="2576829" y="5725159"/>
            <a:chExt cx="946785" cy="689610"/>
          </a:xfrm>
        </p:grpSpPr>
        <p:sp>
          <p:nvSpPr>
            <p:cNvPr id="33" name="object 33"/>
            <p:cNvSpPr/>
            <p:nvPr/>
          </p:nvSpPr>
          <p:spPr>
            <a:xfrm>
              <a:off x="2584767" y="5733097"/>
              <a:ext cx="487680" cy="673735"/>
            </a:xfrm>
            <a:custGeom>
              <a:avLst/>
              <a:gdLst/>
              <a:ahLst/>
              <a:cxnLst/>
              <a:rect l="l" t="t" r="r" b="b"/>
              <a:pathLst>
                <a:path w="487680" h="673735">
                  <a:moveTo>
                    <a:pt x="487680" y="0"/>
                  </a:moveTo>
                  <a:lnTo>
                    <a:pt x="0" y="0"/>
                  </a:lnTo>
                  <a:lnTo>
                    <a:pt x="0" y="673734"/>
                  </a:lnTo>
                  <a:lnTo>
                    <a:pt x="487680" y="673734"/>
                  </a:lnTo>
                  <a:lnTo>
                    <a:pt x="4876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584767" y="5733097"/>
              <a:ext cx="487680" cy="673735"/>
            </a:xfrm>
            <a:custGeom>
              <a:avLst/>
              <a:gdLst/>
              <a:ahLst/>
              <a:cxnLst/>
              <a:rect l="l" t="t" r="r" b="b"/>
              <a:pathLst>
                <a:path w="487680" h="673735">
                  <a:moveTo>
                    <a:pt x="0" y="673734"/>
                  </a:moveTo>
                  <a:lnTo>
                    <a:pt x="487680" y="673734"/>
                  </a:lnTo>
                  <a:lnTo>
                    <a:pt x="487680" y="0"/>
                  </a:lnTo>
                  <a:lnTo>
                    <a:pt x="0" y="0"/>
                  </a:lnTo>
                  <a:lnTo>
                    <a:pt x="0" y="673734"/>
                  </a:lnTo>
                </a:path>
              </a:pathLst>
            </a:custGeom>
            <a:ln w="15874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619692" y="5816917"/>
              <a:ext cx="415925" cy="507365"/>
            </a:xfrm>
            <a:custGeom>
              <a:avLst/>
              <a:gdLst/>
              <a:ahLst/>
              <a:cxnLst/>
              <a:rect l="l" t="t" r="r" b="b"/>
              <a:pathLst>
                <a:path w="415925" h="507364">
                  <a:moveTo>
                    <a:pt x="346709" y="0"/>
                  </a:moveTo>
                  <a:lnTo>
                    <a:pt x="69214" y="0"/>
                  </a:lnTo>
                  <a:lnTo>
                    <a:pt x="42227" y="5397"/>
                  </a:lnTo>
                  <a:lnTo>
                    <a:pt x="20319" y="20320"/>
                  </a:lnTo>
                  <a:lnTo>
                    <a:pt x="5397" y="42227"/>
                  </a:lnTo>
                  <a:lnTo>
                    <a:pt x="0" y="69215"/>
                  </a:lnTo>
                  <a:lnTo>
                    <a:pt x="0" y="438150"/>
                  </a:lnTo>
                  <a:lnTo>
                    <a:pt x="5397" y="465137"/>
                  </a:lnTo>
                  <a:lnTo>
                    <a:pt x="20319" y="487045"/>
                  </a:lnTo>
                  <a:lnTo>
                    <a:pt x="42227" y="501967"/>
                  </a:lnTo>
                  <a:lnTo>
                    <a:pt x="69214" y="507365"/>
                  </a:lnTo>
                  <a:lnTo>
                    <a:pt x="346709" y="507365"/>
                  </a:lnTo>
                  <a:lnTo>
                    <a:pt x="373697" y="501967"/>
                  </a:lnTo>
                  <a:lnTo>
                    <a:pt x="395922" y="487045"/>
                  </a:lnTo>
                  <a:lnTo>
                    <a:pt x="410527" y="465137"/>
                  </a:lnTo>
                  <a:lnTo>
                    <a:pt x="415925" y="438150"/>
                  </a:lnTo>
                  <a:lnTo>
                    <a:pt x="415925" y="69215"/>
                  </a:lnTo>
                  <a:lnTo>
                    <a:pt x="410527" y="42227"/>
                  </a:lnTo>
                  <a:lnTo>
                    <a:pt x="395922" y="20320"/>
                  </a:lnTo>
                  <a:lnTo>
                    <a:pt x="373697" y="5397"/>
                  </a:lnTo>
                  <a:lnTo>
                    <a:pt x="3467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19692" y="5816917"/>
              <a:ext cx="415925" cy="507365"/>
            </a:xfrm>
            <a:custGeom>
              <a:avLst/>
              <a:gdLst/>
              <a:ahLst/>
              <a:cxnLst/>
              <a:rect l="l" t="t" r="r" b="b"/>
              <a:pathLst>
                <a:path w="415925" h="507364">
                  <a:moveTo>
                    <a:pt x="0" y="69215"/>
                  </a:moveTo>
                  <a:lnTo>
                    <a:pt x="5397" y="42227"/>
                  </a:lnTo>
                  <a:lnTo>
                    <a:pt x="20319" y="20320"/>
                  </a:lnTo>
                  <a:lnTo>
                    <a:pt x="42227" y="5397"/>
                  </a:lnTo>
                  <a:lnTo>
                    <a:pt x="69214" y="0"/>
                  </a:lnTo>
                  <a:lnTo>
                    <a:pt x="346709" y="0"/>
                  </a:lnTo>
                  <a:lnTo>
                    <a:pt x="373697" y="5397"/>
                  </a:lnTo>
                  <a:lnTo>
                    <a:pt x="395922" y="20320"/>
                  </a:lnTo>
                  <a:lnTo>
                    <a:pt x="410527" y="42227"/>
                  </a:lnTo>
                  <a:lnTo>
                    <a:pt x="415925" y="69215"/>
                  </a:lnTo>
                  <a:lnTo>
                    <a:pt x="415925" y="438150"/>
                  </a:lnTo>
                  <a:lnTo>
                    <a:pt x="410527" y="465137"/>
                  </a:lnTo>
                  <a:lnTo>
                    <a:pt x="395922" y="487045"/>
                  </a:lnTo>
                  <a:lnTo>
                    <a:pt x="373697" y="501967"/>
                  </a:lnTo>
                  <a:lnTo>
                    <a:pt x="346709" y="507365"/>
                  </a:lnTo>
                  <a:lnTo>
                    <a:pt x="69214" y="507365"/>
                  </a:lnTo>
                  <a:lnTo>
                    <a:pt x="42227" y="501967"/>
                  </a:lnTo>
                  <a:lnTo>
                    <a:pt x="20319" y="487045"/>
                  </a:lnTo>
                  <a:lnTo>
                    <a:pt x="5397" y="465137"/>
                  </a:lnTo>
                  <a:lnTo>
                    <a:pt x="0" y="438150"/>
                  </a:lnTo>
                  <a:lnTo>
                    <a:pt x="0" y="69215"/>
                  </a:lnTo>
                </a:path>
              </a:pathLst>
            </a:custGeom>
            <a:ln w="15875">
              <a:solidFill>
                <a:srgbClr val="5404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6039" y="5873432"/>
              <a:ext cx="917575" cy="399415"/>
            </a:xfrm>
            <a:prstGeom prst="rect">
              <a:avLst/>
            </a:prstGeom>
          </p:spPr>
        </p:pic>
      </p:grp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829944" y="792479"/>
            <a:ext cx="70859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spc="142" baseline="34979" dirty="0"/>
              <a:t>2η</a:t>
            </a:r>
            <a:r>
              <a:rPr sz="2025" spc="217" baseline="34979" dirty="0"/>
              <a:t> </a:t>
            </a:r>
            <a:r>
              <a:rPr sz="2100" spc="145" dirty="0"/>
              <a:t>γενιά:</a:t>
            </a:r>
            <a:r>
              <a:rPr sz="2100" spc="220" dirty="0"/>
              <a:t> </a:t>
            </a:r>
            <a:r>
              <a:rPr sz="2100" spc="145" dirty="0"/>
              <a:t>Τείχη</a:t>
            </a:r>
            <a:r>
              <a:rPr sz="2100" spc="204" dirty="0"/>
              <a:t> </a:t>
            </a:r>
            <a:r>
              <a:rPr sz="2100" spc="160" dirty="0"/>
              <a:t>(ηλεκτρονικής)</a:t>
            </a:r>
            <a:r>
              <a:rPr sz="2100" spc="215" dirty="0"/>
              <a:t> </a:t>
            </a:r>
            <a:r>
              <a:rPr sz="2100" spc="165" dirty="0"/>
              <a:t>προστασίας</a:t>
            </a:r>
            <a:r>
              <a:rPr sz="2100" spc="225" dirty="0"/>
              <a:t> </a:t>
            </a:r>
            <a:r>
              <a:rPr sz="2100" spc="170" dirty="0"/>
              <a:t>κατάστασης</a:t>
            </a:r>
            <a:endParaRPr sz="2100"/>
          </a:p>
        </p:txBody>
      </p:sp>
      <p:sp>
        <p:nvSpPr>
          <p:cNvPr id="39" name="object 39"/>
          <p:cNvSpPr txBox="1"/>
          <p:nvPr/>
        </p:nvSpPr>
        <p:spPr>
          <a:xfrm>
            <a:off x="692150" y="1537970"/>
            <a:ext cx="6760209" cy="2830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05" dirty="0">
                <a:latin typeface="Calibri"/>
                <a:cs typeface="Calibri"/>
              </a:rPr>
              <a:t>Αυτός </a:t>
            </a:r>
            <a:r>
              <a:rPr sz="1500" spc="114" dirty="0">
                <a:latin typeface="Calibri"/>
                <a:cs typeface="Calibri"/>
              </a:rPr>
              <a:t>ο </a:t>
            </a:r>
            <a:r>
              <a:rPr sz="1500" spc="105" dirty="0">
                <a:latin typeface="Calibri"/>
                <a:cs typeface="Calibri"/>
              </a:rPr>
              <a:t>τύπος </a:t>
            </a:r>
            <a:r>
              <a:rPr sz="1500" spc="95" dirty="0">
                <a:latin typeface="Calibri"/>
                <a:cs typeface="Calibri"/>
              </a:rPr>
              <a:t>τείχους (ηλεκτρονικής) </a:t>
            </a:r>
            <a:r>
              <a:rPr sz="1500" spc="105" dirty="0">
                <a:latin typeface="Calibri"/>
                <a:cs typeface="Calibri"/>
              </a:rPr>
              <a:t>προστασίας κληρονομεί τα </a:t>
            </a:r>
            <a:r>
              <a:rPr sz="1500" spc="11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χαρακτηριστικά </a:t>
            </a:r>
            <a:r>
              <a:rPr sz="1500" spc="105" dirty="0">
                <a:latin typeface="Calibri"/>
                <a:cs typeface="Calibri"/>
              </a:rPr>
              <a:t>του </a:t>
            </a:r>
            <a:r>
              <a:rPr sz="1500" spc="110" dirty="0">
                <a:latin typeface="Calibri"/>
                <a:cs typeface="Calibri"/>
              </a:rPr>
              <a:t>συστήματος </a:t>
            </a:r>
            <a:r>
              <a:rPr sz="1500" spc="100" dirty="0">
                <a:latin typeface="Calibri"/>
                <a:cs typeface="Calibri"/>
              </a:rPr>
              <a:t>φιλτραρίσματος </a:t>
            </a:r>
            <a:r>
              <a:rPr sz="1500" spc="110" dirty="0">
                <a:latin typeface="Calibri"/>
                <a:cs typeface="Calibri"/>
              </a:rPr>
              <a:t>πακέτων </a:t>
            </a:r>
            <a:r>
              <a:rPr sz="1500" spc="105" dirty="0">
                <a:latin typeface="Calibri"/>
                <a:cs typeface="Calibri"/>
              </a:rPr>
              <a:t>δεδομένων, </a:t>
            </a:r>
            <a:r>
              <a:rPr sz="1500" spc="110" dirty="0">
                <a:latin typeface="Calibri"/>
                <a:cs typeface="Calibri"/>
              </a:rPr>
              <a:t> αλλά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επιπλέον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είναι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σε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θέση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να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καταγράφει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ή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να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"απομνημονεύει"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(μέσω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μιας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εσωτερικής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προσωρινής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μνήμης)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80" dirty="0">
                <a:latin typeface="Calibri"/>
                <a:cs typeface="Calibri"/>
              </a:rPr>
              <a:t>τις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προηγούμενες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καταστάσεις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που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σχετίζονται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με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80" dirty="0">
                <a:latin typeface="Calibri"/>
                <a:cs typeface="Calibri"/>
              </a:rPr>
              <a:t>τις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λαμβανόμενες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συνδέσεις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75" dirty="0">
                <a:latin typeface="Calibri"/>
                <a:cs typeface="Calibri"/>
              </a:rPr>
              <a:t>(π.χ.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55" dirty="0">
                <a:latin typeface="Calibri"/>
                <a:cs typeface="Calibri"/>
              </a:rPr>
              <a:t>,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SYN/ACK,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ACK).</a:t>
            </a:r>
            <a:endParaRPr sz="1500">
              <a:latin typeface="Calibri"/>
              <a:cs typeface="Calibri"/>
            </a:endParaRPr>
          </a:p>
          <a:p>
            <a:pPr marL="173355" indent="-160655">
              <a:lnSpc>
                <a:spcPct val="100000"/>
              </a:lnSpc>
              <a:spcBef>
                <a:spcPts val="104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70" dirty="0">
                <a:latin typeface="Calibri"/>
                <a:cs typeface="Calibri"/>
              </a:rPr>
              <a:t>Αυτός</a:t>
            </a:r>
            <a:r>
              <a:rPr sz="1500" spc="20" dirty="0">
                <a:latin typeface="Calibri"/>
                <a:cs typeface="Calibri"/>
              </a:rPr>
              <a:t> </a:t>
            </a:r>
            <a:r>
              <a:rPr sz="1500" spc="80" dirty="0">
                <a:latin typeface="Calibri"/>
                <a:cs typeface="Calibri"/>
              </a:rPr>
              <a:t>ο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65" dirty="0">
                <a:latin typeface="Calibri"/>
                <a:cs typeface="Calibri"/>
              </a:rPr>
              <a:t>χρονικός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καταχωρητής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35" dirty="0">
                <a:latin typeface="Calibri"/>
                <a:cs typeface="Calibri"/>
              </a:rPr>
              <a:t>επιτρέπει:</a:t>
            </a:r>
            <a:endParaRPr sz="1500">
              <a:latin typeface="Calibri"/>
              <a:cs typeface="Calibri"/>
            </a:endParaRPr>
          </a:p>
          <a:p>
            <a:pPr marL="396875" marR="2174240" lvl="1" indent="-182880">
              <a:lnSpc>
                <a:spcPct val="134600"/>
              </a:lnSpc>
              <a:spcBef>
                <a:spcPts val="49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135" dirty="0">
                <a:latin typeface="Calibri"/>
                <a:cs typeface="Calibri"/>
              </a:rPr>
              <a:t>Αποδοχή/απόρριψη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της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40" dirty="0">
                <a:latin typeface="Calibri"/>
                <a:cs typeface="Calibri"/>
              </a:rPr>
              <a:t>ύπαρνέων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συνδέσεων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με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προδιαγραφές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καταστάσεων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7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125" dirty="0">
                <a:latin typeface="Calibri"/>
                <a:cs typeface="Calibri"/>
              </a:rPr>
              <a:t>Ανίχνευση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πιθανής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κατάχρησης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μιας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υπάρχουσας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σύνδεσης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90" dirty="0">
                <a:latin typeface="Calibri"/>
                <a:cs typeface="Calibri"/>
              </a:rPr>
              <a:t>Ανίχνευση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παρατυπιών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στις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συνδέσεις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09344" y="5118734"/>
            <a:ext cx="8547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65" dirty="0">
                <a:latin typeface="Calibri"/>
                <a:cs typeface="Calibri"/>
              </a:rPr>
              <a:t>Δίκτυο</a:t>
            </a:r>
            <a:r>
              <a:rPr sz="900" b="1" spc="-45" dirty="0">
                <a:latin typeface="Calibri"/>
                <a:cs typeface="Calibri"/>
              </a:rPr>
              <a:t> </a:t>
            </a:r>
            <a:r>
              <a:rPr sz="900" b="1" spc="90" dirty="0">
                <a:latin typeface="Calibri"/>
                <a:cs typeface="Calibri"/>
              </a:rPr>
              <a:t>SCADA.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80385" y="5374004"/>
            <a:ext cx="934719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470">
              <a:lnSpc>
                <a:spcPct val="100000"/>
              </a:lnSpc>
              <a:spcBef>
                <a:spcPts val="100"/>
              </a:spcBef>
            </a:pPr>
            <a:r>
              <a:rPr sz="900" b="1" spc="95" dirty="0">
                <a:solidFill>
                  <a:srgbClr val="00AF4F"/>
                </a:solidFill>
                <a:latin typeface="Calibri"/>
                <a:cs typeface="Calibri"/>
              </a:rPr>
              <a:t>ΑΠ</a:t>
            </a:r>
            <a:r>
              <a:rPr sz="900" b="1" spc="110" dirty="0">
                <a:solidFill>
                  <a:srgbClr val="00AF4F"/>
                </a:solidFill>
                <a:latin typeface="Calibri"/>
                <a:cs typeface="Calibri"/>
              </a:rPr>
              <a:t>Ο</a:t>
            </a:r>
            <a:r>
              <a:rPr sz="900" b="1" spc="90" dirty="0">
                <a:solidFill>
                  <a:srgbClr val="00AF4F"/>
                </a:solidFill>
                <a:latin typeface="Calibri"/>
                <a:cs typeface="Calibri"/>
              </a:rPr>
              <a:t>Δ</a:t>
            </a:r>
            <a:r>
              <a:rPr sz="900" b="1" spc="105" dirty="0">
                <a:solidFill>
                  <a:srgbClr val="00AF4F"/>
                </a:solidFill>
                <a:latin typeface="Calibri"/>
                <a:cs typeface="Calibri"/>
              </a:rPr>
              <a:t>Ο</a:t>
            </a:r>
            <a:r>
              <a:rPr sz="900" b="1" spc="85" dirty="0">
                <a:solidFill>
                  <a:srgbClr val="00AF4F"/>
                </a:solidFill>
                <a:latin typeface="Calibri"/>
                <a:cs typeface="Calibri"/>
              </a:rPr>
              <a:t>Χ</a:t>
            </a:r>
            <a:r>
              <a:rPr sz="900" b="1" spc="110" dirty="0">
                <a:solidFill>
                  <a:srgbClr val="00AF4F"/>
                </a:solidFill>
                <a:latin typeface="Calibri"/>
                <a:cs typeface="Calibri"/>
              </a:rPr>
              <a:t>Η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spc="85" dirty="0">
                <a:solidFill>
                  <a:srgbClr val="931100"/>
                </a:solidFill>
                <a:latin typeface="Calibri"/>
                <a:cs typeface="Calibri"/>
              </a:rPr>
              <a:t>BLOCK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76065" y="5125720"/>
            <a:ext cx="41020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latin typeface="Calibri"/>
                <a:cs typeface="Calibri"/>
              </a:rPr>
              <a:t>Ίντερνετ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177587" y="5857240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2554" y="6035040"/>
            <a:ext cx="24809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590275" y="6035040"/>
            <a:ext cx="1739264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spc="70" dirty="0">
                <a:latin typeface="Calibri"/>
                <a:cs typeface="Calibri"/>
              </a:rPr>
              <a:t>στήμιο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733039" y="5398773"/>
            <a:ext cx="120650" cy="4514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15"/>
              </a:lnSpc>
            </a:pPr>
            <a:r>
              <a:rPr sz="750" b="1" spc="-15" dirty="0">
                <a:latin typeface="Calibri"/>
                <a:cs typeface="Calibri"/>
              </a:rPr>
              <a:t>Πρ</a:t>
            </a:r>
            <a:r>
              <a:rPr sz="750" b="1" spc="-10" dirty="0">
                <a:latin typeface="Calibri"/>
                <a:cs typeface="Calibri"/>
              </a:rPr>
              <a:t>ο</a:t>
            </a:r>
            <a:r>
              <a:rPr sz="750" b="1" spc="-15" dirty="0">
                <a:latin typeface="Calibri"/>
                <a:cs typeface="Calibri"/>
              </a:rPr>
              <a:t>σω</a:t>
            </a:r>
            <a:r>
              <a:rPr sz="750" b="1" dirty="0">
                <a:latin typeface="Calibri"/>
                <a:cs typeface="Calibri"/>
              </a:rPr>
              <a:t>ρ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5425" cy="6879590"/>
            <a:chOff x="6883400" y="0"/>
            <a:chExt cx="530542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070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7332" y="2773679"/>
            <a:ext cx="2436495" cy="140208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162685" y="2817812"/>
            <a:ext cx="1945005" cy="990600"/>
            <a:chOff x="1162685" y="2817812"/>
            <a:chExt cx="1945005" cy="9906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2685" y="2817812"/>
              <a:ext cx="1560512" cy="9906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631757" y="3093720"/>
              <a:ext cx="467995" cy="381000"/>
            </a:xfrm>
            <a:custGeom>
              <a:avLst/>
              <a:gdLst/>
              <a:ahLst/>
              <a:cxnLst/>
              <a:rect l="l" t="t" r="r" b="b"/>
              <a:pathLst>
                <a:path w="467994" h="381000">
                  <a:moveTo>
                    <a:pt x="277494" y="0"/>
                  </a:moveTo>
                  <a:lnTo>
                    <a:pt x="277494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77494" y="285750"/>
                  </a:lnTo>
                  <a:lnTo>
                    <a:pt x="277494" y="381000"/>
                  </a:lnTo>
                  <a:lnTo>
                    <a:pt x="467994" y="190500"/>
                  </a:lnTo>
                  <a:lnTo>
                    <a:pt x="277494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31757" y="3093720"/>
              <a:ext cx="467995" cy="381000"/>
            </a:xfrm>
            <a:custGeom>
              <a:avLst/>
              <a:gdLst/>
              <a:ahLst/>
              <a:cxnLst/>
              <a:rect l="l" t="t" r="r" b="b"/>
              <a:pathLst>
                <a:path w="467994" h="381000">
                  <a:moveTo>
                    <a:pt x="0" y="95250"/>
                  </a:moveTo>
                  <a:lnTo>
                    <a:pt x="277494" y="95250"/>
                  </a:lnTo>
                  <a:lnTo>
                    <a:pt x="277494" y="0"/>
                  </a:lnTo>
                  <a:lnTo>
                    <a:pt x="467994" y="190500"/>
                  </a:lnTo>
                  <a:lnTo>
                    <a:pt x="277494" y="381000"/>
                  </a:lnTo>
                  <a:lnTo>
                    <a:pt x="277494" y="285750"/>
                  </a:lnTo>
                  <a:lnTo>
                    <a:pt x="0" y="285750"/>
                  </a:lnTo>
                  <a:lnTo>
                    <a:pt x="0" y="9525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036502" y="3071812"/>
            <a:ext cx="483870" cy="396875"/>
            <a:chOff x="5036502" y="3071812"/>
            <a:chExt cx="483870" cy="396875"/>
          </a:xfrm>
        </p:grpSpPr>
        <p:sp>
          <p:nvSpPr>
            <p:cNvPr id="13" name="object 13"/>
            <p:cNvSpPr/>
            <p:nvPr/>
          </p:nvSpPr>
          <p:spPr>
            <a:xfrm>
              <a:off x="5044440" y="3079750"/>
              <a:ext cx="467995" cy="381000"/>
            </a:xfrm>
            <a:custGeom>
              <a:avLst/>
              <a:gdLst/>
              <a:ahLst/>
              <a:cxnLst/>
              <a:rect l="l" t="t" r="r" b="b"/>
              <a:pathLst>
                <a:path w="467995" h="381000">
                  <a:moveTo>
                    <a:pt x="277495" y="0"/>
                  </a:moveTo>
                  <a:lnTo>
                    <a:pt x="277495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77495" y="285750"/>
                  </a:lnTo>
                  <a:lnTo>
                    <a:pt x="277495" y="381000"/>
                  </a:lnTo>
                  <a:lnTo>
                    <a:pt x="467995" y="190500"/>
                  </a:lnTo>
                  <a:lnTo>
                    <a:pt x="27749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44440" y="3079750"/>
              <a:ext cx="467995" cy="381000"/>
            </a:xfrm>
            <a:custGeom>
              <a:avLst/>
              <a:gdLst/>
              <a:ahLst/>
              <a:cxnLst/>
              <a:rect l="l" t="t" r="r" b="b"/>
              <a:pathLst>
                <a:path w="467995" h="381000">
                  <a:moveTo>
                    <a:pt x="0" y="95250"/>
                  </a:moveTo>
                  <a:lnTo>
                    <a:pt x="277495" y="95250"/>
                  </a:lnTo>
                  <a:lnTo>
                    <a:pt x="277495" y="0"/>
                  </a:lnTo>
                  <a:lnTo>
                    <a:pt x="467995" y="190500"/>
                  </a:lnTo>
                  <a:lnTo>
                    <a:pt x="277495" y="381000"/>
                  </a:lnTo>
                  <a:lnTo>
                    <a:pt x="277495" y="285750"/>
                  </a:lnTo>
                  <a:lnTo>
                    <a:pt x="0" y="285750"/>
                  </a:lnTo>
                  <a:lnTo>
                    <a:pt x="0" y="9525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159510" y="4016692"/>
            <a:ext cx="2559050" cy="462280"/>
            <a:chOff x="1159510" y="4016692"/>
            <a:chExt cx="2559050" cy="462280"/>
          </a:xfrm>
        </p:grpSpPr>
        <p:sp>
          <p:nvSpPr>
            <p:cNvPr id="16" name="object 16"/>
            <p:cNvSpPr/>
            <p:nvPr/>
          </p:nvSpPr>
          <p:spPr>
            <a:xfrm>
              <a:off x="3477577" y="4024629"/>
              <a:ext cx="233045" cy="381000"/>
            </a:xfrm>
            <a:custGeom>
              <a:avLst/>
              <a:gdLst/>
              <a:ahLst/>
              <a:cxnLst/>
              <a:rect l="l" t="t" r="r" b="b"/>
              <a:pathLst>
                <a:path w="233045" h="381000">
                  <a:moveTo>
                    <a:pt x="116522" y="0"/>
                  </a:moveTo>
                  <a:lnTo>
                    <a:pt x="116522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116522" y="285750"/>
                  </a:lnTo>
                  <a:lnTo>
                    <a:pt x="116522" y="381000"/>
                  </a:lnTo>
                  <a:lnTo>
                    <a:pt x="233045" y="190500"/>
                  </a:lnTo>
                  <a:lnTo>
                    <a:pt x="11652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7577" y="4024629"/>
              <a:ext cx="233045" cy="381000"/>
            </a:xfrm>
            <a:custGeom>
              <a:avLst/>
              <a:gdLst/>
              <a:ahLst/>
              <a:cxnLst/>
              <a:rect l="l" t="t" r="r" b="b"/>
              <a:pathLst>
                <a:path w="233045" h="381000">
                  <a:moveTo>
                    <a:pt x="0" y="95250"/>
                  </a:moveTo>
                  <a:lnTo>
                    <a:pt x="116522" y="95250"/>
                  </a:lnTo>
                  <a:lnTo>
                    <a:pt x="116522" y="0"/>
                  </a:lnTo>
                  <a:lnTo>
                    <a:pt x="233045" y="190500"/>
                  </a:lnTo>
                  <a:lnTo>
                    <a:pt x="116522" y="381000"/>
                  </a:lnTo>
                  <a:lnTo>
                    <a:pt x="116522" y="285750"/>
                  </a:lnTo>
                  <a:lnTo>
                    <a:pt x="0" y="285750"/>
                  </a:lnTo>
                  <a:lnTo>
                    <a:pt x="0" y="9525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9510" y="4024629"/>
              <a:ext cx="2278379" cy="454025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768725" y="3604259"/>
            <a:ext cx="792480" cy="2240280"/>
            <a:chOff x="3768725" y="3604259"/>
            <a:chExt cx="792480" cy="2240280"/>
          </a:xfrm>
        </p:grpSpPr>
        <p:sp>
          <p:nvSpPr>
            <p:cNvPr id="20" name="object 20"/>
            <p:cNvSpPr/>
            <p:nvPr/>
          </p:nvSpPr>
          <p:spPr>
            <a:xfrm>
              <a:off x="3768725" y="3604259"/>
              <a:ext cx="792480" cy="2240280"/>
            </a:xfrm>
            <a:custGeom>
              <a:avLst/>
              <a:gdLst/>
              <a:ahLst/>
              <a:cxnLst/>
              <a:rect l="l" t="t" r="r" b="b"/>
              <a:pathLst>
                <a:path w="792479" h="2240279">
                  <a:moveTo>
                    <a:pt x="792479" y="0"/>
                  </a:moveTo>
                  <a:lnTo>
                    <a:pt x="0" y="0"/>
                  </a:lnTo>
                  <a:lnTo>
                    <a:pt x="0" y="2240279"/>
                  </a:lnTo>
                  <a:lnTo>
                    <a:pt x="792479" y="2240279"/>
                  </a:lnTo>
                  <a:lnTo>
                    <a:pt x="7924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6200" y="3712209"/>
              <a:ext cx="593090" cy="2019300"/>
            </a:xfrm>
            <a:custGeom>
              <a:avLst/>
              <a:gdLst/>
              <a:ahLst/>
              <a:cxnLst/>
              <a:rect l="l" t="t" r="r" b="b"/>
              <a:pathLst>
                <a:path w="593089" h="2019300">
                  <a:moveTo>
                    <a:pt x="494029" y="0"/>
                  </a:moveTo>
                  <a:lnTo>
                    <a:pt x="98742" y="0"/>
                  </a:lnTo>
                  <a:lnTo>
                    <a:pt x="60325" y="7619"/>
                  </a:lnTo>
                  <a:lnTo>
                    <a:pt x="28892" y="28892"/>
                  </a:lnTo>
                  <a:lnTo>
                    <a:pt x="7620" y="60325"/>
                  </a:lnTo>
                  <a:lnTo>
                    <a:pt x="0" y="98742"/>
                  </a:lnTo>
                  <a:lnTo>
                    <a:pt x="0" y="1920557"/>
                  </a:lnTo>
                  <a:lnTo>
                    <a:pt x="7620" y="1958975"/>
                  </a:lnTo>
                  <a:lnTo>
                    <a:pt x="28892" y="1990407"/>
                  </a:lnTo>
                  <a:lnTo>
                    <a:pt x="60325" y="2011679"/>
                  </a:lnTo>
                  <a:lnTo>
                    <a:pt x="98742" y="2019300"/>
                  </a:lnTo>
                  <a:lnTo>
                    <a:pt x="494029" y="2019300"/>
                  </a:lnTo>
                  <a:lnTo>
                    <a:pt x="532447" y="2011679"/>
                  </a:lnTo>
                  <a:lnTo>
                    <a:pt x="563879" y="1990407"/>
                  </a:lnTo>
                  <a:lnTo>
                    <a:pt x="585152" y="1958975"/>
                  </a:lnTo>
                  <a:lnTo>
                    <a:pt x="592772" y="1920557"/>
                  </a:lnTo>
                  <a:lnTo>
                    <a:pt x="592772" y="98742"/>
                  </a:lnTo>
                  <a:lnTo>
                    <a:pt x="585152" y="60325"/>
                  </a:lnTo>
                  <a:lnTo>
                    <a:pt x="563879" y="28892"/>
                  </a:lnTo>
                  <a:lnTo>
                    <a:pt x="532447" y="7619"/>
                  </a:lnTo>
                  <a:lnTo>
                    <a:pt x="4940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86200" y="3712209"/>
              <a:ext cx="593090" cy="2019300"/>
            </a:xfrm>
            <a:custGeom>
              <a:avLst/>
              <a:gdLst/>
              <a:ahLst/>
              <a:cxnLst/>
              <a:rect l="l" t="t" r="r" b="b"/>
              <a:pathLst>
                <a:path w="593089" h="2019300">
                  <a:moveTo>
                    <a:pt x="0" y="98742"/>
                  </a:moveTo>
                  <a:lnTo>
                    <a:pt x="7620" y="60325"/>
                  </a:lnTo>
                  <a:lnTo>
                    <a:pt x="28892" y="28892"/>
                  </a:lnTo>
                  <a:lnTo>
                    <a:pt x="60325" y="7619"/>
                  </a:lnTo>
                  <a:lnTo>
                    <a:pt x="98742" y="0"/>
                  </a:lnTo>
                  <a:lnTo>
                    <a:pt x="494029" y="0"/>
                  </a:lnTo>
                  <a:lnTo>
                    <a:pt x="532447" y="7619"/>
                  </a:lnTo>
                  <a:lnTo>
                    <a:pt x="563879" y="28892"/>
                  </a:lnTo>
                  <a:lnTo>
                    <a:pt x="585152" y="60325"/>
                  </a:lnTo>
                  <a:lnTo>
                    <a:pt x="592772" y="98742"/>
                  </a:lnTo>
                  <a:lnTo>
                    <a:pt x="592772" y="1920557"/>
                  </a:lnTo>
                  <a:lnTo>
                    <a:pt x="585152" y="1958975"/>
                  </a:lnTo>
                  <a:lnTo>
                    <a:pt x="563879" y="1990407"/>
                  </a:lnTo>
                  <a:lnTo>
                    <a:pt x="532447" y="2011679"/>
                  </a:lnTo>
                  <a:lnTo>
                    <a:pt x="494029" y="2019300"/>
                  </a:lnTo>
                  <a:lnTo>
                    <a:pt x="98742" y="2019300"/>
                  </a:lnTo>
                  <a:lnTo>
                    <a:pt x="60325" y="2011679"/>
                  </a:lnTo>
                  <a:lnTo>
                    <a:pt x="28892" y="1990407"/>
                  </a:lnTo>
                  <a:lnTo>
                    <a:pt x="7620" y="1958975"/>
                  </a:lnTo>
                  <a:lnTo>
                    <a:pt x="0" y="1920557"/>
                  </a:lnTo>
                  <a:lnTo>
                    <a:pt x="0" y="98742"/>
                  </a:lnTo>
                </a:path>
              </a:pathLst>
            </a:custGeom>
            <a:ln w="15875">
              <a:solidFill>
                <a:srgbClr val="5404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615815" y="4336732"/>
            <a:ext cx="322580" cy="396875"/>
            <a:chOff x="4615815" y="4336732"/>
            <a:chExt cx="322580" cy="396875"/>
          </a:xfrm>
        </p:grpSpPr>
        <p:sp>
          <p:nvSpPr>
            <p:cNvPr id="24" name="object 24"/>
            <p:cNvSpPr/>
            <p:nvPr/>
          </p:nvSpPr>
          <p:spPr>
            <a:xfrm>
              <a:off x="4623752" y="4344670"/>
              <a:ext cx="306705" cy="381000"/>
            </a:xfrm>
            <a:custGeom>
              <a:avLst/>
              <a:gdLst/>
              <a:ahLst/>
              <a:cxnLst/>
              <a:rect l="l" t="t" r="r" b="b"/>
              <a:pathLst>
                <a:path w="306704" h="381000">
                  <a:moveTo>
                    <a:pt x="153035" y="0"/>
                  </a:moveTo>
                  <a:lnTo>
                    <a:pt x="0" y="190499"/>
                  </a:lnTo>
                  <a:lnTo>
                    <a:pt x="153035" y="380999"/>
                  </a:lnTo>
                  <a:lnTo>
                    <a:pt x="153035" y="285749"/>
                  </a:lnTo>
                  <a:lnTo>
                    <a:pt x="306387" y="285749"/>
                  </a:lnTo>
                  <a:lnTo>
                    <a:pt x="306387" y="95249"/>
                  </a:lnTo>
                  <a:lnTo>
                    <a:pt x="153035" y="95249"/>
                  </a:lnTo>
                  <a:lnTo>
                    <a:pt x="15303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23752" y="4344670"/>
              <a:ext cx="306705" cy="381000"/>
            </a:xfrm>
            <a:custGeom>
              <a:avLst/>
              <a:gdLst/>
              <a:ahLst/>
              <a:cxnLst/>
              <a:rect l="l" t="t" r="r" b="b"/>
              <a:pathLst>
                <a:path w="306704" h="381000">
                  <a:moveTo>
                    <a:pt x="306387" y="95249"/>
                  </a:moveTo>
                  <a:lnTo>
                    <a:pt x="153035" y="95249"/>
                  </a:lnTo>
                  <a:lnTo>
                    <a:pt x="153035" y="0"/>
                  </a:lnTo>
                  <a:lnTo>
                    <a:pt x="0" y="190499"/>
                  </a:lnTo>
                  <a:lnTo>
                    <a:pt x="153035" y="380999"/>
                  </a:lnTo>
                  <a:lnTo>
                    <a:pt x="153035" y="285749"/>
                  </a:lnTo>
                  <a:lnTo>
                    <a:pt x="306387" y="285749"/>
                  </a:lnTo>
                  <a:lnTo>
                    <a:pt x="306387" y="95249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3165" y="4364672"/>
            <a:ext cx="2279967" cy="455612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1155064" y="5228590"/>
            <a:ext cx="2560955" cy="454025"/>
            <a:chOff x="1155064" y="5228590"/>
            <a:chExt cx="2560955" cy="454025"/>
          </a:xfrm>
        </p:grpSpPr>
        <p:sp>
          <p:nvSpPr>
            <p:cNvPr id="28" name="object 28"/>
            <p:cNvSpPr/>
            <p:nvPr/>
          </p:nvSpPr>
          <p:spPr>
            <a:xfrm>
              <a:off x="3473132" y="5268277"/>
              <a:ext cx="234950" cy="381000"/>
            </a:xfrm>
            <a:custGeom>
              <a:avLst/>
              <a:gdLst/>
              <a:ahLst/>
              <a:cxnLst/>
              <a:rect l="l" t="t" r="r" b="b"/>
              <a:pathLst>
                <a:path w="234950" h="381000">
                  <a:moveTo>
                    <a:pt x="117475" y="0"/>
                  </a:moveTo>
                  <a:lnTo>
                    <a:pt x="117475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117475" y="285750"/>
                  </a:lnTo>
                  <a:lnTo>
                    <a:pt x="117475" y="381000"/>
                  </a:lnTo>
                  <a:lnTo>
                    <a:pt x="234632" y="190500"/>
                  </a:lnTo>
                  <a:lnTo>
                    <a:pt x="1174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473132" y="5268277"/>
              <a:ext cx="234950" cy="381000"/>
            </a:xfrm>
            <a:custGeom>
              <a:avLst/>
              <a:gdLst/>
              <a:ahLst/>
              <a:cxnLst/>
              <a:rect l="l" t="t" r="r" b="b"/>
              <a:pathLst>
                <a:path w="234950" h="381000">
                  <a:moveTo>
                    <a:pt x="0" y="95250"/>
                  </a:moveTo>
                  <a:lnTo>
                    <a:pt x="117475" y="95250"/>
                  </a:lnTo>
                  <a:lnTo>
                    <a:pt x="117475" y="0"/>
                  </a:lnTo>
                  <a:lnTo>
                    <a:pt x="234632" y="190500"/>
                  </a:lnTo>
                  <a:lnTo>
                    <a:pt x="117475" y="381000"/>
                  </a:lnTo>
                  <a:lnTo>
                    <a:pt x="117475" y="285750"/>
                  </a:lnTo>
                  <a:lnTo>
                    <a:pt x="0" y="285750"/>
                  </a:lnTo>
                  <a:lnTo>
                    <a:pt x="0" y="95250"/>
                  </a:lnTo>
                </a:path>
              </a:pathLst>
            </a:custGeom>
            <a:ln w="15874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5064" y="5228590"/>
              <a:ext cx="2278380" cy="454025"/>
            </a:xfrm>
            <a:prstGeom prst="rect">
              <a:avLst/>
            </a:prstGeom>
          </p:spPr>
        </p:pic>
      </p:grpSp>
      <p:sp>
        <p:nvSpPr>
          <p:cNvPr id="31" name="object 31"/>
          <p:cNvSpPr/>
          <p:nvPr/>
        </p:nvSpPr>
        <p:spPr>
          <a:xfrm>
            <a:off x="5575617" y="2801302"/>
            <a:ext cx="778510" cy="868044"/>
          </a:xfrm>
          <a:custGeom>
            <a:avLst/>
            <a:gdLst/>
            <a:ahLst/>
            <a:cxnLst/>
            <a:rect l="l" t="t" r="r" b="b"/>
            <a:pathLst>
              <a:path w="778510" h="868045">
                <a:moveTo>
                  <a:pt x="0" y="272097"/>
                </a:moveTo>
                <a:lnTo>
                  <a:pt x="0" y="660717"/>
                </a:lnTo>
                <a:lnTo>
                  <a:pt x="365760" y="867727"/>
                </a:lnTo>
                <a:lnTo>
                  <a:pt x="365760" y="583564"/>
                </a:lnTo>
                <a:lnTo>
                  <a:pt x="318452" y="583564"/>
                </a:lnTo>
                <a:lnTo>
                  <a:pt x="235902" y="539432"/>
                </a:lnTo>
                <a:lnTo>
                  <a:pt x="235902" y="462597"/>
                </a:lnTo>
                <a:lnTo>
                  <a:pt x="318452" y="462597"/>
                </a:lnTo>
                <a:lnTo>
                  <a:pt x="318452" y="452437"/>
                </a:lnTo>
                <a:lnTo>
                  <a:pt x="0" y="272097"/>
                </a:lnTo>
                <a:close/>
              </a:path>
              <a:path w="778510" h="868045">
                <a:moveTo>
                  <a:pt x="778510" y="272097"/>
                </a:moveTo>
                <a:lnTo>
                  <a:pt x="412750" y="479107"/>
                </a:lnTo>
                <a:lnTo>
                  <a:pt x="412750" y="867727"/>
                </a:lnTo>
                <a:lnTo>
                  <a:pt x="778510" y="660717"/>
                </a:lnTo>
                <a:lnTo>
                  <a:pt x="778510" y="272097"/>
                </a:lnTo>
                <a:close/>
              </a:path>
              <a:path w="778510" h="868045">
                <a:moveTo>
                  <a:pt x="318452" y="452437"/>
                </a:moveTo>
                <a:lnTo>
                  <a:pt x="318452" y="583564"/>
                </a:lnTo>
                <a:lnTo>
                  <a:pt x="365760" y="583564"/>
                </a:lnTo>
                <a:lnTo>
                  <a:pt x="365760" y="479107"/>
                </a:lnTo>
                <a:lnTo>
                  <a:pt x="318452" y="452437"/>
                </a:lnTo>
                <a:close/>
              </a:path>
              <a:path w="778510" h="868045">
                <a:moveTo>
                  <a:pt x="318452" y="462597"/>
                </a:moveTo>
                <a:lnTo>
                  <a:pt x="235902" y="462597"/>
                </a:lnTo>
                <a:lnTo>
                  <a:pt x="318452" y="506412"/>
                </a:lnTo>
                <a:lnTo>
                  <a:pt x="318452" y="462597"/>
                </a:lnTo>
                <a:close/>
              </a:path>
              <a:path w="778510" h="868045">
                <a:moveTo>
                  <a:pt x="601662" y="120014"/>
                </a:moveTo>
                <a:lnTo>
                  <a:pt x="212407" y="340360"/>
                </a:lnTo>
                <a:lnTo>
                  <a:pt x="389255" y="440372"/>
                </a:lnTo>
                <a:lnTo>
                  <a:pt x="778510" y="220345"/>
                </a:lnTo>
                <a:lnTo>
                  <a:pt x="601662" y="120014"/>
                </a:lnTo>
                <a:close/>
              </a:path>
              <a:path w="778510" h="868045">
                <a:moveTo>
                  <a:pt x="389255" y="0"/>
                </a:moveTo>
                <a:lnTo>
                  <a:pt x="0" y="220345"/>
                </a:lnTo>
                <a:lnTo>
                  <a:pt x="167640" y="314960"/>
                </a:lnTo>
                <a:lnTo>
                  <a:pt x="556895" y="94614"/>
                </a:lnTo>
                <a:lnTo>
                  <a:pt x="3892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855344" y="773429"/>
            <a:ext cx="43681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0" dirty="0"/>
              <a:t>Παράδειγμα</a:t>
            </a:r>
            <a:r>
              <a:rPr spc="200" dirty="0"/>
              <a:t> </a:t>
            </a:r>
            <a:r>
              <a:rPr spc="90" dirty="0"/>
              <a:t>της</a:t>
            </a:r>
            <a:r>
              <a:rPr spc="50" dirty="0"/>
              <a:t> </a:t>
            </a:r>
            <a:r>
              <a:rPr spc="160" dirty="0"/>
              <a:t>χρησιμότητάς</a:t>
            </a:r>
            <a:r>
              <a:rPr spc="180" dirty="0"/>
              <a:t> </a:t>
            </a:r>
            <a:r>
              <a:rPr spc="135" dirty="0"/>
              <a:t>του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692150" y="1518920"/>
            <a:ext cx="6565265" cy="93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45" dirty="0">
                <a:latin typeface="Calibri"/>
                <a:cs typeface="Calibri"/>
              </a:rPr>
              <a:t>Ένα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παράδειγμα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μπορεί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βρεθεί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στις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συνδέσεις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TCP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(Transmission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Control Protocol </a:t>
            </a:r>
            <a:r>
              <a:rPr sz="1500" spc="90" dirty="0">
                <a:latin typeface="Calibri"/>
                <a:cs typeface="Calibri"/>
              </a:rPr>
              <a:t>- </a:t>
            </a:r>
            <a:r>
              <a:rPr sz="1500" spc="150" dirty="0">
                <a:latin typeface="Calibri"/>
                <a:cs typeface="Calibri"/>
              </a:rPr>
              <a:t>πρωτόκολλο </a:t>
            </a:r>
            <a:r>
              <a:rPr sz="1500" spc="130" dirty="0">
                <a:latin typeface="Calibri"/>
                <a:cs typeface="Calibri"/>
              </a:rPr>
              <a:t>επικοινωνίας </a:t>
            </a:r>
            <a:r>
              <a:rPr sz="1500" spc="135" dirty="0">
                <a:latin typeface="Calibri"/>
                <a:cs typeface="Calibri"/>
              </a:rPr>
              <a:t>δικτύου </a:t>
            </a:r>
            <a:r>
              <a:rPr sz="1500" spc="155" dirty="0">
                <a:latin typeface="Calibri"/>
                <a:cs typeface="Calibri"/>
              </a:rPr>
              <a:t>που </a:t>
            </a:r>
            <a:r>
              <a:rPr sz="1500" spc="16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χρησιμοποιείται </a:t>
            </a:r>
            <a:r>
              <a:rPr sz="1500" spc="140" dirty="0">
                <a:latin typeface="Calibri"/>
                <a:cs typeface="Calibri"/>
              </a:rPr>
              <a:t>στο </a:t>
            </a:r>
            <a:r>
              <a:rPr sz="1500" spc="125" dirty="0">
                <a:latin typeface="Calibri"/>
                <a:cs typeface="Calibri"/>
              </a:rPr>
              <a:t>διαδίκτυο) </a:t>
            </a:r>
            <a:r>
              <a:rPr sz="1500" spc="150" dirty="0">
                <a:latin typeface="Calibri"/>
                <a:cs typeface="Calibri"/>
              </a:rPr>
              <a:t>με 3 </a:t>
            </a:r>
            <a:r>
              <a:rPr sz="1500" spc="125" dirty="0">
                <a:latin typeface="Calibri"/>
                <a:cs typeface="Calibri"/>
              </a:rPr>
              <a:t>χειραψίες, </a:t>
            </a:r>
            <a:r>
              <a:rPr sz="1500" spc="140" dirty="0">
                <a:latin typeface="Calibri"/>
                <a:cs typeface="Calibri"/>
              </a:rPr>
              <a:t>απαραίτητο </a:t>
            </a:r>
            <a:r>
              <a:rPr sz="1500" spc="150" dirty="0">
                <a:latin typeface="Calibri"/>
                <a:cs typeface="Calibri"/>
              </a:rPr>
              <a:t>να </a:t>
            </a:r>
            <a:r>
              <a:rPr sz="1500" spc="15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ελέγχονται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οι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καταστάσεις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SYN,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ACK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SYN/ACK.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275839" y="3662679"/>
            <a:ext cx="392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60" dirty="0">
                <a:latin typeface="Calibri"/>
                <a:cs typeface="Calibri"/>
              </a:rPr>
              <a:t>M</a:t>
            </a:r>
            <a:r>
              <a:rPr sz="900" b="1" spc="25" dirty="0">
                <a:latin typeface="Calibri"/>
                <a:cs typeface="Calibri"/>
              </a:rPr>
              <a:t>as</a:t>
            </a:r>
            <a:r>
              <a:rPr sz="900" b="1" spc="15" dirty="0">
                <a:latin typeface="Calibri"/>
                <a:cs typeface="Calibri"/>
              </a:rPr>
              <a:t>t</a:t>
            </a:r>
            <a:r>
              <a:rPr sz="900" b="1" spc="30" dirty="0">
                <a:latin typeface="Calibri"/>
                <a:cs typeface="Calibri"/>
              </a:rPr>
              <a:t>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31865" y="3631565"/>
            <a:ext cx="4527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5" dirty="0">
                <a:latin typeface="Calibri"/>
                <a:cs typeface="Calibri"/>
              </a:rPr>
              <a:t>PLC/RT</a:t>
            </a:r>
            <a:r>
              <a:rPr sz="900" b="1" spc="30" dirty="0">
                <a:latin typeface="Calibri"/>
                <a:cs typeface="Calibri"/>
              </a:rPr>
              <a:t>U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01650" y="4117340"/>
            <a:ext cx="35750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55" dirty="0">
                <a:latin typeface="Calibri"/>
                <a:cs typeface="Calibri"/>
              </a:rPr>
              <a:t>Βήμ</a:t>
            </a:r>
            <a:r>
              <a:rPr sz="1050" b="1" spc="60" dirty="0">
                <a:latin typeface="Calibri"/>
                <a:cs typeface="Calibri"/>
              </a:rPr>
              <a:t>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97840" y="5267642"/>
            <a:ext cx="35750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55" dirty="0">
                <a:latin typeface="Calibri"/>
                <a:cs typeface="Calibri"/>
              </a:rPr>
              <a:t>Βήμ</a:t>
            </a:r>
            <a:r>
              <a:rPr sz="1050" b="1" spc="60" dirty="0">
                <a:latin typeface="Calibri"/>
                <a:cs typeface="Calibri"/>
              </a:rPr>
              <a:t>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880995" y="4449445"/>
            <a:ext cx="38798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105" dirty="0">
                <a:latin typeface="Calibri"/>
                <a:cs typeface="Calibri"/>
              </a:rPr>
              <a:t>+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SYN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28289" y="5594667"/>
            <a:ext cx="42418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155" dirty="0">
                <a:latin typeface="Calibri"/>
                <a:cs typeface="Calibri"/>
              </a:rPr>
              <a:t>+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150" dirty="0">
                <a:latin typeface="Calibri"/>
                <a:cs typeface="Calibri"/>
              </a:rPr>
              <a:t>ACK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008879" y="4127500"/>
            <a:ext cx="35750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55" dirty="0">
                <a:latin typeface="Calibri"/>
                <a:cs typeface="Calibri"/>
              </a:rPr>
              <a:t>Βήμ</a:t>
            </a:r>
            <a:r>
              <a:rPr sz="1050" b="1" spc="60" dirty="0">
                <a:latin typeface="Calibri"/>
                <a:cs typeface="Calibri"/>
              </a:rPr>
              <a:t>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041900" y="4719637"/>
            <a:ext cx="447675" cy="455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500"/>
              </a:lnSpc>
              <a:spcBef>
                <a:spcPts val="100"/>
              </a:spcBef>
            </a:pPr>
            <a:r>
              <a:rPr sz="1050" spc="105" dirty="0">
                <a:latin typeface="Calibri"/>
                <a:cs typeface="Calibri"/>
              </a:rPr>
              <a:t>+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S</a:t>
            </a:r>
            <a:r>
              <a:rPr sz="1050" spc="75" dirty="0">
                <a:latin typeface="Calibri"/>
                <a:cs typeface="Calibri"/>
              </a:rPr>
              <a:t>Y</a:t>
            </a:r>
            <a:r>
              <a:rPr sz="1050" spc="110" dirty="0">
                <a:latin typeface="Calibri"/>
                <a:cs typeface="Calibri"/>
              </a:rPr>
              <a:t>N</a:t>
            </a:r>
            <a:r>
              <a:rPr sz="1050" spc="55" dirty="0">
                <a:latin typeface="Calibri"/>
                <a:cs typeface="Calibri"/>
              </a:rPr>
              <a:t>/  </a:t>
            </a:r>
            <a:r>
              <a:rPr sz="1050" spc="150" dirty="0">
                <a:latin typeface="Calibri"/>
                <a:cs typeface="Calibri"/>
              </a:rPr>
              <a:t>ACK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177587" y="6277927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2554" y="6455727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768725" y="3527742"/>
            <a:ext cx="792480" cy="2240280"/>
          </a:xfrm>
          <a:prstGeom prst="rect">
            <a:avLst/>
          </a:prstGeom>
          <a:solidFill>
            <a:srgbClr val="FFB800"/>
          </a:solidFill>
          <a:ln w="15875">
            <a:solidFill>
              <a:srgbClr val="6B4D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50">
              <a:latin typeface="Times New Roman"/>
              <a:cs typeface="Times New Roman"/>
            </a:endParaRPr>
          </a:p>
          <a:p>
            <a:pPr marL="186055" marR="123825">
              <a:lnSpc>
                <a:spcPct val="101699"/>
              </a:lnSpc>
            </a:pPr>
            <a:r>
              <a:rPr sz="600" b="1" spc="80" dirty="0">
                <a:latin typeface="Calibri"/>
                <a:cs typeface="Calibri"/>
              </a:rPr>
              <a:t>Π</a:t>
            </a:r>
            <a:r>
              <a:rPr sz="600" b="1" spc="70" dirty="0">
                <a:latin typeface="Calibri"/>
                <a:cs typeface="Calibri"/>
              </a:rPr>
              <a:t>Ρ</a:t>
            </a:r>
            <a:r>
              <a:rPr sz="600" b="1" spc="85" dirty="0">
                <a:latin typeface="Calibri"/>
                <a:cs typeface="Calibri"/>
              </a:rPr>
              <a:t>Ο</a:t>
            </a:r>
            <a:r>
              <a:rPr sz="600" b="1" spc="60" dirty="0">
                <a:latin typeface="Calibri"/>
                <a:cs typeface="Calibri"/>
              </a:rPr>
              <a:t>Σ</a:t>
            </a:r>
            <a:r>
              <a:rPr sz="600" b="1" spc="90" dirty="0">
                <a:latin typeface="Calibri"/>
                <a:cs typeface="Calibri"/>
              </a:rPr>
              <a:t>Ω</a:t>
            </a:r>
            <a:r>
              <a:rPr sz="600" b="1" spc="65" dirty="0">
                <a:latin typeface="Calibri"/>
                <a:cs typeface="Calibri"/>
              </a:rPr>
              <a:t>Ρ</a:t>
            </a:r>
            <a:r>
              <a:rPr sz="600" b="1" spc="25" dirty="0">
                <a:latin typeface="Calibri"/>
                <a:cs typeface="Calibri"/>
              </a:rPr>
              <a:t>Ι</a:t>
            </a:r>
            <a:r>
              <a:rPr sz="600" b="1" spc="80" dirty="0">
                <a:latin typeface="Calibri"/>
                <a:cs typeface="Calibri"/>
              </a:rPr>
              <a:t>Ν</a:t>
            </a:r>
            <a:r>
              <a:rPr sz="600" b="1" spc="50" dirty="0">
                <a:latin typeface="Calibri"/>
                <a:cs typeface="Calibri"/>
              </a:rPr>
              <a:t>Η  </a:t>
            </a:r>
            <a:r>
              <a:rPr sz="600" b="1" spc="100" dirty="0">
                <a:latin typeface="Calibri"/>
                <a:cs typeface="Calibri"/>
              </a:rPr>
              <a:t>ΜΝΗΜΗ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750">
              <a:latin typeface="Calibri"/>
              <a:cs typeface="Calibri"/>
            </a:endParaRPr>
          </a:p>
          <a:p>
            <a:pPr marL="299720" marR="22860" indent="-113030">
              <a:lnSpc>
                <a:spcPct val="100800"/>
              </a:lnSpc>
              <a:spcBef>
                <a:spcPts val="5"/>
              </a:spcBef>
              <a:buSzPct val="133333"/>
              <a:buAutoNum type="arabicPeriod"/>
              <a:tabLst>
                <a:tab pos="299720" algn="l"/>
              </a:tabLst>
            </a:pPr>
            <a:r>
              <a:rPr sz="600" b="1" spc="-5" dirty="0">
                <a:latin typeface="Calibri"/>
                <a:cs typeface="Calibri"/>
              </a:rPr>
              <a:t>I</a:t>
            </a:r>
            <a:r>
              <a:rPr sz="600" b="1" spc="15" dirty="0">
                <a:latin typeface="Calibri"/>
                <a:cs typeface="Calibri"/>
              </a:rPr>
              <a:t>P</a:t>
            </a:r>
            <a:r>
              <a:rPr sz="600" b="1" spc="40" dirty="0">
                <a:latin typeface="Calibri"/>
                <a:cs typeface="Calibri"/>
              </a:rPr>
              <a:t>S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spc="15" dirty="0">
                <a:latin typeface="Calibri"/>
                <a:cs typeface="Calibri"/>
              </a:rPr>
              <a:t>(</a:t>
            </a:r>
            <a:r>
              <a:rPr sz="600" b="1" spc="10" dirty="0">
                <a:latin typeface="Calibri"/>
                <a:cs typeface="Calibri"/>
              </a:rPr>
              <a:t>I</a:t>
            </a:r>
            <a:r>
              <a:rPr sz="600" b="1" spc="30" dirty="0">
                <a:latin typeface="Calibri"/>
                <a:cs typeface="Calibri"/>
              </a:rPr>
              <a:t>n</a:t>
            </a:r>
            <a:r>
              <a:rPr sz="600" b="1" spc="15" dirty="0">
                <a:latin typeface="Calibri"/>
                <a:cs typeface="Calibri"/>
              </a:rPr>
              <a:t>t</a:t>
            </a:r>
            <a:r>
              <a:rPr sz="600" b="1" spc="20" dirty="0">
                <a:latin typeface="Calibri"/>
                <a:cs typeface="Calibri"/>
              </a:rPr>
              <a:t>rus</a:t>
            </a:r>
            <a:r>
              <a:rPr sz="600" b="1" spc="15" dirty="0">
                <a:latin typeface="Calibri"/>
                <a:cs typeface="Calibri"/>
              </a:rPr>
              <a:t>io</a:t>
            </a:r>
            <a:r>
              <a:rPr sz="600" b="1" spc="20" dirty="0">
                <a:latin typeface="Calibri"/>
                <a:cs typeface="Calibri"/>
              </a:rPr>
              <a:t>n  </a:t>
            </a:r>
            <a:r>
              <a:rPr sz="600" b="1" spc="25" dirty="0">
                <a:latin typeface="Calibri"/>
                <a:cs typeface="Calibri"/>
              </a:rPr>
              <a:t>Prevention </a:t>
            </a:r>
            <a:r>
              <a:rPr sz="600" b="1" spc="30" dirty="0">
                <a:latin typeface="Calibri"/>
                <a:cs typeface="Calibri"/>
              </a:rPr>
              <a:t> </a:t>
            </a:r>
            <a:r>
              <a:rPr sz="600" b="1" spc="25" dirty="0">
                <a:latin typeface="Calibri"/>
                <a:cs typeface="Calibri"/>
              </a:rPr>
              <a:t>System </a:t>
            </a:r>
            <a:r>
              <a:rPr sz="600" b="1" spc="15" dirty="0">
                <a:latin typeface="Calibri"/>
                <a:cs typeface="Calibri"/>
              </a:rPr>
              <a:t>- </a:t>
            </a:r>
            <a:r>
              <a:rPr sz="600" b="1" spc="20" dirty="0">
                <a:latin typeface="Calibri"/>
                <a:cs typeface="Calibri"/>
              </a:rPr>
              <a:t> </a:t>
            </a:r>
            <a:r>
              <a:rPr sz="600" b="1" spc="25" dirty="0">
                <a:latin typeface="Calibri"/>
                <a:cs typeface="Calibri"/>
              </a:rPr>
              <a:t>Σύστημα </a:t>
            </a:r>
            <a:r>
              <a:rPr sz="600" b="1" spc="30" dirty="0">
                <a:latin typeface="Calibri"/>
                <a:cs typeface="Calibri"/>
              </a:rPr>
              <a:t> πρόληψης </a:t>
            </a:r>
            <a:r>
              <a:rPr sz="600" b="1" spc="35" dirty="0">
                <a:latin typeface="Calibri"/>
                <a:cs typeface="Calibri"/>
              </a:rPr>
              <a:t> </a:t>
            </a:r>
            <a:r>
              <a:rPr sz="600" b="1" spc="25" dirty="0">
                <a:latin typeface="Calibri"/>
                <a:cs typeface="Calibri"/>
              </a:rPr>
              <a:t>εισβολών)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Calibri"/>
              <a:buAutoNum type="arabicPeriod"/>
            </a:pPr>
            <a:endParaRPr sz="550">
              <a:latin typeface="Calibri"/>
              <a:cs typeface="Calibri"/>
            </a:endParaRPr>
          </a:p>
          <a:p>
            <a:pPr marL="299720" marR="22860" indent="-113030">
              <a:lnSpc>
                <a:spcPts val="969"/>
              </a:lnSpc>
              <a:buSzPct val="133333"/>
              <a:buAutoNum type="arabicPeriod"/>
              <a:tabLst>
                <a:tab pos="299720" algn="l"/>
              </a:tabLst>
            </a:pPr>
            <a:r>
              <a:rPr sz="600" b="1" spc="-5" dirty="0">
                <a:latin typeface="Calibri"/>
                <a:cs typeface="Calibri"/>
              </a:rPr>
              <a:t>I</a:t>
            </a:r>
            <a:r>
              <a:rPr sz="600" b="1" spc="15" dirty="0">
                <a:latin typeface="Calibri"/>
                <a:cs typeface="Calibri"/>
              </a:rPr>
              <a:t>P</a:t>
            </a:r>
            <a:r>
              <a:rPr sz="600" b="1" spc="40" dirty="0">
                <a:latin typeface="Calibri"/>
                <a:cs typeface="Calibri"/>
              </a:rPr>
              <a:t>S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spc="15" dirty="0">
                <a:latin typeface="Calibri"/>
                <a:cs typeface="Calibri"/>
              </a:rPr>
              <a:t>(</a:t>
            </a:r>
            <a:r>
              <a:rPr sz="600" b="1" spc="10" dirty="0">
                <a:latin typeface="Calibri"/>
                <a:cs typeface="Calibri"/>
              </a:rPr>
              <a:t>I</a:t>
            </a:r>
            <a:r>
              <a:rPr sz="600" b="1" spc="30" dirty="0">
                <a:latin typeface="Calibri"/>
                <a:cs typeface="Calibri"/>
              </a:rPr>
              <a:t>n</a:t>
            </a:r>
            <a:r>
              <a:rPr sz="600" b="1" spc="15" dirty="0">
                <a:latin typeface="Calibri"/>
                <a:cs typeface="Calibri"/>
              </a:rPr>
              <a:t>t</a:t>
            </a:r>
            <a:r>
              <a:rPr sz="600" b="1" spc="20" dirty="0">
                <a:latin typeface="Calibri"/>
                <a:cs typeface="Calibri"/>
              </a:rPr>
              <a:t>rus</a:t>
            </a:r>
            <a:r>
              <a:rPr sz="600" b="1" spc="15" dirty="0">
                <a:latin typeface="Calibri"/>
                <a:cs typeface="Calibri"/>
              </a:rPr>
              <a:t>io</a:t>
            </a:r>
            <a:r>
              <a:rPr sz="600" b="1" spc="20" dirty="0">
                <a:latin typeface="Calibri"/>
                <a:cs typeface="Calibri"/>
              </a:rPr>
              <a:t>n  </a:t>
            </a:r>
            <a:r>
              <a:rPr sz="600" b="1" spc="25" dirty="0">
                <a:latin typeface="Calibri"/>
                <a:cs typeface="Calibri"/>
              </a:rPr>
              <a:t>Prevention </a:t>
            </a:r>
            <a:r>
              <a:rPr sz="600" b="1" spc="30" dirty="0">
                <a:latin typeface="Calibri"/>
                <a:cs typeface="Calibri"/>
              </a:rPr>
              <a:t> </a:t>
            </a:r>
            <a:r>
              <a:rPr sz="600" b="1" spc="25" dirty="0">
                <a:latin typeface="Calibri"/>
                <a:cs typeface="Calibri"/>
              </a:rPr>
              <a:t>System </a:t>
            </a:r>
            <a:r>
              <a:rPr sz="600" b="1" spc="15" dirty="0">
                <a:latin typeface="Calibri"/>
                <a:cs typeface="Calibri"/>
              </a:rPr>
              <a:t>- </a:t>
            </a:r>
            <a:r>
              <a:rPr sz="600" b="1" spc="20" dirty="0">
                <a:latin typeface="Calibri"/>
                <a:cs typeface="Calibri"/>
              </a:rPr>
              <a:t> </a:t>
            </a:r>
            <a:r>
              <a:rPr sz="600" b="1" spc="25" dirty="0">
                <a:latin typeface="Calibri"/>
                <a:cs typeface="Calibri"/>
              </a:rPr>
              <a:t>Σύστημα </a:t>
            </a:r>
            <a:r>
              <a:rPr sz="600" b="1" spc="30" dirty="0">
                <a:latin typeface="Calibri"/>
                <a:cs typeface="Calibri"/>
              </a:rPr>
              <a:t> πρόληψης </a:t>
            </a:r>
            <a:r>
              <a:rPr sz="600" b="1" spc="35" dirty="0">
                <a:latin typeface="Calibri"/>
                <a:cs typeface="Calibri"/>
              </a:rPr>
              <a:t> </a:t>
            </a:r>
            <a:r>
              <a:rPr sz="600" b="1" spc="25" dirty="0">
                <a:latin typeface="Calibri"/>
                <a:cs typeface="Calibri"/>
              </a:rPr>
              <a:t>εισβολών)</a:t>
            </a:r>
            <a:endParaRPr sz="600">
              <a:latin typeface="Calibri"/>
              <a:cs typeface="Calibri"/>
            </a:endParaRPr>
          </a:p>
          <a:p>
            <a:pPr marL="186055">
              <a:lnSpc>
                <a:spcPts val="484"/>
              </a:lnSpc>
              <a:spcBef>
                <a:spcPts val="175"/>
              </a:spcBef>
            </a:pPr>
            <a:r>
              <a:rPr sz="600" b="1" spc="60" dirty="0">
                <a:latin typeface="Calibri"/>
                <a:cs typeface="Calibri"/>
              </a:rPr>
              <a:t>/ACK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6300" y="0"/>
            <a:ext cx="11313160" cy="6879590"/>
            <a:chOff x="876300" y="0"/>
            <a:chExt cx="113131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76300" y="2459672"/>
              <a:ext cx="6288405" cy="1332230"/>
            </a:xfrm>
            <a:custGeom>
              <a:avLst/>
              <a:gdLst/>
              <a:ahLst/>
              <a:cxnLst/>
              <a:rect l="l" t="t" r="r" b="b"/>
              <a:pathLst>
                <a:path w="6288405" h="1332229">
                  <a:moveTo>
                    <a:pt x="6193155" y="762000"/>
                  </a:moveTo>
                  <a:lnTo>
                    <a:pt x="94932" y="762000"/>
                  </a:lnTo>
                  <a:lnTo>
                    <a:pt x="58102" y="769619"/>
                  </a:lnTo>
                  <a:lnTo>
                    <a:pt x="27940" y="789939"/>
                  </a:lnTo>
                  <a:lnTo>
                    <a:pt x="7302" y="820102"/>
                  </a:lnTo>
                  <a:lnTo>
                    <a:pt x="0" y="856932"/>
                  </a:lnTo>
                  <a:lnTo>
                    <a:pt x="0" y="1236979"/>
                  </a:lnTo>
                  <a:lnTo>
                    <a:pt x="7302" y="1273809"/>
                  </a:lnTo>
                  <a:lnTo>
                    <a:pt x="27940" y="1304289"/>
                  </a:lnTo>
                  <a:lnTo>
                    <a:pt x="58102" y="1324609"/>
                  </a:lnTo>
                  <a:lnTo>
                    <a:pt x="94932" y="1331912"/>
                  </a:lnTo>
                  <a:lnTo>
                    <a:pt x="6193155" y="1331912"/>
                  </a:lnTo>
                  <a:lnTo>
                    <a:pt x="6229984" y="1324609"/>
                  </a:lnTo>
                  <a:lnTo>
                    <a:pt x="6260147" y="1304289"/>
                  </a:lnTo>
                  <a:lnTo>
                    <a:pt x="6280467" y="1273809"/>
                  </a:lnTo>
                  <a:lnTo>
                    <a:pt x="6288087" y="1236979"/>
                  </a:lnTo>
                  <a:lnTo>
                    <a:pt x="6288087" y="856932"/>
                  </a:lnTo>
                  <a:lnTo>
                    <a:pt x="6280467" y="820102"/>
                  </a:lnTo>
                  <a:lnTo>
                    <a:pt x="6260147" y="789939"/>
                  </a:lnTo>
                  <a:lnTo>
                    <a:pt x="6229984" y="769619"/>
                  </a:lnTo>
                  <a:lnTo>
                    <a:pt x="6193155" y="762000"/>
                  </a:lnTo>
                  <a:close/>
                </a:path>
                <a:path w="6288405" h="1332229">
                  <a:moveTo>
                    <a:pt x="6193155" y="0"/>
                  </a:moveTo>
                  <a:lnTo>
                    <a:pt x="99377" y="0"/>
                  </a:lnTo>
                  <a:lnTo>
                    <a:pt x="62547" y="7302"/>
                  </a:lnTo>
                  <a:lnTo>
                    <a:pt x="32384" y="27622"/>
                  </a:lnTo>
                  <a:lnTo>
                    <a:pt x="12065" y="57785"/>
                  </a:lnTo>
                  <a:lnTo>
                    <a:pt x="4444" y="94614"/>
                  </a:lnTo>
                  <a:lnTo>
                    <a:pt x="4444" y="473710"/>
                  </a:lnTo>
                  <a:lnTo>
                    <a:pt x="12065" y="510539"/>
                  </a:lnTo>
                  <a:lnTo>
                    <a:pt x="32384" y="540702"/>
                  </a:lnTo>
                  <a:lnTo>
                    <a:pt x="62547" y="561022"/>
                  </a:lnTo>
                  <a:lnTo>
                    <a:pt x="99377" y="568325"/>
                  </a:lnTo>
                  <a:lnTo>
                    <a:pt x="6193155" y="568325"/>
                  </a:lnTo>
                  <a:lnTo>
                    <a:pt x="6230302" y="561022"/>
                  </a:lnTo>
                  <a:lnTo>
                    <a:pt x="6260147" y="540702"/>
                  </a:lnTo>
                  <a:lnTo>
                    <a:pt x="6280467" y="510539"/>
                  </a:lnTo>
                  <a:lnTo>
                    <a:pt x="6288087" y="473710"/>
                  </a:lnTo>
                  <a:lnTo>
                    <a:pt x="6288087" y="94614"/>
                  </a:lnTo>
                  <a:lnTo>
                    <a:pt x="6280467" y="57785"/>
                  </a:lnTo>
                  <a:lnTo>
                    <a:pt x="6260147" y="27622"/>
                  </a:lnTo>
                  <a:lnTo>
                    <a:pt x="6230302" y="7302"/>
                  </a:lnTo>
                  <a:lnTo>
                    <a:pt x="6193155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3920" y="3985260"/>
              <a:ext cx="6288405" cy="550545"/>
            </a:xfrm>
            <a:custGeom>
              <a:avLst/>
              <a:gdLst/>
              <a:ahLst/>
              <a:cxnLst/>
              <a:rect l="l" t="t" r="r" b="b"/>
              <a:pathLst>
                <a:path w="6288405" h="550545">
                  <a:moveTo>
                    <a:pt x="6196330" y="0"/>
                  </a:moveTo>
                  <a:lnTo>
                    <a:pt x="91757" y="0"/>
                  </a:lnTo>
                  <a:lnTo>
                    <a:pt x="55880" y="7302"/>
                  </a:lnTo>
                  <a:lnTo>
                    <a:pt x="26987" y="26987"/>
                  </a:lnTo>
                  <a:lnTo>
                    <a:pt x="7302" y="55879"/>
                  </a:lnTo>
                  <a:lnTo>
                    <a:pt x="0" y="91757"/>
                  </a:lnTo>
                  <a:lnTo>
                    <a:pt x="0" y="458469"/>
                  </a:lnTo>
                  <a:lnTo>
                    <a:pt x="7302" y="494029"/>
                  </a:lnTo>
                  <a:lnTo>
                    <a:pt x="26987" y="523239"/>
                  </a:lnTo>
                  <a:lnTo>
                    <a:pt x="55880" y="542925"/>
                  </a:lnTo>
                  <a:lnTo>
                    <a:pt x="91757" y="550227"/>
                  </a:lnTo>
                  <a:lnTo>
                    <a:pt x="6196330" y="550227"/>
                  </a:lnTo>
                  <a:lnTo>
                    <a:pt x="6231889" y="542925"/>
                  </a:lnTo>
                  <a:lnTo>
                    <a:pt x="6261100" y="523239"/>
                  </a:lnTo>
                  <a:lnTo>
                    <a:pt x="6280784" y="494029"/>
                  </a:lnTo>
                  <a:lnTo>
                    <a:pt x="6288087" y="458469"/>
                  </a:lnTo>
                  <a:lnTo>
                    <a:pt x="6288087" y="91757"/>
                  </a:lnTo>
                  <a:lnTo>
                    <a:pt x="6280784" y="55879"/>
                  </a:lnTo>
                  <a:lnTo>
                    <a:pt x="6261100" y="26987"/>
                  </a:lnTo>
                  <a:lnTo>
                    <a:pt x="6231889" y="7302"/>
                  </a:lnTo>
                  <a:lnTo>
                    <a:pt x="619633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83920" y="4699952"/>
              <a:ext cx="6288405" cy="570230"/>
            </a:xfrm>
            <a:custGeom>
              <a:avLst/>
              <a:gdLst/>
              <a:ahLst/>
              <a:cxnLst/>
              <a:rect l="l" t="t" r="r" b="b"/>
              <a:pathLst>
                <a:path w="6288405" h="570229">
                  <a:moveTo>
                    <a:pt x="6193155" y="0"/>
                  </a:moveTo>
                  <a:lnTo>
                    <a:pt x="94932" y="0"/>
                  </a:lnTo>
                  <a:lnTo>
                    <a:pt x="58102" y="7620"/>
                  </a:lnTo>
                  <a:lnTo>
                    <a:pt x="27940" y="27940"/>
                  </a:lnTo>
                  <a:lnTo>
                    <a:pt x="7620" y="58102"/>
                  </a:lnTo>
                  <a:lnTo>
                    <a:pt x="0" y="94932"/>
                  </a:lnTo>
                  <a:lnTo>
                    <a:pt x="0" y="474980"/>
                  </a:lnTo>
                  <a:lnTo>
                    <a:pt x="7620" y="511810"/>
                  </a:lnTo>
                  <a:lnTo>
                    <a:pt x="27940" y="542290"/>
                  </a:lnTo>
                  <a:lnTo>
                    <a:pt x="58102" y="562610"/>
                  </a:lnTo>
                  <a:lnTo>
                    <a:pt x="94932" y="569912"/>
                  </a:lnTo>
                  <a:lnTo>
                    <a:pt x="6193155" y="569912"/>
                  </a:lnTo>
                  <a:lnTo>
                    <a:pt x="6229984" y="562610"/>
                  </a:lnTo>
                  <a:lnTo>
                    <a:pt x="6260147" y="542290"/>
                  </a:lnTo>
                  <a:lnTo>
                    <a:pt x="6280467" y="511810"/>
                  </a:lnTo>
                  <a:lnTo>
                    <a:pt x="6288087" y="474980"/>
                  </a:lnTo>
                  <a:lnTo>
                    <a:pt x="6288087" y="94932"/>
                  </a:lnTo>
                  <a:lnTo>
                    <a:pt x="6280467" y="58102"/>
                  </a:lnTo>
                  <a:lnTo>
                    <a:pt x="6260147" y="27940"/>
                  </a:lnTo>
                  <a:lnTo>
                    <a:pt x="6229984" y="7620"/>
                  </a:lnTo>
                  <a:lnTo>
                    <a:pt x="6193155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5344" y="773429"/>
            <a:ext cx="35369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Τέσσερις</a:t>
            </a:r>
            <a:r>
              <a:rPr spc="180" dirty="0"/>
              <a:t> </a:t>
            </a:r>
            <a:r>
              <a:rPr spc="150" dirty="0"/>
              <a:t>γενιές</a:t>
            </a:r>
            <a:r>
              <a:rPr spc="215" dirty="0"/>
              <a:t> </a:t>
            </a:r>
            <a:r>
              <a:rPr spc="130" dirty="0"/>
              <a:t>και</a:t>
            </a:r>
            <a:r>
              <a:rPr spc="175" dirty="0"/>
              <a:t> </a:t>
            </a:r>
            <a:r>
              <a:rPr spc="145" dirty="0"/>
              <a:t>εξέλιξη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92150" y="1518920"/>
            <a:ext cx="5939790" cy="36802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προέλευση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τους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δεκαετία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του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1980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έως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σήμερα,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τείχη </a:t>
            </a:r>
            <a:r>
              <a:rPr sz="1500" spc="95" dirty="0">
                <a:latin typeface="Calibri"/>
                <a:cs typeface="Calibri"/>
              </a:rPr>
              <a:t>(ηλεκτρονικής) </a:t>
            </a:r>
            <a:r>
              <a:rPr sz="1500" spc="105" dirty="0">
                <a:latin typeface="Calibri"/>
                <a:cs typeface="Calibri"/>
              </a:rPr>
              <a:t>προστασίας έχουν </a:t>
            </a:r>
            <a:r>
              <a:rPr sz="1500" spc="90" dirty="0">
                <a:latin typeface="Calibri"/>
                <a:cs typeface="Calibri"/>
              </a:rPr>
              <a:t>εξελιχθεί </a:t>
            </a:r>
            <a:r>
              <a:rPr sz="1500" spc="105" dirty="0">
                <a:latin typeface="Calibri"/>
                <a:cs typeface="Calibri"/>
              </a:rPr>
              <a:t>στην </a:t>
            </a:r>
            <a:r>
              <a:rPr sz="1500" spc="100" dirty="0">
                <a:latin typeface="Calibri"/>
                <a:cs typeface="Calibri"/>
              </a:rPr>
              <a:t>τέταρτη </a:t>
            </a:r>
            <a:r>
              <a:rPr sz="1500" spc="10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γενιά</a:t>
            </a: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 dirty="0">
              <a:latin typeface="Calibri"/>
              <a:cs typeface="Calibri"/>
            </a:endParaRPr>
          </a:p>
          <a:p>
            <a:pPr marL="1556385" marR="828675" algn="ctr">
              <a:lnSpc>
                <a:spcPct val="100000"/>
              </a:lnSpc>
            </a:pP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1η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γενιά:</a:t>
            </a:r>
            <a:r>
              <a:rPr sz="13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Φιλτράρισμα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πακέτων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δεδομένων </a:t>
            </a:r>
            <a:r>
              <a:rPr sz="1350" spc="-2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(packet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60" dirty="0">
                <a:solidFill>
                  <a:srgbClr val="7E7E7E"/>
                </a:solidFill>
                <a:latin typeface="Calibri"/>
                <a:cs typeface="Calibri"/>
              </a:rPr>
              <a:t>filter)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 dirty="0">
              <a:latin typeface="Calibri"/>
              <a:cs typeface="Calibri"/>
            </a:endParaRPr>
          </a:p>
          <a:p>
            <a:pPr marL="1478915" marR="758190" algn="ctr">
              <a:lnSpc>
                <a:spcPct val="100000"/>
              </a:lnSpc>
            </a:pP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2η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γενιά: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Τείχη</a:t>
            </a:r>
            <a:r>
              <a:rPr sz="13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(ηλεκτρονικής)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προστασίας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με </a:t>
            </a:r>
            <a:r>
              <a:rPr sz="1350" spc="-2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κατάσταση</a:t>
            </a:r>
            <a:r>
              <a:rPr sz="13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0" dirty="0">
                <a:solidFill>
                  <a:srgbClr val="7E7E7E"/>
                </a:solidFill>
                <a:latin typeface="Calibri"/>
                <a:cs typeface="Calibri"/>
              </a:rPr>
              <a:t>(stateful</a:t>
            </a:r>
            <a:r>
              <a:rPr sz="13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inspection)</a:t>
            </a:r>
            <a:endParaRPr lang="el-GR" sz="1350" spc="80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1478915" marR="758190" algn="ctr">
              <a:lnSpc>
                <a:spcPct val="100000"/>
              </a:lnSpc>
            </a:pP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 dirty="0">
              <a:latin typeface="Calibri"/>
              <a:cs typeface="Calibri"/>
            </a:endParaRPr>
          </a:p>
          <a:p>
            <a:pPr marL="1576070" marR="833755" algn="ctr">
              <a:lnSpc>
                <a:spcPct val="134600"/>
              </a:lnSpc>
              <a:spcBef>
                <a:spcPts val="5"/>
              </a:spcBef>
            </a:pPr>
            <a:r>
              <a:rPr sz="1350" b="1" spc="105" dirty="0">
                <a:solidFill>
                  <a:srgbClr val="FFFFFF"/>
                </a:solidFill>
                <a:latin typeface="Calibri"/>
                <a:cs typeface="Calibri"/>
              </a:rPr>
              <a:t>3η</a:t>
            </a:r>
            <a:r>
              <a:rPr sz="13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80" dirty="0">
                <a:solidFill>
                  <a:srgbClr val="FFFFFF"/>
                </a:solidFill>
                <a:latin typeface="Calibri"/>
                <a:cs typeface="Calibri"/>
              </a:rPr>
              <a:t>γενιά:</a:t>
            </a:r>
            <a:r>
              <a:rPr sz="13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80" dirty="0">
                <a:solidFill>
                  <a:srgbClr val="FFFFFF"/>
                </a:solidFill>
                <a:latin typeface="Calibri"/>
                <a:cs typeface="Calibri"/>
              </a:rPr>
              <a:t>Τείχη</a:t>
            </a:r>
            <a:r>
              <a:rPr sz="13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75" dirty="0">
                <a:solidFill>
                  <a:srgbClr val="FFFFFF"/>
                </a:solidFill>
                <a:latin typeface="Calibri"/>
                <a:cs typeface="Calibri"/>
              </a:rPr>
              <a:t>(ηλεκτρονικής)</a:t>
            </a:r>
            <a:r>
              <a:rPr sz="13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10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350" b="1" spc="100" dirty="0" err="1">
                <a:solidFill>
                  <a:srgbClr val="FFFFFF"/>
                </a:solidFill>
                <a:latin typeface="Calibri"/>
                <a:cs typeface="Calibri"/>
              </a:rPr>
              <a:t>ροστ</a:t>
            </a:r>
            <a:r>
              <a:rPr sz="1350" b="1" spc="100" dirty="0">
                <a:solidFill>
                  <a:srgbClr val="FFFFFF"/>
                </a:solidFill>
                <a:latin typeface="Calibri"/>
                <a:cs typeface="Calibri"/>
              </a:rPr>
              <a:t>ασίας </a:t>
            </a:r>
            <a:r>
              <a:rPr sz="1350" b="1" spc="-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110" dirty="0">
                <a:solidFill>
                  <a:srgbClr val="FFFFFF"/>
                </a:solidFill>
                <a:latin typeface="Calibri"/>
                <a:cs typeface="Calibri"/>
              </a:rPr>
              <a:t>εφαρμογών</a:t>
            </a:r>
            <a:r>
              <a:rPr lang="el-GR" sz="135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85" dirty="0">
                <a:solidFill>
                  <a:srgbClr val="FFFFFF"/>
                </a:solidFill>
                <a:latin typeface="Calibri"/>
                <a:cs typeface="Calibri"/>
              </a:rPr>
              <a:t>(φιλτράρισμα</a:t>
            </a:r>
            <a:r>
              <a:rPr sz="13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105" dirty="0">
                <a:solidFill>
                  <a:srgbClr val="FFFFFF"/>
                </a:solidFill>
                <a:latin typeface="Calibri"/>
                <a:cs typeface="Calibri"/>
              </a:rPr>
              <a:t>εφαρμογών)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 marL="898525" marR="158115" algn="ctr">
              <a:lnSpc>
                <a:spcPct val="134600"/>
              </a:lnSpc>
            </a:pP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4η</a:t>
            </a:r>
            <a:r>
              <a:rPr sz="13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γενιά:</a:t>
            </a:r>
            <a:r>
              <a:rPr sz="13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7E7E7E"/>
                </a:solidFill>
                <a:latin typeface="Calibri"/>
                <a:cs typeface="Calibri"/>
              </a:rPr>
              <a:t>Τείχος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7E7E7E"/>
                </a:solidFill>
                <a:latin typeface="Calibri"/>
                <a:cs typeface="Calibri"/>
              </a:rPr>
              <a:t>(ηλεκτρονικής)</a:t>
            </a:r>
            <a:r>
              <a:rPr sz="13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προστασίας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επόμενης</a:t>
            </a:r>
            <a:r>
              <a:rPr sz="13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γενιάς </a:t>
            </a:r>
            <a:r>
              <a:rPr sz="1350" spc="-2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35" dirty="0">
                <a:solidFill>
                  <a:srgbClr val="7E7E7E"/>
                </a:solidFill>
                <a:latin typeface="Calibri"/>
                <a:cs typeface="Calibri"/>
              </a:rPr>
              <a:t>(NGFW)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7587" y="6355397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54" y="6532562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15740" y="4613592"/>
            <a:ext cx="919162" cy="82296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786754" y="4940617"/>
            <a:ext cx="1443355" cy="643255"/>
            <a:chOff x="5786754" y="4940617"/>
            <a:chExt cx="1443355" cy="64325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6754" y="4940617"/>
              <a:ext cx="1443354" cy="6432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6919" y="4991099"/>
              <a:ext cx="1310640" cy="51054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836919" y="4991099"/>
              <a:ext cx="1310640" cy="510540"/>
            </a:xfrm>
            <a:custGeom>
              <a:avLst/>
              <a:gdLst/>
              <a:ahLst/>
              <a:cxnLst/>
              <a:rect l="l" t="t" r="r" b="b"/>
              <a:pathLst>
                <a:path w="1310640" h="510539">
                  <a:moveTo>
                    <a:pt x="0" y="255269"/>
                  </a:moveTo>
                  <a:lnTo>
                    <a:pt x="13334" y="203835"/>
                  </a:lnTo>
                  <a:lnTo>
                    <a:pt x="51434" y="155892"/>
                  </a:lnTo>
                  <a:lnTo>
                    <a:pt x="111759" y="112394"/>
                  </a:lnTo>
                  <a:lnTo>
                    <a:pt x="149542" y="93027"/>
                  </a:lnTo>
                  <a:lnTo>
                    <a:pt x="191769" y="74612"/>
                  </a:lnTo>
                  <a:lnTo>
                    <a:pt x="238442" y="58419"/>
                  </a:lnTo>
                  <a:lnTo>
                    <a:pt x="288925" y="43497"/>
                  </a:lnTo>
                  <a:lnTo>
                    <a:pt x="342900" y="30797"/>
                  </a:lnTo>
                  <a:lnTo>
                    <a:pt x="400367" y="20002"/>
                  </a:lnTo>
                  <a:lnTo>
                    <a:pt x="460375" y="11430"/>
                  </a:lnTo>
                  <a:lnTo>
                    <a:pt x="523239" y="5080"/>
                  </a:lnTo>
                  <a:lnTo>
                    <a:pt x="588327" y="1269"/>
                  </a:lnTo>
                  <a:lnTo>
                    <a:pt x="655319" y="0"/>
                  </a:lnTo>
                  <a:lnTo>
                    <a:pt x="722312" y="1269"/>
                  </a:lnTo>
                  <a:lnTo>
                    <a:pt x="787400" y="5080"/>
                  </a:lnTo>
                  <a:lnTo>
                    <a:pt x="850264" y="11430"/>
                  </a:lnTo>
                  <a:lnTo>
                    <a:pt x="910272" y="20002"/>
                  </a:lnTo>
                  <a:lnTo>
                    <a:pt x="967739" y="30797"/>
                  </a:lnTo>
                  <a:lnTo>
                    <a:pt x="1021714" y="43497"/>
                  </a:lnTo>
                  <a:lnTo>
                    <a:pt x="1072197" y="58419"/>
                  </a:lnTo>
                  <a:lnTo>
                    <a:pt x="1118552" y="74612"/>
                  </a:lnTo>
                  <a:lnTo>
                    <a:pt x="1161097" y="93027"/>
                  </a:lnTo>
                  <a:lnTo>
                    <a:pt x="1198879" y="112394"/>
                  </a:lnTo>
                  <a:lnTo>
                    <a:pt x="1231582" y="133667"/>
                  </a:lnTo>
                  <a:lnTo>
                    <a:pt x="1281112" y="179387"/>
                  </a:lnTo>
                  <a:lnTo>
                    <a:pt x="1307147" y="229235"/>
                  </a:lnTo>
                  <a:lnTo>
                    <a:pt x="1310639" y="255269"/>
                  </a:lnTo>
                  <a:lnTo>
                    <a:pt x="1307147" y="281305"/>
                  </a:lnTo>
                  <a:lnTo>
                    <a:pt x="1281112" y="331152"/>
                  </a:lnTo>
                  <a:lnTo>
                    <a:pt x="1231582" y="376872"/>
                  </a:lnTo>
                  <a:lnTo>
                    <a:pt x="1198879" y="398144"/>
                  </a:lnTo>
                  <a:lnTo>
                    <a:pt x="1161097" y="417512"/>
                  </a:lnTo>
                  <a:lnTo>
                    <a:pt x="1118552" y="435609"/>
                  </a:lnTo>
                  <a:lnTo>
                    <a:pt x="1072197" y="452119"/>
                  </a:lnTo>
                  <a:lnTo>
                    <a:pt x="1021714" y="467042"/>
                  </a:lnTo>
                  <a:lnTo>
                    <a:pt x="967739" y="479742"/>
                  </a:lnTo>
                  <a:lnTo>
                    <a:pt x="910272" y="490537"/>
                  </a:lnTo>
                  <a:lnTo>
                    <a:pt x="850264" y="499109"/>
                  </a:lnTo>
                  <a:lnTo>
                    <a:pt x="787400" y="505459"/>
                  </a:lnTo>
                  <a:lnTo>
                    <a:pt x="722312" y="509269"/>
                  </a:lnTo>
                  <a:lnTo>
                    <a:pt x="655319" y="510540"/>
                  </a:lnTo>
                  <a:lnTo>
                    <a:pt x="588327" y="509269"/>
                  </a:lnTo>
                  <a:lnTo>
                    <a:pt x="523239" y="505459"/>
                  </a:lnTo>
                  <a:lnTo>
                    <a:pt x="460375" y="499109"/>
                  </a:lnTo>
                  <a:lnTo>
                    <a:pt x="400367" y="490537"/>
                  </a:lnTo>
                  <a:lnTo>
                    <a:pt x="342900" y="479742"/>
                  </a:lnTo>
                  <a:lnTo>
                    <a:pt x="288925" y="467042"/>
                  </a:lnTo>
                  <a:lnTo>
                    <a:pt x="238442" y="452119"/>
                  </a:lnTo>
                  <a:lnTo>
                    <a:pt x="191769" y="435609"/>
                  </a:lnTo>
                  <a:lnTo>
                    <a:pt x="149542" y="417512"/>
                  </a:lnTo>
                  <a:lnTo>
                    <a:pt x="111759" y="398144"/>
                  </a:lnTo>
                  <a:lnTo>
                    <a:pt x="79057" y="376872"/>
                  </a:lnTo>
                  <a:lnTo>
                    <a:pt x="29527" y="331152"/>
                  </a:lnTo>
                  <a:lnTo>
                    <a:pt x="3492" y="281305"/>
                  </a:lnTo>
                  <a:lnTo>
                    <a:pt x="0" y="255269"/>
                  </a:lnTo>
                </a:path>
              </a:pathLst>
            </a:custGeom>
            <a:ln w="57150">
              <a:solidFill>
                <a:srgbClr val="6717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868862" y="4864100"/>
            <a:ext cx="360680" cy="292100"/>
            <a:chOff x="4868862" y="4864100"/>
            <a:chExt cx="360680" cy="292100"/>
          </a:xfrm>
        </p:grpSpPr>
        <p:sp>
          <p:nvSpPr>
            <p:cNvPr id="13" name="object 13"/>
            <p:cNvSpPr/>
            <p:nvPr/>
          </p:nvSpPr>
          <p:spPr>
            <a:xfrm>
              <a:off x="4876800" y="4872037"/>
              <a:ext cx="344805" cy="276225"/>
            </a:xfrm>
            <a:custGeom>
              <a:avLst/>
              <a:gdLst/>
              <a:ahLst/>
              <a:cxnLst/>
              <a:rect l="l" t="t" r="r" b="b"/>
              <a:pathLst>
                <a:path w="344804" h="276225">
                  <a:moveTo>
                    <a:pt x="206375" y="0"/>
                  </a:moveTo>
                  <a:lnTo>
                    <a:pt x="206375" y="68897"/>
                  </a:lnTo>
                  <a:lnTo>
                    <a:pt x="0" y="68897"/>
                  </a:lnTo>
                  <a:lnTo>
                    <a:pt x="0" y="207010"/>
                  </a:lnTo>
                  <a:lnTo>
                    <a:pt x="206375" y="207010"/>
                  </a:lnTo>
                  <a:lnTo>
                    <a:pt x="206375" y="275907"/>
                  </a:lnTo>
                  <a:lnTo>
                    <a:pt x="344487" y="137794"/>
                  </a:lnTo>
                  <a:lnTo>
                    <a:pt x="2063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76800" y="4872037"/>
              <a:ext cx="344805" cy="276225"/>
            </a:xfrm>
            <a:custGeom>
              <a:avLst/>
              <a:gdLst/>
              <a:ahLst/>
              <a:cxnLst/>
              <a:rect l="l" t="t" r="r" b="b"/>
              <a:pathLst>
                <a:path w="344804" h="276225">
                  <a:moveTo>
                    <a:pt x="0" y="68897"/>
                  </a:moveTo>
                  <a:lnTo>
                    <a:pt x="206375" y="68897"/>
                  </a:lnTo>
                  <a:lnTo>
                    <a:pt x="206375" y="0"/>
                  </a:lnTo>
                  <a:lnTo>
                    <a:pt x="344487" y="137794"/>
                  </a:lnTo>
                  <a:lnTo>
                    <a:pt x="206375" y="275907"/>
                  </a:lnTo>
                  <a:lnTo>
                    <a:pt x="206375" y="207010"/>
                  </a:lnTo>
                  <a:lnTo>
                    <a:pt x="0" y="207010"/>
                  </a:lnTo>
                  <a:lnTo>
                    <a:pt x="0" y="68897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5140642" y="4726940"/>
            <a:ext cx="1019175" cy="508000"/>
            <a:chOff x="5140642" y="4726940"/>
            <a:chExt cx="1019175" cy="508000"/>
          </a:xfrm>
        </p:grpSpPr>
        <p:sp>
          <p:nvSpPr>
            <p:cNvPr id="16" name="object 16"/>
            <p:cNvSpPr/>
            <p:nvPr/>
          </p:nvSpPr>
          <p:spPr>
            <a:xfrm>
              <a:off x="5794374" y="4726940"/>
              <a:ext cx="365760" cy="461009"/>
            </a:xfrm>
            <a:custGeom>
              <a:avLst/>
              <a:gdLst/>
              <a:ahLst/>
              <a:cxnLst/>
              <a:rect l="l" t="t" r="r" b="b"/>
              <a:pathLst>
                <a:path w="365760" h="461010">
                  <a:moveTo>
                    <a:pt x="0" y="144462"/>
                  </a:moveTo>
                  <a:lnTo>
                    <a:pt x="0" y="351155"/>
                  </a:lnTo>
                  <a:lnTo>
                    <a:pt x="171767" y="461010"/>
                  </a:lnTo>
                  <a:lnTo>
                    <a:pt x="171767" y="310197"/>
                  </a:lnTo>
                  <a:lnTo>
                    <a:pt x="149542" y="310197"/>
                  </a:lnTo>
                  <a:lnTo>
                    <a:pt x="110807" y="286702"/>
                  </a:lnTo>
                  <a:lnTo>
                    <a:pt x="110807" y="245745"/>
                  </a:lnTo>
                  <a:lnTo>
                    <a:pt x="149542" y="245745"/>
                  </a:lnTo>
                  <a:lnTo>
                    <a:pt x="149542" y="240347"/>
                  </a:lnTo>
                  <a:lnTo>
                    <a:pt x="0" y="144462"/>
                  </a:lnTo>
                  <a:close/>
                </a:path>
                <a:path w="365760" h="461010">
                  <a:moveTo>
                    <a:pt x="365442" y="144462"/>
                  </a:moveTo>
                  <a:lnTo>
                    <a:pt x="193675" y="254635"/>
                  </a:lnTo>
                  <a:lnTo>
                    <a:pt x="193675" y="461010"/>
                  </a:lnTo>
                  <a:lnTo>
                    <a:pt x="365442" y="351155"/>
                  </a:lnTo>
                  <a:lnTo>
                    <a:pt x="365442" y="144462"/>
                  </a:lnTo>
                  <a:close/>
                </a:path>
                <a:path w="365760" h="461010">
                  <a:moveTo>
                    <a:pt x="149542" y="240347"/>
                  </a:moveTo>
                  <a:lnTo>
                    <a:pt x="149542" y="310197"/>
                  </a:lnTo>
                  <a:lnTo>
                    <a:pt x="171767" y="310197"/>
                  </a:lnTo>
                  <a:lnTo>
                    <a:pt x="171767" y="254635"/>
                  </a:lnTo>
                  <a:lnTo>
                    <a:pt x="149542" y="240347"/>
                  </a:lnTo>
                  <a:close/>
                </a:path>
                <a:path w="365760" h="461010">
                  <a:moveTo>
                    <a:pt x="149542" y="245745"/>
                  </a:moveTo>
                  <a:lnTo>
                    <a:pt x="110807" y="245745"/>
                  </a:lnTo>
                  <a:lnTo>
                    <a:pt x="149542" y="269240"/>
                  </a:lnTo>
                  <a:lnTo>
                    <a:pt x="149542" y="245745"/>
                  </a:lnTo>
                  <a:close/>
                </a:path>
                <a:path w="365760" h="461010">
                  <a:moveTo>
                    <a:pt x="282575" y="63817"/>
                  </a:moveTo>
                  <a:lnTo>
                    <a:pt x="99695" y="180657"/>
                  </a:lnTo>
                  <a:lnTo>
                    <a:pt x="182879" y="233997"/>
                  </a:lnTo>
                  <a:lnTo>
                    <a:pt x="365442" y="117157"/>
                  </a:lnTo>
                  <a:lnTo>
                    <a:pt x="282575" y="63817"/>
                  </a:lnTo>
                  <a:close/>
                </a:path>
                <a:path w="365760" h="461010">
                  <a:moveTo>
                    <a:pt x="182879" y="0"/>
                  </a:moveTo>
                  <a:lnTo>
                    <a:pt x="0" y="117157"/>
                  </a:lnTo>
                  <a:lnTo>
                    <a:pt x="78739" y="167322"/>
                  </a:lnTo>
                  <a:lnTo>
                    <a:pt x="261302" y="50165"/>
                  </a:lnTo>
                  <a:lnTo>
                    <a:pt x="1828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40642" y="4862830"/>
              <a:ext cx="696595" cy="371792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9654222" y="283527"/>
            <a:ext cx="1585595" cy="1574800"/>
          </a:xfrm>
          <a:custGeom>
            <a:avLst/>
            <a:gdLst/>
            <a:ahLst/>
            <a:cxnLst/>
            <a:rect l="l" t="t" r="r" b="b"/>
            <a:pathLst>
              <a:path w="1585595" h="1574800">
                <a:moveTo>
                  <a:pt x="1101407" y="0"/>
                </a:moveTo>
                <a:lnTo>
                  <a:pt x="881380" y="0"/>
                </a:lnTo>
                <a:lnTo>
                  <a:pt x="754062" y="38100"/>
                </a:lnTo>
                <a:lnTo>
                  <a:pt x="713740" y="63500"/>
                </a:lnTo>
                <a:lnTo>
                  <a:pt x="674370" y="76199"/>
                </a:lnTo>
                <a:lnTo>
                  <a:pt x="636587" y="101599"/>
                </a:lnTo>
                <a:lnTo>
                  <a:pt x="600392" y="126999"/>
                </a:lnTo>
                <a:lnTo>
                  <a:pt x="566102" y="165099"/>
                </a:lnTo>
                <a:lnTo>
                  <a:pt x="534035" y="190499"/>
                </a:lnTo>
                <a:lnTo>
                  <a:pt x="503872" y="228599"/>
                </a:lnTo>
                <a:lnTo>
                  <a:pt x="476250" y="266699"/>
                </a:lnTo>
                <a:lnTo>
                  <a:pt x="452120" y="304799"/>
                </a:lnTo>
                <a:lnTo>
                  <a:pt x="431482" y="355599"/>
                </a:lnTo>
                <a:lnTo>
                  <a:pt x="414337" y="393699"/>
                </a:lnTo>
                <a:lnTo>
                  <a:pt x="400685" y="444499"/>
                </a:lnTo>
                <a:lnTo>
                  <a:pt x="390207" y="482599"/>
                </a:lnTo>
                <a:lnTo>
                  <a:pt x="383540" y="533399"/>
                </a:lnTo>
                <a:lnTo>
                  <a:pt x="380047" y="571499"/>
                </a:lnTo>
                <a:lnTo>
                  <a:pt x="380047" y="622299"/>
                </a:lnTo>
                <a:lnTo>
                  <a:pt x="383540" y="660399"/>
                </a:lnTo>
                <a:lnTo>
                  <a:pt x="390207" y="711199"/>
                </a:lnTo>
                <a:lnTo>
                  <a:pt x="400685" y="749299"/>
                </a:lnTo>
                <a:lnTo>
                  <a:pt x="414337" y="800099"/>
                </a:lnTo>
                <a:lnTo>
                  <a:pt x="431482" y="838199"/>
                </a:lnTo>
                <a:lnTo>
                  <a:pt x="452120" y="888999"/>
                </a:lnTo>
                <a:lnTo>
                  <a:pt x="476250" y="927099"/>
                </a:lnTo>
                <a:lnTo>
                  <a:pt x="503872" y="965199"/>
                </a:lnTo>
                <a:lnTo>
                  <a:pt x="415290" y="1054099"/>
                </a:lnTo>
                <a:lnTo>
                  <a:pt x="347980" y="1054099"/>
                </a:lnTo>
                <a:lnTo>
                  <a:pt x="290512" y="1092199"/>
                </a:lnTo>
                <a:lnTo>
                  <a:pt x="40005" y="1346199"/>
                </a:lnTo>
                <a:lnTo>
                  <a:pt x="13652" y="1384299"/>
                </a:lnTo>
                <a:lnTo>
                  <a:pt x="317" y="1422399"/>
                </a:lnTo>
                <a:lnTo>
                  <a:pt x="0" y="1460499"/>
                </a:lnTo>
                <a:lnTo>
                  <a:pt x="13017" y="1498599"/>
                </a:lnTo>
                <a:lnTo>
                  <a:pt x="39052" y="1536699"/>
                </a:lnTo>
                <a:lnTo>
                  <a:pt x="40005" y="1536699"/>
                </a:lnTo>
                <a:lnTo>
                  <a:pt x="76517" y="1562099"/>
                </a:lnTo>
                <a:lnTo>
                  <a:pt x="117792" y="1574799"/>
                </a:lnTo>
                <a:lnTo>
                  <a:pt x="160655" y="1574799"/>
                </a:lnTo>
                <a:lnTo>
                  <a:pt x="201930" y="1562099"/>
                </a:lnTo>
                <a:lnTo>
                  <a:pt x="238442" y="1536699"/>
                </a:lnTo>
                <a:lnTo>
                  <a:pt x="489902" y="1295399"/>
                </a:lnTo>
                <a:lnTo>
                  <a:pt x="524510" y="1231899"/>
                </a:lnTo>
                <a:lnTo>
                  <a:pt x="530225" y="1193799"/>
                </a:lnTo>
                <a:lnTo>
                  <a:pt x="528320" y="1168399"/>
                </a:lnTo>
                <a:lnTo>
                  <a:pt x="615950" y="1079499"/>
                </a:lnTo>
                <a:lnTo>
                  <a:pt x="922337" y="1079499"/>
                </a:lnTo>
                <a:lnTo>
                  <a:pt x="883920" y="1066799"/>
                </a:lnTo>
                <a:lnTo>
                  <a:pt x="837882" y="1054099"/>
                </a:lnTo>
                <a:lnTo>
                  <a:pt x="793750" y="1041399"/>
                </a:lnTo>
                <a:lnTo>
                  <a:pt x="751840" y="1015999"/>
                </a:lnTo>
                <a:lnTo>
                  <a:pt x="712152" y="1003299"/>
                </a:lnTo>
                <a:lnTo>
                  <a:pt x="675005" y="965199"/>
                </a:lnTo>
                <a:lnTo>
                  <a:pt x="641032" y="939799"/>
                </a:lnTo>
                <a:lnTo>
                  <a:pt x="609917" y="901699"/>
                </a:lnTo>
                <a:lnTo>
                  <a:pt x="582295" y="863599"/>
                </a:lnTo>
                <a:lnTo>
                  <a:pt x="558165" y="825499"/>
                </a:lnTo>
                <a:lnTo>
                  <a:pt x="538162" y="787399"/>
                </a:lnTo>
                <a:lnTo>
                  <a:pt x="521652" y="736599"/>
                </a:lnTo>
                <a:lnTo>
                  <a:pt x="509905" y="698499"/>
                </a:lnTo>
                <a:lnTo>
                  <a:pt x="502285" y="647699"/>
                </a:lnTo>
                <a:lnTo>
                  <a:pt x="499745" y="596899"/>
                </a:lnTo>
                <a:lnTo>
                  <a:pt x="502285" y="546099"/>
                </a:lnTo>
                <a:lnTo>
                  <a:pt x="509587" y="507999"/>
                </a:lnTo>
                <a:lnTo>
                  <a:pt x="521335" y="457199"/>
                </a:lnTo>
                <a:lnTo>
                  <a:pt x="537527" y="406399"/>
                </a:lnTo>
                <a:lnTo>
                  <a:pt x="557847" y="368299"/>
                </a:lnTo>
                <a:lnTo>
                  <a:pt x="581977" y="330199"/>
                </a:lnTo>
                <a:lnTo>
                  <a:pt x="609600" y="292099"/>
                </a:lnTo>
                <a:lnTo>
                  <a:pt x="640715" y="253999"/>
                </a:lnTo>
                <a:lnTo>
                  <a:pt x="674687" y="228599"/>
                </a:lnTo>
                <a:lnTo>
                  <a:pt x="711835" y="203199"/>
                </a:lnTo>
                <a:lnTo>
                  <a:pt x="751522" y="177799"/>
                </a:lnTo>
                <a:lnTo>
                  <a:pt x="793432" y="152399"/>
                </a:lnTo>
                <a:lnTo>
                  <a:pt x="837565" y="139699"/>
                </a:lnTo>
                <a:lnTo>
                  <a:pt x="883602" y="126999"/>
                </a:lnTo>
                <a:lnTo>
                  <a:pt x="931545" y="114299"/>
                </a:lnTo>
                <a:lnTo>
                  <a:pt x="1349057" y="114299"/>
                </a:lnTo>
                <a:lnTo>
                  <a:pt x="1310640" y="88899"/>
                </a:lnTo>
                <a:lnTo>
                  <a:pt x="1270635" y="63500"/>
                </a:lnTo>
                <a:lnTo>
                  <a:pt x="1229677" y="50800"/>
                </a:lnTo>
                <a:lnTo>
                  <a:pt x="1187767" y="25400"/>
                </a:lnTo>
                <a:lnTo>
                  <a:pt x="1101407" y="0"/>
                </a:lnTo>
                <a:close/>
              </a:path>
              <a:path w="1585595" h="1574800">
                <a:moveTo>
                  <a:pt x="1039812" y="1193799"/>
                </a:moveTo>
                <a:lnTo>
                  <a:pt x="951865" y="1193799"/>
                </a:lnTo>
                <a:lnTo>
                  <a:pt x="995997" y="1206499"/>
                </a:lnTo>
                <a:lnTo>
                  <a:pt x="1039812" y="1193799"/>
                </a:lnTo>
                <a:close/>
              </a:path>
              <a:path w="1585595" h="1574800">
                <a:moveTo>
                  <a:pt x="1461452" y="228599"/>
                </a:moveTo>
                <a:lnTo>
                  <a:pt x="1461452" y="596899"/>
                </a:lnTo>
                <a:lnTo>
                  <a:pt x="1458912" y="647699"/>
                </a:lnTo>
                <a:lnTo>
                  <a:pt x="1451610" y="698499"/>
                </a:lnTo>
                <a:lnTo>
                  <a:pt x="1439862" y="736599"/>
                </a:lnTo>
                <a:lnTo>
                  <a:pt x="1423670" y="787399"/>
                </a:lnTo>
                <a:lnTo>
                  <a:pt x="1403350" y="825499"/>
                </a:lnTo>
                <a:lnTo>
                  <a:pt x="1379220" y="863599"/>
                </a:lnTo>
                <a:lnTo>
                  <a:pt x="1351597" y="901699"/>
                </a:lnTo>
                <a:lnTo>
                  <a:pt x="1320482" y="939799"/>
                </a:lnTo>
                <a:lnTo>
                  <a:pt x="1286510" y="965199"/>
                </a:lnTo>
                <a:lnTo>
                  <a:pt x="1249362" y="1003299"/>
                </a:lnTo>
                <a:lnTo>
                  <a:pt x="1209675" y="1015999"/>
                </a:lnTo>
                <a:lnTo>
                  <a:pt x="1167765" y="1041399"/>
                </a:lnTo>
                <a:lnTo>
                  <a:pt x="1123632" y="1054099"/>
                </a:lnTo>
                <a:lnTo>
                  <a:pt x="1077595" y="1066799"/>
                </a:lnTo>
                <a:lnTo>
                  <a:pt x="1029652" y="1079499"/>
                </a:lnTo>
                <a:lnTo>
                  <a:pt x="615950" y="1079499"/>
                </a:lnTo>
                <a:lnTo>
                  <a:pt x="654367" y="1104899"/>
                </a:lnTo>
                <a:lnTo>
                  <a:pt x="694372" y="1130299"/>
                </a:lnTo>
                <a:lnTo>
                  <a:pt x="735330" y="1142999"/>
                </a:lnTo>
                <a:lnTo>
                  <a:pt x="777875" y="1168399"/>
                </a:lnTo>
                <a:lnTo>
                  <a:pt x="863917" y="1193799"/>
                </a:lnTo>
                <a:lnTo>
                  <a:pt x="1083627" y="1193799"/>
                </a:lnTo>
                <a:lnTo>
                  <a:pt x="1210945" y="1155699"/>
                </a:lnTo>
                <a:lnTo>
                  <a:pt x="1251585" y="1142999"/>
                </a:lnTo>
                <a:lnTo>
                  <a:pt x="1290637" y="1117599"/>
                </a:lnTo>
                <a:lnTo>
                  <a:pt x="1328420" y="1092199"/>
                </a:lnTo>
                <a:lnTo>
                  <a:pt x="1364615" y="1066799"/>
                </a:lnTo>
                <a:lnTo>
                  <a:pt x="1398905" y="1028699"/>
                </a:lnTo>
                <a:lnTo>
                  <a:pt x="1431290" y="1003299"/>
                </a:lnTo>
                <a:lnTo>
                  <a:pt x="1461452" y="965199"/>
                </a:lnTo>
                <a:lnTo>
                  <a:pt x="1488440" y="927099"/>
                </a:lnTo>
                <a:lnTo>
                  <a:pt x="1512252" y="888999"/>
                </a:lnTo>
                <a:lnTo>
                  <a:pt x="1532890" y="838199"/>
                </a:lnTo>
                <a:lnTo>
                  <a:pt x="1549717" y="800099"/>
                </a:lnTo>
                <a:lnTo>
                  <a:pt x="1563370" y="761999"/>
                </a:lnTo>
                <a:lnTo>
                  <a:pt x="1573847" y="711199"/>
                </a:lnTo>
                <a:lnTo>
                  <a:pt x="1581150" y="673099"/>
                </a:lnTo>
                <a:lnTo>
                  <a:pt x="1584960" y="622299"/>
                </a:lnTo>
                <a:lnTo>
                  <a:pt x="1585595" y="584199"/>
                </a:lnTo>
                <a:lnTo>
                  <a:pt x="1582737" y="533399"/>
                </a:lnTo>
                <a:lnTo>
                  <a:pt x="1577022" y="495299"/>
                </a:lnTo>
                <a:lnTo>
                  <a:pt x="1568132" y="457199"/>
                </a:lnTo>
                <a:lnTo>
                  <a:pt x="1556067" y="406399"/>
                </a:lnTo>
                <a:lnTo>
                  <a:pt x="1540827" y="368299"/>
                </a:lnTo>
                <a:lnTo>
                  <a:pt x="1522412" y="330199"/>
                </a:lnTo>
                <a:lnTo>
                  <a:pt x="1501140" y="292099"/>
                </a:lnTo>
                <a:lnTo>
                  <a:pt x="1476692" y="253999"/>
                </a:lnTo>
                <a:lnTo>
                  <a:pt x="1461452" y="228599"/>
                </a:lnTo>
                <a:close/>
              </a:path>
              <a:path w="1585595" h="1574800">
                <a:moveTo>
                  <a:pt x="740410" y="914399"/>
                </a:moveTo>
                <a:lnTo>
                  <a:pt x="711835" y="914399"/>
                </a:lnTo>
                <a:lnTo>
                  <a:pt x="721995" y="927099"/>
                </a:lnTo>
                <a:lnTo>
                  <a:pt x="734377" y="927099"/>
                </a:lnTo>
                <a:lnTo>
                  <a:pt x="740410" y="914399"/>
                </a:lnTo>
                <a:close/>
              </a:path>
              <a:path w="1585595" h="1574800">
                <a:moveTo>
                  <a:pt x="1214841" y="774699"/>
                </a:moveTo>
                <a:lnTo>
                  <a:pt x="1117282" y="774699"/>
                </a:lnTo>
                <a:lnTo>
                  <a:pt x="1169987" y="787399"/>
                </a:lnTo>
                <a:lnTo>
                  <a:pt x="1213802" y="901699"/>
                </a:lnTo>
                <a:lnTo>
                  <a:pt x="1240790" y="927099"/>
                </a:lnTo>
                <a:lnTo>
                  <a:pt x="1250950" y="914399"/>
                </a:lnTo>
                <a:lnTo>
                  <a:pt x="1256030" y="914399"/>
                </a:lnTo>
                <a:lnTo>
                  <a:pt x="1258252" y="901699"/>
                </a:lnTo>
                <a:lnTo>
                  <a:pt x="1256665" y="888999"/>
                </a:lnTo>
                <a:lnTo>
                  <a:pt x="1214841" y="774699"/>
                </a:lnTo>
                <a:close/>
              </a:path>
              <a:path w="1585595" h="1574800">
                <a:moveTo>
                  <a:pt x="961390" y="673099"/>
                </a:moveTo>
                <a:lnTo>
                  <a:pt x="824230" y="673099"/>
                </a:lnTo>
                <a:lnTo>
                  <a:pt x="825182" y="711199"/>
                </a:lnTo>
                <a:lnTo>
                  <a:pt x="828357" y="736599"/>
                </a:lnTo>
                <a:lnTo>
                  <a:pt x="762317" y="749299"/>
                </a:lnTo>
                <a:lnTo>
                  <a:pt x="756285" y="749299"/>
                </a:lnTo>
                <a:lnTo>
                  <a:pt x="705802" y="888999"/>
                </a:lnTo>
                <a:lnTo>
                  <a:pt x="704532" y="901699"/>
                </a:lnTo>
                <a:lnTo>
                  <a:pt x="706755" y="914399"/>
                </a:lnTo>
                <a:lnTo>
                  <a:pt x="745490" y="914399"/>
                </a:lnTo>
                <a:lnTo>
                  <a:pt x="748982" y="901699"/>
                </a:lnTo>
                <a:lnTo>
                  <a:pt x="792797" y="787399"/>
                </a:lnTo>
                <a:lnTo>
                  <a:pt x="845502" y="774699"/>
                </a:lnTo>
                <a:lnTo>
                  <a:pt x="961390" y="774699"/>
                </a:lnTo>
                <a:lnTo>
                  <a:pt x="961390" y="673099"/>
                </a:lnTo>
                <a:close/>
              </a:path>
              <a:path w="1585595" h="1574800">
                <a:moveTo>
                  <a:pt x="961390" y="774699"/>
                </a:moveTo>
                <a:lnTo>
                  <a:pt x="845502" y="774699"/>
                </a:lnTo>
                <a:lnTo>
                  <a:pt x="865822" y="800099"/>
                </a:lnTo>
                <a:lnTo>
                  <a:pt x="891540" y="825499"/>
                </a:lnTo>
                <a:lnTo>
                  <a:pt x="921067" y="838199"/>
                </a:lnTo>
                <a:lnTo>
                  <a:pt x="953770" y="850899"/>
                </a:lnTo>
                <a:lnTo>
                  <a:pt x="961390" y="850899"/>
                </a:lnTo>
                <a:lnTo>
                  <a:pt x="961390" y="774699"/>
                </a:lnTo>
                <a:close/>
              </a:path>
              <a:path w="1585595" h="1574800">
                <a:moveTo>
                  <a:pt x="1137920" y="673099"/>
                </a:moveTo>
                <a:lnTo>
                  <a:pt x="1001395" y="673099"/>
                </a:lnTo>
                <a:lnTo>
                  <a:pt x="1001395" y="850899"/>
                </a:lnTo>
                <a:lnTo>
                  <a:pt x="1008697" y="850899"/>
                </a:lnTo>
                <a:lnTo>
                  <a:pt x="1041717" y="838199"/>
                </a:lnTo>
                <a:lnTo>
                  <a:pt x="1071245" y="825499"/>
                </a:lnTo>
                <a:lnTo>
                  <a:pt x="1096962" y="800099"/>
                </a:lnTo>
                <a:lnTo>
                  <a:pt x="1117282" y="774699"/>
                </a:lnTo>
                <a:lnTo>
                  <a:pt x="1214841" y="774699"/>
                </a:lnTo>
                <a:lnTo>
                  <a:pt x="1205547" y="749299"/>
                </a:lnTo>
                <a:lnTo>
                  <a:pt x="1199515" y="749299"/>
                </a:lnTo>
                <a:lnTo>
                  <a:pt x="1133475" y="736599"/>
                </a:lnTo>
                <a:lnTo>
                  <a:pt x="1137602" y="698499"/>
                </a:lnTo>
                <a:lnTo>
                  <a:pt x="1137920" y="673099"/>
                </a:lnTo>
                <a:close/>
              </a:path>
              <a:path w="1585595" h="1574800">
                <a:moveTo>
                  <a:pt x="1196340" y="634999"/>
                </a:moveTo>
                <a:lnTo>
                  <a:pt x="760730" y="634999"/>
                </a:lnTo>
                <a:lnTo>
                  <a:pt x="663892" y="736599"/>
                </a:lnTo>
                <a:lnTo>
                  <a:pt x="661035" y="749299"/>
                </a:lnTo>
                <a:lnTo>
                  <a:pt x="661670" y="749299"/>
                </a:lnTo>
                <a:lnTo>
                  <a:pt x="665480" y="761999"/>
                </a:lnTo>
                <a:lnTo>
                  <a:pt x="672147" y="761999"/>
                </a:lnTo>
                <a:lnTo>
                  <a:pt x="680402" y="774699"/>
                </a:lnTo>
                <a:lnTo>
                  <a:pt x="689292" y="774699"/>
                </a:lnTo>
                <a:lnTo>
                  <a:pt x="697547" y="761999"/>
                </a:lnTo>
                <a:lnTo>
                  <a:pt x="783907" y="673099"/>
                </a:lnTo>
                <a:lnTo>
                  <a:pt x="962977" y="673099"/>
                </a:lnTo>
                <a:lnTo>
                  <a:pt x="967105" y="660399"/>
                </a:lnTo>
                <a:lnTo>
                  <a:pt x="1223372" y="660399"/>
                </a:lnTo>
                <a:lnTo>
                  <a:pt x="1196340" y="634999"/>
                </a:lnTo>
                <a:close/>
              </a:path>
              <a:path w="1585595" h="1574800">
                <a:moveTo>
                  <a:pt x="1223372" y="660399"/>
                </a:moveTo>
                <a:lnTo>
                  <a:pt x="995680" y="660399"/>
                </a:lnTo>
                <a:lnTo>
                  <a:pt x="999807" y="673099"/>
                </a:lnTo>
                <a:lnTo>
                  <a:pt x="1177925" y="673099"/>
                </a:lnTo>
                <a:lnTo>
                  <a:pt x="1264285" y="761999"/>
                </a:lnTo>
                <a:lnTo>
                  <a:pt x="1271587" y="774699"/>
                </a:lnTo>
                <a:lnTo>
                  <a:pt x="1288732" y="774699"/>
                </a:lnTo>
                <a:lnTo>
                  <a:pt x="1296670" y="761999"/>
                </a:lnTo>
                <a:lnTo>
                  <a:pt x="1302067" y="761999"/>
                </a:lnTo>
                <a:lnTo>
                  <a:pt x="1304290" y="749299"/>
                </a:lnTo>
                <a:lnTo>
                  <a:pt x="1303337" y="736599"/>
                </a:lnTo>
                <a:lnTo>
                  <a:pt x="1296670" y="736599"/>
                </a:lnTo>
                <a:lnTo>
                  <a:pt x="1290955" y="723899"/>
                </a:lnTo>
                <a:lnTo>
                  <a:pt x="1223372" y="660399"/>
                </a:lnTo>
                <a:close/>
              </a:path>
              <a:path w="1585595" h="1574800">
                <a:moveTo>
                  <a:pt x="754380" y="406399"/>
                </a:moveTo>
                <a:lnTo>
                  <a:pt x="717232" y="406399"/>
                </a:lnTo>
                <a:lnTo>
                  <a:pt x="714375" y="419099"/>
                </a:lnTo>
                <a:lnTo>
                  <a:pt x="714057" y="431799"/>
                </a:lnTo>
                <a:lnTo>
                  <a:pt x="746442" y="571499"/>
                </a:lnTo>
                <a:lnTo>
                  <a:pt x="753745" y="584199"/>
                </a:lnTo>
                <a:lnTo>
                  <a:pt x="835977" y="596899"/>
                </a:lnTo>
                <a:lnTo>
                  <a:pt x="829310" y="634999"/>
                </a:lnTo>
                <a:lnTo>
                  <a:pt x="1131887" y="634999"/>
                </a:lnTo>
                <a:lnTo>
                  <a:pt x="1125220" y="596899"/>
                </a:lnTo>
                <a:lnTo>
                  <a:pt x="1207452" y="584199"/>
                </a:lnTo>
                <a:lnTo>
                  <a:pt x="1214755" y="571499"/>
                </a:lnTo>
                <a:lnTo>
                  <a:pt x="1220643" y="546099"/>
                </a:lnTo>
                <a:lnTo>
                  <a:pt x="786130" y="546099"/>
                </a:lnTo>
                <a:lnTo>
                  <a:pt x="758825" y="419099"/>
                </a:lnTo>
                <a:lnTo>
                  <a:pt x="754380" y="406399"/>
                </a:lnTo>
                <a:close/>
              </a:path>
              <a:path w="1585595" h="1574800">
                <a:moveTo>
                  <a:pt x="1349057" y="114299"/>
                </a:moveTo>
                <a:lnTo>
                  <a:pt x="1029652" y="114299"/>
                </a:lnTo>
                <a:lnTo>
                  <a:pt x="1077595" y="126999"/>
                </a:lnTo>
                <a:lnTo>
                  <a:pt x="1123632" y="139699"/>
                </a:lnTo>
                <a:lnTo>
                  <a:pt x="1167765" y="152399"/>
                </a:lnTo>
                <a:lnTo>
                  <a:pt x="1209675" y="177799"/>
                </a:lnTo>
                <a:lnTo>
                  <a:pt x="1249362" y="203199"/>
                </a:lnTo>
                <a:lnTo>
                  <a:pt x="1286510" y="228599"/>
                </a:lnTo>
                <a:lnTo>
                  <a:pt x="1320482" y="253999"/>
                </a:lnTo>
                <a:lnTo>
                  <a:pt x="1351597" y="292099"/>
                </a:lnTo>
                <a:lnTo>
                  <a:pt x="1379220" y="330199"/>
                </a:lnTo>
                <a:lnTo>
                  <a:pt x="1403350" y="368299"/>
                </a:lnTo>
                <a:lnTo>
                  <a:pt x="1423670" y="406399"/>
                </a:lnTo>
                <a:lnTo>
                  <a:pt x="1439862" y="457199"/>
                </a:lnTo>
                <a:lnTo>
                  <a:pt x="1451610" y="507999"/>
                </a:lnTo>
                <a:lnTo>
                  <a:pt x="1458912" y="546099"/>
                </a:lnTo>
                <a:lnTo>
                  <a:pt x="1461452" y="596899"/>
                </a:lnTo>
                <a:lnTo>
                  <a:pt x="1461452" y="228599"/>
                </a:lnTo>
                <a:lnTo>
                  <a:pt x="1418907" y="177799"/>
                </a:lnTo>
                <a:lnTo>
                  <a:pt x="1385570" y="152399"/>
                </a:lnTo>
                <a:lnTo>
                  <a:pt x="1349057" y="114299"/>
                </a:lnTo>
                <a:close/>
              </a:path>
              <a:path w="1585595" h="1574800">
                <a:moveTo>
                  <a:pt x="1102360" y="520699"/>
                </a:moveTo>
                <a:lnTo>
                  <a:pt x="863282" y="520699"/>
                </a:lnTo>
                <a:lnTo>
                  <a:pt x="851535" y="546099"/>
                </a:lnTo>
                <a:lnTo>
                  <a:pt x="1112520" y="546099"/>
                </a:lnTo>
                <a:lnTo>
                  <a:pt x="1102360" y="520699"/>
                </a:lnTo>
                <a:close/>
              </a:path>
              <a:path w="1585595" h="1574800">
                <a:moveTo>
                  <a:pt x="1244600" y="406399"/>
                </a:moveTo>
                <a:lnTo>
                  <a:pt x="1206182" y="406399"/>
                </a:lnTo>
                <a:lnTo>
                  <a:pt x="1202372" y="419099"/>
                </a:lnTo>
                <a:lnTo>
                  <a:pt x="1175067" y="546099"/>
                </a:lnTo>
                <a:lnTo>
                  <a:pt x="1220643" y="546099"/>
                </a:lnTo>
                <a:lnTo>
                  <a:pt x="1247140" y="431799"/>
                </a:lnTo>
                <a:lnTo>
                  <a:pt x="1247457" y="419099"/>
                </a:lnTo>
                <a:lnTo>
                  <a:pt x="1244600" y="406399"/>
                </a:lnTo>
                <a:close/>
              </a:path>
              <a:path w="1585595" h="1574800">
                <a:moveTo>
                  <a:pt x="876300" y="241299"/>
                </a:moveTo>
                <a:lnTo>
                  <a:pt x="859790" y="241299"/>
                </a:lnTo>
                <a:lnTo>
                  <a:pt x="852487" y="253999"/>
                </a:lnTo>
                <a:lnTo>
                  <a:pt x="855662" y="266699"/>
                </a:lnTo>
                <a:lnTo>
                  <a:pt x="862965" y="266699"/>
                </a:lnTo>
                <a:lnTo>
                  <a:pt x="872807" y="279399"/>
                </a:lnTo>
                <a:lnTo>
                  <a:pt x="902652" y="304799"/>
                </a:lnTo>
                <a:lnTo>
                  <a:pt x="915035" y="342899"/>
                </a:lnTo>
                <a:lnTo>
                  <a:pt x="891222" y="368299"/>
                </a:lnTo>
                <a:lnTo>
                  <a:pt x="873760" y="393699"/>
                </a:lnTo>
                <a:lnTo>
                  <a:pt x="863282" y="419099"/>
                </a:lnTo>
                <a:lnTo>
                  <a:pt x="860425" y="457199"/>
                </a:lnTo>
                <a:lnTo>
                  <a:pt x="860742" y="469899"/>
                </a:lnTo>
                <a:lnTo>
                  <a:pt x="861695" y="482599"/>
                </a:lnTo>
                <a:lnTo>
                  <a:pt x="1099502" y="482599"/>
                </a:lnTo>
                <a:lnTo>
                  <a:pt x="1100772" y="469899"/>
                </a:lnTo>
                <a:lnTo>
                  <a:pt x="1100772" y="457199"/>
                </a:lnTo>
                <a:lnTo>
                  <a:pt x="1097597" y="419099"/>
                </a:lnTo>
                <a:lnTo>
                  <a:pt x="1087120" y="393699"/>
                </a:lnTo>
                <a:lnTo>
                  <a:pt x="1069657" y="368299"/>
                </a:lnTo>
                <a:lnTo>
                  <a:pt x="1046162" y="342899"/>
                </a:lnTo>
                <a:lnTo>
                  <a:pt x="1049337" y="330199"/>
                </a:lnTo>
                <a:lnTo>
                  <a:pt x="943610" y="330199"/>
                </a:lnTo>
                <a:lnTo>
                  <a:pt x="939482" y="317499"/>
                </a:lnTo>
                <a:lnTo>
                  <a:pt x="913765" y="266699"/>
                </a:lnTo>
                <a:lnTo>
                  <a:pt x="876300" y="241299"/>
                </a:lnTo>
                <a:close/>
              </a:path>
              <a:path w="1585595" h="1574800">
                <a:moveTo>
                  <a:pt x="1229677" y="393699"/>
                </a:moveTo>
                <a:lnTo>
                  <a:pt x="1220787" y="393699"/>
                </a:lnTo>
                <a:lnTo>
                  <a:pt x="1212532" y="406399"/>
                </a:lnTo>
                <a:lnTo>
                  <a:pt x="1238567" y="406399"/>
                </a:lnTo>
                <a:lnTo>
                  <a:pt x="1229677" y="393699"/>
                </a:lnTo>
                <a:close/>
              </a:path>
              <a:path w="1585595" h="1574800">
                <a:moveTo>
                  <a:pt x="1000442" y="317499"/>
                </a:moveTo>
                <a:lnTo>
                  <a:pt x="962025" y="317499"/>
                </a:lnTo>
                <a:lnTo>
                  <a:pt x="943610" y="330199"/>
                </a:lnTo>
                <a:lnTo>
                  <a:pt x="1019175" y="330199"/>
                </a:lnTo>
                <a:lnTo>
                  <a:pt x="1000442" y="317499"/>
                </a:lnTo>
                <a:close/>
              </a:path>
              <a:path w="1585595" h="1574800">
                <a:moveTo>
                  <a:pt x="1102677" y="241299"/>
                </a:moveTo>
                <a:lnTo>
                  <a:pt x="1086485" y="241299"/>
                </a:lnTo>
                <a:lnTo>
                  <a:pt x="1048702" y="266699"/>
                </a:lnTo>
                <a:lnTo>
                  <a:pt x="1027747" y="304799"/>
                </a:lnTo>
                <a:lnTo>
                  <a:pt x="1019175" y="330199"/>
                </a:lnTo>
                <a:lnTo>
                  <a:pt x="1049337" y="330199"/>
                </a:lnTo>
                <a:lnTo>
                  <a:pt x="1071562" y="292099"/>
                </a:lnTo>
                <a:lnTo>
                  <a:pt x="1106805" y="266699"/>
                </a:lnTo>
                <a:lnTo>
                  <a:pt x="1109980" y="253999"/>
                </a:lnTo>
                <a:lnTo>
                  <a:pt x="1102677" y="241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29944" y="792162"/>
            <a:ext cx="69748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spc="142" baseline="34979" dirty="0"/>
              <a:t>3η</a:t>
            </a:r>
            <a:r>
              <a:rPr sz="2025" spc="217" baseline="34979" dirty="0"/>
              <a:t> </a:t>
            </a:r>
            <a:r>
              <a:rPr sz="2100" spc="145" dirty="0"/>
              <a:t>γενιά:</a:t>
            </a:r>
            <a:r>
              <a:rPr sz="2100" spc="210" dirty="0"/>
              <a:t> </a:t>
            </a:r>
            <a:r>
              <a:rPr sz="2100" spc="145" dirty="0"/>
              <a:t>Τείχη</a:t>
            </a:r>
            <a:r>
              <a:rPr sz="2100" spc="195" dirty="0"/>
              <a:t> </a:t>
            </a:r>
            <a:r>
              <a:rPr sz="2100" spc="150" dirty="0"/>
              <a:t>(ηλεκτρονικής)</a:t>
            </a:r>
            <a:r>
              <a:rPr sz="2100" spc="190" dirty="0"/>
              <a:t> </a:t>
            </a:r>
            <a:r>
              <a:rPr sz="2100" spc="165" dirty="0"/>
              <a:t>προστασίας</a:t>
            </a:r>
            <a:r>
              <a:rPr sz="2100" spc="215" dirty="0"/>
              <a:t> </a:t>
            </a:r>
            <a:r>
              <a:rPr sz="2100" spc="175" dirty="0"/>
              <a:t>εφαρμογών</a:t>
            </a:r>
            <a:endParaRPr sz="2100"/>
          </a:p>
        </p:txBody>
      </p:sp>
      <p:sp>
        <p:nvSpPr>
          <p:cNvPr id="20" name="object 20"/>
          <p:cNvSpPr txBox="1"/>
          <p:nvPr/>
        </p:nvSpPr>
        <p:spPr>
          <a:xfrm>
            <a:off x="692150" y="1538287"/>
            <a:ext cx="6686550" cy="277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61087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05" dirty="0">
                <a:latin typeface="Calibri"/>
                <a:cs typeface="Calibri"/>
              </a:rPr>
              <a:t>Αυτός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τύπος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τείχους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(ηλεκτρονικής)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προστασίας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προσθέτει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νέες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εφαρμογές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επίπεδο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εφαρμογών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στοίβας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TCP/IP,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όπως:</a:t>
            </a:r>
            <a:endParaRPr sz="15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5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b="1" spc="100" dirty="0">
                <a:latin typeface="Calibri"/>
                <a:cs typeface="Calibri"/>
              </a:rPr>
              <a:t>"</a:t>
            </a:r>
            <a:r>
              <a:rPr sz="1350" spc="100" dirty="0">
                <a:latin typeface="Calibri"/>
                <a:cs typeface="Calibri"/>
              </a:rPr>
              <a:t>Deep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b="1" spc="90" dirty="0">
                <a:latin typeface="Calibri"/>
                <a:cs typeface="Calibri"/>
              </a:rPr>
              <a:t>Packet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85" dirty="0">
                <a:latin typeface="Calibri"/>
                <a:cs typeface="Calibri"/>
              </a:rPr>
              <a:t>Inspection"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75" dirty="0">
                <a:latin typeface="Calibri"/>
                <a:cs typeface="Calibri"/>
              </a:rPr>
              <a:t>(</a:t>
            </a:r>
            <a:r>
              <a:rPr sz="1350" spc="75" dirty="0">
                <a:latin typeface="Calibri"/>
                <a:cs typeface="Calibri"/>
              </a:rPr>
              <a:t>DPI)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για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εντοπισμό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παρατυπιών</a:t>
            </a:r>
            <a:endParaRPr sz="135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560"/>
              </a:spcBef>
            </a:pPr>
            <a:r>
              <a:rPr sz="1350" spc="100" dirty="0">
                <a:latin typeface="Calibri"/>
                <a:cs typeface="Calibri"/>
              </a:rPr>
              <a:t>μόλυνση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από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κακόβουλο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λογισμικό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στο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περιεχόμενο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του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πακέτου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δεδομένων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7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90" dirty="0">
                <a:latin typeface="Calibri"/>
                <a:cs typeface="Calibri"/>
              </a:rPr>
              <a:t>Συστήματα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ανίχνευσης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πρόληψης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εισβολών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80" dirty="0">
                <a:latin typeface="Calibri"/>
                <a:cs typeface="Calibri"/>
              </a:rPr>
              <a:t>anti-κακόβουλο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λογισμικό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4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95" dirty="0">
                <a:latin typeface="Calibri"/>
                <a:cs typeface="Calibri"/>
              </a:rPr>
              <a:t>VPN</a:t>
            </a:r>
            <a:r>
              <a:rPr sz="1350" spc="-10" dirty="0">
                <a:latin typeface="Calibri"/>
                <a:cs typeface="Calibri"/>
              </a:rPr>
              <a:t> </a:t>
            </a:r>
            <a:r>
              <a:rPr sz="1350" spc="50" dirty="0">
                <a:latin typeface="Calibri"/>
                <a:cs typeface="Calibri"/>
              </a:rPr>
              <a:t>(Virtual</a:t>
            </a:r>
            <a:r>
              <a:rPr sz="1350" spc="-5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Private</a:t>
            </a:r>
            <a:r>
              <a:rPr sz="1350" spc="-5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Network</a:t>
            </a:r>
            <a:r>
              <a:rPr sz="1350" spc="-1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-</a:t>
            </a:r>
            <a:r>
              <a:rPr sz="1350" spc="-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ασφαλής</a:t>
            </a:r>
            <a:r>
              <a:rPr sz="1350" spc="-1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απομακρυσμένη</a:t>
            </a:r>
            <a:r>
              <a:rPr sz="1350" spc="-1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πρόσβαση</a:t>
            </a:r>
            <a:r>
              <a:rPr sz="1350" spc="-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σε</a:t>
            </a:r>
            <a:r>
              <a:rPr sz="1350" spc="-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δίκτυα)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-20" dirty="0">
                <a:latin typeface="Calibri"/>
                <a:cs typeface="Calibri"/>
              </a:rPr>
              <a:t>TLS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4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15" dirty="0">
                <a:latin typeface="Calibri"/>
                <a:cs typeface="Calibri"/>
              </a:rPr>
              <a:t>...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13859" y="5119687"/>
            <a:ext cx="44830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10" dirty="0">
                <a:latin typeface="Calibri"/>
                <a:cs typeface="Calibri"/>
              </a:rPr>
              <a:t>Ί</a:t>
            </a:r>
            <a:r>
              <a:rPr sz="900" b="1" spc="25" dirty="0">
                <a:latin typeface="Calibri"/>
                <a:cs typeface="Calibri"/>
              </a:rPr>
              <a:t>ν</a:t>
            </a:r>
            <a:r>
              <a:rPr sz="900" b="1" spc="20" dirty="0">
                <a:latin typeface="Calibri"/>
                <a:cs typeface="Calibri"/>
              </a:rPr>
              <a:t>τ</a:t>
            </a:r>
            <a:r>
              <a:rPr sz="900" b="1" spc="25" dirty="0">
                <a:latin typeface="Calibri"/>
                <a:cs typeface="Calibri"/>
              </a:rPr>
              <a:t>ε</a:t>
            </a:r>
            <a:r>
              <a:rPr sz="900" b="1" spc="30" dirty="0">
                <a:latin typeface="Calibri"/>
                <a:cs typeface="Calibri"/>
              </a:rPr>
              <a:t>ρ</a:t>
            </a:r>
            <a:r>
              <a:rPr sz="900" b="1" spc="25" dirty="0">
                <a:latin typeface="Calibri"/>
                <a:cs typeface="Calibri"/>
              </a:rPr>
              <a:t>νε</a:t>
            </a:r>
            <a:r>
              <a:rPr sz="900" b="1" spc="35" dirty="0">
                <a:latin typeface="Calibri"/>
                <a:cs typeface="Calibri"/>
              </a:rPr>
              <a:t>τ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13425" y="4741862"/>
            <a:ext cx="26035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3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450" b="1" spc="2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450" b="1" spc="3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450" b="1" spc="35" dirty="0">
                <a:solidFill>
                  <a:srgbClr val="FFFFFF"/>
                </a:solidFill>
                <a:latin typeface="Calibri"/>
                <a:cs typeface="Calibri"/>
              </a:rPr>
              <a:t>άβος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64604" y="4922520"/>
            <a:ext cx="408940" cy="253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υπ</a:t>
            </a:r>
            <a:r>
              <a:rPr sz="750" b="1" spc="3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750" b="1" spc="3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θ  μού.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177587" y="6072504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2554" y="6249670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50520" y="4393247"/>
            <a:ext cx="3616960" cy="1783080"/>
            <a:chOff x="350520" y="4393247"/>
            <a:chExt cx="3616960" cy="1783080"/>
          </a:xfrm>
        </p:grpSpPr>
        <p:sp>
          <p:nvSpPr>
            <p:cNvPr id="27" name="object 27"/>
            <p:cNvSpPr/>
            <p:nvPr/>
          </p:nvSpPr>
          <p:spPr>
            <a:xfrm>
              <a:off x="2584767" y="5460047"/>
              <a:ext cx="487680" cy="673735"/>
            </a:xfrm>
            <a:custGeom>
              <a:avLst/>
              <a:gdLst/>
              <a:ahLst/>
              <a:cxnLst/>
              <a:rect l="l" t="t" r="r" b="b"/>
              <a:pathLst>
                <a:path w="487680" h="673735">
                  <a:moveTo>
                    <a:pt x="487680" y="0"/>
                  </a:moveTo>
                  <a:lnTo>
                    <a:pt x="0" y="0"/>
                  </a:lnTo>
                  <a:lnTo>
                    <a:pt x="0" y="673734"/>
                  </a:lnTo>
                  <a:lnTo>
                    <a:pt x="487680" y="673734"/>
                  </a:lnTo>
                  <a:lnTo>
                    <a:pt x="4876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584767" y="5460047"/>
              <a:ext cx="487680" cy="673735"/>
            </a:xfrm>
            <a:custGeom>
              <a:avLst/>
              <a:gdLst/>
              <a:ahLst/>
              <a:cxnLst/>
              <a:rect l="l" t="t" r="r" b="b"/>
              <a:pathLst>
                <a:path w="487680" h="673735">
                  <a:moveTo>
                    <a:pt x="0" y="673734"/>
                  </a:moveTo>
                  <a:lnTo>
                    <a:pt x="487680" y="673734"/>
                  </a:lnTo>
                  <a:lnTo>
                    <a:pt x="487680" y="0"/>
                  </a:lnTo>
                  <a:lnTo>
                    <a:pt x="0" y="0"/>
                  </a:lnTo>
                  <a:lnTo>
                    <a:pt x="0" y="673734"/>
                  </a:lnTo>
                </a:path>
              </a:pathLst>
            </a:custGeom>
            <a:ln w="15874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53259" y="4393247"/>
              <a:ext cx="1793875" cy="101504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5967" y="4423727"/>
              <a:ext cx="1149032" cy="71945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838007" y="4625022"/>
              <a:ext cx="344805" cy="276225"/>
            </a:xfrm>
            <a:custGeom>
              <a:avLst/>
              <a:gdLst/>
              <a:ahLst/>
              <a:cxnLst/>
              <a:rect l="l" t="t" r="r" b="b"/>
              <a:pathLst>
                <a:path w="344805" h="276225">
                  <a:moveTo>
                    <a:pt x="206375" y="0"/>
                  </a:moveTo>
                  <a:lnTo>
                    <a:pt x="206375" y="68897"/>
                  </a:lnTo>
                  <a:lnTo>
                    <a:pt x="0" y="68897"/>
                  </a:lnTo>
                  <a:lnTo>
                    <a:pt x="0" y="207009"/>
                  </a:lnTo>
                  <a:lnTo>
                    <a:pt x="206375" y="207009"/>
                  </a:lnTo>
                  <a:lnTo>
                    <a:pt x="206375" y="275907"/>
                  </a:lnTo>
                  <a:lnTo>
                    <a:pt x="344487" y="137794"/>
                  </a:lnTo>
                  <a:lnTo>
                    <a:pt x="2063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838007" y="4625022"/>
              <a:ext cx="344805" cy="276225"/>
            </a:xfrm>
            <a:custGeom>
              <a:avLst/>
              <a:gdLst/>
              <a:ahLst/>
              <a:cxnLst/>
              <a:rect l="l" t="t" r="r" b="b"/>
              <a:pathLst>
                <a:path w="344805" h="276225">
                  <a:moveTo>
                    <a:pt x="0" y="68897"/>
                  </a:moveTo>
                  <a:lnTo>
                    <a:pt x="206375" y="68897"/>
                  </a:lnTo>
                  <a:lnTo>
                    <a:pt x="206375" y="0"/>
                  </a:lnTo>
                  <a:lnTo>
                    <a:pt x="344487" y="137794"/>
                  </a:lnTo>
                  <a:lnTo>
                    <a:pt x="206375" y="275907"/>
                  </a:lnTo>
                  <a:lnTo>
                    <a:pt x="206375" y="207009"/>
                  </a:lnTo>
                  <a:lnTo>
                    <a:pt x="0" y="207009"/>
                  </a:lnTo>
                  <a:lnTo>
                    <a:pt x="0" y="68897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613467" y="4614227"/>
              <a:ext cx="346075" cy="276225"/>
            </a:xfrm>
            <a:custGeom>
              <a:avLst/>
              <a:gdLst/>
              <a:ahLst/>
              <a:cxnLst/>
              <a:rect l="l" t="t" r="r" b="b"/>
              <a:pathLst>
                <a:path w="346075" h="276225">
                  <a:moveTo>
                    <a:pt x="207962" y="0"/>
                  </a:moveTo>
                  <a:lnTo>
                    <a:pt x="207962" y="68897"/>
                  </a:lnTo>
                  <a:lnTo>
                    <a:pt x="0" y="68897"/>
                  </a:lnTo>
                  <a:lnTo>
                    <a:pt x="0" y="207010"/>
                  </a:lnTo>
                  <a:lnTo>
                    <a:pt x="207962" y="207010"/>
                  </a:lnTo>
                  <a:lnTo>
                    <a:pt x="207962" y="275907"/>
                  </a:lnTo>
                  <a:lnTo>
                    <a:pt x="346075" y="137795"/>
                  </a:lnTo>
                  <a:lnTo>
                    <a:pt x="20796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613467" y="4614227"/>
              <a:ext cx="346075" cy="276225"/>
            </a:xfrm>
            <a:custGeom>
              <a:avLst/>
              <a:gdLst/>
              <a:ahLst/>
              <a:cxnLst/>
              <a:rect l="l" t="t" r="r" b="b"/>
              <a:pathLst>
                <a:path w="346075" h="276225">
                  <a:moveTo>
                    <a:pt x="0" y="68897"/>
                  </a:moveTo>
                  <a:lnTo>
                    <a:pt x="207962" y="68897"/>
                  </a:lnTo>
                  <a:lnTo>
                    <a:pt x="207962" y="0"/>
                  </a:lnTo>
                  <a:lnTo>
                    <a:pt x="346075" y="137795"/>
                  </a:lnTo>
                  <a:lnTo>
                    <a:pt x="207962" y="275907"/>
                  </a:lnTo>
                  <a:lnTo>
                    <a:pt x="207962" y="207010"/>
                  </a:lnTo>
                  <a:lnTo>
                    <a:pt x="0" y="207010"/>
                  </a:lnTo>
                  <a:lnTo>
                    <a:pt x="0" y="68897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625724" y="5001259"/>
              <a:ext cx="172085" cy="640080"/>
            </a:xfrm>
            <a:custGeom>
              <a:avLst/>
              <a:gdLst/>
              <a:ahLst/>
              <a:cxnLst/>
              <a:rect l="l" t="t" r="r" b="b"/>
              <a:pathLst>
                <a:path w="172085" h="640079">
                  <a:moveTo>
                    <a:pt x="172085" y="0"/>
                  </a:moveTo>
                  <a:lnTo>
                    <a:pt x="0" y="0"/>
                  </a:lnTo>
                  <a:lnTo>
                    <a:pt x="0" y="640079"/>
                  </a:lnTo>
                  <a:lnTo>
                    <a:pt x="172085" y="640079"/>
                  </a:lnTo>
                  <a:lnTo>
                    <a:pt x="17208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25724" y="5001259"/>
              <a:ext cx="172085" cy="640080"/>
            </a:xfrm>
            <a:custGeom>
              <a:avLst/>
              <a:gdLst/>
              <a:ahLst/>
              <a:cxnLst/>
              <a:rect l="l" t="t" r="r" b="b"/>
              <a:pathLst>
                <a:path w="172085" h="640079">
                  <a:moveTo>
                    <a:pt x="0" y="640079"/>
                  </a:moveTo>
                  <a:lnTo>
                    <a:pt x="172085" y="640079"/>
                  </a:lnTo>
                  <a:lnTo>
                    <a:pt x="172085" y="0"/>
                  </a:lnTo>
                  <a:lnTo>
                    <a:pt x="0" y="0"/>
                  </a:lnTo>
                  <a:lnTo>
                    <a:pt x="0" y="640079"/>
                  </a:lnTo>
                </a:path>
              </a:pathLst>
            </a:custGeom>
            <a:ln w="15874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30095" y="5456872"/>
              <a:ext cx="304800" cy="277495"/>
            </a:xfrm>
            <a:custGeom>
              <a:avLst/>
              <a:gdLst/>
              <a:ahLst/>
              <a:cxnLst/>
              <a:rect l="l" t="t" r="r" b="b"/>
              <a:pathLst>
                <a:path w="304800" h="277495">
                  <a:moveTo>
                    <a:pt x="166052" y="0"/>
                  </a:moveTo>
                  <a:lnTo>
                    <a:pt x="166052" y="69214"/>
                  </a:lnTo>
                  <a:lnTo>
                    <a:pt x="0" y="69214"/>
                  </a:lnTo>
                  <a:lnTo>
                    <a:pt x="0" y="207962"/>
                  </a:lnTo>
                  <a:lnTo>
                    <a:pt x="166052" y="207962"/>
                  </a:lnTo>
                  <a:lnTo>
                    <a:pt x="166052" y="277494"/>
                  </a:lnTo>
                  <a:lnTo>
                    <a:pt x="304800" y="138747"/>
                  </a:lnTo>
                  <a:lnTo>
                    <a:pt x="16605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30095" y="5456872"/>
              <a:ext cx="304800" cy="277495"/>
            </a:xfrm>
            <a:custGeom>
              <a:avLst/>
              <a:gdLst/>
              <a:ahLst/>
              <a:cxnLst/>
              <a:rect l="l" t="t" r="r" b="b"/>
              <a:pathLst>
                <a:path w="304800" h="277495">
                  <a:moveTo>
                    <a:pt x="0" y="69214"/>
                  </a:moveTo>
                  <a:lnTo>
                    <a:pt x="166052" y="69214"/>
                  </a:lnTo>
                  <a:lnTo>
                    <a:pt x="166052" y="0"/>
                  </a:lnTo>
                  <a:lnTo>
                    <a:pt x="304800" y="138747"/>
                  </a:lnTo>
                  <a:lnTo>
                    <a:pt x="166052" y="277494"/>
                  </a:lnTo>
                  <a:lnTo>
                    <a:pt x="166052" y="207962"/>
                  </a:lnTo>
                  <a:lnTo>
                    <a:pt x="0" y="207962"/>
                  </a:lnTo>
                  <a:lnTo>
                    <a:pt x="0" y="69214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0520" y="5412739"/>
              <a:ext cx="1677987" cy="32924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988627" y="5437187"/>
              <a:ext cx="304800" cy="277495"/>
            </a:xfrm>
            <a:custGeom>
              <a:avLst/>
              <a:gdLst/>
              <a:ahLst/>
              <a:cxnLst/>
              <a:rect l="l" t="t" r="r" b="b"/>
              <a:pathLst>
                <a:path w="304800" h="277495">
                  <a:moveTo>
                    <a:pt x="166052" y="0"/>
                  </a:moveTo>
                  <a:lnTo>
                    <a:pt x="166052" y="69215"/>
                  </a:lnTo>
                  <a:lnTo>
                    <a:pt x="0" y="69215"/>
                  </a:lnTo>
                  <a:lnTo>
                    <a:pt x="0" y="207962"/>
                  </a:lnTo>
                  <a:lnTo>
                    <a:pt x="166052" y="207962"/>
                  </a:lnTo>
                  <a:lnTo>
                    <a:pt x="166052" y="277494"/>
                  </a:lnTo>
                  <a:lnTo>
                    <a:pt x="304800" y="138747"/>
                  </a:lnTo>
                  <a:lnTo>
                    <a:pt x="16605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988627" y="5437187"/>
              <a:ext cx="304800" cy="277495"/>
            </a:xfrm>
            <a:custGeom>
              <a:avLst/>
              <a:gdLst/>
              <a:ahLst/>
              <a:cxnLst/>
              <a:rect l="l" t="t" r="r" b="b"/>
              <a:pathLst>
                <a:path w="304800" h="277495">
                  <a:moveTo>
                    <a:pt x="0" y="69215"/>
                  </a:moveTo>
                  <a:lnTo>
                    <a:pt x="166052" y="69215"/>
                  </a:lnTo>
                  <a:lnTo>
                    <a:pt x="166052" y="0"/>
                  </a:lnTo>
                  <a:lnTo>
                    <a:pt x="304800" y="138747"/>
                  </a:lnTo>
                  <a:lnTo>
                    <a:pt x="166052" y="277494"/>
                  </a:lnTo>
                  <a:lnTo>
                    <a:pt x="166052" y="207962"/>
                  </a:lnTo>
                  <a:lnTo>
                    <a:pt x="0" y="207962"/>
                  </a:lnTo>
                  <a:lnTo>
                    <a:pt x="0" y="69215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590799" y="5487352"/>
              <a:ext cx="467995" cy="646430"/>
            </a:xfrm>
            <a:custGeom>
              <a:avLst/>
              <a:gdLst/>
              <a:ahLst/>
              <a:cxnLst/>
              <a:rect l="l" t="t" r="r" b="b"/>
              <a:pathLst>
                <a:path w="467994" h="646429">
                  <a:moveTo>
                    <a:pt x="389889" y="0"/>
                  </a:moveTo>
                  <a:lnTo>
                    <a:pt x="78105" y="0"/>
                  </a:lnTo>
                  <a:lnTo>
                    <a:pt x="47625" y="6032"/>
                  </a:lnTo>
                  <a:lnTo>
                    <a:pt x="22860" y="22860"/>
                  </a:lnTo>
                  <a:lnTo>
                    <a:pt x="6032" y="47625"/>
                  </a:lnTo>
                  <a:lnTo>
                    <a:pt x="0" y="78105"/>
                  </a:lnTo>
                  <a:lnTo>
                    <a:pt x="0" y="568325"/>
                  </a:lnTo>
                  <a:lnTo>
                    <a:pt x="6032" y="598487"/>
                  </a:lnTo>
                  <a:lnTo>
                    <a:pt x="22860" y="623252"/>
                  </a:lnTo>
                  <a:lnTo>
                    <a:pt x="47625" y="640080"/>
                  </a:lnTo>
                  <a:lnTo>
                    <a:pt x="78105" y="646112"/>
                  </a:lnTo>
                  <a:lnTo>
                    <a:pt x="389889" y="646112"/>
                  </a:lnTo>
                  <a:lnTo>
                    <a:pt x="420369" y="640080"/>
                  </a:lnTo>
                  <a:lnTo>
                    <a:pt x="445135" y="623252"/>
                  </a:lnTo>
                  <a:lnTo>
                    <a:pt x="461644" y="598487"/>
                  </a:lnTo>
                  <a:lnTo>
                    <a:pt x="467994" y="568325"/>
                  </a:lnTo>
                  <a:lnTo>
                    <a:pt x="467994" y="78105"/>
                  </a:lnTo>
                  <a:lnTo>
                    <a:pt x="461644" y="47625"/>
                  </a:lnTo>
                  <a:lnTo>
                    <a:pt x="445135" y="22860"/>
                  </a:lnTo>
                  <a:lnTo>
                    <a:pt x="420369" y="6032"/>
                  </a:lnTo>
                  <a:lnTo>
                    <a:pt x="3898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590799" y="5487352"/>
              <a:ext cx="467995" cy="646430"/>
            </a:xfrm>
            <a:custGeom>
              <a:avLst/>
              <a:gdLst/>
              <a:ahLst/>
              <a:cxnLst/>
              <a:rect l="l" t="t" r="r" b="b"/>
              <a:pathLst>
                <a:path w="467994" h="646429">
                  <a:moveTo>
                    <a:pt x="0" y="78105"/>
                  </a:moveTo>
                  <a:lnTo>
                    <a:pt x="6032" y="47625"/>
                  </a:lnTo>
                  <a:lnTo>
                    <a:pt x="22860" y="22860"/>
                  </a:lnTo>
                  <a:lnTo>
                    <a:pt x="47625" y="6032"/>
                  </a:lnTo>
                  <a:lnTo>
                    <a:pt x="78105" y="0"/>
                  </a:lnTo>
                  <a:lnTo>
                    <a:pt x="389889" y="0"/>
                  </a:lnTo>
                  <a:lnTo>
                    <a:pt x="420369" y="6032"/>
                  </a:lnTo>
                  <a:lnTo>
                    <a:pt x="445135" y="22860"/>
                  </a:lnTo>
                  <a:lnTo>
                    <a:pt x="461644" y="47625"/>
                  </a:lnTo>
                  <a:lnTo>
                    <a:pt x="467994" y="78105"/>
                  </a:lnTo>
                  <a:lnTo>
                    <a:pt x="467994" y="568325"/>
                  </a:lnTo>
                  <a:lnTo>
                    <a:pt x="461644" y="598487"/>
                  </a:lnTo>
                  <a:lnTo>
                    <a:pt x="445135" y="623252"/>
                  </a:lnTo>
                  <a:lnTo>
                    <a:pt x="420369" y="640080"/>
                  </a:lnTo>
                  <a:lnTo>
                    <a:pt x="389889" y="646112"/>
                  </a:lnTo>
                  <a:lnTo>
                    <a:pt x="78105" y="646112"/>
                  </a:lnTo>
                  <a:lnTo>
                    <a:pt x="47625" y="640080"/>
                  </a:lnTo>
                  <a:lnTo>
                    <a:pt x="22860" y="623252"/>
                  </a:lnTo>
                  <a:lnTo>
                    <a:pt x="6032" y="598487"/>
                  </a:lnTo>
                  <a:lnTo>
                    <a:pt x="0" y="568325"/>
                  </a:lnTo>
                  <a:lnTo>
                    <a:pt x="0" y="78105"/>
                  </a:lnTo>
                </a:path>
              </a:pathLst>
            </a:custGeom>
            <a:ln w="15875">
              <a:solidFill>
                <a:srgbClr val="5404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54287" y="5606414"/>
              <a:ext cx="1152207" cy="56991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31172" y="4737734"/>
              <a:ext cx="483235" cy="483234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917892" y="4552315"/>
            <a:ext cx="20574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50" b="1" spc="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45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5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50" b="1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41997" y="5173662"/>
            <a:ext cx="8375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40" dirty="0">
                <a:latin typeface="Calibri"/>
                <a:cs typeface="Calibri"/>
              </a:rPr>
              <a:t>Δίκτυο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85" dirty="0">
                <a:latin typeface="Calibri"/>
                <a:cs typeface="Calibri"/>
              </a:rPr>
              <a:t>SCADA.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302952" y="5469890"/>
            <a:ext cx="61785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100"/>
              </a:spcBef>
            </a:pPr>
            <a:r>
              <a:rPr sz="900" b="1" spc="95" dirty="0">
                <a:solidFill>
                  <a:srgbClr val="00AF4F"/>
                </a:solidFill>
                <a:latin typeface="Calibri"/>
                <a:cs typeface="Calibri"/>
              </a:rPr>
              <a:t>ΑΠΟΔΕΧΟ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spc="85" dirty="0">
                <a:solidFill>
                  <a:srgbClr val="931100"/>
                </a:solidFill>
                <a:latin typeface="Calibri"/>
                <a:cs typeface="Calibri"/>
              </a:rPr>
              <a:t>BLOCK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663507" y="5629278"/>
            <a:ext cx="120650" cy="4514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10"/>
              </a:lnSpc>
            </a:pPr>
            <a:r>
              <a:rPr sz="750" b="1" spc="-15" dirty="0">
                <a:latin typeface="Calibri"/>
                <a:cs typeface="Calibri"/>
              </a:rPr>
              <a:t>Πρ</a:t>
            </a:r>
            <a:r>
              <a:rPr sz="750" b="1" spc="-10" dirty="0">
                <a:latin typeface="Calibri"/>
                <a:cs typeface="Calibri"/>
              </a:rPr>
              <a:t>ο</a:t>
            </a:r>
            <a:r>
              <a:rPr sz="750" b="1" spc="-15" dirty="0">
                <a:latin typeface="Calibri"/>
                <a:cs typeface="Calibri"/>
              </a:rPr>
              <a:t>σω</a:t>
            </a:r>
            <a:r>
              <a:rPr sz="750" b="1" dirty="0">
                <a:latin typeface="Calibri"/>
                <a:cs typeface="Calibri"/>
              </a:rPr>
              <a:t>ρ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42204" y="0"/>
            <a:ext cx="7246620" cy="6879590"/>
            <a:chOff x="4942204" y="0"/>
            <a:chExt cx="724662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069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653904" y="283527"/>
              <a:ext cx="1585595" cy="1574800"/>
            </a:xfrm>
            <a:custGeom>
              <a:avLst/>
              <a:gdLst/>
              <a:ahLst/>
              <a:cxnLst/>
              <a:rect l="l" t="t" r="r" b="b"/>
              <a:pathLst>
                <a:path w="1585595" h="1574800">
                  <a:moveTo>
                    <a:pt x="1101407" y="0"/>
                  </a:moveTo>
                  <a:lnTo>
                    <a:pt x="881379" y="0"/>
                  </a:lnTo>
                  <a:lnTo>
                    <a:pt x="754062" y="38100"/>
                  </a:lnTo>
                  <a:lnTo>
                    <a:pt x="713740" y="63500"/>
                  </a:lnTo>
                  <a:lnTo>
                    <a:pt x="674370" y="76199"/>
                  </a:lnTo>
                  <a:lnTo>
                    <a:pt x="636587" y="101599"/>
                  </a:lnTo>
                  <a:lnTo>
                    <a:pt x="600392" y="126999"/>
                  </a:lnTo>
                  <a:lnTo>
                    <a:pt x="566102" y="165099"/>
                  </a:lnTo>
                  <a:lnTo>
                    <a:pt x="534035" y="190499"/>
                  </a:lnTo>
                  <a:lnTo>
                    <a:pt x="503872" y="228599"/>
                  </a:lnTo>
                  <a:lnTo>
                    <a:pt x="476250" y="266699"/>
                  </a:lnTo>
                  <a:lnTo>
                    <a:pt x="452120" y="304799"/>
                  </a:lnTo>
                  <a:lnTo>
                    <a:pt x="431482" y="355599"/>
                  </a:lnTo>
                  <a:lnTo>
                    <a:pt x="414337" y="393699"/>
                  </a:lnTo>
                  <a:lnTo>
                    <a:pt x="400685" y="444499"/>
                  </a:lnTo>
                  <a:lnTo>
                    <a:pt x="390207" y="482599"/>
                  </a:lnTo>
                  <a:lnTo>
                    <a:pt x="383540" y="533399"/>
                  </a:lnTo>
                  <a:lnTo>
                    <a:pt x="380047" y="571499"/>
                  </a:lnTo>
                  <a:lnTo>
                    <a:pt x="380047" y="622299"/>
                  </a:lnTo>
                  <a:lnTo>
                    <a:pt x="383540" y="660399"/>
                  </a:lnTo>
                  <a:lnTo>
                    <a:pt x="390207" y="711199"/>
                  </a:lnTo>
                  <a:lnTo>
                    <a:pt x="400685" y="749299"/>
                  </a:lnTo>
                  <a:lnTo>
                    <a:pt x="414337" y="800099"/>
                  </a:lnTo>
                  <a:lnTo>
                    <a:pt x="431482" y="838199"/>
                  </a:lnTo>
                  <a:lnTo>
                    <a:pt x="452120" y="888999"/>
                  </a:lnTo>
                  <a:lnTo>
                    <a:pt x="476250" y="927099"/>
                  </a:lnTo>
                  <a:lnTo>
                    <a:pt x="503872" y="965199"/>
                  </a:lnTo>
                  <a:lnTo>
                    <a:pt x="415290" y="1054099"/>
                  </a:lnTo>
                  <a:lnTo>
                    <a:pt x="347979" y="1054099"/>
                  </a:lnTo>
                  <a:lnTo>
                    <a:pt x="290512" y="1092199"/>
                  </a:lnTo>
                  <a:lnTo>
                    <a:pt x="40004" y="1346199"/>
                  </a:lnTo>
                  <a:lnTo>
                    <a:pt x="13652" y="1384299"/>
                  </a:lnTo>
                  <a:lnTo>
                    <a:pt x="317" y="1422399"/>
                  </a:lnTo>
                  <a:lnTo>
                    <a:pt x="0" y="1460499"/>
                  </a:lnTo>
                  <a:lnTo>
                    <a:pt x="13017" y="1498599"/>
                  </a:lnTo>
                  <a:lnTo>
                    <a:pt x="39052" y="1536699"/>
                  </a:lnTo>
                  <a:lnTo>
                    <a:pt x="40004" y="1536699"/>
                  </a:lnTo>
                  <a:lnTo>
                    <a:pt x="76517" y="1562099"/>
                  </a:lnTo>
                  <a:lnTo>
                    <a:pt x="117792" y="1574799"/>
                  </a:lnTo>
                  <a:lnTo>
                    <a:pt x="160654" y="1574799"/>
                  </a:lnTo>
                  <a:lnTo>
                    <a:pt x="201929" y="1562099"/>
                  </a:lnTo>
                  <a:lnTo>
                    <a:pt x="238442" y="1536699"/>
                  </a:lnTo>
                  <a:lnTo>
                    <a:pt x="489902" y="1295399"/>
                  </a:lnTo>
                  <a:lnTo>
                    <a:pt x="524510" y="1231899"/>
                  </a:lnTo>
                  <a:lnTo>
                    <a:pt x="530225" y="1193799"/>
                  </a:lnTo>
                  <a:lnTo>
                    <a:pt x="528320" y="1168399"/>
                  </a:lnTo>
                  <a:lnTo>
                    <a:pt x="615950" y="1079499"/>
                  </a:lnTo>
                  <a:lnTo>
                    <a:pt x="922337" y="1079499"/>
                  </a:lnTo>
                  <a:lnTo>
                    <a:pt x="883920" y="1066799"/>
                  </a:lnTo>
                  <a:lnTo>
                    <a:pt x="837882" y="1054099"/>
                  </a:lnTo>
                  <a:lnTo>
                    <a:pt x="793750" y="1041399"/>
                  </a:lnTo>
                  <a:lnTo>
                    <a:pt x="751840" y="1015999"/>
                  </a:lnTo>
                  <a:lnTo>
                    <a:pt x="712152" y="1003299"/>
                  </a:lnTo>
                  <a:lnTo>
                    <a:pt x="675004" y="965199"/>
                  </a:lnTo>
                  <a:lnTo>
                    <a:pt x="641032" y="939799"/>
                  </a:lnTo>
                  <a:lnTo>
                    <a:pt x="609917" y="901699"/>
                  </a:lnTo>
                  <a:lnTo>
                    <a:pt x="582295" y="863599"/>
                  </a:lnTo>
                  <a:lnTo>
                    <a:pt x="558165" y="825499"/>
                  </a:lnTo>
                  <a:lnTo>
                    <a:pt x="538162" y="787399"/>
                  </a:lnTo>
                  <a:lnTo>
                    <a:pt x="521652" y="736599"/>
                  </a:lnTo>
                  <a:lnTo>
                    <a:pt x="509904" y="698499"/>
                  </a:lnTo>
                  <a:lnTo>
                    <a:pt x="502285" y="647699"/>
                  </a:lnTo>
                  <a:lnTo>
                    <a:pt x="499745" y="596899"/>
                  </a:lnTo>
                  <a:lnTo>
                    <a:pt x="502285" y="546099"/>
                  </a:lnTo>
                  <a:lnTo>
                    <a:pt x="509587" y="507999"/>
                  </a:lnTo>
                  <a:lnTo>
                    <a:pt x="521335" y="457199"/>
                  </a:lnTo>
                  <a:lnTo>
                    <a:pt x="537527" y="406399"/>
                  </a:lnTo>
                  <a:lnTo>
                    <a:pt x="557847" y="368299"/>
                  </a:lnTo>
                  <a:lnTo>
                    <a:pt x="581977" y="330199"/>
                  </a:lnTo>
                  <a:lnTo>
                    <a:pt x="609600" y="292099"/>
                  </a:lnTo>
                  <a:lnTo>
                    <a:pt x="640715" y="253999"/>
                  </a:lnTo>
                  <a:lnTo>
                    <a:pt x="674687" y="228599"/>
                  </a:lnTo>
                  <a:lnTo>
                    <a:pt x="711835" y="203199"/>
                  </a:lnTo>
                  <a:lnTo>
                    <a:pt x="751522" y="177799"/>
                  </a:lnTo>
                  <a:lnTo>
                    <a:pt x="793432" y="152399"/>
                  </a:lnTo>
                  <a:lnTo>
                    <a:pt x="837565" y="139699"/>
                  </a:lnTo>
                  <a:lnTo>
                    <a:pt x="883602" y="126999"/>
                  </a:lnTo>
                  <a:lnTo>
                    <a:pt x="931545" y="114299"/>
                  </a:lnTo>
                  <a:lnTo>
                    <a:pt x="1349057" y="114299"/>
                  </a:lnTo>
                  <a:lnTo>
                    <a:pt x="1310640" y="88899"/>
                  </a:lnTo>
                  <a:lnTo>
                    <a:pt x="1270635" y="63500"/>
                  </a:lnTo>
                  <a:lnTo>
                    <a:pt x="1229677" y="50800"/>
                  </a:lnTo>
                  <a:lnTo>
                    <a:pt x="1187767" y="25400"/>
                  </a:lnTo>
                  <a:lnTo>
                    <a:pt x="1101407" y="0"/>
                  </a:lnTo>
                  <a:close/>
                </a:path>
                <a:path w="1585595" h="1574800">
                  <a:moveTo>
                    <a:pt x="1039812" y="1193799"/>
                  </a:moveTo>
                  <a:lnTo>
                    <a:pt x="951865" y="1193799"/>
                  </a:lnTo>
                  <a:lnTo>
                    <a:pt x="995997" y="1206499"/>
                  </a:lnTo>
                  <a:lnTo>
                    <a:pt x="1039812" y="1193799"/>
                  </a:lnTo>
                  <a:close/>
                </a:path>
                <a:path w="1585595" h="1574800">
                  <a:moveTo>
                    <a:pt x="1461452" y="228599"/>
                  </a:moveTo>
                  <a:lnTo>
                    <a:pt x="1461452" y="596899"/>
                  </a:lnTo>
                  <a:lnTo>
                    <a:pt x="1458912" y="647699"/>
                  </a:lnTo>
                  <a:lnTo>
                    <a:pt x="1451610" y="698499"/>
                  </a:lnTo>
                  <a:lnTo>
                    <a:pt x="1439862" y="736599"/>
                  </a:lnTo>
                  <a:lnTo>
                    <a:pt x="1423670" y="787399"/>
                  </a:lnTo>
                  <a:lnTo>
                    <a:pt x="1403350" y="825499"/>
                  </a:lnTo>
                  <a:lnTo>
                    <a:pt x="1379220" y="863599"/>
                  </a:lnTo>
                  <a:lnTo>
                    <a:pt x="1351597" y="901699"/>
                  </a:lnTo>
                  <a:lnTo>
                    <a:pt x="1320482" y="939799"/>
                  </a:lnTo>
                  <a:lnTo>
                    <a:pt x="1286510" y="965199"/>
                  </a:lnTo>
                  <a:lnTo>
                    <a:pt x="1249362" y="1003299"/>
                  </a:lnTo>
                  <a:lnTo>
                    <a:pt x="1209675" y="1015999"/>
                  </a:lnTo>
                  <a:lnTo>
                    <a:pt x="1167765" y="1041399"/>
                  </a:lnTo>
                  <a:lnTo>
                    <a:pt x="1123632" y="1054099"/>
                  </a:lnTo>
                  <a:lnTo>
                    <a:pt x="1077595" y="1066799"/>
                  </a:lnTo>
                  <a:lnTo>
                    <a:pt x="1029652" y="1079499"/>
                  </a:lnTo>
                  <a:lnTo>
                    <a:pt x="615950" y="1079499"/>
                  </a:lnTo>
                  <a:lnTo>
                    <a:pt x="654367" y="1104899"/>
                  </a:lnTo>
                  <a:lnTo>
                    <a:pt x="694372" y="1130299"/>
                  </a:lnTo>
                  <a:lnTo>
                    <a:pt x="735329" y="1142999"/>
                  </a:lnTo>
                  <a:lnTo>
                    <a:pt x="777875" y="1168399"/>
                  </a:lnTo>
                  <a:lnTo>
                    <a:pt x="863917" y="1193799"/>
                  </a:lnTo>
                  <a:lnTo>
                    <a:pt x="1083627" y="1193799"/>
                  </a:lnTo>
                  <a:lnTo>
                    <a:pt x="1210945" y="1155699"/>
                  </a:lnTo>
                  <a:lnTo>
                    <a:pt x="1251585" y="1142999"/>
                  </a:lnTo>
                  <a:lnTo>
                    <a:pt x="1290637" y="1117599"/>
                  </a:lnTo>
                  <a:lnTo>
                    <a:pt x="1328420" y="1092199"/>
                  </a:lnTo>
                  <a:lnTo>
                    <a:pt x="1364615" y="1066799"/>
                  </a:lnTo>
                  <a:lnTo>
                    <a:pt x="1398904" y="1028699"/>
                  </a:lnTo>
                  <a:lnTo>
                    <a:pt x="1431290" y="1003299"/>
                  </a:lnTo>
                  <a:lnTo>
                    <a:pt x="1461452" y="965199"/>
                  </a:lnTo>
                  <a:lnTo>
                    <a:pt x="1488440" y="927099"/>
                  </a:lnTo>
                  <a:lnTo>
                    <a:pt x="1512252" y="888999"/>
                  </a:lnTo>
                  <a:lnTo>
                    <a:pt x="1532890" y="838199"/>
                  </a:lnTo>
                  <a:lnTo>
                    <a:pt x="1549717" y="800099"/>
                  </a:lnTo>
                  <a:lnTo>
                    <a:pt x="1563370" y="761999"/>
                  </a:lnTo>
                  <a:lnTo>
                    <a:pt x="1573847" y="711199"/>
                  </a:lnTo>
                  <a:lnTo>
                    <a:pt x="1581150" y="673099"/>
                  </a:lnTo>
                  <a:lnTo>
                    <a:pt x="1584960" y="622299"/>
                  </a:lnTo>
                  <a:lnTo>
                    <a:pt x="1585595" y="584199"/>
                  </a:lnTo>
                  <a:lnTo>
                    <a:pt x="1582737" y="533399"/>
                  </a:lnTo>
                  <a:lnTo>
                    <a:pt x="1577022" y="495299"/>
                  </a:lnTo>
                  <a:lnTo>
                    <a:pt x="1568132" y="457199"/>
                  </a:lnTo>
                  <a:lnTo>
                    <a:pt x="1556067" y="406399"/>
                  </a:lnTo>
                  <a:lnTo>
                    <a:pt x="1540827" y="368299"/>
                  </a:lnTo>
                  <a:lnTo>
                    <a:pt x="1522412" y="330199"/>
                  </a:lnTo>
                  <a:lnTo>
                    <a:pt x="1501140" y="292099"/>
                  </a:lnTo>
                  <a:lnTo>
                    <a:pt x="1476692" y="253999"/>
                  </a:lnTo>
                  <a:lnTo>
                    <a:pt x="1461452" y="228599"/>
                  </a:lnTo>
                  <a:close/>
                </a:path>
                <a:path w="1585595" h="1574800">
                  <a:moveTo>
                    <a:pt x="740410" y="914399"/>
                  </a:moveTo>
                  <a:lnTo>
                    <a:pt x="711835" y="914399"/>
                  </a:lnTo>
                  <a:lnTo>
                    <a:pt x="721995" y="927099"/>
                  </a:lnTo>
                  <a:lnTo>
                    <a:pt x="734377" y="927099"/>
                  </a:lnTo>
                  <a:lnTo>
                    <a:pt x="740410" y="914399"/>
                  </a:lnTo>
                  <a:close/>
                </a:path>
                <a:path w="1585595" h="1574800">
                  <a:moveTo>
                    <a:pt x="1214841" y="774699"/>
                  </a:moveTo>
                  <a:lnTo>
                    <a:pt x="1117282" y="774699"/>
                  </a:lnTo>
                  <a:lnTo>
                    <a:pt x="1169987" y="787399"/>
                  </a:lnTo>
                  <a:lnTo>
                    <a:pt x="1213802" y="901699"/>
                  </a:lnTo>
                  <a:lnTo>
                    <a:pt x="1240790" y="927099"/>
                  </a:lnTo>
                  <a:lnTo>
                    <a:pt x="1250950" y="914399"/>
                  </a:lnTo>
                  <a:lnTo>
                    <a:pt x="1256029" y="914399"/>
                  </a:lnTo>
                  <a:lnTo>
                    <a:pt x="1258252" y="901699"/>
                  </a:lnTo>
                  <a:lnTo>
                    <a:pt x="1256665" y="888999"/>
                  </a:lnTo>
                  <a:lnTo>
                    <a:pt x="1214841" y="774699"/>
                  </a:lnTo>
                  <a:close/>
                </a:path>
                <a:path w="1585595" h="1574800">
                  <a:moveTo>
                    <a:pt x="961390" y="673099"/>
                  </a:moveTo>
                  <a:lnTo>
                    <a:pt x="824229" y="673099"/>
                  </a:lnTo>
                  <a:lnTo>
                    <a:pt x="825182" y="711199"/>
                  </a:lnTo>
                  <a:lnTo>
                    <a:pt x="828357" y="736599"/>
                  </a:lnTo>
                  <a:lnTo>
                    <a:pt x="762317" y="749299"/>
                  </a:lnTo>
                  <a:lnTo>
                    <a:pt x="756285" y="749299"/>
                  </a:lnTo>
                  <a:lnTo>
                    <a:pt x="705802" y="888999"/>
                  </a:lnTo>
                  <a:lnTo>
                    <a:pt x="704532" y="901699"/>
                  </a:lnTo>
                  <a:lnTo>
                    <a:pt x="706754" y="914399"/>
                  </a:lnTo>
                  <a:lnTo>
                    <a:pt x="745490" y="914399"/>
                  </a:lnTo>
                  <a:lnTo>
                    <a:pt x="748982" y="901699"/>
                  </a:lnTo>
                  <a:lnTo>
                    <a:pt x="792797" y="787399"/>
                  </a:lnTo>
                  <a:lnTo>
                    <a:pt x="845502" y="774699"/>
                  </a:lnTo>
                  <a:lnTo>
                    <a:pt x="961390" y="774699"/>
                  </a:lnTo>
                  <a:lnTo>
                    <a:pt x="961390" y="673099"/>
                  </a:lnTo>
                  <a:close/>
                </a:path>
                <a:path w="1585595" h="1574800">
                  <a:moveTo>
                    <a:pt x="961390" y="774699"/>
                  </a:moveTo>
                  <a:lnTo>
                    <a:pt x="845502" y="774699"/>
                  </a:lnTo>
                  <a:lnTo>
                    <a:pt x="865822" y="800099"/>
                  </a:lnTo>
                  <a:lnTo>
                    <a:pt x="891540" y="825499"/>
                  </a:lnTo>
                  <a:lnTo>
                    <a:pt x="921067" y="838199"/>
                  </a:lnTo>
                  <a:lnTo>
                    <a:pt x="953770" y="850899"/>
                  </a:lnTo>
                  <a:lnTo>
                    <a:pt x="961390" y="850899"/>
                  </a:lnTo>
                  <a:lnTo>
                    <a:pt x="961390" y="774699"/>
                  </a:lnTo>
                  <a:close/>
                </a:path>
                <a:path w="1585595" h="1574800">
                  <a:moveTo>
                    <a:pt x="1137920" y="673099"/>
                  </a:moveTo>
                  <a:lnTo>
                    <a:pt x="1001395" y="673099"/>
                  </a:lnTo>
                  <a:lnTo>
                    <a:pt x="1001395" y="850899"/>
                  </a:lnTo>
                  <a:lnTo>
                    <a:pt x="1008697" y="850899"/>
                  </a:lnTo>
                  <a:lnTo>
                    <a:pt x="1041717" y="838199"/>
                  </a:lnTo>
                  <a:lnTo>
                    <a:pt x="1071245" y="825499"/>
                  </a:lnTo>
                  <a:lnTo>
                    <a:pt x="1096962" y="800099"/>
                  </a:lnTo>
                  <a:lnTo>
                    <a:pt x="1117282" y="774699"/>
                  </a:lnTo>
                  <a:lnTo>
                    <a:pt x="1214841" y="774699"/>
                  </a:lnTo>
                  <a:lnTo>
                    <a:pt x="1205547" y="749299"/>
                  </a:lnTo>
                  <a:lnTo>
                    <a:pt x="1199515" y="749299"/>
                  </a:lnTo>
                  <a:lnTo>
                    <a:pt x="1133475" y="736599"/>
                  </a:lnTo>
                  <a:lnTo>
                    <a:pt x="1137602" y="698499"/>
                  </a:lnTo>
                  <a:lnTo>
                    <a:pt x="1137920" y="673099"/>
                  </a:lnTo>
                  <a:close/>
                </a:path>
                <a:path w="1585595" h="1574800">
                  <a:moveTo>
                    <a:pt x="1196340" y="634999"/>
                  </a:moveTo>
                  <a:lnTo>
                    <a:pt x="760729" y="634999"/>
                  </a:lnTo>
                  <a:lnTo>
                    <a:pt x="663892" y="736599"/>
                  </a:lnTo>
                  <a:lnTo>
                    <a:pt x="661035" y="749299"/>
                  </a:lnTo>
                  <a:lnTo>
                    <a:pt x="661670" y="749299"/>
                  </a:lnTo>
                  <a:lnTo>
                    <a:pt x="665479" y="761999"/>
                  </a:lnTo>
                  <a:lnTo>
                    <a:pt x="672147" y="761999"/>
                  </a:lnTo>
                  <a:lnTo>
                    <a:pt x="680402" y="774699"/>
                  </a:lnTo>
                  <a:lnTo>
                    <a:pt x="689292" y="774699"/>
                  </a:lnTo>
                  <a:lnTo>
                    <a:pt x="697547" y="761999"/>
                  </a:lnTo>
                  <a:lnTo>
                    <a:pt x="783907" y="673099"/>
                  </a:lnTo>
                  <a:lnTo>
                    <a:pt x="962977" y="673099"/>
                  </a:lnTo>
                  <a:lnTo>
                    <a:pt x="967104" y="660399"/>
                  </a:lnTo>
                  <a:lnTo>
                    <a:pt x="1223372" y="660399"/>
                  </a:lnTo>
                  <a:lnTo>
                    <a:pt x="1196340" y="634999"/>
                  </a:lnTo>
                  <a:close/>
                </a:path>
                <a:path w="1585595" h="1574800">
                  <a:moveTo>
                    <a:pt x="1223372" y="660399"/>
                  </a:moveTo>
                  <a:lnTo>
                    <a:pt x="995679" y="660399"/>
                  </a:lnTo>
                  <a:lnTo>
                    <a:pt x="999807" y="673099"/>
                  </a:lnTo>
                  <a:lnTo>
                    <a:pt x="1177925" y="673099"/>
                  </a:lnTo>
                  <a:lnTo>
                    <a:pt x="1264285" y="761999"/>
                  </a:lnTo>
                  <a:lnTo>
                    <a:pt x="1271587" y="774699"/>
                  </a:lnTo>
                  <a:lnTo>
                    <a:pt x="1288732" y="774699"/>
                  </a:lnTo>
                  <a:lnTo>
                    <a:pt x="1296670" y="761999"/>
                  </a:lnTo>
                  <a:lnTo>
                    <a:pt x="1302067" y="761999"/>
                  </a:lnTo>
                  <a:lnTo>
                    <a:pt x="1304290" y="749299"/>
                  </a:lnTo>
                  <a:lnTo>
                    <a:pt x="1303337" y="736599"/>
                  </a:lnTo>
                  <a:lnTo>
                    <a:pt x="1296670" y="736599"/>
                  </a:lnTo>
                  <a:lnTo>
                    <a:pt x="1290954" y="723899"/>
                  </a:lnTo>
                  <a:lnTo>
                    <a:pt x="1223372" y="660399"/>
                  </a:lnTo>
                  <a:close/>
                </a:path>
                <a:path w="1585595" h="1574800">
                  <a:moveTo>
                    <a:pt x="754379" y="406399"/>
                  </a:moveTo>
                  <a:lnTo>
                    <a:pt x="717232" y="406399"/>
                  </a:lnTo>
                  <a:lnTo>
                    <a:pt x="714375" y="419099"/>
                  </a:lnTo>
                  <a:lnTo>
                    <a:pt x="714057" y="431799"/>
                  </a:lnTo>
                  <a:lnTo>
                    <a:pt x="746442" y="571499"/>
                  </a:lnTo>
                  <a:lnTo>
                    <a:pt x="753745" y="584199"/>
                  </a:lnTo>
                  <a:lnTo>
                    <a:pt x="835977" y="596899"/>
                  </a:lnTo>
                  <a:lnTo>
                    <a:pt x="829310" y="634999"/>
                  </a:lnTo>
                  <a:lnTo>
                    <a:pt x="1131887" y="634999"/>
                  </a:lnTo>
                  <a:lnTo>
                    <a:pt x="1125220" y="596899"/>
                  </a:lnTo>
                  <a:lnTo>
                    <a:pt x="1207452" y="584199"/>
                  </a:lnTo>
                  <a:lnTo>
                    <a:pt x="1214754" y="571499"/>
                  </a:lnTo>
                  <a:lnTo>
                    <a:pt x="1220643" y="546099"/>
                  </a:lnTo>
                  <a:lnTo>
                    <a:pt x="786129" y="546099"/>
                  </a:lnTo>
                  <a:lnTo>
                    <a:pt x="758825" y="419099"/>
                  </a:lnTo>
                  <a:lnTo>
                    <a:pt x="754379" y="406399"/>
                  </a:lnTo>
                  <a:close/>
                </a:path>
                <a:path w="1585595" h="1574800">
                  <a:moveTo>
                    <a:pt x="1349057" y="114299"/>
                  </a:moveTo>
                  <a:lnTo>
                    <a:pt x="1029652" y="114299"/>
                  </a:lnTo>
                  <a:lnTo>
                    <a:pt x="1077595" y="126999"/>
                  </a:lnTo>
                  <a:lnTo>
                    <a:pt x="1123632" y="139699"/>
                  </a:lnTo>
                  <a:lnTo>
                    <a:pt x="1167765" y="152399"/>
                  </a:lnTo>
                  <a:lnTo>
                    <a:pt x="1209675" y="177799"/>
                  </a:lnTo>
                  <a:lnTo>
                    <a:pt x="1249362" y="203199"/>
                  </a:lnTo>
                  <a:lnTo>
                    <a:pt x="1286510" y="228599"/>
                  </a:lnTo>
                  <a:lnTo>
                    <a:pt x="1320482" y="253999"/>
                  </a:lnTo>
                  <a:lnTo>
                    <a:pt x="1351597" y="292099"/>
                  </a:lnTo>
                  <a:lnTo>
                    <a:pt x="1379220" y="330199"/>
                  </a:lnTo>
                  <a:lnTo>
                    <a:pt x="1403350" y="368299"/>
                  </a:lnTo>
                  <a:lnTo>
                    <a:pt x="1423670" y="406399"/>
                  </a:lnTo>
                  <a:lnTo>
                    <a:pt x="1439862" y="457199"/>
                  </a:lnTo>
                  <a:lnTo>
                    <a:pt x="1451610" y="507999"/>
                  </a:lnTo>
                  <a:lnTo>
                    <a:pt x="1458912" y="546099"/>
                  </a:lnTo>
                  <a:lnTo>
                    <a:pt x="1461452" y="596899"/>
                  </a:lnTo>
                  <a:lnTo>
                    <a:pt x="1461452" y="228599"/>
                  </a:lnTo>
                  <a:lnTo>
                    <a:pt x="1418907" y="177799"/>
                  </a:lnTo>
                  <a:lnTo>
                    <a:pt x="1385570" y="152399"/>
                  </a:lnTo>
                  <a:lnTo>
                    <a:pt x="1349057" y="114299"/>
                  </a:lnTo>
                  <a:close/>
                </a:path>
                <a:path w="1585595" h="1574800">
                  <a:moveTo>
                    <a:pt x="1102360" y="520699"/>
                  </a:moveTo>
                  <a:lnTo>
                    <a:pt x="863282" y="520699"/>
                  </a:lnTo>
                  <a:lnTo>
                    <a:pt x="851535" y="546099"/>
                  </a:lnTo>
                  <a:lnTo>
                    <a:pt x="1112520" y="546099"/>
                  </a:lnTo>
                  <a:lnTo>
                    <a:pt x="1102360" y="520699"/>
                  </a:lnTo>
                  <a:close/>
                </a:path>
                <a:path w="1585595" h="1574800">
                  <a:moveTo>
                    <a:pt x="1244600" y="406399"/>
                  </a:moveTo>
                  <a:lnTo>
                    <a:pt x="1206182" y="406399"/>
                  </a:lnTo>
                  <a:lnTo>
                    <a:pt x="1202372" y="419099"/>
                  </a:lnTo>
                  <a:lnTo>
                    <a:pt x="1175067" y="546099"/>
                  </a:lnTo>
                  <a:lnTo>
                    <a:pt x="1220643" y="546099"/>
                  </a:lnTo>
                  <a:lnTo>
                    <a:pt x="1247140" y="431799"/>
                  </a:lnTo>
                  <a:lnTo>
                    <a:pt x="1247457" y="419099"/>
                  </a:lnTo>
                  <a:lnTo>
                    <a:pt x="1244600" y="406399"/>
                  </a:lnTo>
                  <a:close/>
                </a:path>
                <a:path w="1585595" h="1574800">
                  <a:moveTo>
                    <a:pt x="876300" y="241299"/>
                  </a:moveTo>
                  <a:lnTo>
                    <a:pt x="859790" y="241299"/>
                  </a:lnTo>
                  <a:lnTo>
                    <a:pt x="852487" y="253999"/>
                  </a:lnTo>
                  <a:lnTo>
                    <a:pt x="855662" y="266699"/>
                  </a:lnTo>
                  <a:lnTo>
                    <a:pt x="862965" y="266699"/>
                  </a:lnTo>
                  <a:lnTo>
                    <a:pt x="872807" y="279399"/>
                  </a:lnTo>
                  <a:lnTo>
                    <a:pt x="902652" y="304799"/>
                  </a:lnTo>
                  <a:lnTo>
                    <a:pt x="915035" y="342899"/>
                  </a:lnTo>
                  <a:lnTo>
                    <a:pt x="891222" y="368299"/>
                  </a:lnTo>
                  <a:lnTo>
                    <a:pt x="873760" y="393699"/>
                  </a:lnTo>
                  <a:lnTo>
                    <a:pt x="863282" y="419099"/>
                  </a:lnTo>
                  <a:lnTo>
                    <a:pt x="860425" y="457199"/>
                  </a:lnTo>
                  <a:lnTo>
                    <a:pt x="860742" y="469899"/>
                  </a:lnTo>
                  <a:lnTo>
                    <a:pt x="861695" y="482599"/>
                  </a:lnTo>
                  <a:lnTo>
                    <a:pt x="1099502" y="482599"/>
                  </a:lnTo>
                  <a:lnTo>
                    <a:pt x="1100772" y="469899"/>
                  </a:lnTo>
                  <a:lnTo>
                    <a:pt x="1100772" y="457199"/>
                  </a:lnTo>
                  <a:lnTo>
                    <a:pt x="1097597" y="419099"/>
                  </a:lnTo>
                  <a:lnTo>
                    <a:pt x="1087120" y="393699"/>
                  </a:lnTo>
                  <a:lnTo>
                    <a:pt x="1069657" y="368299"/>
                  </a:lnTo>
                  <a:lnTo>
                    <a:pt x="1046162" y="342899"/>
                  </a:lnTo>
                  <a:lnTo>
                    <a:pt x="1049337" y="330199"/>
                  </a:lnTo>
                  <a:lnTo>
                    <a:pt x="943610" y="330199"/>
                  </a:lnTo>
                  <a:lnTo>
                    <a:pt x="939482" y="317499"/>
                  </a:lnTo>
                  <a:lnTo>
                    <a:pt x="913765" y="266699"/>
                  </a:lnTo>
                  <a:lnTo>
                    <a:pt x="876300" y="241299"/>
                  </a:lnTo>
                  <a:close/>
                </a:path>
                <a:path w="1585595" h="1574800">
                  <a:moveTo>
                    <a:pt x="1229677" y="393699"/>
                  </a:moveTo>
                  <a:lnTo>
                    <a:pt x="1220787" y="393699"/>
                  </a:lnTo>
                  <a:lnTo>
                    <a:pt x="1212532" y="406399"/>
                  </a:lnTo>
                  <a:lnTo>
                    <a:pt x="1238567" y="406399"/>
                  </a:lnTo>
                  <a:lnTo>
                    <a:pt x="1229677" y="393699"/>
                  </a:lnTo>
                  <a:close/>
                </a:path>
                <a:path w="1585595" h="1574800">
                  <a:moveTo>
                    <a:pt x="1000442" y="317499"/>
                  </a:moveTo>
                  <a:lnTo>
                    <a:pt x="962025" y="317499"/>
                  </a:lnTo>
                  <a:lnTo>
                    <a:pt x="943610" y="330199"/>
                  </a:lnTo>
                  <a:lnTo>
                    <a:pt x="1019175" y="330199"/>
                  </a:lnTo>
                  <a:lnTo>
                    <a:pt x="1000442" y="317499"/>
                  </a:lnTo>
                  <a:close/>
                </a:path>
                <a:path w="1585595" h="1574800">
                  <a:moveTo>
                    <a:pt x="1102677" y="241299"/>
                  </a:moveTo>
                  <a:lnTo>
                    <a:pt x="1086485" y="241299"/>
                  </a:lnTo>
                  <a:lnTo>
                    <a:pt x="1048702" y="266699"/>
                  </a:lnTo>
                  <a:lnTo>
                    <a:pt x="1027747" y="304799"/>
                  </a:lnTo>
                  <a:lnTo>
                    <a:pt x="1019175" y="330199"/>
                  </a:lnTo>
                  <a:lnTo>
                    <a:pt x="1049337" y="330199"/>
                  </a:lnTo>
                  <a:lnTo>
                    <a:pt x="1071562" y="292099"/>
                  </a:lnTo>
                  <a:lnTo>
                    <a:pt x="1106804" y="266699"/>
                  </a:lnTo>
                  <a:lnTo>
                    <a:pt x="1109979" y="253999"/>
                  </a:lnTo>
                  <a:lnTo>
                    <a:pt x="1102677" y="2412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1629" y="3581400"/>
              <a:ext cx="728345" cy="6356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942204" y="3898264"/>
              <a:ext cx="2171700" cy="581025"/>
            </a:xfrm>
            <a:custGeom>
              <a:avLst/>
              <a:gdLst/>
              <a:ahLst/>
              <a:cxnLst/>
              <a:rect l="l" t="t" r="r" b="b"/>
              <a:pathLst>
                <a:path w="2171700" h="581025">
                  <a:moveTo>
                    <a:pt x="2171700" y="0"/>
                  </a:moveTo>
                  <a:lnTo>
                    <a:pt x="0" y="0"/>
                  </a:lnTo>
                  <a:lnTo>
                    <a:pt x="0" y="580707"/>
                  </a:lnTo>
                  <a:lnTo>
                    <a:pt x="2171700" y="580707"/>
                  </a:lnTo>
                  <a:lnTo>
                    <a:pt x="2171700" y="0"/>
                  </a:lnTo>
                  <a:close/>
                </a:path>
              </a:pathLst>
            </a:custGeom>
            <a:solidFill>
              <a:srgbClr val="7E7E7E">
                <a:alpha val="337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5344" y="773112"/>
            <a:ext cx="55905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/>
              <a:t>Βαθιά</a:t>
            </a:r>
            <a:r>
              <a:rPr spc="170" dirty="0"/>
              <a:t> επιθεώρηση</a:t>
            </a:r>
            <a:r>
              <a:rPr spc="190" dirty="0"/>
              <a:t> </a:t>
            </a:r>
            <a:r>
              <a:rPr spc="170" dirty="0"/>
              <a:t>πακέτων</a:t>
            </a:r>
            <a:r>
              <a:rPr spc="190" dirty="0"/>
              <a:t> </a:t>
            </a:r>
            <a:r>
              <a:rPr spc="170" dirty="0"/>
              <a:t>δεδομένων</a:t>
            </a:r>
            <a:r>
              <a:rPr spc="190" dirty="0"/>
              <a:t> </a:t>
            </a:r>
            <a:r>
              <a:rPr spc="130" dirty="0"/>
              <a:t>DPI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92150" y="1541145"/>
            <a:ext cx="6362700" cy="2205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77597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48148"/>
              <a:buFont typeface="Arial"/>
              <a:buChar char="•"/>
              <a:tabLst>
                <a:tab pos="173355" algn="l"/>
              </a:tabLst>
            </a:pPr>
            <a:r>
              <a:rPr sz="1350" spc="100" dirty="0">
                <a:latin typeface="Calibri"/>
                <a:cs typeface="Calibri"/>
              </a:rPr>
              <a:t>Το </a:t>
            </a:r>
            <a:r>
              <a:rPr sz="1350" spc="90" dirty="0">
                <a:latin typeface="Calibri"/>
                <a:cs typeface="Calibri"/>
              </a:rPr>
              <a:t>DPI </a:t>
            </a:r>
            <a:r>
              <a:rPr sz="1350" spc="80" dirty="0">
                <a:latin typeface="Calibri"/>
                <a:cs typeface="Calibri"/>
              </a:rPr>
              <a:t>είναι </a:t>
            </a:r>
            <a:r>
              <a:rPr sz="1350" spc="90" dirty="0">
                <a:latin typeface="Calibri"/>
                <a:cs typeface="Calibri"/>
              </a:rPr>
              <a:t>μια </a:t>
            </a:r>
            <a:r>
              <a:rPr sz="1350" spc="100" dirty="0">
                <a:latin typeface="Calibri"/>
                <a:cs typeface="Calibri"/>
              </a:rPr>
              <a:t>προηγμένη </a:t>
            </a:r>
            <a:r>
              <a:rPr sz="1350" spc="80" dirty="0">
                <a:latin typeface="Calibri"/>
                <a:cs typeface="Calibri"/>
              </a:rPr>
              <a:t>τεχνική </a:t>
            </a:r>
            <a:r>
              <a:rPr sz="1350" spc="105" dirty="0">
                <a:latin typeface="Calibri"/>
                <a:cs typeface="Calibri"/>
              </a:rPr>
              <a:t>που </a:t>
            </a:r>
            <a:r>
              <a:rPr sz="1350" spc="85" dirty="0">
                <a:latin typeface="Calibri"/>
                <a:cs typeface="Calibri"/>
              </a:rPr>
              <a:t>συνίσταται </a:t>
            </a:r>
            <a:r>
              <a:rPr sz="1350" spc="90" dirty="0">
                <a:latin typeface="Calibri"/>
                <a:cs typeface="Calibri"/>
              </a:rPr>
              <a:t>στην </a:t>
            </a:r>
            <a:r>
              <a:rPr sz="1350" spc="105" dirty="0">
                <a:latin typeface="Calibri"/>
                <a:cs typeface="Calibri"/>
              </a:rPr>
              <a:t>απλή </a:t>
            </a:r>
            <a:r>
              <a:rPr sz="1350" spc="11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επιθεώρηση </a:t>
            </a:r>
            <a:r>
              <a:rPr sz="1350" spc="95" dirty="0">
                <a:latin typeface="Calibri"/>
                <a:cs typeface="Calibri"/>
              </a:rPr>
              <a:t>του </a:t>
            </a:r>
            <a:r>
              <a:rPr sz="1350" spc="90" dirty="0">
                <a:latin typeface="Calibri"/>
                <a:cs typeface="Calibri"/>
              </a:rPr>
              <a:t>"περιεχομένου" </a:t>
            </a:r>
            <a:r>
              <a:rPr sz="1350" spc="100" dirty="0">
                <a:latin typeface="Calibri"/>
                <a:cs typeface="Calibri"/>
              </a:rPr>
              <a:t>των πακέτων δεδομένων </a:t>
            </a:r>
            <a:r>
              <a:rPr sz="1350" spc="85" dirty="0">
                <a:latin typeface="Calibri"/>
                <a:cs typeface="Calibri"/>
              </a:rPr>
              <a:t>για την </a:t>
            </a:r>
            <a:r>
              <a:rPr sz="1350" spc="90" dirty="0">
                <a:latin typeface="Calibri"/>
                <a:cs typeface="Calibri"/>
              </a:rPr>
              <a:t> ανίχνευση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μοτίβων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επίθεσης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ή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ακανόνιστων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συνθηκών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πακέτα.</a:t>
            </a:r>
            <a:endParaRPr sz="135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97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14" dirty="0">
                <a:latin typeface="Calibri"/>
                <a:cs typeface="Calibri"/>
              </a:rPr>
              <a:t>Αυτό </a:t>
            </a:r>
            <a:r>
              <a:rPr sz="1200" spc="110" dirty="0">
                <a:latin typeface="Calibri"/>
                <a:cs typeface="Calibri"/>
              </a:rPr>
              <a:t>το </a:t>
            </a:r>
            <a:r>
              <a:rPr sz="1200" spc="105" dirty="0">
                <a:latin typeface="Calibri"/>
                <a:cs typeface="Calibri"/>
              </a:rPr>
              <a:t>χαρακτηριστικό/αυτό το χαρακτηριστικό </a:t>
            </a:r>
            <a:r>
              <a:rPr sz="1200" spc="110" dirty="0">
                <a:latin typeface="Calibri"/>
                <a:cs typeface="Calibri"/>
              </a:rPr>
              <a:t>προκύπτει επειδή τα </a:t>
            </a:r>
            <a:r>
              <a:rPr sz="1200" spc="95" dirty="0">
                <a:latin typeface="Calibri"/>
                <a:cs typeface="Calibri"/>
              </a:rPr>
              <a:t>τείχη </a:t>
            </a:r>
            <a:r>
              <a:rPr sz="1200" spc="100" dirty="0">
                <a:latin typeface="Calibri"/>
                <a:cs typeface="Calibri"/>
              </a:rPr>
              <a:t> (ηλεκτρονικής) </a:t>
            </a:r>
            <a:r>
              <a:rPr sz="1200" spc="114" dirty="0">
                <a:latin typeface="Calibri"/>
                <a:cs typeface="Calibri"/>
              </a:rPr>
              <a:t>προστασίας </a:t>
            </a:r>
            <a:r>
              <a:rPr sz="1200" spc="120" dirty="0">
                <a:latin typeface="Calibri"/>
                <a:cs typeface="Calibri"/>
              </a:rPr>
              <a:t>αναλύουν </a:t>
            </a:r>
            <a:r>
              <a:rPr sz="1200" spc="165" dirty="0">
                <a:latin typeface="Calibri"/>
                <a:cs typeface="Calibri"/>
              </a:rPr>
              <a:t>ΜΟΝΟ </a:t>
            </a:r>
            <a:r>
              <a:rPr sz="1200" spc="105" dirty="0">
                <a:latin typeface="Calibri"/>
                <a:cs typeface="Calibri"/>
              </a:rPr>
              <a:t>την </a:t>
            </a:r>
            <a:r>
              <a:rPr sz="1200" spc="110" dirty="0">
                <a:latin typeface="Calibri"/>
                <a:cs typeface="Calibri"/>
              </a:rPr>
              <a:t>επικεφαλίδα </a:t>
            </a:r>
            <a:r>
              <a:rPr sz="1200" spc="114" dirty="0">
                <a:latin typeface="Calibri"/>
                <a:cs typeface="Calibri"/>
              </a:rPr>
              <a:t>του πακέτου </a:t>
            </a:r>
            <a:r>
              <a:rPr sz="1200" spc="120" dirty="0">
                <a:latin typeface="Calibri"/>
                <a:cs typeface="Calibri"/>
              </a:rPr>
              <a:t> δεδομένων </a:t>
            </a:r>
            <a:r>
              <a:rPr sz="1200" spc="90" dirty="0">
                <a:latin typeface="Calibri"/>
                <a:cs typeface="Calibri"/>
              </a:rPr>
              <a:t>(IPS (Intrusion </a:t>
            </a:r>
            <a:r>
              <a:rPr sz="1200" spc="100" dirty="0">
                <a:latin typeface="Calibri"/>
                <a:cs typeface="Calibri"/>
              </a:rPr>
              <a:t>Prevention </a:t>
            </a:r>
            <a:r>
              <a:rPr sz="1200" spc="114" dirty="0">
                <a:latin typeface="Calibri"/>
                <a:cs typeface="Calibri"/>
              </a:rPr>
              <a:t>System </a:t>
            </a:r>
            <a:r>
              <a:rPr sz="1200" spc="70" dirty="0">
                <a:latin typeface="Calibri"/>
                <a:cs typeface="Calibri"/>
              </a:rPr>
              <a:t>- </a:t>
            </a:r>
            <a:r>
              <a:rPr sz="1200" spc="120" dirty="0">
                <a:latin typeface="Calibri"/>
                <a:cs typeface="Calibri"/>
              </a:rPr>
              <a:t>Σύστημα </a:t>
            </a:r>
            <a:r>
              <a:rPr sz="1200" spc="125" dirty="0">
                <a:latin typeface="Calibri"/>
                <a:cs typeface="Calibri"/>
              </a:rPr>
              <a:t>πρόληψης </a:t>
            </a:r>
            <a:r>
              <a:rPr sz="1200" spc="110" dirty="0">
                <a:latin typeface="Calibri"/>
                <a:cs typeface="Calibri"/>
              </a:rPr>
              <a:t>εισβολών) 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και </a:t>
            </a:r>
            <a:r>
              <a:rPr sz="1200" spc="125" dirty="0">
                <a:latin typeface="Calibri"/>
                <a:cs typeface="Calibri"/>
              </a:rPr>
              <a:t>TCP/UDP </a:t>
            </a:r>
            <a:r>
              <a:rPr sz="1200" spc="100" dirty="0">
                <a:latin typeface="Calibri"/>
                <a:cs typeface="Calibri"/>
              </a:rPr>
              <a:t>(User </a:t>
            </a:r>
            <a:r>
              <a:rPr sz="1200" spc="114" dirty="0">
                <a:latin typeface="Calibri"/>
                <a:cs typeface="Calibri"/>
              </a:rPr>
              <a:t>Datagram </a:t>
            </a:r>
            <a:r>
              <a:rPr sz="1200" spc="100" dirty="0">
                <a:latin typeface="Calibri"/>
                <a:cs typeface="Calibri"/>
              </a:rPr>
              <a:t>Protocol </a:t>
            </a:r>
            <a:r>
              <a:rPr sz="1200" spc="70" dirty="0">
                <a:latin typeface="Calibri"/>
                <a:cs typeface="Calibri"/>
              </a:rPr>
              <a:t>- </a:t>
            </a:r>
            <a:r>
              <a:rPr sz="1200" spc="120" dirty="0">
                <a:latin typeface="Calibri"/>
                <a:cs typeface="Calibri"/>
              </a:rPr>
              <a:t>πρωτόκολλο μεταφοράς δεδομένων 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χωρίς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επιβεβαίωση)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ΧΩΡΙΣ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εξετάζουν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το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ωφέλιμο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φορτίο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(ωφέλιμο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φορτίο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ή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περιεχόμενο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μηνύματος).</a:t>
            </a:r>
            <a:endParaRPr sz="1200">
              <a:latin typeface="Calibri"/>
              <a:cs typeface="Calibri"/>
            </a:endParaRPr>
          </a:p>
          <a:p>
            <a:pPr marL="167640" indent="-154940">
              <a:lnSpc>
                <a:spcPct val="100000"/>
              </a:lnSpc>
              <a:spcBef>
                <a:spcPts val="97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70" dirty="0">
                <a:latin typeface="Calibri"/>
                <a:cs typeface="Calibri"/>
              </a:rPr>
              <a:t>Ως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εκ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τούτου,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το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DPI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στοχεύει</a:t>
            </a:r>
            <a:r>
              <a:rPr sz="1350" spc="2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στην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45" dirty="0">
                <a:latin typeface="Calibri"/>
                <a:cs typeface="Calibri"/>
              </a:rPr>
              <a:t>ανίχνευση: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444" y="3776900"/>
            <a:ext cx="3245485" cy="118173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250190" indent="-237490">
              <a:lnSpc>
                <a:spcPct val="100000"/>
              </a:lnSpc>
              <a:spcBef>
                <a:spcPts val="509"/>
              </a:spcBef>
              <a:buSzPct val="133333"/>
              <a:buFont typeface="Arial"/>
              <a:buChar char="•"/>
              <a:tabLst>
                <a:tab pos="249554" algn="l"/>
                <a:tab pos="250190" algn="l"/>
              </a:tabLst>
            </a:pPr>
            <a:r>
              <a:rPr sz="1200" spc="80" dirty="0">
                <a:latin typeface="Calibri"/>
                <a:cs typeface="Calibri"/>
              </a:rPr>
              <a:t>Ακανόνιστες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μορφές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πακέτων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δεδομένων</a:t>
            </a:r>
            <a:endParaRPr sz="1200">
              <a:latin typeface="Calibri"/>
              <a:cs typeface="Calibri"/>
            </a:endParaRPr>
          </a:p>
          <a:p>
            <a:pPr marL="250190" indent="-237490">
              <a:lnSpc>
                <a:spcPct val="100000"/>
              </a:lnSpc>
              <a:spcBef>
                <a:spcPts val="944"/>
              </a:spcBef>
              <a:buSzPct val="133333"/>
              <a:buFont typeface="Arial"/>
              <a:buChar char="•"/>
              <a:tabLst>
                <a:tab pos="249554" algn="l"/>
                <a:tab pos="250190" algn="l"/>
              </a:tabLst>
            </a:pPr>
            <a:r>
              <a:rPr sz="1200" spc="85" dirty="0">
                <a:latin typeface="Calibri"/>
                <a:cs typeface="Calibri"/>
              </a:rPr>
              <a:t>Μεγάλα/μικρά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πακέτα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δεδομένων</a:t>
            </a:r>
            <a:endParaRPr sz="12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55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200" spc="85" dirty="0">
                <a:latin typeface="Calibri"/>
                <a:cs typeface="Calibri"/>
              </a:rPr>
              <a:t>Μολύνσεις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στο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ωφέλιμο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φορτίο</a:t>
            </a:r>
            <a:endParaRPr sz="12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5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200" spc="10" dirty="0">
                <a:latin typeface="Calibri"/>
                <a:cs typeface="Calibri"/>
              </a:rPr>
              <a:t>....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2150" y="4986615"/>
            <a:ext cx="5171440" cy="84963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67640" indent="-154940">
              <a:lnSpc>
                <a:spcPct val="100000"/>
              </a:lnSpc>
              <a:spcBef>
                <a:spcPts val="59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60" dirty="0">
                <a:latin typeface="Calibri"/>
                <a:cs typeface="Calibri"/>
              </a:rPr>
              <a:t>Ωστόσο,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η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χρησιμότητα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του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DPI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0" dirty="0">
                <a:latin typeface="Calibri"/>
                <a:cs typeface="Calibri"/>
              </a:rPr>
              <a:t>είναι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45" dirty="0">
                <a:latin typeface="Calibri"/>
                <a:cs typeface="Calibri"/>
              </a:rPr>
              <a:t>περιορισμένη.</a:t>
            </a:r>
            <a:endParaRPr sz="1350">
              <a:latin typeface="Calibri"/>
              <a:cs typeface="Calibri"/>
            </a:endParaRPr>
          </a:p>
          <a:p>
            <a:pPr marL="396875" marR="5080" lvl="1" indent="-182880">
              <a:lnSpc>
                <a:spcPct val="134700"/>
              </a:lnSpc>
              <a:spcBef>
                <a:spcPts val="49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80" dirty="0">
                <a:latin typeface="Calibri"/>
                <a:cs typeface="Calibri"/>
              </a:rPr>
              <a:t>Αναλύει </a:t>
            </a:r>
            <a:r>
              <a:rPr sz="1200" spc="85" dirty="0">
                <a:latin typeface="Calibri"/>
                <a:cs typeface="Calibri"/>
              </a:rPr>
              <a:t>μόνο </a:t>
            </a:r>
            <a:r>
              <a:rPr sz="1200" spc="80" dirty="0">
                <a:latin typeface="Calibri"/>
                <a:cs typeface="Calibri"/>
              </a:rPr>
              <a:t>ορισμένες </a:t>
            </a:r>
            <a:r>
              <a:rPr sz="1200" spc="85" dirty="0">
                <a:latin typeface="Calibri"/>
                <a:cs typeface="Calibri"/>
              </a:rPr>
              <a:t>συνθήκες του πακέτου </a:t>
            </a:r>
            <a:r>
              <a:rPr sz="1200" spc="90" dirty="0">
                <a:latin typeface="Calibri"/>
                <a:cs typeface="Calibri"/>
              </a:rPr>
              <a:t>δεδομένων </a:t>
            </a:r>
            <a:r>
              <a:rPr sz="1200" spc="75" dirty="0">
                <a:latin typeface="Calibri"/>
                <a:cs typeface="Calibri"/>
              </a:rPr>
              <a:t>χωρίς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διερεύνηση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λεπτομερώς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της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ύπαρξης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φορέων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ή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μοτίβων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επίθεσης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77587" y="6370954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6548119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84904" y="4040187"/>
            <a:ext cx="1182687" cy="53117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5731509" y="4029392"/>
            <a:ext cx="1382395" cy="581025"/>
          </a:xfrm>
          <a:custGeom>
            <a:avLst/>
            <a:gdLst/>
            <a:ahLst/>
            <a:cxnLst/>
            <a:rect l="l" t="t" r="r" b="b"/>
            <a:pathLst>
              <a:path w="1382395" h="581025">
                <a:moveTo>
                  <a:pt x="1382394" y="0"/>
                </a:moveTo>
                <a:lnTo>
                  <a:pt x="0" y="0"/>
                </a:lnTo>
                <a:lnTo>
                  <a:pt x="0" y="581025"/>
                </a:lnTo>
                <a:lnTo>
                  <a:pt x="1382394" y="581025"/>
                </a:lnTo>
                <a:lnTo>
                  <a:pt x="1382394" y="0"/>
                </a:lnTo>
                <a:close/>
              </a:path>
            </a:pathLst>
          </a:custGeom>
          <a:solidFill>
            <a:srgbClr val="7E7E7E">
              <a:alpha val="3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731827" y="4029392"/>
            <a:ext cx="1382395" cy="581025"/>
          </a:xfrm>
          <a:prstGeom prst="rect">
            <a:avLst/>
          </a:prstGeom>
          <a:ln w="15875">
            <a:solidFill>
              <a:srgbClr val="BA87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marL="374015">
              <a:lnSpc>
                <a:spcPct val="100000"/>
              </a:lnSpc>
              <a:spcBef>
                <a:spcPts val="735"/>
              </a:spcBef>
            </a:pPr>
            <a:r>
              <a:rPr sz="900" b="1" i="1" spc="10" dirty="0">
                <a:solidFill>
                  <a:srgbClr val="FFFFFF"/>
                </a:solidFill>
                <a:latin typeface="Calibri"/>
                <a:cs typeface="Calibri"/>
              </a:rPr>
              <a:t>Ωφέλιμο</a:t>
            </a:r>
            <a:r>
              <a:rPr sz="900" b="1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i="1" spc="10" dirty="0">
                <a:solidFill>
                  <a:srgbClr val="FFFFFF"/>
                </a:solidFill>
                <a:latin typeface="Calibri"/>
                <a:cs typeface="Calibri"/>
              </a:rPr>
              <a:t>φορτίο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42204" y="4029392"/>
            <a:ext cx="789940" cy="581025"/>
          </a:xfrm>
          <a:custGeom>
            <a:avLst/>
            <a:gdLst/>
            <a:ahLst/>
            <a:cxnLst/>
            <a:rect l="l" t="t" r="r" b="b"/>
            <a:pathLst>
              <a:path w="789939" h="581025">
                <a:moveTo>
                  <a:pt x="789940" y="0"/>
                </a:moveTo>
                <a:lnTo>
                  <a:pt x="0" y="0"/>
                </a:lnTo>
                <a:lnTo>
                  <a:pt x="0" y="581025"/>
                </a:lnTo>
                <a:lnTo>
                  <a:pt x="789940" y="581025"/>
                </a:lnTo>
                <a:lnTo>
                  <a:pt x="789940" y="0"/>
                </a:lnTo>
                <a:close/>
              </a:path>
            </a:pathLst>
          </a:custGeom>
          <a:solidFill>
            <a:srgbClr val="FFB800">
              <a:alpha val="1960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942204" y="4029392"/>
            <a:ext cx="789940" cy="581025"/>
          </a:xfrm>
          <a:prstGeom prst="rect">
            <a:avLst/>
          </a:prstGeom>
          <a:ln w="16510">
            <a:solidFill>
              <a:srgbClr val="BA87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 marL="133350">
              <a:lnSpc>
                <a:spcPct val="100000"/>
              </a:lnSpc>
              <a:spcBef>
                <a:spcPts val="650"/>
              </a:spcBef>
            </a:pPr>
            <a:r>
              <a:rPr sz="800" b="1" spc="70" dirty="0">
                <a:solidFill>
                  <a:srgbClr val="FFFFFF"/>
                </a:solidFill>
                <a:latin typeface="Calibri"/>
                <a:cs typeface="Calibri"/>
              </a:rPr>
              <a:t>Κεφαλίδα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6300" y="0"/>
            <a:ext cx="11313160" cy="6879590"/>
            <a:chOff x="876300" y="0"/>
            <a:chExt cx="113131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76300" y="2459672"/>
              <a:ext cx="6296025" cy="2075814"/>
            </a:xfrm>
            <a:custGeom>
              <a:avLst/>
              <a:gdLst/>
              <a:ahLst/>
              <a:cxnLst/>
              <a:rect l="l" t="t" r="r" b="b"/>
              <a:pathLst>
                <a:path w="6296025" h="2075814">
                  <a:moveTo>
                    <a:pt x="6193155" y="762000"/>
                  </a:moveTo>
                  <a:lnTo>
                    <a:pt x="94932" y="762000"/>
                  </a:lnTo>
                  <a:lnTo>
                    <a:pt x="58102" y="769619"/>
                  </a:lnTo>
                  <a:lnTo>
                    <a:pt x="27940" y="789939"/>
                  </a:lnTo>
                  <a:lnTo>
                    <a:pt x="7302" y="820102"/>
                  </a:lnTo>
                  <a:lnTo>
                    <a:pt x="0" y="856932"/>
                  </a:lnTo>
                  <a:lnTo>
                    <a:pt x="0" y="1236979"/>
                  </a:lnTo>
                  <a:lnTo>
                    <a:pt x="7302" y="1273809"/>
                  </a:lnTo>
                  <a:lnTo>
                    <a:pt x="27940" y="1304289"/>
                  </a:lnTo>
                  <a:lnTo>
                    <a:pt x="58102" y="1324609"/>
                  </a:lnTo>
                  <a:lnTo>
                    <a:pt x="94932" y="1331912"/>
                  </a:lnTo>
                  <a:lnTo>
                    <a:pt x="6193155" y="1331912"/>
                  </a:lnTo>
                  <a:lnTo>
                    <a:pt x="6229984" y="1324609"/>
                  </a:lnTo>
                  <a:lnTo>
                    <a:pt x="6260147" y="1304289"/>
                  </a:lnTo>
                  <a:lnTo>
                    <a:pt x="6280467" y="1273809"/>
                  </a:lnTo>
                  <a:lnTo>
                    <a:pt x="6288087" y="1236979"/>
                  </a:lnTo>
                  <a:lnTo>
                    <a:pt x="6288087" y="856932"/>
                  </a:lnTo>
                  <a:lnTo>
                    <a:pt x="6280467" y="820102"/>
                  </a:lnTo>
                  <a:lnTo>
                    <a:pt x="6260147" y="789939"/>
                  </a:lnTo>
                  <a:lnTo>
                    <a:pt x="6229984" y="769619"/>
                  </a:lnTo>
                  <a:lnTo>
                    <a:pt x="6193155" y="762000"/>
                  </a:lnTo>
                  <a:close/>
                </a:path>
                <a:path w="6296025" h="2075814">
                  <a:moveTo>
                    <a:pt x="6193155" y="0"/>
                  </a:moveTo>
                  <a:lnTo>
                    <a:pt x="99377" y="0"/>
                  </a:lnTo>
                  <a:lnTo>
                    <a:pt x="62547" y="7302"/>
                  </a:lnTo>
                  <a:lnTo>
                    <a:pt x="32384" y="27622"/>
                  </a:lnTo>
                  <a:lnTo>
                    <a:pt x="12065" y="57785"/>
                  </a:lnTo>
                  <a:lnTo>
                    <a:pt x="4444" y="94614"/>
                  </a:lnTo>
                  <a:lnTo>
                    <a:pt x="4444" y="473710"/>
                  </a:lnTo>
                  <a:lnTo>
                    <a:pt x="12065" y="510539"/>
                  </a:lnTo>
                  <a:lnTo>
                    <a:pt x="32384" y="540702"/>
                  </a:lnTo>
                  <a:lnTo>
                    <a:pt x="62547" y="561022"/>
                  </a:lnTo>
                  <a:lnTo>
                    <a:pt x="99377" y="568325"/>
                  </a:lnTo>
                  <a:lnTo>
                    <a:pt x="6193155" y="568325"/>
                  </a:lnTo>
                  <a:lnTo>
                    <a:pt x="6230302" y="561022"/>
                  </a:lnTo>
                  <a:lnTo>
                    <a:pt x="6260147" y="540702"/>
                  </a:lnTo>
                  <a:lnTo>
                    <a:pt x="6280467" y="510539"/>
                  </a:lnTo>
                  <a:lnTo>
                    <a:pt x="6288087" y="473710"/>
                  </a:lnTo>
                  <a:lnTo>
                    <a:pt x="6288087" y="94614"/>
                  </a:lnTo>
                  <a:lnTo>
                    <a:pt x="6280467" y="57785"/>
                  </a:lnTo>
                  <a:lnTo>
                    <a:pt x="6260147" y="27622"/>
                  </a:lnTo>
                  <a:lnTo>
                    <a:pt x="6230302" y="7302"/>
                  </a:lnTo>
                  <a:lnTo>
                    <a:pt x="6193155" y="0"/>
                  </a:lnTo>
                  <a:close/>
                </a:path>
                <a:path w="6296025" h="2075814">
                  <a:moveTo>
                    <a:pt x="6203950" y="1525587"/>
                  </a:moveTo>
                  <a:lnTo>
                    <a:pt x="99377" y="1525587"/>
                  </a:lnTo>
                  <a:lnTo>
                    <a:pt x="63500" y="1532889"/>
                  </a:lnTo>
                  <a:lnTo>
                    <a:pt x="34607" y="1552257"/>
                  </a:lnTo>
                  <a:lnTo>
                    <a:pt x="14922" y="1581467"/>
                  </a:lnTo>
                  <a:lnTo>
                    <a:pt x="7619" y="1617345"/>
                  </a:lnTo>
                  <a:lnTo>
                    <a:pt x="7619" y="1984057"/>
                  </a:lnTo>
                  <a:lnTo>
                    <a:pt x="14922" y="2019617"/>
                  </a:lnTo>
                  <a:lnTo>
                    <a:pt x="34607" y="2048827"/>
                  </a:lnTo>
                  <a:lnTo>
                    <a:pt x="63500" y="2068512"/>
                  </a:lnTo>
                  <a:lnTo>
                    <a:pt x="99377" y="2075814"/>
                  </a:lnTo>
                  <a:lnTo>
                    <a:pt x="6203950" y="2075814"/>
                  </a:lnTo>
                  <a:lnTo>
                    <a:pt x="6239509" y="2068512"/>
                  </a:lnTo>
                  <a:lnTo>
                    <a:pt x="6268720" y="2048827"/>
                  </a:lnTo>
                  <a:lnTo>
                    <a:pt x="6288405" y="2019617"/>
                  </a:lnTo>
                  <a:lnTo>
                    <a:pt x="6295707" y="1984057"/>
                  </a:lnTo>
                  <a:lnTo>
                    <a:pt x="6295707" y="1617345"/>
                  </a:lnTo>
                  <a:lnTo>
                    <a:pt x="6288405" y="1581467"/>
                  </a:lnTo>
                  <a:lnTo>
                    <a:pt x="6268720" y="1552257"/>
                  </a:lnTo>
                  <a:lnTo>
                    <a:pt x="6239509" y="1532889"/>
                  </a:lnTo>
                  <a:lnTo>
                    <a:pt x="6203950" y="1525587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3920" y="4699952"/>
              <a:ext cx="6288405" cy="570230"/>
            </a:xfrm>
            <a:custGeom>
              <a:avLst/>
              <a:gdLst/>
              <a:ahLst/>
              <a:cxnLst/>
              <a:rect l="l" t="t" r="r" b="b"/>
              <a:pathLst>
                <a:path w="6288405" h="570229">
                  <a:moveTo>
                    <a:pt x="6193155" y="0"/>
                  </a:moveTo>
                  <a:lnTo>
                    <a:pt x="94932" y="0"/>
                  </a:lnTo>
                  <a:lnTo>
                    <a:pt x="58102" y="7620"/>
                  </a:lnTo>
                  <a:lnTo>
                    <a:pt x="27940" y="27940"/>
                  </a:lnTo>
                  <a:lnTo>
                    <a:pt x="7620" y="58102"/>
                  </a:lnTo>
                  <a:lnTo>
                    <a:pt x="0" y="94932"/>
                  </a:lnTo>
                  <a:lnTo>
                    <a:pt x="0" y="474980"/>
                  </a:lnTo>
                  <a:lnTo>
                    <a:pt x="7620" y="511810"/>
                  </a:lnTo>
                  <a:lnTo>
                    <a:pt x="27940" y="542290"/>
                  </a:lnTo>
                  <a:lnTo>
                    <a:pt x="58102" y="562610"/>
                  </a:lnTo>
                  <a:lnTo>
                    <a:pt x="94932" y="569912"/>
                  </a:lnTo>
                  <a:lnTo>
                    <a:pt x="6193155" y="569912"/>
                  </a:lnTo>
                  <a:lnTo>
                    <a:pt x="6229984" y="562610"/>
                  </a:lnTo>
                  <a:lnTo>
                    <a:pt x="6260147" y="542290"/>
                  </a:lnTo>
                  <a:lnTo>
                    <a:pt x="6280467" y="511810"/>
                  </a:lnTo>
                  <a:lnTo>
                    <a:pt x="6288087" y="474980"/>
                  </a:lnTo>
                  <a:lnTo>
                    <a:pt x="6288087" y="94932"/>
                  </a:lnTo>
                  <a:lnTo>
                    <a:pt x="6280467" y="58102"/>
                  </a:lnTo>
                  <a:lnTo>
                    <a:pt x="6260147" y="27940"/>
                  </a:lnTo>
                  <a:lnTo>
                    <a:pt x="6229984" y="7620"/>
                  </a:lnTo>
                  <a:lnTo>
                    <a:pt x="619315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773429"/>
            <a:ext cx="35369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Τέσσερις</a:t>
            </a:r>
            <a:r>
              <a:rPr spc="180" dirty="0"/>
              <a:t> </a:t>
            </a:r>
            <a:r>
              <a:rPr spc="150" dirty="0"/>
              <a:t>γενιές</a:t>
            </a:r>
            <a:r>
              <a:rPr spc="215" dirty="0"/>
              <a:t> </a:t>
            </a:r>
            <a:r>
              <a:rPr spc="130" dirty="0"/>
              <a:t>και</a:t>
            </a:r>
            <a:r>
              <a:rPr spc="175" dirty="0"/>
              <a:t> </a:t>
            </a:r>
            <a:r>
              <a:rPr spc="145" dirty="0"/>
              <a:t>εξέλιξη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39742" y="1761334"/>
            <a:ext cx="5939790" cy="3472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προέλευση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τους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δεκαετία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του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1980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έως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σήμερα,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τείχη </a:t>
            </a:r>
            <a:r>
              <a:rPr sz="1500" spc="95" dirty="0">
                <a:latin typeface="Calibri"/>
                <a:cs typeface="Calibri"/>
              </a:rPr>
              <a:t>(ηλεκτρονικής) </a:t>
            </a:r>
            <a:r>
              <a:rPr sz="1500" spc="105" dirty="0">
                <a:latin typeface="Calibri"/>
                <a:cs typeface="Calibri"/>
              </a:rPr>
              <a:t>προστασίας έχουν </a:t>
            </a:r>
            <a:r>
              <a:rPr sz="1500" spc="90" dirty="0">
                <a:latin typeface="Calibri"/>
                <a:cs typeface="Calibri"/>
              </a:rPr>
              <a:t>εξελιχθεί </a:t>
            </a:r>
            <a:r>
              <a:rPr sz="1500" spc="105" dirty="0">
                <a:latin typeface="Calibri"/>
                <a:cs typeface="Calibri"/>
              </a:rPr>
              <a:t>στην </a:t>
            </a:r>
            <a:r>
              <a:rPr sz="1500" spc="100" dirty="0">
                <a:latin typeface="Calibri"/>
                <a:cs typeface="Calibri"/>
              </a:rPr>
              <a:t>τέταρτη </a:t>
            </a:r>
            <a:r>
              <a:rPr sz="1500" spc="10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γενιά</a:t>
            </a: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 dirty="0">
              <a:latin typeface="Calibri"/>
              <a:cs typeface="Calibri"/>
            </a:endParaRPr>
          </a:p>
          <a:p>
            <a:pPr marL="1556385" marR="828675" algn="ctr">
              <a:lnSpc>
                <a:spcPct val="100000"/>
              </a:lnSpc>
            </a:pP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1η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γενιά:</a:t>
            </a:r>
            <a:r>
              <a:rPr sz="13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Φιλτράρισμα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πακέτων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δεδομένων </a:t>
            </a:r>
            <a:r>
              <a:rPr sz="1350" spc="-2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(packet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60" dirty="0">
                <a:solidFill>
                  <a:srgbClr val="7E7E7E"/>
                </a:solidFill>
                <a:latin typeface="Calibri"/>
                <a:cs typeface="Calibri"/>
              </a:rPr>
              <a:t>filter)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 dirty="0">
              <a:latin typeface="Calibri"/>
              <a:cs typeface="Calibri"/>
            </a:endParaRPr>
          </a:p>
          <a:p>
            <a:pPr marL="1478915" marR="758190" algn="ctr">
              <a:lnSpc>
                <a:spcPct val="100000"/>
              </a:lnSpc>
            </a:pP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2η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γενιά: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Τείχη</a:t>
            </a:r>
            <a:r>
              <a:rPr sz="13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(ηλεκτρονικής)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προστασίας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με </a:t>
            </a:r>
            <a:r>
              <a:rPr sz="1350" spc="-2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κατάσταση</a:t>
            </a:r>
            <a:r>
              <a:rPr sz="13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0" dirty="0">
                <a:solidFill>
                  <a:srgbClr val="7E7E7E"/>
                </a:solidFill>
                <a:latin typeface="Calibri"/>
                <a:cs typeface="Calibri"/>
              </a:rPr>
              <a:t>(stateful</a:t>
            </a:r>
            <a:r>
              <a:rPr sz="13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inspection)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 dirty="0">
              <a:latin typeface="Calibri"/>
              <a:cs typeface="Calibri"/>
            </a:endParaRPr>
          </a:p>
          <a:p>
            <a:pPr marL="1620520" marR="882015" algn="ctr">
              <a:lnSpc>
                <a:spcPct val="134600"/>
              </a:lnSpc>
              <a:spcBef>
                <a:spcPts val="5"/>
              </a:spcBef>
            </a:pP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3η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γενιά: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7E7E7E"/>
                </a:solidFill>
                <a:latin typeface="Calibri"/>
                <a:cs typeface="Calibri"/>
              </a:rPr>
              <a:t>Τείχη</a:t>
            </a:r>
            <a:r>
              <a:rPr sz="13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7E7E7E"/>
                </a:solidFill>
                <a:latin typeface="Calibri"/>
                <a:cs typeface="Calibri"/>
              </a:rPr>
              <a:t>(ηλεκτρονικής)</a:t>
            </a:r>
            <a:r>
              <a:rPr sz="13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π</a:t>
            </a:r>
            <a:r>
              <a:rPr sz="1350" spc="95" dirty="0" err="1">
                <a:solidFill>
                  <a:srgbClr val="7E7E7E"/>
                </a:solidFill>
                <a:latin typeface="Calibri"/>
                <a:cs typeface="Calibri"/>
              </a:rPr>
              <a:t>ροστ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ασίας </a:t>
            </a:r>
            <a:r>
              <a:rPr sz="1350" spc="-2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05" dirty="0">
                <a:solidFill>
                  <a:srgbClr val="7E7E7E"/>
                </a:solidFill>
                <a:latin typeface="Calibri"/>
                <a:cs typeface="Calibri"/>
              </a:rPr>
              <a:t>εφαρμογών</a:t>
            </a:r>
            <a:r>
              <a:rPr lang="el-GR" sz="13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(φιλτράρισμα</a:t>
            </a:r>
            <a:r>
              <a:rPr sz="13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20" dirty="0">
                <a:solidFill>
                  <a:srgbClr val="7E7E7E"/>
                </a:solidFill>
                <a:latin typeface="Calibri"/>
                <a:cs typeface="Calibri"/>
              </a:rPr>
              <a:t>εφαρμογών)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 marL="837565" marR="95885" algn="ctr">
              <a:lnSpc>
                <a:spcPct val="134600"/>
              </a:lnSpc>
            </a:pPr>
            <a:r>
              <a:rPr sz="1350" b="1" spc="105" dirty="0">
                <a:solidFill>
                  <a:srgbClr val="FFFFFF"/>
                </a:solidFill>
                <a:latin typeface="Calibri"/>
                <a:cs typeface="Calibri"/>
              </a:rPr>
              <a:t>4η</a:t>
            </a: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80" dirty="0">
                <a:solidFill>
                  <a:srgbClr val="FFFFFF"/>
                </a:solidFill>
                <a:latin typeface="Calibri"/>
                <a:cs typeface="Calibri"/>
              </a:rPr>
              <a:t>γενιά:</a:t>
            </a: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75" dirty="0">
                <a:solidFill>
                  <a:srgbClr val="FFFFFF"/>
                </a:solidFill>
                <a:latin typeface="Calibri"/>
                <a:cs typeface="Calibri"/>
              </a:rPr>
              <a:t>Τείχος</a:t>
            </a:r>
            <a:r>
              <a:rPr sz="13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75" dirty="0">
                <a:solidFill>
                  <a:srgbClr val="FFFFFF"/>
                </a:solidFill>
                <a:latin typeface="Calibri"/>
                <a:cs typeface="Calibri"/>
              </a:rPr>
              <a:t>(ηλεκτρονικής)</a:t>
            </a:r>
            <a:r>
              <a:rPr sz="13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90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r>
              <a:rPr sz="13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100" dirty="0">
                <a:solidFill>
                  <a:srgbClr val="FFFFFF"/>
                </a:solidFill>
                <a:latin typeface="Calibri"/>
                <a:cs typeface="Calibri"/>
              </a:rPr>
              <a:t>επόμενης</a:t>
            </a: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85" dirty="0">
                <a:solidFill>
                  <a:srgbClr val="FFFFFF"/>
                </a:solidFill>
                <a:latin typeface="Calibri"/>
                <a:cs typeface="Calibri"/>
              </a:rPr>
              <a:t>γενιάς </a:t>
            </a:r>
            <a:r>
              <a:rPr sz="1350" b="1" spc="-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100" dirty="0">
                <a:solidFill>
                  <a:srgbClr val="FFFFFF"/>
                </a:solidFill>
                <a:latin typeface="Calibri"/>
                <a:cs typeface="Calibri"/>
              </a:rPr>
              <a:t>(NGFW)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77587" y="6355397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554" y="6532562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16332" y="0"/>
            <a:ext cx="5972810" cy="6879590"/>
            <a:chOff x="6216332" y="0"/>
            <a:chExt cx="597281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6332" y="3319144"/>
              <a:ext cx="841375" cy="7924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44292" y="3293110"/>
              <a:ext cx="760412" cy="4740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42804" y="3276600"/>
              <a:ext cx="758825" cy="4724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42904" y="3276600"/>
              <a:ext cx="758825" cy="4724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567102" y="3841114"/>
              <a:ext cx="2720975" cy="302260"/>
            </a:xfrm>
            <a:custGeom>
              <a:avLst/>
              <a:gdLst/>
              <a:ahLst/>
              <a:cxnLst/>
              <a:rect l="l" t="t" r="r" b="b"/>
              <a:pathLst>
                <a:path w="2720975" h="302260">
                  <a:moveTo>
                    <a:pt x="0" y="0"/>
                  </a:moveTo>
                  <a:lnTo>
                    <a:pt x="2720975" y="0"/>
                  </a:lnTo>
                </a:path>
                <a:path w="2720975" h="302260">
                  <a:moveTo>
                    <a:pt x="1185544" y="301942"/>
                  </a:moveTo>
                  <a:lnTo>
                    <a:pt x="1185544" y="0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81807" y="4181792"/>
              <a:ext cx="659765" cy="35051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715692" y="3032760"/>
              <a:ext cx="2595245" cy="789305"/>
            </a:xfrm>
            <a:custGeom>
              <a:avLst/>
              <a:gdLst/>
              <a:ahLst/>
              <a:cxnLst/>
              <a:rect l="l" t="t" r="r" b="b"/>
              <a:pathLst>
                <a:path w="2595245" h="789304">
                  <a:moveTo>
                    <a:pt x="0" y="131444"/>
                  </a:moveTo>
                  <a:lnTo>
                    <a:pt x="6667" y="89852"/>
                  </a:lnTo>
                  <a:lnTo>
                    <a:pt x="25400" y="53975"/>
                  </a:lnTo>
                  <a:lnTo>
                    <a:pt x="53975" y="25400"/>
                  </a:lnTo>
                  <a:lnTo>
                    <a:pt x="89852" y="6667"/>
                  </a:lnTo>
                  <a:lnTo>
                    <a:pt x="131445" y="0"/>
                  </a:lnTo>
                  <a:lnTo>
                    <a:pt x="2463800" y="0"/>
                  </a:lnTo>
                  <a:lnTo>
                    <a:pt x="2505392" y="6667"/>
                  </a:lnTo>
                  <a:lnTo>
                    <a:pt x="2541587" y="25400"/>
                  </a:lnTo>
                  <a:lnTo>
                    <a:pt x="2569845" y="53975"/>
                  </a:lnTo>
                  <a:lnTo>
                    <a:pt x="2588577" y="89852"/>
                  </a:lnTo>
                  <a:lnTo>
                    <a:pt x="2595245" y="131444"/>
                  </a:lnTo>
                  <a:lnTo>
                    <a:pt x="2595245" y="657859"/>
                  </a:lnTo>
                  <a:lnTo>
                    <a:pt x="2588577" y="699452"/>
                  </a:lnTo>
                  <a:lnTo>
                    <a:pt x="2569845" y="735647"/>
                  </a:lnTo>
                  <a:lnTo>
                    <a:pt x="2541587" y="763904"/>
                  </a:lnTo>
                  <a:lnTo>
                    <a:pt x="2505392" y="782637"/>
                  </a:lnTo>
                  <a:lnTo>
                    <a:pt x="2463800" y="789304"/>
                  </a:lnTo>
                  <a:lnTo>
                    <a:pt x="131445" y="789304"/>
                  </a:lnTo>
                  <a:lnTo>
                    <a:pt x="89852" y="782637"/>
                  </a:lnTo>
                  <a:lnTo>
                    <a:pt x="53975" y="763904"/>
                  </a:lnTo>
                  <a:lnTo>
                    <a:pt x="25400" y="735647"/>
                  </a:lnTo>
                  <a:lnTo>
                    <a:pt x="6667" y="699452"/>
                  </a:lnTo>
                  <a:lnTo>
                    <a:pt x="0" y="657859"/>
                  </a:lnTo>
                  <a:lnTo>
                    <a:pt x="0" y="131444"/>
                  </a:lnTo>
                </a:path>
              </a:pathLst>
            </a:custGeom>
            <a:ln w="158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0892" y="3421380"/>
              <a:ext cx="502920" cy="58674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713277" y="5069522"/>
              <a:ext cx="0" cy="302260"/>
            </a:xfrm>
            <a:custGeom>
              <a:avLst/>
              <a:gdLst/>
              <a:ahLst/>
              <a:cxnLst/>
              <a:rect l="l" t="t" r="r" b="b"/>
              <a:pathLst>
                <a:path h="302260">
                  <a:moveTo>
                    <a:pt x="0" y="30194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16327" y="4612322"/>
              <a:ext cx="1005840" cy="0"/>
            </a:xfrm>
            <a:custGeom>
              <a:avLst/>
              <a:gdLst/>
              <a:ahLst/>
              <a:cxnLst/>
              <a:rect l="l" t="t" r="r" b="b"/>
              <a:pathLst>
                <a:path w="1005840">
                  <a:moveTo>
                    <a:pt x="1005839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32967" y="3547744"/>
              <a:ext cx="826134" cy="43878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53885" y="3826033"/>
              <a:ext cx="1438910" cy="0"/>
            </a:xfrm>
            <a:custGeom>
              <a:avLst/>
              <a:gdLst/>
              <a:ahLst/>
              <a:cxnLst/>
              <a:rect l="l" t="t" r="r" b="b"/>
              <a:pathLst>
                <a:path w="1438909">
                  <a:moveTo>
                    <a:pt x="1039495" y="0"/>
                  </a:moveTo>
                  <a:lnTo>
                    <a:pt x="1438910" y="0"/>
                  </a:lnTo>
                </a:path>
                <a:path w="1438909">
                  <a:moveTo>
                    <a:pt x="0" y="0"/>
                  </a:moveTo>
                  <a:lnTo>
                    <a:pt x="399415" y="0"/>
                  </a:lnTo>
                </a:path>
              </a:pathLst>
            </a:custGeom>
            <a:ln w="41592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72437" y="4235132"/>
              <a:ext cx="547052" cy="78041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99667" y="4225925"/>
              <a:ext cx="547052" cy="78041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260272" y="4160519"/>
              <a:ext cx="1416050" cy="873125"/>
            </a:xfrm>
            <a:custGeom>
              <a:avLst/>
              <a:gdLst/>
              <a:ahLst/>
              <a:cxnLst/>
              <a:rect l="l" t="t" r="r" b="b"/>
              <a:pathLst>
                <a:path w="1416050" h="873125">
                  <a:moveTo>
                    <a:pt x="0" y="145414"/>
                  </a:moveTo>
                  <a:lnTo>
                    <a:pt x="7302" y="99377"/>
                  </a:lnTo>
                  <a:lnTo>
                    <a:pt x="27940" y="59689"/>
                  </a:lnTo>
                  <a:lnTo>
                    <a:pt x="59690" y="27939"/>
                  </a:lnTo>
                  <a:lnTo>
                    <a:pt x="99377" y="7302"/>
                  </a:lnTo>
                  <a:lnTo>
                    <a:pt x="145415" y="0"/>
                  </a:lnTo>
                  <a:lnTo>
                    <a:pt x="1270317" y="0"/>
                  </a:lnTo>
                  <a:lnTo>
                    <a:pt x="1316355" y="7302"/>
                  </a:lnTo>
                  <a:lnTo>
                    <a:pt x="1356360" y="27939"/>
                  </a:lnTo>
                  <a:lnTo>
                    <a:pt x="1387792" y="59689"/>
                  </a:lnTo>
                  <a:lnTo>
                    <a:pt x="1408430" y="99377"/>
                  </a:lnTo>
                  <a:lnTo>
                    <a:pt x="1415732" y="145414"/>
                  </a:lnTo>
                  <a:lnTo>
                    <a:pt x="1415732" y="727709"/>
                  </a:lnTo>
                  <a:lnTo>
                    <a:pt x="1408430" y="773747"/>
                  </a:lnTo>
                  <a:lnTo>
                    <a:pt x="1387792" y="813752"/>
                  </a:lnTo>
                  <a:lnTo>
                    <a:pt x="1356360" y="845184"/>
                  </a:lnTo>
                  <a:lnTo>
                    <a:pt x="1316355" y="865822"/>
                  </a:lnTo>
                  <a:lnTo>
                    <a:pt x="1270317" y="873124"/>
                  </a:lnTo>
                  <a:lnTo>
                    <a:pt x="145415" y="873124"/>
                  </a:lnTo>
                  <a:lnTo>
                    <a:pt x="99377" y="865822"/>
                  </a:lnTo>
                  <a:lnTo>
                    <a:pt x="59690" y="845184"/>
                  </a:lnTo>
                  <a:lnTo>
                    <a:pt x="27940" y="813752"/>
                  </a:lnTo>
                  <a:lnTo>
                    <a:pt x="7302" y="773747"/>
                  </a:lnTo>
                  <a:lnTo>
                    <a:pt x="0" y="727709"/>
                  </a:lnTo>
                  <a:lnTo>
                    <a:pt x="0" y="145414"/>
                  </a:lnTo>
                </a:path>
              </a:pathLst>
            </a:custGeom>
            <a:ln w="158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855075" y="5365114"/>
              <a:ext cx="2365375" cy="6985"/>
            </a:xfrm>
            <a:custGeom>
              <a:avLst/>
              <a:gdLst/>
              <a:ahLst/>
              <a:cxnLst/>
              <a:rect l="l" t="t" r="r" b="b"/>
              <a:pathLst>
                <a:path w="2365375" h="6985">
                  <a:moveTo>
                    <a:pt x="2365375" y="698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2687" y="5481637"/>
              <a:ext cx="758825" cy="47402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153650" y="5469572"/>
              <a:ext cx="408305" cy="515620"/>
            </a:xfrm>
            <a:custGeom>
              <a:avLst/>
              <a:gdLst/>
              <a:ahLst/>
              <a:cxnLst/>
              <a:rect l="l" t="t" r="r" b="b"/>
              <a:pathLst>
                <a:path w="408304" h="515620">
                  <a:moveTo>
                    <a:pt x="0" y="161607"/>
                  </a:moveTo>
                  <a:lnTo>
                    <a:pt x="0" y="392429"/>
                  </a:lnTo>
                  <a:lnTo>
                    <a:pt x="191452" y="515619"/>
                  </a:lnTo>
                  <a:lnTo>
                    <a:pt x="191452" y="346709"/>
                  </a:lnTo>
                  <a:lnTo>
                    <a:pt x="167004" y="346709"/>
                  </a:lnTo>
                  <a:lnTo>
                    <a:pt x="123507" y="320674"/>
                  </a:lnTo>
                  <a:lnTo>
                    <a:pt x="123507" y="274637"/>
                  </a:lnTo>
                  <a:lnTo>
                    <a:pt x="167004" y="274637"/>
                  </a:lnTo>
                  <a:lnTo>
                    <a:pt x="167004" y="268604"/>
                  </a:lnTo>
                  <a:lnTo>
                    <a:pt x="0" y="161607"/>
                  </a:lnTo>
                  <a:close/>
                </a:path>
                <a:path w="408304" h="515620">
                  <a:moveTo>
                    <a:pt x="407987" y="161607"/>
                  </a:moveTo>
                  <a:lnTo>
                    <a:pt x="216217" y="284479"/>
                  </a:lnTo>
                  <a:lnTo>
                    <a:pt x="216217" y="515619"/>
                  </a:lnTo>
                  <a:lnTo>
                    <a:pt x="407987" y="392429"/>
                  </a:lnTo>
                  <a:lnTo>
                    <a:pt x="407987" y="161607"/>
                  </a:lnTo>
                  <a:close/>
                </a:path>
                <a:path w="408304" h="515620">
                  <a:moveTo>
                    <a:pt x="167004" y="268604"/>
                  </a:moveTo>
                  <a:lnTo>
                    <a:pt x="167004" y="346709"/>
                  </a:lnTo>
                  <a:lnTo>
                    <a:pt x="191452" y="346709"/>
                  </a:lnTo>
                  <a:lnTo>
                    <a:pt x="191452" y="284479"/>
                  </a:lnTo>
                  <a:lnTo>
                    <a:pt x="167004" y="268604"/>
                  </a:lnTo>
                  <a:close/>
                </a:path>
                <a:path w="408304" h="515620">
                  <a:moveTo>
                    <a:pt x="167004" y="274637"/>
                  </a:moveTo>
                  <a:lnTo>
                    <a:pt x="123507" y="274637"/>
                  </a:lnTo>
                  <a:lnTo>
                    <a:pt x="167004" y="300989"/>
                  </a:lnTo>
                  <a:lnTo>
                    <a:pt x="167004" y="274637"/>
                  </a:lnTo>
                  <a:close/>
                </a:path>
                <a:path w="408304" h="515620">
                  <a:moveTo>
                    <a:pt x="315277" y="71437"/>
                  </a:moveTo>
                  <a:lnTo>
                    <a:pt x="111125" y="202247"/>
                  </a:lnTo>
                  <a:lnTo>
                    <a:pt x="203834" y="261619"/>
                  </a:lnTo>
                  <a:lnTo>
                    <a:pt x="407987" y="130809"/>
                  </a:lnTo>
                  <a:lnTo>
                    <a:pt x="315277" y="71437"/>
                  </a:lnTo>
                  <a:close/>
                </a:path>
                <a:path w="408304" h="515620">
                  <a:moveTo>
                    <a:pt x="203834" y="0"/>
                  </a:moveTo>
                  <a:lnTo>
                    <a:pt x="0" y="130809"/>
                  </a:lnTo>
                  <a:lnTo>
                    <a:pt x="87629" y="187007"/>
                  </a:lnTo>
                  <a:lnTo>
                    <a:pt x="291782" y="56197"/>
                  </a:lnTo>
                  <a:lnTo>
                    <a:pt x="2038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81807" y="4765357"/>
              <a:ext cx="659765" cy="35051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713277" y="4507230"/>
              <a:ext cx="0" cy="232410"/>
            </a:xfrm>
            <a:custGeom>
              <a:avLst/>
              <a:gdLst/>
              <a:ahLst/>
              <a:cxnLst/>
              <a:rect l="l" t="t" r="r" b="b"/>
              <a:pathLst>
                <a:path h="232410">
                  <a:moveTo>
                    <a:pt x="0" y="23241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54577" y="4738052"/>
              <a:ext cx="347345" cy="4054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24060" y="5441950"/>
              <a:ext cx="446404" cy="54864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802687" y="5393372"/>
              <a:ext cx="2417445" cy="634365"/>
            </a:xfrm>
            <a:custGeom>
              <a:avLst/>
              <a:gdLst/>
              <a:ahLst/>
              <a:cxnLst/>
              <a:rect l="l" t="t" r="r" b="b"/>
              <a:pathLst>
                <a:path w="2417445" h="634364">
                  <a:moveTo>
                    <a:pt x="0" y="105727"/>
                  </a:moveTo>
                  <a:lnTo>
                    <a:pt x="8254" y="64452"/>
                  </a:lnTo>
                  <a:lnTo>
                    <a:pt x="30797" y="30797"/>
                  </a:lnTo>
                  <a:lnTo>
                    <a:pt x="64452" y="8254"/>
                  </a:lnTo>
                  <a:lnTo>
                    <a:pt x="105727" y="0"/>
                  </a:lnTo>
                  <a:lnTo>
                    <a:pt x="2311400" y="0"/>
                  </a:lnTo>
                  <a:lnTo>
                    <a:pt x="2352357" y="8254"/>
                  </a:lnTo>
                  <a:lnTo>
                    <a:pt x="2386012" y="30797"/>
                  </a:lnTo>
                  <a:lnTo>
                    <a:pt x="2408872" y="64452"/>
                  </a:lnTo>
                  <a:lnTo>
                    <a:pt x="2417127" y="105727"/>
                  </a:lnTo>
                  <a:lnTo>
                    <a:pt x="2417127" y="528319"/>
                  </a:lnTo>
                  <a:lnTo>
                    <a:pt x="2408872" y="569594"/>
                  </a:lnTo>
                  <a:lnTo>
                    <a:pt x="2386012" y="602932"/>
                  </a:lnTo>
                  <a:lnTo>
                    <a:pt x="2352357" y="625792"/>
                  </a:lnTo>
                  <a:lnTo>
                    <a:pt x="2311400" y="634047"/>
                  </a:lnTo>
                  <a:lnTo>
                    <a:pt x="105727" y="634047"/>
                  </a:lnTo>
                  <a:lnTo>
                    <a:pt x="64452" y="625792"/>
                  </a:lnTo>
                  <a:lnTo>
                    <a:pt x="30797" y="602932"/>
                  </a:lnTo>
                  <a:lnTo>
                    <a:pt x="8254" y="569594"/>
                  </a:lnTo>
                  <a:lnTo>
                    <a:pt x="0" y="528319"/>
                  </a:lnTo>
                  <a:lnTo>
                    <a:pt x="0" y="105727"/>
                  </a:lnTo>
                </a:path>
              </a:pathLst>
            </a:custGeom>
            <a:ln w="15875">
              <a:solidFill>
                <a:srgbClr val="00905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56712" y="5058092"/>
              <a:ext cx="405447" cy="31083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069387" y="3910330"/>
              <a:ext cx="390525" cy="692150"/>
            </a:xfrm>
            <a:custGeom>
              <a:avLst/>
              <a:gdLst/>
              <a:ahLst/>
              <a:cxnLst/>
              <a:rect l="l" t="t" r="r" b="b"/>
              <a:pathLst>
                <a:path w="390525" h="692150">
                  <a:moveTo>
                    <a:pt x="194945" y="496887"/>
                  </a:moveTo>
                  <a:lnTo>
                    <a:pt x="97472" y="594360"/>
                  </a:lnTo>
                  <a:lnTo>
                    <a:pt x="194945" y="691832"/>
                  </a:lnTo>
                  <a:lnTo>
                    <a:pt x="194945" y="643255"/>
                  </a:lnTo>
                  <a:lnTo>
                    <a:pt x="219392" y="643255"/>
                  </a:lnTo>
                  <a:lnTo>
                    <a:pt x="264795" y="636905"/>
                  </a:lnTo>
                  <a:lnTo>
                    <a:pt x="305434" y="619760"/>
                  </a:lnTo>
                  <a:lnTo>
                    <a:pt x="340042" y="593090"/>
                  </a:lnTo>
                  <a:lnTo>
                    <a:pt x="366712" y="558482"/>
                  </a:lnTo>
                  <a:lnTo>
                    <a:pt x="372305" y="545465"/>
                  </a:lnTo>
                  <a:lnTo>
                    <a:pt x="194945" y="545465"/>
                  </a:lnTo>
                  <a:lnTo>
                    <a:pt x="194945" y="496887"/>
                  </a:lnTo>
                  <a:close/>
                </a:path>
                <a:path w="390525" h="692150">
                  <a:moveTo>
                    <a:pt x="219392" y="0"/>
                  </a:moveTo>
                  <a:lnTo>
                    <a:pt x="0" y="0"/>
                  </a:lnTo>
                  <a:lnTo>
                    <a:pt x="0" y="97472"/>
                  </a:lnTo>
                  <a:lnTo>
                    <a:pt x="219392" y="97472"/>
                  </a:lnTo>
                  <a:lnTo>
                    <a:pt x="247967" y="103187"/>
                  </a:lnTo>
                  <a:lnTo>
                    <a:pt x="271145" y="119062"/>
                  </a:lnTo>
                  <a:lnTo>
                    <a:pt x="286702" y="142240"/>
                  </a:lnTo>
                  <a:lnTo>
                    <a:pt x="292734" y="170815"/>
                  </a:lnTo>
                  <a:lnTo>
                    <a:pt x="292734" y="472440"/>
                  </a:lnTo>
                  <a:lnTo>
                    <a:pt x="286702" y="501015"/>
                  </a:lnTo>
                  <a:lnTo>
                    <a:pt x="271145" y="524192"/>
                  </a:lnTo>
                  <a:lnTo>
                    <a:pt x="247967" y="539750"/>
                  </a:lnTo>
                  <a:lnTo>
                    <a:pt x="219392" y="545465"/>
                  </a:lnTo>
                  <a:lnTo>
                    <a:pt x="372305" y="545465"/>
                  </a:lnTo>
                  <a:lnTo>
                    <a:pt x="384175" y="517842"/>
                  </a:lnTo>
                  <a:lnTo>
                    <a:pt x="390207" y="472440"/>
                  </a:lnTo>
                  <a:lnTo>
                    <a:pt x="390207" y="170815"/>
                  </a:lnTo>
                  <a:lnTo>
                    <a:pt x="384175" y="125412"/>
                  </a:lnTo>
                  <a:lnTo>
                    <a:pt x="366712" y="84455"/>
                  </a:lnTo>
                  <a:lnTo>
                    <a:pt x="340042" y="49847"/>
                  </a:lnTo>
                  <a:lnTo>
                    <a:pt x="305434" y="23177"/>
                  </a:lnTo>
                  <a:lnTo>
                    <a:pt x="264795" y="6032"/>
                  </a:lnTo>
                  <a:lnTo>
                    <a:pt x="2193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93287" y="3856989"/>
              <a:ext cx="373379" cy="3108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31287" y="4600892"/>
              <a:ext cx="373379" cy="31083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172007" y="2910839"/>
              <a:ext cx="4293235" cy="2426335"/>
            </a:xfrm>
            <a:custGeom>
              <a:avLst/>
              <a:gdLst/>
              <a:ahLst/>
              <a:cxnLst/>
              <a:rect l="l" t="t" r="r" b="b"/>
              <a:pathLst>
                <a:path w="4293234" h="2426335">
                  <a:moveTo>
                    <a:pt x="0" y="404495"/>
                  </a:moveTo>
                  <a:lnTo>
                    <a:pt x="2857" y="357187"/>
                  </a:lnTo>
                  <a:lnTo>
                    <a:pt x="10795" y="311785"/>
                  </a:lnTo>
                  <a:lnTo>
                    <a:pt x="23495" y="267970"/>
                  </a:lnTo>
                  <a:lnTo>
                    <a:pt x="40957" y="226695"/>
                  </a:lnTo>
                  <a:lnTo>
                    <a:pt x="62864" y="187642"/>
                  </a:lnTo>
                  <a:lnTo>
                    <a:pt x="88900" y="151447"/>
                  </a:lnTo>
                  <a:lnTo>
                    <a:pt x="118427" y="118427"/>
                  </a:lnTo>
                  <a:lnTo>
                    <a:pt x="151447" y="88900"/>
                  </a:lnTo>
                  <a:lnTo>
                    <a:pt x="187642" y="62864"/>
                  </a:lnTo>
                  <a:lnTo>
                    <a:pt x="226695" y="40957"/>
                  </a:lnTo>
                  <a:lnTo>
                    <a:pt x="267970" y="23495"/>
                  </a:lnTo>
                  <a:lnTo>
                    <a:pt x="311784" y="10795"/>
                  </a:lnTo>
                  <a:lnTo>
                    <a:pt x="357187" y="2857"/>
                  </a:lnTo>
                  <a:lnTo>
                    <a:pt x="404495" y="0"/>
                  </a:lnTo>
                  <a:lnTo>
                    <a:pt x="3888739" y="0"/>
                  </a:lnTo>
                  <a:lnTo>
                    <a:pt x="3935729" y="2857"/>
                  </a:lnTo>
                  <a:lnTo>
                    <a:pt x="3981450" y="10795"/>
                  </a:lnTo>
                  <a:lnTo>
                    <a:pt x="4024947" y="23495"/>
                  </a:lnTo>
                  <a:lnTo>
                    <a:pt x="4066539" y="40957"/>
                  </a:lnTo>
                  <a:lnTo>
                    <a:pt x="4105592" y="62864"/>
                  </a:lnTo>
                  <a:lnTo>
                    <a:pt x="4141470" y="88900"/>
                  </a:lnTo>
                  <a:lnTo>
                    <a:pt x="4174489" y="118427"/>
                  </a:lnTo>
                  <a:lnTo>
                    <a:pt x="4204334" y="151447"/>
                  </a:lnTo>
                  <a:lnTo>
                    <a:pt x="4230052" y="187642"/>
                  </a:lnTo>
                  <a:lnTo>
                    <a:pt x="4251959" y="226695"/>
                  </a:lnTo>
                  <a:lnTo>
                    <a:pt x="4269422" y="267970"/>
                  </a:lnTo>
                  <a:lnTo>
                    <a:pt x="4282439" y="311785"/>
                  </a:lnTo>
                  <a:lnTo>
                    <a:pt x="4290377" y="357187"/>
                  </a:lnTo>
                  <a:lnTo>
                    <a:pt x="4293234" y="404495"/>
                  </a:lnTo>
                  <a:lnTo>
                    <a:pt x="4293234" y="2021840"/>
                  </a:lnTo>
                  <a:lnTo>
                    <a:pt x="4290377" y="2068830"/>
                  </a:lnTo>
                  <a:lnTo>
                    <a:pt x="4282439" y="2114550"/>
                  </a:lnTo>
                  <a:lnTo>
                    <a:pt x="4269422" y="2158047"/>
                  </a:lnTo>
                  <a:lnTo>
                    <a:pt x="4251959" y="2199640"/>
                  </a:lnTo>
                  <a:lnTo>
                    <a:pt x="4230052" y="2238692"/>
                  </a:lnTo>
                  <a:lnTo>
                    <a:pt x="4204334" y="2274570"/>
                  </a:lnTo>
                  <a:lnTo>
                    <a:pt x="4174489" y="2307590"/>
                  </a:lnTo>
                  <a:lnTo>
                    <a:pt x="4141470" y="2337435"/>
                  </a:lnTo>
                  <a:lnTo>
                    <a:pt x="4105592" y="2363152"/>
                  </a:lnTo>
                  <a:lnTo>
                    <a:pt x="4066539" y="2385060"/>
                  </a:lnTo>
                  <a:lnTo>
                    <a:pt x="4024947" y="2402522"/>
                  </a:lnTo>
                  <a:lnTo>
                    <a:pt x="3981450" y="2415540"/>
                  </a:lnTo>
                  <a:lnTo>
                    <a:pt x="3935729" y="2423477"/>
                  </a:lnTo>
                  <a:lnTo>
                    <a:pt x="3888739" y="2426335"/>
                  </a:lnTo>
                  <a:lnTo>
                    <a:pt x="404495" y="2426335"/>
                  </a:lnTo>
                  <a:lnTo>
                    <a:pt x="357187" y="2423477"/>
                  </a:lnTo>
                  <a:lnTo>
                    <a:pt x="311784" y="2415540"/>
                  </a:lnTo>
                  <a:lnTo>
                    <a:pt x="267970" y="2402522"/>
                  </a:lnTo>
                  <a:lnTo>
                    <a:pt x="226695" y="2385060"/>
                  </a:lnTo>
                  <a:lnTo>
                    <a:pt x="187642" y="2363152"/>
                  </a:lnTo>
                  <a:lnTo>
                    <a:pt x="151447" y="2337435"/>
                  </a:lnTo>
                  <a:lnTo>
                    <a:pt x="118427" y="2307590"/>
                  </a:lnTo>
                  <a:lnTo>
                    <a:pt x="88900" y="2274570"/>
                  </a:lnTo>
                  <a:lnTo>
                    <a:pt x="62864" y="2238692"/>
                  </a:lnTo>
                  <a:lnTo>
                    <a:pt x="40957" y="2199640"/>
                  </a:lnTo>
                  <a:lnTo>
                    <a:pt x="23495" y="2158047"/>
                  </a:lnTo>
                  <a:lnTo>
                    <a:pt x="10795" y="2114550"/>
                  </a:lnTo>
                  <a:lnTo>
                    <a:pt x="2857" y="2068830"/>
                  </a:lnTo>
                  <a:lnTo>
                    <a:pt x="0" y="2021840"/>
                  </a:lnTo>
                  <a:lnTo>
                    <a:pt x="0" y="404495"/>
                  </a:lnTo>
                </a:path>
              </a:pathLst>
            </a:custGeom>
            <a:ln w="15875">
              <a:solidFill>
                <a:srgbClr val="B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829944" y="792162"/>
            <a:ext cx="76962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spc="142" baseline="34979" dirty="0"/>
              <a:t>4η</a:t>
            </a:r>
            <a:r>
              <a:rPr sz="2025" spc="217" baseline="34979" dirty="0"/>
              <a:t> </a:t>
            </a:r>
            <a:r>
              <a:rPr sz="2100" spc="145" dirty="0"/>
              <a:t>γενιά:</a:t>
            </a:r>
            <a:r>
              <a:rPr sz="2100" spc="210" dirty="0"/>
              <a:t> </a:t>
            </a:r>
            <a:r>
              <a:rPr sz="2100" spc="145" dirty="0"/>
              <a:t>Τείχος</a:t>
            </a:r>
            <a:r>
              <a:rPr sz="2100" spc="195" dirty="0"/>
              <a:t> </a:t>
            </a:r>
            <a:r>
              <a:rPr sz="2100" spc="150" dirty="0"/>
              <a:t>(ηλεκτρονικής)</a:t>
            </a:r>
            <a:r>
              <a:rPr sz="2100" spc="190" dirty="0"/>
              <a:t> </a:t>
            </a:r>
            <a:r>
              <a:rPr sz="2100" spc="155" dirty="0"/>
              <a:t>προστασίας</a:t>
            </a:r>
            <a:r>
              <a:rPr sz="2100" spc="210" dirty="0"/>
              <a:t> </a:t>
            </a:r>
            <a:r>
              <a:rPr sz="2100" spc="165" dirty="0"/>
              <a:t>επόμενης</a:t>
            </a:r>
            <a:r>
              <a:rPr sz="2100" spc="220" dirty="0"/>
              <a:t> </a:t>
            </a:r>
            <a:r>
              <a:rPr sz="2100" spc="150" dirty="0"/>
              <a:t>γενιάς</a:t>
            </a:r>
            <a:endParaRPr sz="2100"/>
          </a:p>
        </p:txBody>
      </p:sp>
      <p:sp>
        <p:nvSpPr>
          <p:cNvPr id="36" name="object 36"/>
          <p:cNvSpPr txBox="1"/>
          <p:nvPr/>
        </p:nvSpPr>
        <p:spPr>
          <a:xfrm>
            <a:off x="692150" y="1538287"/>
            <a:ext cx="592137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55" dirty="0">
                <a:latin typeface="Calibri"/>
                <a:cs typeface="Calibri"/>
              </a:rPr>
              <a:t>Τα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συστήματα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που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βασίζονται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95" dirty="0">
                <a:latin typeface="Calibri"/>
                <a:cs typeface="Calibri"/>
              </a:rPr>
              <a:t>NGFW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ενσωματώνουν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(πιο </a:t>
            </a:r>
            <a:r>
              <a:rPr sz="1500" spc="12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προηγμένες)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εφαρμογές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επίπεδο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εταιρικού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δικτύου,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όπως: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93444" y="2071052"/>
            <a:ext cx="4785995" cy="273304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505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350" spc="40" dirty="0">
                <a:latin typeface="Calibri"/>
                <a:cs typeface="Calibri"/>
              </a:rPr>
              <a:t>DPI</a:t>
            </a:r>
            <a:endParaRPr sz="13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9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350" spc="85" dirty="0">
                <a:latin typeface="Calibri"/>
                <a:cs typeface="Calibri"/>
              </a:rPr>
              <a:t>Διαχείριση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παρακολθηση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χρηστών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εφαρμογών</a:t>
            </a:r>
            <a:endParaRPr sz="13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94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350" spc="90" dirty="0">
                <a:latin typeface="Calibri"/>
                <a:cs typeface="Calibri"/>
              </a:rPr>
              <a:t>Έλεγχος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των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επιθέσεων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Advanced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Persistent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Threat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APT)</a:t>
            </a:r>
            <a:endParaRPr sz="13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95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350" spc="100" dirty="0">
                <a:latin typeface="Calibri"/>
                <a:cs typeface="Calibri"/>
              </a:rPr>
              <a:t>Επικύρωση</a:t>
            </a:r>
            <a:r>
              <a:rPr sz="1350" spc="1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των</a:t>
            </a:r>
            <a:r>
              <a:rPr sz="1350" spc="2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εφαρμογών</a:t>
            </a:r>
            <a:endParaRPr sz="13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9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350" spc="100" dirty="0">
                <a:latin typeface="Calibri"/>
                <a:cs typeface="Calibri"/>
              </a:rPr>
              <a:t>Απομόνωση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δεδομένων</a:t>
            </a:r>
            <a:endParaRPr sz="13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95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350" spc="95" dirty="0">
                <a:latin typeface="Calibri"/>
                <a:cs typeface="Calibri"/>
              </a:rPr>
              <a:t>Προστασία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δικτυωμένων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συστημάτων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στο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τρόπο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νέφους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350" spc="90" dirty="0">
                <a:latin typeface="Calibri"/>
                <a:cs typeface="Calibri"/>
              </a:rPr>
              <a:t>Έλεγχος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διαχείριση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από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κινητές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πλατφόρμες</a:t>
            </a:r>
            <a:endParaRPr sz="13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94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350" spc="114" dirty="0">
                <a:latin typeface="Calibri"/>
                <a:cs typeface="Calibri"/>
              </a:rPr>
              <a:t>κ.λπ.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796655" y="3006090"/>
            <a:ext cx="5981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35" dirty="0">
                <a:latin typeface="Calibri"/>
                <a:cs typeface="Calibri"/>
              </a:rPr>
              <a:t>Εταιρικό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spc="30" dirty="0">
                <a:latin typeface="Calibri"/>
                <a:cs typeface="Calibri"/>
              </a:rPr>
              <a:t>δίκτυο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96025" y="3821112"/>
            <a:ext cx="37655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5" dirty="0">
                <a:latin typeface="Calibri"/>
                <a:cs typeface="Calibri"/>
              </a:rPr>
              <a:t>Ί</a:t>
            </a:r>
            <a:r>
              <a:rPr sz="750" b="1" spc="20" dirty="0">
                <a:latin typeface="Calibri"/>
                <a:cs typeface="Calibri"/>
              </a:rPr>
              <a:t>ν</a:t>
            </a:r>
            <a:r>
              <a:rPr sz="750" b="1" spc="15" dirty="0">
                <a:latin typeface="Calibri"/>
                <a:cs typeface="Calibri"/>
              </a:rPr>
              <a:t>τ</a:t>
            </a:r>
            <a:r>
              <a:rPr sz="750" b="1" spc="20" dirty="0">
                <a:latin typeface="Calibri"/>
                <a:cs typeface="Calibri"/>
              </a:rPr>
              <a:t>ε</a:t>
            </a:r>
            <a:r>
              <a:rPr sz="750" b="1" spc="25" dirty="0">
                <a:latin typeface="Calibri"/>
                <a:cs typeface="Calibri"/>
              </a:rPr>
              <a:t>ρν</a:t>
            </a:r>
            <a:r>
              <a:rPr sz="750" b="1" spc="20" dirty="0">
                <a:latin typeface="Calibri"/>
                <a:cs typeface="Calibri"/>
              </a:rPr>
              <a:t>ε</a:t>
            </a:r>
            <a:r>
              <a:rPr sz="750" b="1" spc="30" dirty="0">
                <a:latin typeface="Calibri"/>
                <a:cs typeface="Calibri"/>
              </a:rPr>
              <a:t>τ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398384" y="3956684"/>
            <a:ext cx="1778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5" dirty="0">
                <a:latin typeface="Calibri"/>
                <a:cs typeface="Calibri"/>
              </a:rPr>
              <a:t>D</a:t>
            </a:r>
            <a:r>
              <a:rPr sz="600" b="1" spc="-5" dirty="0">
                <a:latin typeface="Calibri"/>
                <a:cs typeface="Calibri"/>
              </a:rPr>
              <a:t>M</a:t>
            </a:r>
            <a:r>
              <a:rPr sz="600" b="1" spc="15" dirty="0">
                <a:latin typeface="Calibri"/>
                <a:cs typeface="Calibri"/>
              </a:rPr>
              <a:t>Z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899525" y="3884929"/>
            <a:ext cx="3244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Calibri"/>
                <a:cs typeface="Calibri"/>
              </a:rPr>
              <a:t>H</a:t>
            </a:r>
            <a:r>
              <a:rPr sz="600" b="1" dirty="0">
                <a:latin typeface="Calibri"/>
                <a:cs typeface="Calibri"/>
              </a:rPr>
              <a:t>TTP</a:t>
            </a:r>
            <a:r>
              <a:rPr sz="600" b="1" spc="-5" dirty="0">
                <a:latin typeface="Calibri"/>
                <a:cs typeface="Calibri"/>
              </a:rPr>
              <a:t> </a:t>
            </a:r>
            <a:r>
              <a:rPr sz="600" b="1" spc="-30" dirty="0">
                <a:latin typeface="Calibri"/>
                <a:cs typeface="Calibri"/>
              </a:rPr>
              <a:t>GE</a:t>
            </a:r>
            <a:r>
              <a:rPr sz="600" b="1" dirty="0">
                <a:latin typeface="Calibri"/>
                <a:cs typeface="Calibri"/>
              </a:rPr>
              <a:t>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219690" y="4921250"/>
            <a:ext cx="1219200" cy="4578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latin typeface="Calibri"/>
                <a:cs typeface="Calibri"/>
              </a:rPr>
              <a:t>ModbusTCP/DNP3/S7/CIP/HTTP/...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00">
              <a:latin typeface="Calibri"/>
              <a:cs typeface="Calibri"/>
            </a:endParaRPr>
          </a:p>
          <a:p>
            <a:pPr marL="427355" marR="243204" indent="-5080">
              <a:lnSpc>
                <a:spcPct val="100000"/>
              </a:lnSpc>
              <a:spcBef>
                <a:spcPts val="515"/>
              </a:spcBef>
            </a:pPr>
            <a:r>
              <a:rPr sz="600" b="1" spc="20" dirty="0">
                <a:latin typeface="Calibri"/>
                <a:cs typeface="Calibri"/>
              </a:rPr>
              <a:t>Δ</a:t>
            </a:r>
            <a:r>
              <a:rPr sz="600" b="1" dirty="0">
                <a:latin typeface="Calibri"/>
                <a:cs typeface="Calibri"/>
              </a:rPr>
              <a:t>ί</a:t>
            </a:r>
            <a:r>
              <a:rPr sz="600" b="1" spc="10" dirty="0">
                <a:latin typeface="Calibri"/>
                <a:cs typeface="Calibri"/>
              </a:rPr>
              <a:t>κτ</a:t>
            </a:r>
            <a:r>
              <a:rPr sz="600" b="1" spc="15" dirty="0">
                <a:latin typeface="Calibri"/>
                <a:cs typeface="Calibri"/>
              </a:rPr>
              <a:t>υ</a:t>
            </a:r>
            <a:r>
              <a:rPr sz="600" b="1" spc="30" dirty="0">
                <a:latin typeface="Calibri"/>
                <a:cs typeface="Calibri"/>
              </a:rPr>
              <a:t>ο</a:t>
            </a:r>
            <a:r>
              <a:rPr sz="600" b="1" spc="-10" dirty="0">
                <a:latin typeface="Calibri"/>
                <a:cs typeface="Calibri"/>
              </a:rPr>
              <a:t> </a:t>
            </a:r>
            <a:r>
              <a:rPr sz="600" b="1" spc="10" dirty="0">
                <a:latin typeface="Calibri"/>
                <a:cs typeface="Calibri"/>
              </a:rPr>
              <a:t>ελέγ</a:t>
            </a:r>
            <a:r>
              <a:rPr sz="600" b="1" spc="15" dirty="0">
                <a:latin typeface="Calibri"/>
                <a:cs typeface="Calibri"/>
              </a:rPr>
              <a:t>χο</a:t>
            </a:r>
            <a:r>
              <a:rPr sz="600" b="1" spc="20" dirty="0">
                <a:latin typeface="Calibri"/>
                <a:cs typeface="Calibri"/>
              </a:rPr>
              <a:t>υ  </a:t>
            </a:r>
            <a:r>
              <a:rPr sz="600" b="1" dirty="0">
                <a:latin typeface="Calibri"/>
                <a:cs typeface="Calibri"/>
              </a:rPr>
              <a:t>κ</a:t>
            </a:r>
            <a:r>
              <a:rPr sz="600" b="1" spc="15" dirty="0">
                <a:latin typeface="Calibri"/>
                <a:cs typeface="Calibri"/>
              </a:rPr>
              <a:t>αι</a:t>
            </a:r>
            <a:r>
              <a:rPr sz="600" b="1" spc="-30" dirty="0">
                <a:latin typeface="Calibri"/>
                <a:cs typeface="Calibri"/>
              </a:rPr>
              <a:t> </a:t>
            </a:r>
            <a:r>
              <a:rPr sz="600" b="1" spc="15" dirty="0">
                <a:latin typeface="Calibri"/>
                <a:cs typeface="Calibri"/>
              </a:rPr>
              <a:t>υ</a:t>
            </a:r>
            <a:r>
              <a:rPr sz="600" b="1" spc="20" dirty="0">
                <a:latin typeface="Calibri"/>
                <a:cs typeface="Calibri"/>
              </a:rPr>
              <a:t>π</a:t>
            </a:r>
            <a:r>
              <a:rPr sz="600" b="1" spc="15" dirty="0">
                <a:latin typeface="Calibri"/>
                <a:cs typeface="Calibri"/>
              </a:rPr>
              <a:t>οσ</a:t>
            </a:r>
            <a:r>
              <a:rPr sz="600" b="1" spc="10" dirty="0">
                <a:latin typeface="Calibri"/>
                <a:cs typeface="Calibri"/>
              </a:rPr>
              <a:t>τ</a:t>
            </a:r>
            <a:r>
              <a:rPr sz="600" b="1" spc="15" dirty="0">
                <a:latin typeface="Calibri"/>
                <a:cs typeface="Calibri"/>
              </a:rPr>
              <a:t>αθμοί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177587" y="5775959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2554" y="5953759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3112"/>
            <a:ext cx="39890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80" dirty="0"/>
              <a:t>Πλεονεκτήματα</a:t>
            </a:r>
            <a:r>
              <a:rPr spc="200" dirty="0"/>
              <a:t> </a:t>
            </a:r>
            <a:r>
              <a:rPr spc="90" dirty="0"/>
              <a:t>της</a:t>
            </a:r>
            <a:r>
              <a:rPr spc="35" dirty="0"/>
              <a:t> </a:t>
            </a:r>
            <a:r>
              <a:rPr spc="130" dirty="0"/>
              <a:t>χρήσης</a:t>
            </a:r>
            <a:r>
              <a:rPr spc="135" dirty="0"/>
              <a:t> του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2150" y="1519237"/>
            <a:ext cx="6784975" cy="3095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246379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b="1" spc="114" dirty="0">
                <a:latin typeface="Calibri"/>
                <a:cs typeface="Calibri"/>
              </a:rPr>
              <a:t>Προστασία των </a:t>
            </a:r>
            <a:r>
              <a:rPr sz="1500" b="1" spc="105" dirty="0">
                <a:latin typeface="Calibri"/>
                <a:cs typeface="Calibri"/>
              </a:rPr>
              <a:t>πιο κρίσιμων δικτύων </a:t>
            </a:r>
            <a:r>
              <a:rPr sz="1500" b="1" spc="75" dirty="0">
                <a:latin typeface="Calibri"/>
                <a:cs typeface="Calibri"/>
              </a:rPr>
              <a:t>(</a:t>
            </a:r>
            <a:r>
              <a:rPr sz="1500" spc="75" dirty="0">
                <a:latin typeface="Calibri"/>
                <a:cs typeface="Calibri"/>
              </a:rPr>
              <a:t>π.χ. </a:t>
            </a:r>
            <a:r>
              <a:rPr sz="1500" spc="105" dirty="0">
                <a:latin typeface="Calibri"/>
                <a:cs typeface="Calibri"/>
              </a:rPr>
              <a:t>υποσταθμοί) </a:t>
            </a:r>
            <a:r>
              <a:rPr sz="1500" spc="120" dirty="0">
                <a:latin typeface="Calibri"/>
                <a:cs typeface="Calibri"/>
              </a:rPr>
              <a:t>από </a:t>
            </a:r>
            <a:r>
              <a:rPr sz="1500" spc="12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επιτιθέμενους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Ίντερνετ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-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μειώνοντας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την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έκθεση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του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εξοπλισμού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σε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εξωτερικά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δίκτυα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μέσω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κανόνων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δράσης.</a:t>
            </a:r>
            <a:endParaRPr sz="1500">
              <a:latin typeface="Calibri"/>
              <a:cs typeface="Calibri"/>
            </a:endParaRPr>
          </a:p>
          <a:p>
            <a:pPr marL="173355" indent="-160655">
              <a:lnSpc>
                <a:spcPct val="100000"/>
              </a:lnSpc>
              <a:spcBef>
                <a:spcPts val="104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20" dirty="0">
                <a:latin typeface="Calibri"/>
                <a:cs typeface="Calibri"/>
              </a:rPr>
              <a:t>Προώθηση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b="1" spc="95" dirty="0">
                <a:latin typeface="Calibri"/>
                <a:cs typeface="Calibri"/>
              </a:rPr>
              <a:t>της</a:t>
            </a:r>
            <a:r>
              <a:rPr sz="1500" b="1" spc="50" dirty="0">
                <a:latin typeface="Calibri"/>
                <a:cs typeface="Calibri"/>
              </a:rPr>
              <a:t> </a:t>
            </a:r>
            <a:r>
              <a:rPr sz="1500" b="1" spc="110" dirty="0">
                <a:latin typeface="Calibri"/>
                <a:cs typeface="Calibri"/>
              </a:rPr>
              <a:t>κατάτμησης</a:t>
            </a:r>
            <a:r>
              <a:rPr sz="1500" b="1" spc="50" dirty="0">
                <a:latin typeface="Calibri"/>
                <a:cs typeface="Calibri"/>
              </a:rPr>
              <a:t> </a:t>
            </a:r>
            <a:r>
              <a:rPr sz="1500" b="1" spc="100" dirty="0">
                <a:latin typeface="Calibri"/>
                <a:cs typeface="Calibri"/>
              </a:rPr>
              <a:t>και</a:t>
            </a:r>
            <a:r>
              <a:rPr sz="1500" b="1" spc="60" dirty="0">
                <a:latin typeface="Calibri"/>
                <a:cs typeface="Calibri"/>
              </a:rPr>
              <a:t> </a:t>
            </a:r>
            <a:r>
              <a:rPr sz="1500" b="1" spc="90" dirty="0">
                <a:latin typeface="Calibri"/>
                <a:cs typeface="Calibri"/>
              </a:rPr>
              <a:t>της</a:t>
            </a:r>
            <a:r>
              <a:rPr sz="1500" b="1" spc="35" dirty="0">
                <a:latin typeface="Calibri"/>
                <a:cs typeface="Calibri"/>
              </a:rPr>
              <a:t> </a:t>
            </a:r>
            <a:r>
              <a:rPr sz="1500" b="1" spc="110" dirty="0">
                <a:latin typeface="Calibri"/>
                <a:cs typeface="Calibri"/>
              </a:rPr>
              <a:t>απομόνωσης</a:t>
            </a:r>
            <a:r>
              <a:rPr sz="1500" b="1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του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δικτύου</a:t>
            </a:r>
            <a:endParaRPr sz="1500">
              <a:latin typeface="Calibri"/>
              <a:cs typeface="Calibri"/>
            </a:endParaRPr>
          </a:p>
          <a:p>
            <a:pPr marL="104139" marR="5080" indent="-91440">
              <a:lnSpc>
                <a:spcPct val="100000"/>
              </a:lnSpc>
              <a:spcBef>
                <a:spcPts val="103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00" dirty="0">
                <a:latin typeface="Calibri"/>
                <a:cs typeface="Calibri"/>
              </a:rPr>
              <a:t>Έλεγχος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b="1" spc="95" dirty="0">
                <a:latin typeface="Calibri"/>
                <a:cs typeface="Calibri"/>
              </a:rPr>
              <a:t>της</a:t>
            </a:r>
            <a:r>
              <a:rPr sz="1500" b="1" spc="60" dirty="0">
                <a:latin typeface="Calibri"/>
                <a:cs typeface="Calibri"/>
              </a:rPr>
              <a:t> </a:t>
            </a:r>
            <a:r>
              <a:rPr sz="1500" b="1" spc="110" dirty="0">
                <a:latin typeface="Calibri"/>
                <a:cs typeface="Calibri"/>
              </a:rPr>
              <a:t>κατάστασης</a:t>
            </a:r>
            <a:r>
              <a:rPr sz="1500" b="1" spc="60" dirty="0">
                <a:latin typeface="Calibri"/>
                <a:cs typeface="Calibri"/>
              </a:rPr>
              <a:t> </a:t>
            </a:r>
            <a:r>
              <a:rPr sz="1500" b="1" spc="100" dirty="0">
                <a:latin typeface="Calibri"/>
                <a:cs typeface="Calibri"/>
              </a:rPr>
              <a:t>κίνησης</a:t>
            </a:r>
            <a:r>
              <a:rPr sz="1500" b="1" spc="60" dirty="0">
                <a:latin typeface="Calibri"/>
                <a:cs typeface="Calibri"/>
              </a:rPr>
              <a:t> </a:t>
            </a:r>
            <a:r>
              <a:rPr sz="1500" b="1" spc="105" dirty="0">
                <a:latin typeface="Calibri"/>
                <a:cs typeface="Calibri"/>
              </a:rPr>
              <a:t>του</a:t>
            </a:r>
            <a:r>
              <a:rPr sz="1500" b="1" spc="65" dirty="0">
                <a:latin typeface="Calibri"/>
                <a:cs typeface="Calibri"/>
              </a:rPr>
              <a:t> </a:t>
            </a:r>
            <a:r>
              <a:rPr sz="1500" b="1" spc="95" dirty="0">
                <a:latin typeface="Calibri"/>
                <a:cs typeface="Calibri"/>
              </a:rPr>
              <a:t>δικτύου,</a:t>
            </a:r>
            <a:r>
              <a:rPr sz="1500" b="1" spc="7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δημιουργία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ειδοποιήσεων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σε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περίπτωση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επιθέσεων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ή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ανωμαλιών.</a:t>
            </a:r>
            <a:endParaRPr sz="1500">
              <a:latin typeface="Calibri"/>
              <a:cs typeface="Calibri"/>
            </a:endParaRPr>
          </a:p>
          <a:p>
            <a:pPr marL="104139" marR="586105" indent="-91440">
              <a:lnSpc>
                <a:spcPct val="100000"/>
              </a:lnSpc>
              <a:spcBef>
                <a:spcPts val="104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b="1" spc="120" dirty="0">
                <a:latin typeface="Calibri"/>
                <a:cs typeface="Calibri"/>
              </a:rPr>
              <a:t>Παρακολούθηση ύποπτων </a:t>
            </a:r>
            <a:r>
              <a:rPr sz="1500" b="1" spc="110" dirty="0">
                <a:latin typeface="Calibri"/>
                <a:cs typeface="Calibri"/>
              </a:rPr>
              <a:t>δραστηριοτήτων </a:t>
            </a:r>
            <a:r>
              <a:rPr sz="1500" spc="105" dirty="0">
                <a:latin typeface="Calibri"/>
                <a:cs typeface="Calibri"/>
              </a:rPr>
              <a:t>στο </a:t>
            </a:r>
            <a:r>
              <a:rPr sz="1500" spc="100" dirty="0">
                <a:latin typeface="Calibri"/>
                <a:cs typeface="Calibri"/>
              </a:rPr>
              <a:t>δίκτυο-στόχο </a:t>
            </a:r>
            <a:r>
              <a:rPr sz="1500" spc="110" dirty="0">
                <a:latin typeface="Calibri"/>
                <a:cs typeface="Calibri"/>
              </a:rPr>
              <a:t>με </a:t>
            </a:r>
            <a:r>
              <a:rPr sz="1500" spc="114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ανάλυση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των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παραμέτρων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του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δικτύου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των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πόρων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του,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όπως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διεργασίες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συνδέσεις.</a:t>
            </a:r>
            <a:endParaRPr sz="1500">
              <a:latin typeface="Calibri"/>
              <a:cs typeface="Calibri"/>
            </a:endParaRPr>
          </a:p>
          <a:p>
            <a:pPr marL="396875" marR="725805" lvl="1" indent="-182880">
              <a:lnSpc>
                <a:spcPct val="134600"/>
              </a:lnSpc>
              <a:spcBef>
                <a:spcPts val="49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100" dirty="0">
                <a:latin typeface="Calibri"/>
                <a:cs typeface="Calibri"/>
              </a:rPr>
              <a:t>Π.χ.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καταχρήσεις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σε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μια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συγκεκριμένη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ενός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δικτύουκαταχρήσεις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σε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ορισμένα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λιμάνια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κ.λπ.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77587" y="5454650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5632450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145972" y="2378710"/>
              <a:ext cx="1086485" cy="611505"/>
            </a:xfrm>
            <a:custGeom>
              <a:avLst/>
              <a:gdLst/>
              <a:ahLst/>
              <a:cxnLst/>
              <a:rect l="l" t="t" r="r" b="b"/>
              <a:pathLst>
                <a:path w="1086484" h="611505">
                  <a:moveTo>
                    <a:pt x="781050" y="0"/>
                  </a:moveTo>
                  <a:lnTo>
                    <a:pt x="781050" y="152717"/>
                  </a:lnTo>
                  <a:lnTo>
                    <a:pt x="0" y="152717"/>
                  </a:lnTo>
                  <a:lnTo>
                    <a:pt x="0" y="458469"/>
                  </a:lnTo>
                  <a:lnTo>
                    <a:pt x="781050" y="458469"/>
                  </a:lnTo>
                  <a:lnTo>
                    <a:pt x="781050" y="611187"/>
                  </a:lnTo>
                  <a:lnTo>
                    <a:pt x="1086485" y="30543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773112"/>
            <a:ext cx="39751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5" dirty="0"/>
              <a:t>Μειονεκτήματα</a:t>
            </a:r>
            <a:r>
              <a:rPr spc="215" dirty="0"/>
              <a:t> </a:t>
            </a:r>
            <a:r>
              <a:rPr spc="90" dirty="0"/>
              <a:t>της</a:t>
            </a:r>
            <a:r>
              <a:rPr spc="55" dirty="0"/>
              <a:t> </a:t>
            </a:r>
            <a:r>
              <a:rPr spc="130" dirty="0"/>
              <a:t>χρήσης</a:t>
            </a:r>
            <a:r>
              <a:rPr spc="150" dirty="0"/>
              <a:t> </a:t>
            </a:r>
            <a:r>
              <a:rPr spc="135" dirty="0"/>
              <a:t>του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92150" y="1536700"/>
            <a:ext cx="8455660" cy="410972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4139" marR="5080" indent="-91440">
              <a:lnSpc>
                <a:spcPct val="101699"/>
              </a:lnSpc>
              <a:spcBef>
                <a:spcPts val="75"/>
              </a:spcBef>
              <a:buClr>
                <a:srgbClr val="FFB800"/>
              </a:buClr>
              <a:buSzPct val="150000"/>
              <a:buFont typeface="Arial"/>
              <a:buChar char="•"/>
              <a:tabLst>
                <a:tab pos="167640" algn="l"/>
              </a:tabLst>
            </a:pPr>
            <a:r>
              <a:rPr sz="1200" spc="85" dirty="0">
                <a:latin typeface="Calibri"/>
                <a:cs typeface="Calibri"/>
              </a:rPr>
              <a:t>Οι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λειτουργίες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τείχους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(ηλεκτρονικής)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προστασίας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υπόκεινται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b="1" spc="85" dirty="0">
                <a:latin typeface="Calibri"/>
                <a:cs typeface="Calibri"/>
              </a:rPr>
              <a:t>προκαθορισμένους</a:t>
            </a:r>
            <a:r>
              <a:rPr sz="1200" b="1" spc="50" dirty="0">
                <a:latin typeface="Calibri"/>
                <a:cs typeface="Calibri"/>
              </a:rPr>
              <a:t> </a:t>
            </a:r>
            <a:r>
              <a:rPr sz="1200" b="1" spc="85" dirty="0">
                <a:latin typeface="Calibri"/>
                <a:cs typeface="Calibri"/>
              </a:rPr>
              <a:t>κανόνες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ορισμένες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παράμετροι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όπως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IPS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(Intrusion</a:t>
            </a:r>
            <a:r>
              <a:rPr sz="1200" spc="34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-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)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ή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"χαρακτηριστικά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πρωτοκόλλου"</a:t>
            </a:r>
            <a:endParaRPr sz="1200">
              <a:latin typeface="Calibri"/>
              <a:cs typeface="Calibri"/>
            </a:endParaRPr>
          </a:p>
          <a:p>
            <a:pPr marL="104139" marR="1818639" indent="-91440">
              <a:lnSpc>
                <a:spcPct val="100000"/>
              </a:lnSpc>
              <a:spcBef>
                <a:spcPts val="96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58115" algn="l"/>
              </a:tabLst>
            </a:pPr>
            <a:r>
              <a:rPr sz="1200" spc="90" dirty="0">
                <a:latin typeface="Calibri"/>
                <a:cs typeface="Calibri"/>
              </a:rPr>
              <a:t>Υπάρχουν </a:t>
            </a:r>
            <a:r>
              <a:rPr sz="1200" b="1" spc="100" dirty="0">
                <a:latin typeface="Calibri"/>
                <a:cs typeface="Calibri"/>
              </a:rPr>
              <a:t>πάρα </a:t>
            </a:r>
            <a:r>
              <a:rPr sz="1200" b="1" spc="90" dirty="0">
                <a:latin typeface="Calibri"/>
                <a:cs typeface="Calibri"/>
              </a:rPr>
              <a:t>πολλά </a:t>
            </a:r>
            <a:r>
              <a:rPr sz="1200" b="1" spc="85" dirty="0">
                <a:latin typeface="Calibri"/>
                <a:cs typeface="Calibri"/>
              </a:rPr>
              <a:t>βιομηχανικά </a:t>
            </a:r>
            <a:r>
              <a:rPr sz="1200" b="1" spc="90" dirty="0">
                <a:latin typeface="Calibri"/>
                <a:cs typeface="Calibri"/>
              </a:rPr>
              <a:t>πρωτόκολλα </a:t>
            </a:r>
            <a:r>
              <a:rPr sz="1200" b="1" spc="80" dirty="0">
                <a:latin typeface="Calibri"/>
                <a:cs typeface="Calibri"/>
              </a:rPr>
              <a:t>επικοινωνίας </a:t>
            </a:r>
            <a:r>
              <a:rPr sz="1200" spc="95" dirty="0">
                <a:latin typeface="Calibri"/>
                <a:cs typeface="Calibri"/>
              </a:rPr>
              <a:t>που </a:t>
            </a:r>
            <a:r>
              <a:rPr sz="1200" spc="85" dirty="0">
                <a:latin typeface="Calibri"/>
                <a:cs typeface="Calibri"/>
              </a:rPr>
              <a:t>παράγουν/κάνουν 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δύσκολη </a:t>
            </a:r>
            <a:r>
              <a:rPr sz="1200" spc="80" dirty="0">
                <a:latin typeface="Calibri"/>
                <a:cs typeface="Calibri"/>
              </a:rPr>
              <a:t>την εξεύρεση ενός </a:t>
            </a:r>
            <a:r>
              <a:rPr sz="1200" spc="75" dirty="0">
                <a:latin typeface="Calibri"/>
                <a:cs typeface="Calibri"/>
              </a:rPr>
              <a:t>ενιαίου τείχους (ηλεκτρονικής) </a:t>
            </a:r>
            <a:r>
              <a:rPr sz="1200" spc="85" dirty="0">
                <a:latin typeface="Calibri"/>
                <a:cs typeface="Calibri"/>
              </a:rPr>
              <a:t>προστασίας </a:t>
            </a:r>
            <a:r>
              <a:rPr sz="1200" spc="95" dirty="0">
                <a:latin typeface="Calibri"/>
                <a:cs typeface="Calibri"/>
              </a:rPr>
              <a:t>που </a:t>
            </a:r>
            <a:r>
              <a:rPr sz="1200" spc="90" dirty="0">
                <a:latin typeface="Calibri"/>
                <a:cs typeface="Calibri"/>
              </a:rPr>
              <a:t>να </a:t>
            </a:r>
            <a:r>
              <a:rPr sz="1200" spc="80" dirty="0">
                <a:latin typeface="Calibri"/>
                <a:cs typeface="Calibri"/>
              </a:rPr>
              <a:t>μπορεί </a:t>
            </a:r>
            <a:r>
              <a:rPr sz="1200" spc="90" dirty="0">
                <a:latin typeface="Calibri"/>
                <a:cs typeface="Calibri"/>
              </a:rPr>
              <a:t>να 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ερμηνεύσει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όλα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πρωτόκολλα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-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όπως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έχει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ήδη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αποδειχθεί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στην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προηγούμενη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ενότητα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!!!</a:t>
            </a:r>
            <a:endParaRPr sz="1200">
              <a:latin typeface="Calibri"/>
              <a:cs typeface="Calibri"/>
            </a:endParaRPr>
          </a:p>
          <a:p>
            <a:pPr marL="158115" indent="-145415">
              <a:lnSpc>
                <a:spcPct val="100000"/>
              </a:lnSpc>
              <a:spcBef>
                <a:spcPts val="95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58115" algn="l"/>
              </a:tabLst>
            </a:pPr>
            <a:r>
              <a:rPr sz="1200" b="1" spc="110" dirty="0">
                <a:latin typeface="Calibri"/>
                <a:cs typeface="Calibri"/>
              </a:rPr>
              <a:t>Οποιαδήποτε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b="1" spc="105" dirty="0">
                <a:latin typeface="Calibri"/>
                <a:cs typeface="Calibri"/>
              </a:rPr>
              <a:t>απροσδιόριστη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b="1" spc="110" dirty="0">
                <a:latin typeface="Calibri"/>
                <a:cs typeface="Calibri"/>
              </a:rPr>
              <a:t>κατάσταση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b="1" spc="125" dirty="0">
                <a:latin typeface="Calibri"/>
                <a:cs typeface="Calibri"/>
              </a:rPr>
              <a:t>από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b="1" spc="100" dirty="0">
                <a:latin typeface="Calibri"/>
                <a:cs typeface="Calibri"/>
              </a:rPr>
              <a:t>τους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spc="105" dirty="0">
                <a:latin typeface="Calibri"/>
                <a:cs typeface="Calibri"/>
              </a:rPr>
              <a:t>κανόνες</a:t>
            </a:r>
            <a:r>
              <a:rPr sz="1200" b="1" spc="50" dirty="0">
                <a:latin typeface="Calibri"/>
                <a:cs typeface="Calibri"/>
              </a:rPr>
              <a:t> </a:t>
            </a:r>
            <a:r>
              <a:rPr sz="1200" b="1" spc="105" dirty="0">
                <a:latin typeface="Calibri"/>
                <a:cs typeface="Calibri"/>
              </a:rPr>
              <a:t>μπορεί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b="1" spc="120" dirty="0">
                <a:latin typeface="Calibri"/>
                <a:cs typeface="Calibri"/>
              </a:rPr>
              <a:t>να</a:t>
            </a:r>
            <a:r>
              <a:rPr sz="1200" b="1" spc="50" dirty="0">
                <a:latin typeface="Calibri"/>
                <a:cs typeface="Calibri"/>
              </a:rPr>
              <a:t> </a:t>
            </a:r>
            <a:r>
              <a:rPr sz="1200" b="1" spc="80" dirty="0">
                <a:latin typeface="Calibri"/>
                <a:cs typeface="Calibri"/>
              </a:rPr>
              <a:t>γίνει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spc="110" dirty="0">
                <a:latin typeface="Calibri"/>
                <a:cs typeface="Calibri"/>
              </a:rPr>
              <a:t>αποδεκτή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5" dirty="0">
                <a:latin typeface="Calibri"/>
                <a:cs typeface="Calibri"/>
              </a:rPr>
              <a:t>Εάν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θύρα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είναι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ανοιχτή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δεν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καλύπτεται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από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κανόνες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φιλτραρίσματος,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μπορεί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να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οδηγήσει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επιθέσεις</a:t>
            </a:r>
            <a:endParaRPr sz="1050">
              <a:latin typeface="Calibri"/>
              <a:cs typeface="Calibri"/>
            </a:endParaRPr>
          </a:p>
          <a:p>
            <a:pPr marL="158115" indent="-145415">
              <a:lnSpc>
                <a:spcPct val="100000"/>
              </a:lnSpc>
              <a:spcBef>
                <a:spcPts val="96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58115" algn="l"/>
              </a:tabLst>
            </a:pPr>
            <a:r>
              <a:rPr sz="1200" spc="90" dirty="0">
                <a:latin typeface="Calibri"/>
                <a:cs typeface="Calibri"/>
              </a:rPr>
              <a:t>Το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προηγούμενο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μειονέκτημα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οδηγεί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b="1" spc="80" dirty="0">
                <a:latin typeface="Calibri"/>
                <a:cs typeface="Calibri"/>
              </a:rPr>
              <a:t>συνεχείς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75" dirty="0">
                <a:latin typeface="Calibri"/>
                <a:cs typeface="Calibri"/>
              </a:rPr>
              <a:t>ενημερώσεις</a:t>
            </a:r>
            <a:endParaRPr sz="1200">
              <a:latin typeface="Calibri"/>
              <a:cs typeface="Calibri"/>
            </a:endParaRPr>
          </a:p>
          <a:p>
            <a:pPr marL="396875" marR="975360" lvl="1" indent="-182880">
              <a:lnSpc>
                <a:spcPct val="134500"/>
              </a:lnSpc>
              <a:spcBef>
                <a:spcPts val="50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90" dirty="0">
                <a:latin typeface="Calibri"/>
                <a:cs typeface="Calibri"/>
              </a:rPr>
              <a:t>Και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ανάλογα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με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το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μέγεθος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του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δικτύου,</a:t>
            </a:r>
            <a:r>
              <a:rPr sz="1050" spc="35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τείχους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(ηλεκτρονικής)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προστασίας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μπορεί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να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είναι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κουραστικό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να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συντήρηση</a:t>
            </a:r>
            <a:endParaRPr sz="10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800">
              <a:latin typeface="Calibri"/>
              <a:cs typeface="Calibri"/>
            </a:endParaRPr>
          </a:p>
          <a:p>
            <a:pPr marL="158115" indent="-145415">
              <a:lnSpc>
                <a:spcPct val="100000"/>
              </a:lnSpc>
              <a:buClr>
                <a:srgbClr val="FFB800"/>
              </a:buClr>
              <a:buSzPct val="133333"/>
              <a:buFont typeface="Arial"/>
              <a:buChar char="•"/>
              <a:tabLst>
                <a:tab pos="158115" algn="l"/>
              </a:tabLst>
            </a:pPr>
            <a:r>
              <a:rPr sz="1200" spc="80" dirty="0">
                <a:latin typeface="Calibri"/>
                <a:cs typeface="Calibri"/>
              </a:rPr>
              <a:t>Ο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ορισμός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κανόνων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του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τείχους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(ηλεκτρονικής)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προστασίας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45" dirty="0">
                <a:latin typeface="Calibri"/>
                <a:cs typeface="Calibri"/>
              </a:rPr>
              <a:t>είναι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κρίσιμος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για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τη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σωστή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χρησιμότητά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του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0" dirty="0">
                <a:latin typeface="Calibri"/>
                <a:cs typeface="Calibri"/>
              </a:rPr>
              <a:t>Οι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περιοριστικοί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κανόνες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θα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πρέπει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να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ορίζονται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κάτω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στον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κατάλογο</a:t>
            </a:r>
            <a:endParaRPr sz="1050">
              <a:latin typeface="Calibri"/>
              <a:cs typeface="Calibri"/>
            </a:endParaRPr>
          </a:p>
          <a:p>
            <a:pPr marL="396875" marR="2111375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050" spc="45" dirty="0">
                <a:latin typeface="Calibri"/>
                <a:cs typeface="Calibri"/>
              </a:rPr>
              <a:t>Οι κανόνες </a:t>
            </a:r>
            <a:r>
              <a:rPr sz="1050" spc="50" dirty="0">
                <a:latin typeface="Calibri"/>
                <a:cs typeface="Calibri"/>
              </a:rPr>
              <a:t>του </a:t>
            </a:r>
            <a:r>
              <a:rPr sz="1050" spc="40" dirty="0">
                <a:latin typeface="Calibri"/>
                <a:cs typeface="Calibri"/>
              </a:rPr>
              <a:t>τείχους (ηλεκτρονικής) </a:t>
            </a:r>
            <a:r>
              <a:rPr sz="1050" spc="45" dirty="0">
                <a:latin typeface="Calibri"/>
                <a:cs typeface="Calibri"/>
              </a:rPr>
              <a:t>προστασίας διαβάζονται </a:t>
            </a:r>
            <a:r>
              <a:rPr sz="1050" spc="55" dirty="0">
                <a:latin typeface="Calibri"/>
                <a:cs typeface="Calibri"/>
              </a:rPr>
              <a:t>ως </a:t>
            </a:r>
            <a:r>
              <a:rPr sz="1050" spc="45" dirty="0">
                <a:latin typeface="Calibri"/>
                <a:cs typeface="Calibri"/>
              </a:rPr>
              <a:t>'ΑΝ-ΤΟΤΕ' </a:t>
            </a:r>
            <a:r>
              <a:rPr sz="1050" spc="30" dirty="0">
                <a:latin typeface="Calibri"/>
                <a:cs typeface="Calibri"/>
              </a:rPr>
              <a:t>- </a:t>
            </a:r>
            <a:r>
              <a:rPr sz="1050" spc="50" dirty="0">
                <a:latin typeface="Calibri"/>
                <a:cs typeface="Calibri"/>
              </a:rPr>
              <a:t>αν </a:t>
            </a:r>
            <a:r>
              <a:rPr sz="1050" spc="55" dirty="0">
                <a:latin typeface="Calibri"/>
                <a:cs typeface="Calibri"/>
              </a:rPr>
              <a:t>ο </a:t>
            </a:r>
            <a:r>
              <a:rPr sz="1050" spc="45" dirty="0">
                <a:latin typeface="Calibri"/>
                <a:cs typeface="Calibri"/>
              </a:rPr>
              <a:t>κανόνας δεν 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ικανοποιείται,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μεταβαίνει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στον</a:t>
            </a:r>
            <a:r>
              <a:rPr sz="1050" spc="29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κανόνα,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αν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ικανοποιείταιεκτελεί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την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ενέργεια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και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εξέρχεται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από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το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τείχος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(ηλεκτρονικής)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προστασίας.</a:t>
            </a:r>
            <a:endParaRPr sz="1050">
              <a:latin typeface="Calibri"/>
              <a:cs typeface="Calibri"/>
            </a:endParaRPr>
          </a:p>
          <a:p>
            <a:pPr marL="104139" marR="2042160" indent="-91440">
              <a:lnSpc>
                <a:spcPct val="94200"/>
              </a:lnSpc>
              <a:spcBef>
                <a:spcPts val="67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200" spc="114" dirty="0">
                <a:latin typeface="Calibri"/>
                <a:cs typeface="Calibri"/>
              </a:rPr>
              <a:t>Δεν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εξασφαλίζουν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προστασία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από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b="1" spc="105" dirty="0">
                <a:latin typeface="Calibri"/>
                <a:cs typeface="Calibri"/>
              </a:rPr>
              <a:t>επιθέσεις</a:t>
            </a:r>
            <a:r>
              <a:rPr sz="1200" b="1" spc="55" dirty="0">
                <a:latin typeface="Calibri"/>
                <a:cs typeface="Calibri"/>
              </a:rPr>
              <a:t> </a:t>
            </a:r>
            <a:r>
              <a:rPr sz="1200" b="1" spc="110" dirty="0">
                <a:latin typeface="Calibri"/>
                <a:cs typeface="Calibri"/>
              </a:rPr>
              <a:t>κοινωνικής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b="1" spc="110" dirty="0">
                <a:latin typeface="Calibri"/>
                <a:cs typeface="Calibri"/>
              </a:rPr>
              <a:t>μηχανικής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b="1" spc="130" dirty="0">
                <a:latin typeface="Calibri"/>
                <a:cs typeface="Calibri"/>
              </a:rPr>
              <a:t>ή</a:t>
            </a:r>
            <a:r>
              <a:rPr sz="1200" b="1" spc="50" dirty="0">
                <a:latin typeface="Calibri"/>
                <a:cs typeface="Calibri"/>
              </a:rPr>
              <a:t> </a:t>
            </a:r>
            <a:r>
              <a:rPr sz="1200" b="1" spc="105" dirty="0">
                <a:latin typeface="Calibri"/>
                <a:cs typeface="Calibri"/>
              </a:rPr>
              <a:t>μολύνσεις,</a:t>
            </a:r>
            <a:r>
              <a:rPr sz="1200" b="1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σε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εφαρμογές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διεργασίες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του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λειτουργικού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συστήματος.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77587" y="5943600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6121400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08975" y="1709737"/>
            <a:ext cx="3677285" cy="3484245"/>
            <a:chOff x="8308975" y="1709737"/>
            <a:chExt cx="3677285" cy="348424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8975" y="1709737"/>
              <a:ext cx="1908175" cy="34839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54247" y="2151697"/>
              <a:ext cx="2095500" cy="22539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64239" y="2640964"/>
              <a:ext cx="922020" cy="25527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3112"/>
            <a:ext cx="93294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Τείχη</a:t>
            </a:r>
            <a:r>
              <a:rPr spc="225" dirty="0"/>
              <a:t> </a:t>
            </a:r>
            <a:r>
              <a:rPr spc="165" dirty="0"/>
              <a:t>(ηλεκτρονικής)</a:t>
            </a:r>
            <a:r>
              <a:rPr spc="229" dirty="0"/>
              <a:t> </a:t>
            </a:r>
            <a:r>
              <a:rPr spc="170" dirty="0"/>
              <a:t>προστασίας</a:t>
            </a:r>
            <a:r>
              <a:rPr spc="235" dirty="0"/>
              <a:t> </a:t>
            </a:r>
            <a:r>
              <a:rPr spc="120" dirty="0"/>
              <a:t>σε</a:t>
            </a:r>
            <a:r>
              <a:rPr spc="145" dirty="0"/>
              <a:t> </a:t>
            </a:r>
            <a:r>
              <a:rPr spc="180" dirty="0"/>
              <a:t>HMI</a:t>
            </a:r>
            <a:r>
              <a:rPr spc="195" dirty="0"/>
              <a:t> </a:t>
            </a:r>
            <a:r>
              <a:rPr spc="130" dirty="0"/>
              <a:t>και</a:t>
            </a:r>
            <a:r>
              <a:rPr spc="190" dirty="0"/>
              <a:t> </a:t>
            </a:r>
            <a:r>
              <a:rPr spc="155" dirty="0"/>
              <a:t>διακομιστές/Εξυπηρετητές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2554" y="1519237"/>
            <a:ext cx="11247755" cy="4624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735" marR="431546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742950" algn="l"/>
              </a:tabLst>
            </a:pPr>
            <a:r>
              <a:rPr sz="1500" spc="114" dirty="0">
                <a:latin typeface="Calibri"/>
                <a:cs typeface="Calibri"/>
              </a:rPr>
              <a:t>Τα </a:t>
            </a:r>
            <a:r>
              <a:rPr sz="1500" spc="125" dirty="0">
                <a:latin typeface="Calibri"/>
                <a:cs typeface="Calibri"/>
              </a:rPr>
              <a:t>HMI </a:t>
            </a:r>
            <a:r>
              <a:rPr sz="1500" spc="95" dirty="0">
                <a:latin typeface="Calibri"/>
                <a:cs typeface="Calibri"/>
              </a:rPr>
              <a:t>και </a:t>
            </a:r>
            <a:r>
              <a:rPr sz="1500" spc="85" dirty="0">
                <a:latin typeface="Calibri"/>
                <a:cs typeface="Calibri"/>
              </a:rPr>
              <a:t>οι </a:t>
            </a:r>
            <a:r>
              <a:rPr sz="1500" spc="100" dirty="0">
                <a:latin typeface="Calibri"/>
                <a:cs typeface="Calibri"/>
              </a:rPr>
              <a:t>διακομιστές/εξυπηρετητές </a:t>
            </a:r>
            <a:r>
              <a:rPr sz="1500" spc="110" dirty="0">
                <a:latin typeface="Calibri"/>
                <a:cs typeface="Calibri"/>
              </a:rPr>
              <a:t>σε </a:t>
            </a:r>
            <a:r>
              <a:rPr sz="1500" spc="105" dirty="0">
                <a:latin typeface="Calibri"/>
                <a:cs typeface="Calibri"/>
              </a:rPr>
              <a:t>υποσταθμούς, </a:t>
            </a:r>
            <a:r>
              <a:rPr sz="1500" spc="100" dirty="0">
                <a:latin typeface="Calibri"/>
                <a:cs typeface="Calibri"/>
              </a:rPr>
              <a:t>δίκτυα </a:t>
            </a:r>
            <a:r>
              <a:rPr sz="1500" spc="105" dirty="0">
                <a:latin typeface="Calibri"/>
                <a:cs typeface="Calibri"/>
              </a:rPr>
              <a:t> ελέγχου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δίκτυα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επιχειρήσεων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βασίζονται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κυρίως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σε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παραδοσιακά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λειτουργικά </a:t>
            </a:r>
            <a:r>
              <a:rPr sz="1500" spc="110" dirty="0">
                <a:latin typeface="Calibri"/>
                <a:cs typeface="Calibri"/>
              </a:rPr>
              <a:t>συστήματα </a:t>
            </a:r>
            <a:r>
              <a:rPr sz="1500" spc="95" dirty="0">
                <a:latin typeface="Calibri"/>
                <a:cs typeface="Calibri"/>
              </a:rPr>
              <a:t>(OS) </a:t>
            </a:r>
            <a:r>
              <a:rPr sz="1500" spc="120" dirty="0">
                <a:latin typeface="Calibri"/>
                <a:cs typeface="Calibri"/>
              </a:rPr>
              <a:t>Windows ή </a:t>
            </a:r>
            <a:r>
              <a:rPr sz="1500" b="1" spc="95" dirty="0">
                <a:latin typeface="Calibri"/>
                <a:cs typeface="Calibri"/>
              </a:rPr>
              <a:t>Linux </a:t>
            </a:r>
            <a:r>
              <a:rPr sz="1500" spc="90" dirty="0">
                <a:latin typeface="Calibri"/>
                <a:cs typeface="Calibri"/>
              </a:rPr>
              <a:t>(λειτουργικό </a:t>
            </a:r>
            <a:r>
              <a:rPr sz="1500" spc="110" dirty="0">
                <a:latin typeface="Calibri"/>
                <a:cs typeface="Calibri"/>
              </a:rPr>
              <a:t>σύστημα </a:t>
            </a:r>
            <a:r>
              <a:rPr sz="1500" spc="114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ανοιχτού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κώδικα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βασισμένο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Unix).</a:t>
            </a:r>
            <a:endParaRPr sz="1500">
              <a:latin typeface="Calibri"/>
              <a:cs typeface="Calibri"/>
            </a:endParaRPr>
          </a:p>
          <a:p>
            <a:pPr marL="673735" marR="3736975" indent="-91440">
              <a:lnSpc>
                <a:spcPct val="134400"/>
              </a:lnSpc>
              <a:spcBef>
                <a:spcPts val="46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742950" algn="l"/>
              </a:tabLst>
            </a:pPr>
            <a:r>
              <a:rPr sz="1500" spc="95" dirty="0">
                <a:latin typeface="Calibri"/>
                <a:cs typeface="Calibri"/>
              </a:rPr>
              <a:t>Επιπλέον, </a:t>
            </a:r>
            <a:r>
              <a:rPr sz="1500" spc="110" dirty="0">
                <a:latin typeface="Calibri"/>
                <a:cs typeface="Calibri"/>
              </a:rPr>
              <a:t>πολλά </a:t>
            </a:r>
            <a:r>
              <a:rPr sz="1500" spc="120" dirty="0">
                <a:latin typeface="Calibri"/>
                <a:cs typeface="Calibri"/>
              </a:rPr>
              <a:t>από </a:t>
            </a:r>
            <a:r>
              <a:rPr sz="1500" spc="105" dirty="0">
                <a:latin typeface="Calibri"/>
                <a:cs typeface="Calibri"/>
              </a:rPr>
              <a:t>τα </a:t>
            </a:r>
            <a:r>
              <a:rPr sz="1500" spc="100" dirty="0">
                <a:latin typeface="Calibri"/>
                <a:cs typeface="Calibri"/>
              </a:rPr>
              <a:t>βιομηχανικά </a:t>
            </a:r>
            <a:r>
              <a:rPr sz="1500" spc="105" dirty="0">
                <a:latin typeface="Calibri"/>
                <a:cs typeface="Calibri"/>
              </a:rPr>
              <a:t>εξαρτήματα </a:t>
            </a:r>
            <a:r>
              <a:rPr sz="1500" spc="90" dirty="0">
                <a:latin typeface="Calibri"/>
                <a:cs typeface="Calibri"/>
              </a:rPr>
              <a:t>είναι </a:t>
            </a:r>
            <a:r>
              <a:rPr sz="1500" spc="110" dirty="0">
                <a:latin typeface="Calibri"/>
                <a:cs typeface="Calibri"/>
              </a:rPr>
              <a:t>πολύ </a:t>
            </a:r>
            <a:r>
              <a:rPr sz="1500" spc="114" dirty="0">
                <a:latin typeface="Calibri"/>
                <a:cs typeface="Calibri"/>
              </a:rPr>
              <a:t> </a:t>
            </a:r>
            <a:r>
              <a:rPr sz="1500" spc="185" dirty="0">
                <a:latin typeface="Calibri"/>
                <a:cs typeface="Calibri"/>
              </a:rPr>
              <a:t>προαπαιτούμενο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για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i="1" spc="190" dirty="0">
                <a:latin typeface="Calibri"/>
                <a:cs typeface="Calibri"/>
              </a:rPr>
              <a:t>"παρωχημένα</a:t>
            </a:r>
            <a:r>
              <a:rPr sz="1500" i="1" spc="80" dirty="0">
                <a:latin typeface="Calibri"/>
                <a:cs typeface="Calibri"/>
              </a:rPr>
              <a:t> </a:t>
            </a:r>
            <a:r>
              <a:rPr sz="1500" i="1" spc="170" dirty="0">
                <a:latin typeface="Calibri"/>
                <a:cs typeface="Calibri"/>
              </a:rPr>
              <a:t>συστήματα</a:t>
            </a:r>
            <a:r>
              <a:rPr sz="1500" i="1" spc="40" dirty="0">
                <a:latin typeface="Calibri"/>
                <a:cs typeface="Calibri"/>
              </a:rPr>
              <a:t> </a:t>
            </a:r>
            <a:r>
              <a:rPr sz="1500" i="1" spc="195" dirty="0">
                <a:latin typeface="Calibri"/>
                <a:cs typeface="Calibri"/>
              </a:rPr>
              <a:t>OS</a:t>
            </a:r>
            <a:r>
              <a:rPr sz="1500" i="1" spc="45" dirty="0">
                <a:latin typeface="Calibri"/>
                <a:cs typeface="Calibri"/>
              </a:rPr>
              <a:t> </a:t>
            </a:r>
            <a:r>
              <a:rPr sz="1500" i="1" spc="145" dirty="0">
                <a:latin typeface="Calibri"/>
                <a:cs typeface="Calibri"/>
              </a:rPr>
              <a:t>(Operating</a:t>
            </a:r>
            <a:r>
              <a:rPr sz="1500" i="1" spc="40" dirty="0">
                <a:latin typeface="Calibri"/>
                <a:cs typeface="Calibri"/>
              </a:rPr>
              <a:t> </a:t>
            </a:r>
            <a:r>
              <a:rPr sz="1500" i="1" spc="145" dirty="0">
                <a:latin typeface="Calibri"/>
                <a:cs typeface="Calibri"/>
              </a:rPr>
              <a:t>System)"</a:t>
            </a:r>
            <a:endParaRPr sz="1500">
              <a:latin typeface="Calibri"/>
              <a:cs typeface="Calibri"/>
            </a:endParaRPr>
          </a:p>
          <a:p>
            <a:pPr marL="966469" marR="3938270" lvl="1" indent="-182880">
              <a:lnSpc>
                <a:spcPct val="100000"/>
              </a:lnSpc>
              <a:spcBef>
                <a:spcPts val="1085"/>
              </a:spcBef>
              <a:buSzPct val="133333"/>
              <a:buFont typeface="Arial"/>
              <a:buChar char="•"/>
              <a:tabLst>
                <a:tab pos="966469" algn="l"/>
              </a:tabLst>
            </a:pPr>
            <a:r>
              <a:rPr sz="1350" spc="110" dirty="0">
                <a:latin typeface="Calibri"/>
                <a:cs typeface="Calibri"/>
              </a:rPr>
              <a:t>Σύμφωνα </a:t>
            </a:r>
            <a:r>
              <a:rPr sz="1350" spc="100" dirty="0">
                <a:latin typeface="Calibri"/>
                <a:cs typeface="Calibri"/>
              </a:rPr>
              <a:t>με </a:t>
            </a:r>
            <a:r>
              <a:rPr sz="1350" spc="90" dirty="0">
                <a:latin typeface="Calibri"/>
                <a:cs typeface="Calibri"/>
              </a:rPr>
              <a:t>την </a:t>
            </a:r>
            <a:r>
              <a:rPr sz="1350" spc="95" dirty="0">
                <a:latin typeface="Calibri"/>
                <a:cs typeface="Calibri"/>
              </a:rPr>
              <a:t>Trend Micro </a:t>
            </a:r>
            <a:r>
              <a:rPr sz="1350" spc="90" dirty="0">
                <a:latin typeface="Calibri"/>
                <a:cs typeface="Calibri"/>
              </a:rPr>
              <a:t>στην </a:t>
            </a:r>
            <a:r>
              <a:rPr sz="1350" spc="105" dirty="0">
                <a:latin typeface="Calibri"/>
                <a:cs typeface="Calibri"/>
              </a:rPr>
              <a:t>αναφορά </a:t>
            </a:r>
            <a:r>
              <a:rPr sz="1350" spc="90" dirty="0">
                <a:latin typeface="Calibri"/>
                <a:cs typeface="Calibri"/>
              </a:rPr>
              <a:t>της </a:t>
            </a:r>
            <a:r>
              <a:rPr sz="1350" i="1" spc="105" dirty="0">
                <a:latin typeface="Calibri"/>
                <a:cs typeface="Calibri"/>
              </a:rPr>
              <a:t>"Ασφαλή </a:t>
            </a:r>
            <a:r>
              <a:rPr sz="1350" i="1" spc="85" dirty="0">
                <a:latin typeface="Calibri"/>
                <a:cs typeface="Calibri"/>
              </a:rPr>
              <a:t>διαχείριση </a:t>
            </a:r>
            <a:r>
              <a:rPr sz="1350" i="1" spc="95" dirty="0">
                <a:latin typeface="Calibri"/>
                <a:cs typeface="Calibri"/>
              </a:rPr>
              <a:t>των </a:t>
            </a:r>
            <a:r>
              <a:rPr sz="1350" i="1" spc="100" dirty="0">
                <a:latin typeface="Calibri"/>
                <a:cs typeface="Calibri"/>
              </a:rPr>
              <a:t> έξυπνων </a:t>
            </a:r>
            <a:r>
              <a:rPr sz="1350" i="1" spc="90" dirty="0">
                <a:latin typeface="Calibri"/>
                <a:cs typeface="Calibri"/>
              </a:rPr>
              <a:t>βιομηχανικών </a:t>
            </a:r>
            <a:r>
              <a:rPr sz="1350" i="1" spc="95" dirty="0">
                <a:latin typeface="Calibri"/>
                <a:cs typeface="Calibri"/>
              </a:rPr>
              <a:t>εγκαταστάσεων: </a:t>
            </a:r>
            <a:r>
              <a:rPr sz="1350" i="1" spc="90" dirty="0">
                <a:latin typeface="Calibri"/>
                <a:cs typeface="Calibri"/>
              </a:rPr>
              <a:t>Απειλές </a:t>
            </a:r>
            <a:r>
              <a:rPr sz="1350" i="1" spc="85" dirty="0">
                <a:latin typeface="Calibri"/>
                <a:cs typeface="Calibri"/>
              </a:rPr>
              <a:t>για </a:t>
            </a:r>
            <a:r>
              <a:rPr sz="1350" i="1" spc="95" dirty="0">
                <a:latin typeface="Calibri"/>
                <a:cs typeface="Calibri"/>
              </a:rPr>
              <a:t>τα </a:t>
            </a:r>
            <a:r>
              <a:rPr sz="1350" i="1" spc="90" dirty="0">
                <a:latin typeface="Calibri"/>
                <a:cs typeface="Calibri"/>
              </a:rPr>
              <a:t>περιβάλλοντα </a:t>
            </a:r>
            <a:r>
              <a:rPr sz="1350" i="1" spc="95" dirty="0">
                <a:latin typeface="Calibri"/>
                <a:cs typeface="Calibri"/>
              </a:rPr>
              <a:t> </a:t>
            </a:r>
            <a:r>
              <a:rPr sz="1350" i="1" spc="105" dirty="0">
                <a:latin typeface="Calibri"/>
                <a:cs typeface="Calibri"/>
              </a:rPr>
              <a:t>παραγωγής </a:t>
            </a:r>
            <a:r>
              <a:rPr sz="1350" i="1" spc="90" dirty="0">
                <a:latin typeface="Calibri"/>
                <a:cs typeface="Calibri"/>
              </a:rPr>
              <a:t>στην </a:t>
            </a:r>
            <a:r>
              <a:rPr sz="1350" i="1" spc="95" dirty="0">
                <a:latin typeface="Calibri"/>
                <a:cs typeface="Calibri"/>
              </a:rPr>
              <a:t>εποχή </a:t>
            </a:r>
            <a:r>
              <a:rPr sz="1350" i="1" spc="85" dirty="0">
                <a:latin typeface="Calibri"/>
                <a:cs typeface="Calibri"/>
              </a:rPr>
              <a:t>της </a:t>
            </a:r>
            <a:r>
              <a:rPr sz="1350" i="1" spc="90" dirty="0">
                <a:latin typeface="Calibri"/>
                <a:cs typeface="Calibri"/>
              </a:rPr>
              <a:t>βιομηχανίας </a:t>
            </a:r>
            <a:r>
              <a:rPr sz="1350" i="1" spc="75" dirty="0">
                <a:latin typeface="Calibri"/>
                <a:cs typeface="Calibri"/>
              </a:rPr>
              <a:t>4.0", </a:t>
            </a:r>
            <a:r>
              <a:rPr sz="1350" spc="95" dirty="0">
                <a:latin typeface="Calibri"/>
                <a:cs typeface="Calibri"/>
              </a:rPr>
              <a:t>παρατηρεί </a:t>
            </a:r>
            <a:r>
              <a:rPr sz="1350" spc="90" dirty="0">
                <a:latin typeface="Calibri"/>
                <a:cs typeface="Calibri"/>
              </a:rPr>
              <a:t>την </a:t>
            </a:r>
            <a:r>
              <a:rPr sz="1350" spc="95" dirty="0">
                <a:latin typeface="Calibri"/>
                <a:cs typeface="Calibri"/>
              </a:rPr>
              <a:t>επικράτηση των </a:t>
            </a:r>
            <a:r>
              <a:rPr sz="1350" spc="10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Windows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XP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(συμπεριλαμβανομένων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των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64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δυαδικών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ψηφίων)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των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οποίων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η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υποστήριξη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έληξε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2014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!</a:t>
            </a:r>
            <a:endParaRPr sz="1350">
              <a:latin typeface="Calibri"/>
              <a:cs typeface="Calibri"/>
            </a:endParaRPr>
          </a:p>
          <a:p>
            <a:pPr marL="1149350" marR="4465320" lvl="2" indent="-182880">
              <a:lnSpc>
                <a:spcPct val="100000"/>
              </a:lnSpc>
              <a:spcBef>
                <a:spcPts val="935"/>
              </a:spcBef>
              <a:buSzPct val="133333"/>
              <a:buFont typeface="Arial"/>
              <a:buChar char="•"/>
              <a:tabLst>
                <a:tab pos="1149350" algn="l"/>
              </a:tabLst>
            </a:pPr>
            <a:r>
              <a:rPr sz="1200" spc="110" dirty="0">
                <a:latin typeface="Calibri"/>
                <a:cs typeface="Calibri"/>
              </a:rPr>
              <a:t>Η </a:t>
            </a:r>
            <a:r>
              <a:rPr sz="1200" spc="85" dirty="0">
                <a:latin typeface="Calibri"/>
                <a:cs typeface="Calibri"/>
              </a:rPr>
              <a:t>κατάσταση </a:t>
            </a:r>
            <a:r>
              <a:rPr sz="1200" spc="90" dirty="0">
                <a:latin typeface="Calibri"/>
                <a:cs typeface="Calibri"/>
              </a:rPr>
              <a:t>αυτή </a:t>
            </a:r>
            <a:r>
              <a:rPr sz="1200" spc="75" dirty="0">
                <a:latin typeface="Calibri"/>
                <a:cs typeface="Calibri"/>
              </a:rPr>
              <a:t>οφείλεται </a:t>
            </a:r>
            <a:r>
              <a:rPr sz="1200" spc="85" dirty="0">
                <a:latin typeface="Calibri"/>
                <a:cs typeface="Calibri"/>
              </a:rPr>
              <a:t>στη </a:t>
            </a:r>
            <a:r>
              <a:rPr sz="1200" i="1" spc="80" dirty="0">
                <a:latin typeface="Calibri"/>
                <a:cs typeface="Calibri"/>
              </a:rPr>
              <a:t>νοοτροπία </a:t>
            </a:r>
            <a:r>
              <a:rPr sz="1200" spc="85" dirty="0">
                <a:latin typeface="Calibri"/>
                <a:cs typeface="Calibri"/>
              </a:rPr>
              <a:t>"μην </a:t>
            </a:r>
            <a:r>
              <a:rPr sz="1200" i="1" spc="70" dirty="0">
                <a:latin typeface="Calibri"/>
                <a:cs typeface="Calibri"/>
              </a:rPr>
              <a:t>αγγίζεις </a:t>
            </a:r>
            <a:r>
              <a:rPr sz="1200" i="1" spc="85" dirty="0">
                <a:latin typeface="Calibri"/>
                <a:cs typeface="Calibri"/>
              </a:rPr>
              <a:t>ένα </a:t>
            </a:r>
            <a:r>
              <a:rPr sz="1200" i="1" spc="75" dirty="0">
                <a:latin typeface="Calibri"/>
                <a:cs typeface="Calibri"/>
              </a:rPr>
              <a:t>λειτουργικό </a:t>
            </a:r>
            <a:r>
              <a:rPr sz="1200" i="1" spc="80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σύστημα"</a:t>
            </a:r>
            <a:r>
              <a:rPr sz="1200" i="1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στον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μακρύ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αντικατάστασης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εξοπλισμού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λογισμικού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στα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βιομηχανικά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συστήματα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ελέγχου.</a:t>
            </a:r>
            <a:endParaRPr sz="1200">
              <a:latin typeface="Calibri"/>
              <a:cs typeface="Calibri"/>
            </a:endParaRPr>
          </a:p>
          <a:p>
            <a:pPr marL="673735" marR="4888865" indent="-91440">
              <a:lnSpc>
                <a:spcPct val="134400"/>
              </a:lnSpc>
              <a:spcBef>
                <a:spcPts val="47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742950" algn="l"/>
              </a:tabLst>
            </a:pPr>
            <a:r>
              <a:rPr sz="1500" spc="55" dirty="0">
                <a:latin typeface="Calibri"/>
                <a:cs typeface="Calibri"/>
              </a:rPr>
              <a:t>Είναι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ουσιώδες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75" dirty="0">
                <a:latin typeface="Calibri"/>
                <a:cs typeface="Calibri"/>
              </a:rPr>
              <a:t>να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ακολουθήσετε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65" dirty="0">
                <a:latin typeface="Calibri"/>
                <a:cs typeface="Calibri"/>
              </a:rPr>
              <a:t>το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65" dirty="0">
                <a:latin typeface="Calibri"/>
                <a:cs typeface="Calibri"/>
              </a:rPr>
              <a:t>"απαγορευτικό"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80" dirty="0">
                <a:latin typeface="Calibri"/>
                <a:cs typeface="Calibri"/>
              </a:rPr>
              <a:t>όραμα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όταν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καθορισμός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55" dirty="0">
                <a:latin typeface="Calibri"/>
                <a:cs typeface="Calibri"/>
              </a:rPr>
              <a:t>κανόνων</a:t>
            </a:r>
            <a:r>
              <a:rPr sz="1500" spc="10" dirty="0">
                <a:latin typeface="Calibri"/>
                <a:cs typeface="Calibri"/>
              </a:rPr>
              <a:t> </a:t>
            </a:r>
            <a:r>
              <a:rPr sz="1500" spc="60" dirty="0">
                <a:latin typeface="Calibri"/>
                <a:cs typeface="Calibri"/>
              </a:rPr>
              <a:t>τείχους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60" dirty="0">
                <a:latin typeface="Calibri"/>
                <a:cs typeface="Calibri"/>
              </a:rPr>
              <a:t>(ηλεκτρονικής)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προστασίας</a:t>
            </a:r>
            <a:endParaRPr sz="1500">
              <a:latin typeface="Calibri"/>
              <a:cs typeface="Calibri"/>
            </a:endParaRPr>
          </a:p>
          <a:p>
            <a:pPr marL="965835" lvl="1" indent="-182880">
              <a:lnSpc>
                <a:spcPct val="100000"/>
              </a:lnSpc>
              <a:spcBef>
                <a:spcPts val="1085"/>
              </a:spcBef>
              <a:buSzPct val="133333"/>
              <a:buFont typeface="Arial"/>
              <a:buChar char="•"/>
              <a:tabLst>
                <a:tab pos="965835" algn="l"/>
              </a:tabLst>
            </a:pPr>
            <a:r>
              <a:rPr sz="1350" spc="55" dirty="0">
                <a:latin typeface="Calibri"/>
                <a:cs typeface="Calibri"/>
              </a:rPr>
              <a:t>Ειδικά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για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τον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περιορισμό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μη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ασφαλών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HTTP,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FTP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45" dirty="0">
                <a:latin typeface="Calibri"/>
                <a:cs typeface="Calibri"/>
              </a:rPr>
              <a:t>(File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Transfer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Protocol</a:t>
            </a:r>
            <a:r>
              <a:rPr sz="1350" spc="40" dirty="0">
                <a:latin typeface="Calibri"/>
                <a:cs typeface="Calibri"/>
              </a:rPr>
              <a:t> -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πρωτόκολλο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μεταφοράς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αρχείων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μεταξύ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50" dirty="0">
                <a:latin typeface="Calibri"/>
                <a:cs typeface="Calibri"/>
              </a:rPr>
              <a:t>servers)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ή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TELNET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600" spc="40" dirty="0">
                <a:latin typeface="Calibri"/>
                <a:cs typeface="Calibri"/>
              </a:rPr>
              <a:t>Πηγή: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Trend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Micro,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Ασφαλές</a:t>
            </a:r>
            <a:r>
              <a:rPr sz="600" spc="30" dirty="0">
                <a:latin typeface="Calibri"/>
                <a:cs typeface="Calibri"/>
              </a:rPr>
              <a:t> Factories: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30" dirty="0">
                <a:latin typeface="Calibri"/>
                <a:cs typeface="Calibri"/>
              </a:rPr>
              <a:t>Industry.0: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Απειλές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για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τα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Περιβάλλοντα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της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Παραγωγής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στην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Εποχή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της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Βιομηχανίας.0,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554" y="6165215"/>
            <a:ext cx="44456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20" dirty="0">
                <a:latin typeface="Calibri"/>
                <a:cs typeface="Calibri"/>
              </a:rPr>
              <a:t>https://documents.trendmicro.com/assets/white_papers/wp-threats-to-manufacturing-environments-in-the-era-of-industry-4.pdf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70919" y="6133465"/>
            <a:ext cx="1409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6322377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58190" rIns="0" bIns="0" rtlCol="0">
            <a:spAutoFit/>
          </a:bodyPr>
          <a:lstStyle/>
          <a:p>
            <a:pPr marL="6229350" marR="5080">
              <a:lnSpc>
                <a:spcPts val="2910"/>
              </a:lnSpc>
              <a:spcBef>
                <a:spcPts val="470"/>
              </a:spcBef>
            </a:pPr>
            <a:r>
              <a:rPr sz="2700" spc="200" dirty="0">
                <a:solidFill>
                  <a:srgbClr val="FFFFFF"/>
                </a:solidFill>
              </a:rPr>
              <a:t>Σημασία</a:t>
            </a:r>
            <a:r>
              <a:rPr sz="2700" spc="204" dirty="0">
                <a:solidFill>
                  <a:srgbClr val="FFFFFF"/>
                </a:solidFill>
              </a:rPr>
              <a:t> </a:t>
            </a:r>
            <a:r>
              <a:rPr sz="2700" spc="130" dirty="0">
                <a:solidFill>
                  <a:srgbClr val="FFFFFF"/>
                </a:solidFill>
              </a:rPr>
              <a:t>των</a:t>
            </a:r>
            <a:r>
              <a:rPr sz="2700" spc="50" dirty="0">
                <a:solidFill>
                  <a:srgbClr val="FFFFFF"/>
                </a:solidFill>
              </a:rPr>
              <a:t> </a:t>
            </a:r>
            <a:r>
              <a:rPr sz="2700" spc="190" dirty="0">
                <a:solidFill>
                  <a:srgbClr val="FFFFFF"/>
                </a:solidFill>
              </a:rPr>
              <a:t>ανθρώπινων </a:t>
            </a:r>
            <a:r>
              <a:rPr sz="2700" spc="-660" dirty="0">
                <a:solidFill>
                  <a:srgbClr val="FFFFFF"/>
                </a:solidFill>
              </a:rPr>
              <a:t> </a:t>
            </a:r>
            <a:r>
              <a:rPr sz="2700" spc="185" dirty="0">
                <a:solidFill>
                  <a:srgbClr val="FFFFFF"/>
                </a:solidFill>
              </a:rPr>
              <a:t>παραγόντων:</a:t>
            </a:r>
            <a:endParaRPr sz="2700"/>
          </a:p>
        </p:txBody>
      </p:sp>
      <p:sp>
        <p:nvSpPr>
          <p:cNvPr id="9" name="object 9"/>
          <p:cNvSpPr txBox="1"/>
          <p:nvPr/>
        </p:nvSpPr>
        <p:spPr>
          <a:xfrm>
            <a:off x="6685280" y="2259329"/>
            <a:ext cx="4876165" cy="5791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60"/>
              </a:spcBef>
            </a:pP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Ανθρώπινοι</a:t>
            </a:r>
            <a:r>
              <a:rPr sz="1800" spc="5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30" dirty="0">
                <a:solidFill>
                  <a:srgbClr val="FFB800"/>
                </a:solidFill>
                <a:latin typeface="Calibri"/>
                <a:cs typeface="Calibri"/>
              </a:rPr>
              <a:t>παράγοντες</a:t>
            </a:r>
            <a:r>
              <a:rPr sz="1800" spc="4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στην</a:t>
            </a:r>
            <a:r>
              <a:rPr sz="1800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ασφάλεια</a:t>
            </a:r>
            <a:r>
              <a:rPr sz="1800" spc="4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FFB800"/>
                </a:solidFill>
                <a:latin typeface="Calibri"/>
                <a:cs typeface="Calibri"/>
              </a:rPr>
              <a:t>στον </a:t>
            </a:r>
            <a:r>
              <a:rPr sz="1800" spc="-39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κυβερνοχώρο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3293427"/>
            <a:ext cx="5226685" cy="1109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38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Ορισμός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παραγόντων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endParaRPr sz="1050">
              <a:latin typeface="Calibri"/>
              <a:cs typeface="Calibri"/>
            </a:endParaRPr>
          </a:p>
          <a:p>
            <a:pPr marL="287020">
              <a:lnSpc>
                <a:spcPts val="1210"/>
              </a:lnSpc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0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050">
              <a:latin typeface="Calibri"/>
              <a:cs typeface="Calibri"/>
            </a:endParaRPr>
          </a:p>
          <a:p>
            <a:pPr marL="287020" marR="186690" indent="-274320">
              <a:lnSpc>
                <a:spcPct val="120700"/>
              </a:lnSpc>
              <a:spcBef>
                <a:spcPts val="26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Κοινά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ανθρώπινα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λάθη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συμβάλλουν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0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κυβερνοχώρο </a:t>
            </a:r>
            <a:r>
              <a:rPr sz="1050" spc="-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5" dirty="0">
                <a:solidFill>
                  <a:srgbClr val="FFFFFF"/>
                </a:solidFill>
                <a:latin typeface="Calibri"/>
                <a:cs typeface="Calibri"/>
              </a:rPr>
              <a:t>παραβιάσεις.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64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Στρατηγικές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μετριασμό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FFFFFF"/>
                </a:solidFill>
                <a:latin typeface="Calibri"/>
                <a:cs typeface="Calibri"/>
              </a:rPr>
              <a:t>σχετίζονται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άνθρωπο.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0285" y="6131559"/>
            <a:ext cx="4902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</a:t>
            </a: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Ό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28836" y="6131559"/>
            <a:ext cx="350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ΡΤ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06361" y="6131559"/>
            <a:ext cx="811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CSP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NA </a:t>
            </a:r>
            <a:r>
              <a:rPr sz="8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ml-ph-0000@DeepL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(logισμικό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μηχανικής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μετάφρασης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βασισμένο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σtην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ΤΝ)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 E: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ΕΝΕΡΓΕΙΑΚΌ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974715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114" y="2009298"/>
            <a:ext cx="251801" cy="25320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114" y="3943508"/>
            <a:ext cx="251801" cy="253206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773112"/>
            <a:ext cx="693483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Τείχη</a:t>
            </a:r>
            <a:r>
              <a:rPr spc="215" dirty="0"/>
              <a:t> </a:t>
            </a:r>
            <a:r>
              <a:rPr spc="165" dirty="0"/>
              <a:t>(ηλεκτρονικής)</a:t>
            </a:r>
            <a:r>
              <a:rPr spc="225" dirty="0"/>
              <a:t> </a:t>
            </a:r>
            <a:r>
              <a:rPr spc="170" dirty="0"/>
              <a:t>προστασίας</a:t>
            </a:r>
            <a:r>
              <a:rPr spc="225" dirty="0"/>
              <a:t> </a:t>
            </a:r>
            <a:r>
              <a:rPr spc="130" dirty="0"/>
              <a:t>στα</a:t>
            </a:r>
            <a:r>
              <a:rPr spc="145" dirty="0"/>
              <a:t> </a:t>
            </a:r>
            <a:r>
              <a:rPr spc="180" dirty="0"/>
              <a:t>Windows</a:t>
            </a:r>
            <a:r>
              <a:rPr spc="185" dirty="0"/>
              <a:t> </a:t>
            </a:r>
            <a:r>
              <a:rPr spc="135" dirty="0"/>
              <a:t>10/11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92150" y="1513395"/>
            <a:ext cx="8667115" cy="410273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650"/>
              </a:spcBef>
              <a:buClr>
                <a:srgbClr val="FFB800"/>
              </a:buClr>
              <a:buSzPct val="155555"/>
              <a:buFont typeface="Arial"/>
              <a:buChar char="•"/>
              <a:tabLst>
                <a:tab pos="234950" algn="l"/>
              </a:tabLst>
            </a:pPr>
            <a:r>
              <a:rPr sz="1800" spc="130" dirty="0">
                <a:latin typeface="Calibri"/>
                <a:cs typeface="Calibri"/>
              </a:rPr>
              <a:t>Μεταβείτε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125" dirty="0">
                <a:latin typeface="Calibri"/>
                <a:cs typeface="Calibri"/>
              </a:rPr>
              <a:t>στο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100" dirty="0">
                <a:latin typeface="Calibri"/>
                <a:cs typeface="Calibri"/>
              </a:rPr>
              <a:t>τείχος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105" dirty="0">
                <a:latin typeface="Calibri"/>
                <a:cs typeface="Calibri"/>
              </a:rPr>
              <a:t>(ηλεκτρονικής)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114" dirty="0">
                <a:latin typeface="Calibri"/>
                <a:cs typeface="Calibri"/>
              </a:rPr>
              <a:t>προστασίας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135" dirty="0">
                <a:latin typeface="Calibri"/>
                <a:cs typeface="Calibri"/>
              </a:rPr>
              <a:t>των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145" dirty="0">
                <a:latin typeface="Calibri"/>
                <a:cs typeface="Calibri"/>
              </a:rPr>
              <a:t>Windows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114" dirty="0">
                <a:latin typeface="Calibri"/>
                <a:cs typeface="Calibri"/>
              </a:rPr>
              <a:t>10/11:</a:t>
            </a:r>
            <a:endParaRPr sz="1800">
              <a:latin typeface="Calibri"/>
              <a:cs typeface="Calibri"/>
            </a:endParaRPr>
          </a:p>
          <a:p>
            <a:pPr marL="396875" marR="3421379" lvl="1" indent="-182880">
              <a:lnSpc>
                <a:spcPct val="100000"/>
              </a:lnSpc>
              <a:spcBef>
                <a:spcPts val="1115"/>
              </a:spcBef>
              <a:buSzPct val="133333"/>
              <a:buFont typeface="Arial"/>
              <a:buChar char="•"/>
              <a:tabLst>
                <a:tab pos="744855" algn="l"/>
                <a:tab pos="745490" algn="l"/>
              </a:tabLst>
            </a:pPr>
            <a:r>
              <a:rPr dirty="0"/>
              <a:t>	</a:t>
            </a:r>
            <a:r>
              <a:rPr sz="1500" spc="60" dirty="0">
                <a:latin typeface="Calibri"/>
                <a:cs typeface="Calibri"/>
              </a:rPr>
              <a:t>: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i="1" spc="105" dirty="0">
                <a:latin typeface="Calibri"/>
                <a:cs typeface="Calibri"/>
              </a:rPr>
              <a:t>Πίνακας</a:t>
            </a:r>
            <a:r>
              <a:rPr sz="1500" i="1" spc="45" dirty="0">
                <a:latin typeface="Calibri"/>
                <a:cs typeface="Calibri"/>
              </a:rPr>
              <a:t> </a:t>
            </a:r>
            <a:r>
              <a:rPr sz="1500" i="1" spc="105" dirty="0">
                <a:latin typeface="Calibri"/>
                <a:cs typeface="Calibri"/>
              </a:rPr>
              <a:t>Ελέγχου</a:t>
            </a:r>
            <a:r>
              <a:rPr sz="1500" i="1" spc="45" dirty="0">
                <a:latin typeface="Calibri"/>
                <a:cs typeface="Calibri"/>
              </a:rPr>
              <a:t> </a:t>
            </a:r>
            <a:r>
              <a:rPr sz="1500" i="1" spc="110" dirty="0">
                <a:latin typeface="Calibri"/>
                <a:cs typeface="Calibri"/>
              </a:rPr>
              <a:t>Σύστημα</a:t>
            </a:r>
            <a:r>
              <a:rPr sz="1500" i="1" spc="40" dirty="0">
                <a:latin typeface="Calibri"/>
                <a:cs typeface="Calibri"/>
              </a:rPr>
              <a:t> </a:t>
            </a:r>
            <a:r>
              <a:rPr sz="1500" i="1" spc="95" dirty="0">
                <a:latin typeface="Calibri"/>
                <a:cs typeface="Calibri"/>
              </a:rPr>
              <a:t>και</a:t>
            </a:r>
            <a:r>
              <a:rPr sz="1500" i="1" spc="45" dirty="0">
                <a:latin typeface="Calibri"/>
                <a:cs typeface="Calibri"/>
              </a:rPr>
              <a:t> </a:t>
            </a:r>
            <a:r>
              <a:rPr sz="1500" i="1" spc="110" dirty="0">
                <a:latin typeface="Calibri"/>
                <a:cs typeface="Calibri"/>
              </a:rPr>
              <a:t>Ασφάλεια</a:t>
            </a:r>
            <a:r>
              <a:rPr sz="1500" i="1" spc="40" dirty="0">
                <a:latin typeface="Calibri"/>
                <a:cs typeface="Calibri"/>
              </a:rPr>
              <a:t> </a:t>
            </a:r>
            <a:r>
              <a:rPr sz="1500" i="1" spc="110" dirty="0">
                <a:latin typeface="Calibri"/>
                <a:cs typeface="Calibri"/>
              </a:rPr>
              <a:t>&gt;</a:t>
            </a:r>
            <a:r>
              <a:rPr sz="1500" i="1" spc="60" dirty="0">
                <a:latin typeface="Calibri"/>
                <a:cs typeface="Calibri"/>
              </a:rPr>
              <a:t> </a:t>
            </a:r>
            <a:r>
              <a:rPr sz="1500" i="1" spc="85" dirty="0">
                <a:latin typeface="Calibri"/>
                <a:cs typeface="Calibri"/>
              </a:rPr>
              <a:t>Τείχος </a:t>
            </a:r>
            <a:r>
              <a:rPr sz="1500" i="1" spc="-320" dirty="0">
                <a:latin typeface="Calibri"/>
                <a:cs typeface="Calibri"/>
              </a:rPr>
              <a:t> </a:t>
            </a:r>
            <a:r>
              <a:rPr sz="1500" i="1" spc="85" dirty="0">
                <a:latin typeface="Calibri"/>
                <a:cs typeface="Calibri"/>
              </a:rPr>
              <a:t>(ηλεκτρονικής)</a:t>
            </a:r>
            <a:r>
              <a:rPr sz="1500" i="1" spc="25" dirty="0">
                <a:latin typeface="Calibri"/>
                <a:cs typeface="Calibri"/>
              </a:rPr>
              <a:t> </a:t>
            </a:r>
            <a:r>
              <a:rPr sz="1500" i="1" spc="95" dirty="0">
                <a:latin typeface="Calibri"/>
                <a:cs typeface="Calibri"/>
              </a:rPr>
              <a:t>προστασίας</a:t>
            </a:r>
            <a:r>
              <a:rPr sz="1500" i="1" spc="40" dirty="0">
                <a:latin typeface="Calibri"/>
                <a:cs typeface="Calibri"/>
              </a:rPr>
              <a:t> </a:t>
            </a:r>
            <a:r>
              <a:rPr sz="1500" i="1" spc="110" dirty="0">
                <a:latin typeface="Calibri"/>
                <a:cs typeface="Calibri"/>
              </a:rPr>
              <a:t>των</a:t>
            </a:r>
            <a:r>
              <a:rPr sz="1500" i="1" spc="45" dirty="0">
                <a:latin typeface="Calibri"/>
                <a:cs typeface="Calibri"/>
              </a:rPr>
              <a:t> </a:t>
            </a:r>
            <a:r>
              <a:rPr sz="1500" i="1" spc="114" dirty="0">
                <a:latin typeface="Calibri"/>
                <a:cs typeface="Calibri"/>
              </a:rPr>
              <a:t>Windows</a:t>
            </a:r>
            <a:endParaRPr sz="1500">
              <a:latin typeface="Calibri"/>
              <a:cs typeface="Calibri"/>
            </a:endParaRPr>
          </a:p>
          <a:p>
            <a:pPr marL="579755" marR="3667125" lvl="2" indent="-182880">
              <a:lnSpc>
                <a:spcPct val="100000"/>
              </a:lnSpc>
              <a:spcBef>
                <a:spcPts val="1005"/>
              </a:spcBef>
              <a:buSzPct val="133333"/>
              <a:buFont typeface="Arial"/>
              <a:buChar char="•"/>
              <a:tabLst>
                <a:tab pos="579755" algn="l"/>
              </a:tabLst>
            </a:pPr>
            <a:r>
              <a:rPr sz="1350" spc="80" dirty="0">
                <a:latin typeface="Calibri"/>
                <a:cs typeface="Calibri"/>
              </a:rPr>
              <a:t>Θα </a:t>
            </a:r>
            <a:r>
              <a:rPr sz="1350" spc="60" dirty="0">
                <a:latin typeface="Calibri"/>
                <a:cs typeface="Calibri"/>
              </a:rPr>
              <a:t>υποδεικνύει </a:t>
            </a:r>
            <a:r>
              <a:rPr sz="1350" spc="55" dirty="0">
                <a:latin typeface="Calibri"/>
                <a:cs typeface="Calibri"/>
              </a:rPr>
              <a:t>την </a:t>
            </a:r>
            <a:r>
              <a:rPr sz="1350" spc="60" dirty="0">
                <a:latin typeface="Calibri"/>
                <a:cs typeface="Calibri"/>
              </a:rPr>
              <a:t>τρέχουσα </a:t>
            </a:r>
            <a:r>
              <a:rPr sz="1350" spc="65" dirty="0">
                <a:latin typeface="Calibri"/>
                <a:cs typeface="Calibri"/>
              </a:rPr>
              <a:t>κατάσταση του </a:t>
            </a:r>
            <a:r>
              <a:rPr sz="1350" spc="55" dirty="0">
                <a:latin typeface="Calibri"/>
                <a:cs typeface="Calibri"/>
              </a:rPr>
              <a:t>τείχους 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(ηλεκτρονικής)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προστασίας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Κανονικά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50" dirty="0">
                <a:latin typeface="Calibri"/>
                <a:cs typeface="Calibri"/>
              </a:rPr>
              <a:t>είναι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σε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κατάσταση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i="1" spc="55" dirty="0">
                <a:latin typeface="Calibri"/>
                <a:cs typeface="Calibri"/>
              </a:rPr>
              <a:t>"Ενεργοποιημένο".</a:t>
            </a:r>
            <a:endParaRPr sz="1350">
              <a:latin typeface="Calibri"/>
              <a:cs typeface="Calibri"/>
            </a:endParaRPr>
          </a:p>
          <a:p>
            <a:pPr marL="579755" marR="5080" lvl="2" indent="-182880">
              <a:lnSpc>
                <a:spcPct val="134600"/>
              </a:lnSpc>
              <a:spcBef>
                <a:spcPts val="484"/>
              </a:spcBef>
              <a:buSzPct val="133333"/>
              <a:buFont typeface="Arial"/>
              <a:buChar char="•"/>
              <a:tabLst>
                <a:tab pos="579120" algn="l"/>
              </a:tabLst>
            </a:pPr>
            <a:r>
              <a:rPr sz="1350" spc="90" dirty="0">
                <a:latin typeface="Calibri"/>
                <a:cs typeface="Calibri"/>
              </a:rPr>
              <a:t>Στην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ενότητα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"Εφαρμογές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επιτρεπόμενα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χαρακτηριστικά/χαρακτηριστικά,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είναι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δυνατή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η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προσθήκη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νέες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εφαρμογές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ή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υπηρεσίες</a:t>
            </a:r>
            <a:r>
              <a:rPr sz="1350" spc="2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στη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40" dirty="0">
                <a:latin typeface="Calibri"/>
                <a:cs typeface="Calibri"/>
              </a:rPr>
              <a:t>λίστα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του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τείχους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(ηλεκτρονικής)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προστασίας</a:t>
            </a:r>
            <a:endParaRPr sz="1350">
              <a:latin typeface="Calibri"/>
              <a:cs typeface="Calibri"/>
            </a:endParaRPr>
          </a:p>
          <a:p>
            <a:pPr marL="396875" marR="1903095" lvl="1" indent="-182880">
              <a:lnSpc>
                <a:spcPct val="100000"/>
              </a:lnSpc>
              <a:spcBef>
                <a:spcPts val="1085"/>
              </a:spcBef>
              <a:buSzPct val="133333"/>
              <a:buFont typeface="Arial"/>
              <a:buChar char="•"/>
              <a:tabLst>
                <a:tab pos="744855" algn="l"/>
                <a:tab pos="745490" algn="l"/>
              </a:tabLst>
            </a:pPr>
            <a:r>
              <a:rPr dirty="0"/>
              <a:t>	</a:t>
            </a:r>
            <a:r>
              <a:rPr sz="1500" spc="60" dirty="0">
                <a:latin typeface="Calibri"/>
                <a:cs typeface="Calibri"/>
              </a:rPr>
              <a:t>: </a:t>
            </a:r>
            <a:r>
              <a:rPr sz="1500" i="1" spc="90" dirty="0">
                <a:latin typeface="Calibri"/>
                <a:cs typeface="Calibri"/>
              </a:rPr>
              <a:t>Τείχος (ηλεκτρονικής) </a:t>
            </a:r>
            <a:r>
              <a:rPr sz="1500" i="1" spc="105" dirty="0">
                <a:latin typeface="Calibri"/>
                <a:cs typeface="Calibri"/>
              </a:rPr>
              <a:t>προστασίας </a:t>
            </a:r>
            <a:r>
              <a:rPr sz="1500" i="1" spc="110" dirty="0">
                <a:latin typeface="Calibri"/>
                <a:cs typeface="Calibri"/>
              </a:rPr>
              <a:t>των </a:t>
            </a:r>
            <a:r>
              <a:rPr sz="1500" i="1" spc="114" dirty="0">
                <a:latin typeface="Calibri"/>
                <a:cs typeface="Calibri"/>
              </a:rPr>
              <a:t>Windows </a:t>
            </a:r>
            <a:r>
              <a:rPr sz="1500" i="1" spc="110" dirty="0">
                <a:latin typeface="Calibri"/>
                <a:cs typeface="Calibri"/>
              </a:rPr>
              <a:t>με </a:t>
            </a:r>
            <a:r>
              <a:rPr sz="1500" i="1" spc="105" dirty="0">
                <a:latin typeface="Calibri"/>
                <a:cs typeface="Calibri"/>
              </a:rPr>
              <a:t>κονσόλα </a:t>
            </a:r>
            <a:r>
              <a:rPr sz="1500" i="1" spc="110" dirty="0">
                <a:latin typeface="Calibri"/>
                <a:cs typeface="Calibri"/>
              </a:rPr>
              <a:t> </a:t>
            </a:r>
            <a:r>
              <a:rPr sz="1500" i="1" spc="105" dirty="0">
                <a:latin typeface="Calibri"/>
                <a:cs typeface="Calibri"/>
              </a:rPr>
              <a:t>προηγμένης</a:t>
            </a:r>
            <a:r>
              <a:rPr sz="1500" i="1" spc="55" dirty="0">
                <a:latin typeface="Calibri"/>
                <a:cs typeface="Calibri"/>
              </a:rPr>
              <a:t> </a:t>
            </a:r>
            <a:r>
              <a:rPr sz="1500" i="1" spc="100" dirty="0">
                <a:latin typeface="Calibri"/>
                <a:cs typeface="Calibri"/>
              </a:rPr>
              <a:t>ασφάλειας,</a:t>
            </a:r>
            <a:r>
              <a:rPr sz="1500" i="1" spc="6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επίσης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δυνατό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να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ορίσετε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κανόνες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ή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πολιτικές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ασφαλείας</a:t>
            </a:r>
            <a:endParaRPr sz="150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1010"/>
              </a:spcBef>
              <a:buSzPct val="133333"/>
              <a:buFont typeface="Arial"/>
              <a:buChar char="•"/>
              <a:tabLst>
                <a:tab pos="579120" algn="l"/>
              </a:tabLst>
            </a:pPr>
            <a:r>
              <a:rPr sz="1350" spc="110" dirty="0">
                <a:latin typeface="Calibri"/>
                <a:cs typeface="Calibri"/>
              </a:rPr>
              <a:t>Επιλέξτε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i="1" spc="120" dirty="0">
                <a:latin typeface="Calibri"/>
                <a:cs typeface="Calibri"/>
              </a:rPr>
              <a:t>Εισερχόμενοι</a:t>
            </a:r>
            <a:r>
              <a:rPr sz="1350" i="1" spc="60" dirty="0">
                <a:latin typeface="Calibri"/>
                <a:cs typeface="Calibri"/>
              </a:rPr>
              <a:t> </a:t>
            </a:r>
            <a:r>
              <a:rPr sz="1350" i="1" spc="120" dirty="0">
                <a:latin typeface="Calibri"/>
                <a:cs typeface="Calibri"/>
              </a:rPr>
              <a:t>κανόνες</a:t>
            </a:r>
            <a:r>
              <a:rPr sz="1350" i="1" spc="6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και</a:t>
            </a:r>
            <a:r>
              <a:rPr sz="1350" i="1" spc="100" dirty="0">
                <a:latin typeface="Calibri"/>
                <a:cs typeface="Calibri"/>
              </a:rPr>
              <a:t>,</a:t>
            </a:r>
            <a:r>
              <a:rPr sz="1350" i="1" spc="6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στη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συνέχεια,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i="1" spc="120" dirty="0">
                <a:latin typeface="Calibri"/>
                <a:cs typeface="Calibri"/>
              </a:rPr>
              <a:t>Ενέργεια</a:t>
            </a:r>
            <a:r>
              <a:rPr sz="1350" i="1" spc="60" dirty="0">
                <a:latin typeface="Calibri"/>
                <a:cs typeface="Calibri"/>
              </a:rPr>
              <a:t> </a:t>
            </a:r>
            <a:r>
              <a:rPr sz="1350" i="1" spc="110" dirty="0">
                <a:latin typeface="Calibri"/>
                <a:cs typeface="Calibri"/>
              </a:rPr>
              <a:t>και</a:t>
            </a:r>
            <a:r>
              <a:rPr sz="1350" i="1" spc="7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Νέος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i="1" spc="120" dirty="0">
                <a:latin typeface="Calibri"/>
                <a:cs typeface="Calibri"/>
              </a:rPr>
              <a:t>κανόνας.</a:t>
            </a:r>
            <a:endParaRPr sz="1350">
              <a:latin typeface="Calibri"/>
              <a:cs typeface="Calibri"/>
            </a:endParaRPr>
          </a:p>
          <a:p>
            <a:pPr marL="579755" marR="800735" lvl="2" indent="-182880">
              <a:lnSpc>
                <a:spcPct val="134600"/>
              </a:lnSpc>
              <a:spcBef>
                <a:spcPts val="489"/>
              </a:spcBef>
              <a:buSzPct val="133333"/>
              <a:buFont typeface="Arial"/>
              <a:buChar char="•"/>
              <a:tabLst>
                <a:tab pos="579120" algn="l"/>
              </a:tabLst>
            </a:pPr>
            <a:r>
              <a:rPr sz="1350" spc="125" dirty="0">
                <a:latin typeface="Calibri"/>
                <a:cs typeface="Calibri"/>
              </a:rPr>
              <a:t>Καθορίστε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τον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i="1" spc="140" dirty="0">
                <a:latin typeface="Calibri"/>
                <a:cs typeface="Calibri"/>
              </a:rPr>
              <a:t>Νέο</a:t>
            </a:r>
            <a:r>
              <a:rPr sz="1350" i="1" spc="65" dirty="0">
                <a:latin typeface="Calibri"/>
                <a:cs typeface="Calibri"/>
              </a:rPr>
              <a:t> </a:t>
            </a:r>
            <a:r>
              <a:rPr sz="1350" i="1" spc="130" dirty="0">
                <a:latin typeface="Calibri"/>
                <a:cs typeface="Calibri"/>
              </a:rPr>
              <a:t>κανόνα</a:t>
            </a:r>
            <a:r>
              <a:rPr sz="1350" i="1" spc="60" dirty="0">
                <a:latin typeface="Calibri"/>
                <a:cs typeface="Calibri"/>
              </a:rPr>
              <a:t> </a:t>
            </a:r>
            <a:r>
              <a:rPr sz="1350" i="1" spc="120" dirty="0">
                <a:latin typeface="Calibri"/>
                <a:cs typeface="Calibri"/>
              </a:rPr>
              <a:t>εισερχομένων,</a:t>
            </a:r>
            <a:r>
              <a:rPr sz="1350" i="1" spc="6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επιλέξτε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i="1" spc="135" dirty="0">
                <a:latin typeface="Calibri"/>
                <a:cs typeface="Calibri"/>
              </a:rPr>
              <a:t>Προσαρμοσμένος</a:t>
            </a:r>
            <a:r>
              <a:rPr sz="1350" i="1" spc="60" dirty="0">
                <a:latin typeface="Calibri"/>
                <a:cs typeface="Calibri"/>
              </a:rPr>
              <a:t> </a:t>
            </a:r>
            <a:r>
              <a:rPr sz="1350" i="1" spc="110" dirty="0">
                <a:latin typeface="Calibri"/>
                <a:cs typeface="Calibri"/>
              </a:rPr>
              <a:t>και</a:t>
            </a:r>
            <a:r>
              <a:rPr sz="1350" i="1" spc="7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στη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συνέχεια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επιλέξτε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i="1" spc="80" dirty="0">
                <a:latin typeface="Calibri"/>
                <a:cs typeface="Calibri"/>
              </a:rPr>
              <a:t>Επόμενο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5725795"/>
            <a:ext cx="4241165" cy="772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8715" indent="-182245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1148715" algn="l"/>
              </a:tabLst>
            </a:pPr>
            <a:r>
              <a:rPr sz="1350" spc="85" dirty="0">
                <a:latin typeface="Calibri"/>
                <a:cs typeface="Calibri"/>
              </a:rPr>
              <a:t>Επιλέξτε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i="1" spc="75" dirty="0">
                <a:latin typeface="Calibri"/>
                <a:cs typeface="Calibri"/>
              </a:rPr>
              <a:t>διαδρομή</a:t>
            </a:r>
            <a:r>
              <a:rPr sz="1350" i="1" spc="20" dirty="0">
                <a:latin typeface="Calibri"/>
                <a:cs typeface="Calibri"/>
              </a:rPr>
              <a:t> </a:t>
            </a:r>
            <a:r>
              <a:rPr sz="1350" i="1" spc="95" dirty="0">
                <a:latin typeface="Calibri"/>
                <a:cs typeface="Calibri"/>
              </a:rPr>
              <a:t>του</a:t>
            </a:r>
            <a:r>
              <a:rPr sz="1350" i="1" spc="40" dirty="0">
                <a:latin typeface="Calibri"/>
                <a:cs typeface="Calibri"/>
              </a:rPr>
              <a:t> </a:t>
            </a:r>
            <a:r>
              <a:rPr sz="1350" i="1" spc="85" dirty="0">
                <a:latin typeface="Calibri"/>
                <a:cs typeface="Calibri"/>
              </a:rPr>
              <a:t>λογισμικού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600" spc="25" dirty="0">
                <a:latin typeface="Calibri"/>
                <a:cs typeface="Calibri"/>
              </a:rPr>
              <a:t>Πηγή: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151515"/>
                </a:solidFill>
                <a:latin typeface="Calibri"/>
                <a:cs typeface="Calibri"/>
              </a:rPr>
              <a:t>Διαρθρώνουμε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τις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πολιτικές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151515"/>
                </a:solidFill>
                <a:latin typeface="Calibri"/>
                <a:cs typeface="Calibri"/>
              </a:rPr>
              <a:t>με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151515"/>
                </a:solidFill>
                <a:latin typeface="Calibri"/>
                <a:cs typeface="Calibri"/>
              </a:rPr>
              <a:t>βάση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151515"/>
                </a:solidFill>
                <a:latin typeface="Calibri"/>
                <a:cs typeface="Calibri"/>
              </a:rPr>
              <a:t>την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151515"/>
                </a:solidFill>
                <a:latin typeface="Calibri"/>
                <a:cs typeface="Calibri"/>
              </a:rPr>
              <a:t>ομάδα,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latin typeface="Calibri"/>
                <a:cs typeface="Calibri"/>
              </a:rPr>
              <a:t>2024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600" spc="15" dirty="0">
                <a:latin typeface="Calibri"/>
                <a:cs typeface="Calibri"/>
              </a:rPr>
              <a:t>https://learn.microsoft.com/en-us/windows/security/λειτουργικό-ασφάλεια/ασφάλεια-δικτύου/windows-firewall/διαρθρώνω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5682" y="6350000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54" y="6538912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0100" y="0"/>
            <a:ext cx="11389042" cy="6858000"/>
            <a:chOff x="800100" y="0"/>
            <a:chExt cx="11389042" cy="685800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0150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6450" y="2207895"/>
              <a:ext cx="6518909" cy="224790"/>
            </a:xfrm>
            <a:custGeom>
              <a:avLst/>
              <a:gdLst/>
              <a:ahLst/>
              <a:cxnLst/>
              <a:rect l="l" t="t" r="r" b="b"/>
              <a:pathLst>
                <a:path w="6518909" h="224789">
                  <a:moveTo>
                    <a:pt x="0" y="224789"/>
                  </a:moveTo>
                  <a:lnTo>
                    <a:pt x="6518592" y="224789"/>
                  </a:lnTo>
                  <a:lnTo>
                    <a:pt x="6518592" y="0"/>
                  </a:lnTo>
                  <a:lnTo>
                    <a:pt x="0" y="0"/>
                  </a:lnTo>
                  <a:lnTo>
                    <a:pt x="0" y="224789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450" y="2470785"/>
              <a:ext cx="6518909" cy="834390"/>
            </a:xfrm>
            <a:custGeom>
              <a:avLst/>
              <a:gdLst/>
              <a:ahLst/>
              <a:cxnLst/>
              <a:rect l="l" t="t" r="r" b="b"/>
              <a:pathLst>
                <a:path w="6518909" h="834389">
                  <a:moveTo>
                    <a:pt x="0" y="834389"/>
                  </a:moveTo>
                  <a:lnTo>
                    <a:pt x="6518592" y="834389"/>
                  </a:lnTo>
                  <a:lnTo>
                    <a:pt x="6518592" y="0"/>
                  </a:lnTo>
                  <a:lnTo>
                    <a:pt x="0" y="0"/>
                  </a:lnTo>
                  <a:lnTo>
                    <a:pt x="0" y="834389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806450" y="3305175"/>
              <a:ext cx="6518909" cy="548640"/>
            </a:xfrm>
            <a:custGeom>
              <a:avLst/>
              <a:gdLst/>
              <a:ahLst/>
              <a:cxnLst/>
              <a:rect l="l" t="t" r="r" b="b"/>
              <a:pathLst>
                <a:path w="6518909" h="548639">
                  <a:moveTo>
                    <a:pt x="6518592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6518592" y="548639"/>
                  </a:lnTo>
                  <a:lnTo>
                    <a:pt x="6518592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6450" y="3853814"/>
              <a:ext cx="6518909" cy="396240"/>
            </a:xfrm>
            <a:custGeom>
              <a:avLst/>
              <a:gdLst/>
              <a:ahLst/>
              <a:cxnLst/>
              <a:rect l="l" t="t" r="r" b="b"/>
              <a:pathLst>
                <a:path w="6518909" h="396239">
                  <a:moveTo>
                    <a:pt x="6518592" y="0"/>
                  </a:moveTo>
                  <a:lnTo>
                    <a:pt x="0" y="0"/>
                  </a:lnTo>
                  <a:lnTo>
                    <a:pt x="0" y="396240"/>
                  </a:lnTo>
                  <a:lnTo>
                    <a:pt x="6518592" y="396240"/>
                  </a:lnTo>
                  <a:lnTo>
                    <a:pt x="6518592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6450" y="4250055"/>
              <a:ext cx="6518909" cy="853440"/>
            </a:xfrm>
            <a:custGeom>
              <a:avLst/>
              <a:gdLst/>
              <a:ahLst/>
              <a:cxnLst/>
              <a:rect l="l" t="t" r="r" b="b"/>
              <a:pathLst>
                <a:path w="6518909" h="853439">
                  <a:moveTo>
                    <a:pt x="6518592" y="0"/>
                  </a:moveTo>
                  <a:lnTo>
                    <a:pt x="0" y="0"/>
                  </a:lnTo>
                  <a:lnTo>
                    <a:pt x="0" y="853440"/>
                  </a:lnTo>
                  <a:lnTo>
                    <a:pt x="6518592" y="853440"/>
                  </a:lnTo>
                  <a:lnTo>
                    <a:pt x="6518592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6450" y="5103494"/>
              <a:ext cx="6518909" cy="396240"/>
            </a:xfrm>
            <a:custGeom>
              <a:avLst/>
              <a:gdLst/>
              <a:ahLst/>
              <a:cxnLst/>
              <a:rect l="l" t="t" r="r" b="b"/>
              <a:pathLst>
                <a:path w="6518909" h="396239">
                  <a:moveTo>
                    <a:pt x="6518592" y="0"/>
                  </a:moveTo>
                  <a:lnTo>
                    <a:pt x="0" y="0"/>
                  </a:lnTo>
                  <a:lnTo>
                    <a:pt x="0" y="396239"/>
                  </a:lnTo>
                  <a:lnTo>
                    <a:pt x="6518592" y="396239"/>
                  </a:lnTo>
                  <a:lnTo>
                    <a:pt x="6518592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6450" y="5499735"/>
              <a:ext cx="6518909" cy="548640"/>
            </a:xfrm>
            <a:custGeom>
              <a:avLst/>
              <a:gdLst/>
              <a:ahLst/>
              <a:cxnLst/>
              <a:rect l="l" t="t" r="r" b="b"/>
              <a:pathLst>
                <a:path w="6518909" h="548639">
                  <a:moveTo>
                    <a:pt x="6518592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6518592" y="548639"/>
                  </a:lnTo>
                  <a:lnTo>
                    <a:pt x="6518592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06450" y="6048375"/>
              <a:ext cx="6518909" cy="396240"/>
            </a:xfrm>
            <a:custGeom>
              <a:avLst/>
              <a:gdLst/>
              <a:ahLst/>
              <a:cxnLst/>
              <a:rect l="l" t="t" r="r" b="b"/>
              <a:pathLst>
                <a:path w="6518909" h="396239">
                  <a:moveTo>
                    <a:pt x="6518592" y="0"/>
                  </a:moveTo>
                  <a:lnTo>
                    <a:pt x="0" y="0"/>
                  </a:lnTo>
                  <a:lnTo>
                    <a:pt x="0" y="396240"/>
                  </a:lnTo>
                  <a:lnTo>
                    <a:pt x="6518592" y="396240"/>
                  </a:lnTo>
                  <a:lnTo>
                    <a:pt x="6518592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0100" y="2432684"/>
              <a:ext cx="6531609" cy="3622040"/>
            </a:xfrm>
            <a:custGeom>
              <a:avLst/>
              <a:gdLst/>
              <a:ahLst/>
              <a:cxnLst/>
              <a:rect l="l" t="t" r="r" b="b"/>
              <a:pathLst>
                <a:path w="6531609" h="3622040">
                  <a:moveTo>
                    <a:pt x="6531292" y="3609340"/>
                  </a:moveTo>
                  <a:lnTo>
                    <a:pt x="0" y="3609340"/>
                  </a:lnTo>
                  <a:lnTo>
                    <a:pt x="0" y="3622040"/>
                  </a:lnTo>
                  <a:lnTo>
                    <a:pt x="6531292" y="3622040"/>
                  </a:lnTo>
                  <a:lnTo>
                    <a:pt x="6531292" y="3609340"/>
                  </a:lnTo>
                  <a:close/>
                </a:path>
                <a:path w="6531609" h="3622040">
                  <a:moveTo>
                    <a:pt x="6531292" y="3060700"/>
                  </a:moveTo>
                  <a:lnTo>
                    <a:pt x="0" y="3060700"/>
                  </a:lnTo>
                  <a:lnTo>
                    <a:pt x="0" y="3073400"/>
                  </a:lnTo>
                  <a:lnTo>
                    <a:pt x="6531292" y="3073400"/>
                  </a:lnTo>
                  <a:lnTo>
                    <a:pt x="6531292" y="3060700"/>
                  </a:lnTo>
                  <a:close/>
                </a:path>
                <a:path w="6531609" h="3622040">
                  <a:moveTo>
                    <a:pt x="6531292" y="2664460"/>
                  </a:moveTo>
                  <a:lnTo>
                    <a:pt x="0" y="2664460"/>
                  </a:lnTo>
                  <a:lnTo>
                    <a:pt x="0" y="2677160"/>
                  </a:lnTo>
                  <a:lnTo>
                    <a:pt x="6531292" y="2677160"/>
                  </a:lnTo>
                  <a:lnTo>
                    <a:pt x="6531292" y="2664460"/>
                  </a:lnTo>
                  <a:close/>
                </a:path>
                <a:path w="6531609" h="3622040">
                  <a:moveTo>
                    <a:pt x="6531292" y="1811020"/>
                  </a:moveTo>
                  <a:lnTo>
                    <a:pt x="0" y="1811020"/>
                  </a:lnTo>
                  <a:lnTo>
                    <a:pt x="0" y="1823720"/>
                  </a:lnTo>
                  <a:lnTo>
                    <a:pt x="6531292" y="1823720"/>
                  </a:lnTo>
                  <a:lnTo>
                    <a:pt x="6531292" y="1811020"/>
                  </a:lnTo>
                  <a:close/>
                </a:path>
                <a:path w="6531609" h="3622040">
                  <a:moveTo>
                    <a:pt x="6531292" y="1414780"/>
                  </a:moveTo>
                  <a:lnTo>
                    <a:pt x="0" y="1414780"/>
                  </a:lnTo>
                  <a:lnTo>
                    <a:pt x="0" y="1427480"/>
                  </a:lnTo>
                  <a:lnTo>
                    <a:pt x="6531292" y="1427480"/>
                  </a:lnTo>
                  <a:lnTo>
                    <a:pt x="6531292" y="1414780"/>
                  </a:lnTo>
                  <a:close/>
                </a:path>
                <a:path w="6531609" h="3622040">
                  <a:moveTo>
                    <a:pt x="6531292" y="866140"/>
                  </a:moveTo>
                  <a:lnTo>
                    <a:pt x="0" y="866140"/>
                  </a:lnTo>
                  <a:lnTo>
                    <a:pt x="0" y="878840"/>
                  </a:lnTo>
                  <a:lnTo>
                    <a:pt x="6531292" y="878840"/>
                  </a:lnTo>
                  <a:lnTo>
                    <a:pt x="6531292" y="866140"/>
                  </a:lnTo>
                  <a:close/>
                </a:path>
                <a:path w="6531609" h="3622040">
                  <a:moveTo>
                    <a:pt x="6531292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531292" y="38100"/>
                  </a:lnTo>
                  <a:lnTo>
                    <a:pt x="6531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0100" y="2201545"/>
              <a:ext cx="6531609" cy="4249420"/>
            </a:xfrm>
            <a:custGeom>
              <a:avLst/>
              <a:gdLst/>
              <a:ahLst/>
              <a:cxnLst/>
              <a:rect l="l" t="t" r="r" b="b"/>
              <a:pathLst>
                <a:path w="6531609" h="4249420">
                  <a:moveTo>
                    <a:pt x="6350" y="0"/>
                  </a:moveTo>
                  <a:lnTo>
                    <a:pt x="6350" y="4249420"/>
                  </a:lnTo>
                </a:path>
                <a:path w="6531609" h="4249420">
                  <a:moveTo>
                    <a:pt x="6524942" y="0"/>
                  </a:moveTo>
                  <a:lnTo>
                    <a:pt x="6524942" y="4249420"/>
                  </a:lnTo>
                </a:path>
                <a:path w="6531609" h="4249420">
                  <a:moveTo>
                    <a:pt x="0" y="6350"/>
                  </a:moveTo>
                  <a:lnTo>
                    <a:pt x="6531292" y="6350"/>
                  </a:lnTo>
                </a:path>
                <a:path w="6531609" h="4249420">
                  <a:moveTo>
                    <a:pt x="0" y="4243070"/>
                  </a:moveTo>
                  <a:lnTo>
                    <a:pt x="6531292" y="424307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0229" y="2564764"/>
              <a:ext cx="3915092" cy="97980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384040" y="2874962"/>
              <a:ext cx="2135505" cy="670560"/>
            </a:xfrm>
            <a:custGeom>
              <a:avLst/>
              <a:gdLst/>
              <a:ahLst/>
              <a:cxnLst/>
              <a:rect l="l" t="t" r="r" b="b"/>
              <a:pathLst>
                <a:path w="2135504" h="670560">
                  <a:moveTo>
                    <a:pt x="0" y="670560"/>
                  </a:moveTo>
                  <a:lnTo>
                    <a:pt x="714692" y="670560"/>
                  </a:lnTo>
                  <a:lnTo>
                    <a:pt x="714692" y="3175"/>
                  </a:lnTo>
                  <a:lnTo>
                    <a:pt x="0" y="3175"/>
                  </a:lnTo>
                  <a:lnTo>
                    <a:pt x="0" y="670560"/>
                  </a:lnTo>
                </a:path>
                <a:path w="2135504" h="670560">
                  <a:moveTo>
                    <a:pt x="1420495" y="667385"/>
                  </a:moveTo>
                  <a:lnTo>
                    <a:pt x="2135187" y="667385"/>
                  </a:lnTo>
                  <a:lnTo>
                    <a:pt x="2135187" y="0"/>
                  </a:lnTo>
                  <a:lnTo>
                    <a:pt x="1420495" y="0"/>
                  </a:lnTo>
                  <a:lnTo>
                    <a:pt x="1420495" y="667385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2100" y="3780789"/>
              <a:ext cx="1578927" cy="83978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052059" y="3886200"/>
              <a:ext cx="551815" cy="452755"/>
            </a:xfrm>
            <a:custGeom>
              <a:avLst/>
              <a:gdLst/>
              <a:ahLst/>
              <a:cxnLst/>
              <a:rect l="l" t="t" r="r" b="b"/>
              <a:pathLst>
                <a:path w="551814" h="452754">
                  <a:moveTo>
                    <a:pt x="325437" y="0"/>
                  </a:moveTo>
                  <a:lnTo>
                    <a:pt x="325437" y="113030"/>
                  </a:lnTo>
                  <a:lnTo>
                    <a:pt x="0" y="113030"/>
                  </a:lnTo>
                  <a:lnTo>
                    <a:pt x="0" y="339407"/>
                  </a:lnTo>
                  <a:lnTo>
                    <a:pt x="325437" y="339407"/>
                  </a:lnTo>
                  <a:lnTo>
                    <a:pt x="325437" y="452755"/>
                  </a:lnTo>
                  <a:lnTo>
                    <a:pt x="551814" y="226377"/>
                  </a:lnTo>
                  <a:lnTo>
                    <a:pt x="325437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052059" y="3886200"/>
              <a:ext cx="551815" cy="452755"/>
            </a:xfrm>
            <a:custGeom>
              <a:avLst/>
              <a:gdLst/>
              <a:ahLst/>
              <a:cxnLst/>
              <a:rect l="l" t="t" r="r" b="b"/>
              <a:pathLst>
                <a:path w="551814" h="452754">
                  <a:moveTo>
                    <a:pt x="0" y="113030"/>
                  </a:moveTo>
                  <a:lnTo>
                    <a:pt x="325437" y="113030"/>
                  </a:lnTo>
                  <a:lnTo>
                    <a:pt x="325437" y="0"/>
                  </a:lnTo>
                  <a:lnTo>
                    <a:pt x="551814" y="226377"/>
                  </a:lnTo>
                  <a:lnTo>
                    <a:pt x="325437" y="452755"/>
                  </a:lnTo>
                  <a:lnTo>
                    <a:pt x="325437" y="339407"/>
                  </a:lnTo>
                  <a:lnTo>
                    <a:pt x="0" y="339407"/>
                  </a:lnTo>
                  <a:lnTo>
                    <a:pt x="0" y="113030"/>
                  </a:lnTo>
                </a:path>
              </a:pathLst>
            </a:custGeom>
            <a:ln w="15875">
              <a:solidFill>
                <a:srgbClr val="FF90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845934" y="3886200"/>
              <a:ext cx="675005" cy="452755"/>
            </a:xfrm>
            <a:custGeom>
              <a:avLst/>
              <a:gdLst/>
              <a:ahLst/>
              <a:cxnLst/>
              <a:rect l="l" t="t" r="r" b="b"/>
              <a:pathLst>
                <a:path w="675004" h="452754">
                  <a:moveTo>
                    <a:pt x="448945" y="0"/>
                  </a:moveTo>
                  <a:lnTo>
                    <a:pt x="448945" y="113030"/>
                  </a:lnTo>
                  <a:lnTo>
                    <a:pt x="0" y="113030"/>
                  </a:lnTo>
                  <a:lnTo>
                    <a:pt x="0" y="339407"/>
                  </a:lnTo>
                  <a:lnTo>
                    <a:pt x="448945" y="339407"/>
                  </a:lnTo>
                  <a:lnTo>
                    <a:pt x="448945" y="452755"/>
                  </a:lnTo>
                  <a:lnTo>
                    <a:pt x="675005" y="226377"/>
                  </a:lnTo>
                  <a:lnTo>
                    <a:pt x="448945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45934" y="3886200"/>
              <a:ext cx="675005" cy="452755"/>
            </a:xfrm>
            <a:custGeom>
              <a:avLst/>
              <a:gdLst/>
              <a:ahLst/>
              <a:cxnLst/>
              <a:rect l="l" t="t" r="r" b="b"/>
              <a:pathLst>
                <a:path w="675004" h="452754">
                  <a:moveTo>
                    <a:pt x="0" y="113030"/>
                  </a:moveTo>
                  <a:lnTo>
                    <a:pt x="448945" y="113030"/>
                  </a:lnTo>
                  <a:lnTo>
                    <a:pt x="448945" y="0"/>
                  </a:lnTo>
                  <a:lnTo>
                    <a:pt x="675005" y="226377"/>
                  </a:lnTo>
                  <a:lnTo>
                    <a:pt x="448945" y="452755"/>
                  </a:lnTo>
                  <a:lnTo>
                    <a:pt x="448945" y="339407"/>
                  </a:lnTo>
                  <a:lnTo>
                    <a:pt x="0" y="339407"/>
                  </a:lnTo>
                  <a:lnTo>
                    <a:pt x="0" y="113030"/>
                  </a:lnTo>
                </a:path>
              </a:pathLst>
            </a:custGeom>
            <a:ln w="15875">
              <a:solidFill>
                <a:srgbClr val="FF90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80759" y="3541712"/>
              <a:ext cx="158432" cy="23939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62170" y="3534092"/>
              <a:ext cx="156845" cy="23939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36280" y="2547937"/>
              <a:ext cx="3625532" cy="2473325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3857" rIns="0" bIns="0" rtlCol="0">
            <a:spAutoFit/>
          </a:bodyPr>
          <a:lstStyle/>
          <a:p>
            <a:pPr marL="398780" marR="5080">
              <a:lnSpc>
                <a:spcPts val="2410"/>
              </a:lnSpc>
              <a:spcBef>
                <a:spcPts val="270"/>
              </a:spcBef>
            </a:pPr>
            <a:r>
              <a:rPr spc="160" dirty="0"/>
              <a:t>Τείχη</a:t>
            </a:r>
            <a:r>
              <a:rPr spc="225" dirty="0"/>
              <a:t> </a:t>
            </a:r>
            <a:r>
              <a:rPr spc="165" dirty="0"/>
              <a:t>(ηλεκτρονικής)</a:t>
            </a:r>
            <a:r>
              <a:rPr spc="229" dirty="0"/>
              <a:t> </a:t>
            </a:r>
            <a:r>
              <a:rPr spc="170" dirty="0"/>
              <a:t>προστασίας</a:t>
            </a:r>
            <a:r>
              <a:rPr spc="229" dirty="0"/>
              <a:t> </a:t>
            </a:r>
            <a:r>
              <a:rPr spc="125" dirty="0"/>
              <a:t>στο</a:t>
            </a:r>
            <a:r>
              <a:rPr spc="150" dirty="0"/>
              <a:t> </a:t>
            </a:r>
            <a:r>
              <a:rPr spc="140" dirty="0"/>
              <a:t>Linux</a:t>
            </a:r>
            <a:r>
              <a:rPr spc="170" dirty="0"/>
              <a:t> </a:t>
            </a:r>
            <a:r>
              <a:rPr spc="135" dirty="0"/>
              <a:t>(λειτουργικό</a:t>
            </a:r>
            <a:r>
              <a:rPr spc="165" dirty="0"/>
              <a:t> </a:t>
            </a:r>
            <a:r>
              <a:rPr spc="150" dirty="0"/>
              <a:t>σύστημα</a:t>
            </a:r>
            <a:r>
              <a:rPr spc="165" dirty="0"/>
              <a:t> </a:t>
            </a:r>
            <a:r>
              <a:rPr spc="140" dirty="0"/>
              <a:t>ανοιχτού</a:t>
            </a:r>
            <a:r>
              <a:rPr spc="170" dirty="0"/>
              <a:t> </a:t>
            </a:r>
            <a:r>
              <a:rPr spc="145" dirty="0"/>
              <a:t>κώδικα </a:t>
            </a:r>
            <a:r>
              <a:rPr spc="-509" dirty="0"/>
              <a:t> </a:t>
            </a:r>
            <a:r>
              <a:rPr spc="145" dirty="0"/>
              <a:t>βασισμένο</a:t>
            </a:r>
            <a:r>
              <a:rPr spc="150" dirty="0"/>
              <a:t> </a:t>
            </a:r>
            <a:r>
              <a:rPr spc="135" dirty="0"/>
              <a:t>στο</a:t>
            </a:r>
            <a:r>
              <a:rPr spc="160" dirty="0"/>
              <a:t> </a:t>
            </a:r>
            <a:r>
              <a:rPr spc="140" dirty="0"/>
              <a:t>Unix)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800100" y="1531302"/>
            <a:ext cx="7245350" cy="58674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04139" marR="5080" indent="-91440">
              <a:lnSpc>
                <a:spcPct val="103499"/>
              </a:lnSpc>
              <a:spcBef>
                <a:spcPts val="50"/>
              </a:spcBef>
              <a:buClr>
                <a:srgbClr val="FFB800"/>
              </a:buClr>
              <a:buSzPct val="166666"/>
              <a:buFont typeface="Arial"/>
              <a:buChar char="•"/>
              <a:tabLst>
                <a:tab pos="173355" algn="l"/>
              </a:tabLst>
            </a:pPr>
            <a:r>
              <a:rPr sz="1200" spc="90" dirty="0">
                <a:latin typeface="Calibri"/>
                <a:cs typeface="Calibri"/>
              </a:rPr>
              <a:t>Το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Linux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(λειτουργικό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σύστημα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ανοιχτού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κώδικα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βασισμένο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στο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Unix)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ενσωματώνει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στην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κονσόλα,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 </a:t>
            </a:r>
            <a:r>
              <a:rPr sz="1200" spc="114" dirty="0">
                <a:latin typeface="Calibri"/>
                <a:cs typeface="Calibri"/>
              </a:rPr>
              <a:t>UFW </a:t>
            </a:r>
            <a:r>
              <a:rPr sz="1200" spc="80" dirty="0">
                <a:latin typeface="Calibri"/>
                <a:cs typeface="Calibri"/>
              </a:rPr>
              <a:t>(Uncomplicated </a:t>
            </a:r>
            <a:r>
              <a:rPr sz="1200" spc="65" dirty="0">
                <a:latin typeface="Calibri"/>
                <a:cs typeface="Calibri"/>
              </a:rPr>
              <a:t>Firewall </a:t>
            </a:r>
            <a:r>
              <a:rPr sz="1200" spc="55" dirty="0">
                <a:latin typeface="Calibri"/>
                <a:cs typeface="Calibri"/>
              </a:rPr>
              <a:t>- </a:t>
            </a:r>
            <a:r>
              <a:rPr sz="1200" spc="85" dirty="0">
                <a:latin typeface="Calibri"/>
                <a:cs typeface="Calibri"/>
              </a:rPr>
              <a:t>εύκολο στη χρήση </a:t>
            </a:r>
            <a:r>
              <a:rPr sz="1200" spc="65" dirty="0">
                <a:latin typeface="Calibri"/>
                <a:cs typeface="Calibri"/>
              </a:rPr>
              <a:t>firewall </a:t>
            </a:r>
            <a:r>
              <a:rPr sz="1200" spc="75" dirty="0">
                <a:latin typeface="Calibri"/>
                <a:cs typeface="Calibri"/>
              </a:rPr>
              <a:t>για διαχείριση </a:t>
            </a:r>
            <a:r>
              <a:rPr sz="1200" spc="90" dirty="0">
                <a:latin typeface="Calibri"/>
                <a:cs typeface="Calibri"/>
              </a:rPr>
              <a:t>κανόνων </a:t>
            </a:r>
            <a:r>
              <a:rPr sz="1200" spc="75" dirty="0">
                <a:latin typeface="Calibri"/>
                <a:cs typeface="Calibri"/>
              </a:rPr>
              <a:t>δικτύου) </a:t>
            </a:r>
            <a:r>
              <a:rPr sz="1200" spc="95" dirty="0">
                <a:latin typeface="Calibri"/>
                <a:cs typeface="Calibri"/>
              </a:rPr>
              <a:t>από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προεπιλογή,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εκτελείται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στη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γραμμή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εντολών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2651" y="2271553"/>
            <a:ext cx="556387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20" dirty="0">
                <a:solidFill>
                  <a:srgbClr val="FFFFFF"/>
                </a:solidFill>
                <a:latin typeface="Calibri"/>
                <a:cs typeface="Calibri"/>
              </a:rPr>
              <a:t>UFW</a:t>
            </a:r>
            <a:r>
              <a:rPr sz="7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40" dirty="0">
                <a:solidFill>
                  <a:srgbClr val="FFFFFF"/>
                </a:solidFill>
                <a:latin typeface="Calibri"/>
                <a:cs typeface="Calibri"/>
              </a:rPr>
              <a:t>(Uncomplicated</a:t>
            </a: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35" dirty="0">
                <a:solidFill>
                  <a:srgbClr val="FFFFFF"/>
                </a:solidFill>
                <a:latin typeface="Calibri"/>
                <a:cs typeface="Calibri"/>
              </a:rPr>
              <a:t>Firewall</a:t>
            </a:r>
            <a:r>
              <a:rPr sz="7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3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7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45" dirty="0">
                <a:solidFill>
                  <a:srgbClr val="FFFFFF"/>
                </a:solidFill>
                <a:latin typeface="Calibri"/>
                <a:cs typeface="Calibri"/>
              </a:rPr>
              <a:t>εύκολο</a:t>
            </a: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45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7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4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7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35" dirty="0">
                <a:solidFill>
                  <a:srgbClr val="FFFFFF"/>
                </a:solidFill>
                <a:latin typeface="Calibri"/>
                <a:cs typeface="Calibri"/>
              </a:rPr>
              <a:t>firewall</a:t>
            </a: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4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40" dirty="0">
                <a:solidFill>
                  <a:srgbClr val="FFFFFF"/>
                </a:solidFill>
                <a:latin typeface="Calibri"/>
                <a:cs typeface="Calibri"/>
              </a:rPr>
              <a:t>διαχείριση</a:t>
            </a:r>
            <a:r>
              <a:rPr sz="7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50" dirty="0">
                <a:solidFill>
                  <a:srgbClr val="FFFFFF"/>
                </a:solidFill>
                <a:latin typeface="Calibri"/>
                <a:cs typeface="Calibri"/>
              </a:rPr>
              <a:t>κανόνων</a:t>
            </a:r>
            <a:r>
              <a:rPr sz="7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40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4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7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40" dirty="0">
                <a:solidFill>
                  <a:srgbClr val="FFFFFF"/>
                </a:solidFill>
                <a:latin typeface="Calibri"/>
                <a:cs typeface="Calibri"/>
              </a:rPr>
              <a:t>Linux</a:t>
            </a: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45" dirty="0">
                <a:solidFill>
                  <a:srgbClr val="FFFFFF"/>
                </a:solidFill>
                <a:latin typeface="Calibri"/>
                <a:cs typeface="Calibri"/>
              </a:rPr>
              <a:t>βασισμένο</a:t>
            </a:r>
            <a:r>
              <a:rPr sz="7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4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35" dirty="0">
                <a:solidFill>
                  <a:srgbClr val="FFFFFF"/>
                </a:solidFill>
                <a:latin typeface="Calibri"/>
                <a:cs typeface="Calibri"/>
              </a:rPr>
              <a:t>iptables)</a:t>
            </a:r>
            <a:endParaRPr sz="75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84140" y="4283075"/>
            <a:ext cx="1301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965950" y="4283075"/>
            <a:ext cx="23367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334057" y="2831147"/>
            <a:ext cx="3629025" cy="2473960"/>
          </a:xfrm>
          <a:prstGeom prst="rect">
            <a:avLst/>
          </a:prstGeom>
          <a:ln w="38100">
            <a:solidFill>
              <a:srgbClr val="BF0000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marR="116839" algn="r">
              <a:lnSpc>
                <a:spcPct val="100000"/>
              </a:lnSpc>
              <a:spcBef>
                <a:spcPts val="610"/>
              </a:spcBef>
            </a:pPr>
            <a:r>
              <a:rPr sz="750" b="1" spc="50" dirty="0">
                <a:solidFill>
                  <a:srgbClr val="BF0000"/>
                </a:solidFill>
                <a:latin typeface="Calibri"/>
                <a:cs typeface="Calibri"/>
              </a:rPr>
              <a:t>ΕΝΤΟΛΕΣ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1D8A7E-B121-1F98-25FF-22B34B705042}"/>
              </a:ext>
            </a:extLst>
          </p:cNvPr>
          <p:cNvSpPr txBox="1"/>
          <p:nvPr/>
        </p:nvSpPr>
        <p:spPr>
          <a:xfrm>
            <a:off x="800100" y="2426680"/>
            <a:ext cx="821404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baseline="0" dirty="0">
                <a:latin typeface="CenturyGothic"/>
              </a:rPr>
              <a:t>Install and enable the </a:t>
            </a:r>
            <a:r>
              <a:rPr lang="en-US" sz="1200" b="0" i="0" u="none" strike="noStrike" baseline="0" dirty="0" err="1">
                <a:latin typeface="CenturyGothic"/>
              </a:rPr>
              <a:t>ufw</a:t>
            </a:r>
            <a:r>
              <a:rPr lang="en-US" sz="1200" b="0" i="0" u="none" strike="noStrike" baseline="0" dirty="0">
                <a:latin typeface="CenturyGothic"/>
              </a:rPr>
              <a:t> packages:</a:t>
            </a:r>
          </a:p>
          <a:p>
            <a:pPr algn="l"/>
            <a:r>
              <a:rPr lang="es-ES" sz="1200" b="1" i="0" u="none" strike="noStrike" baseline="0" dirty="0">
                <a:latin typeface="CenturyGothic-Bold"/>
              </a:rPr>
              <a:t>$ sudo </a:t>
            </a:r>
            <a:r>
              <a:rPr lang="es-ES" sz="1200" b="1" i="0" u="none" strike="noStrike" baseline="0" dirty="0" err="1">
                <a:latin typeface="CenturyGothic-Bold"/>
              </a:rPr>
              <a:t>apt</a:t>
            </a:r>
            <a:r>
              <a:rPr lang="es-ES" sz="1200" b="1" i="0" u="none" strike="noStrike" baseline="0" dirty="0">
                <a:latin typeface="CenturyGothic-Bold"/>
              </a:rPr>
              <a:t> </a:t>
            </a:r>
            <a:r>
              <a:rPr lang="es-ES" sz="1200" b="1" i="0" u="none" strike="noStrike" baseline="0" dirty="0" err="1">
                <a:latin typeface="CenturyGothic-Bold"/>
              </a:rPr>
              <a:t>install</a:t>
            </a:r>
            <a:r>
              <a:rPr lang="es-ES" sz="1200" b="1" i="0" u="none" strike="noStrike" baseline="0" dirty="0">
                <a:latin typeface="CenturyGothic-Bold"/>
              </a:rPr>
              <a:t> -y </a:t>
            </a:r>
            <a:r>
              <a:rPr lang="es-ES" sz="1200" b="1" i="0" u="none" strike="noStrike" baseline="0" dirty="0" err="1">
                <a:latin typeface="CenturyGothic-Bold"/>
              </a:rPr>
              <a:t>ufw</a:t>
            </a:r>
            <a:endParaRPr lang="es-ES" sz="1200" b="1" i="0" u="none" strike="noStrike" baseline="0" dirty="0">
              <a:latin typeface="CenturyGothic-Bold"/>
            </a:endParaRPr>
          </a:p>
          <a:p>
            <a:pPr algn="l"/>
            <a:r>
              <a:rPr lang="en-US" sz="1200" b="1" i="0" u="none" strike="noStrike" baseline="0" dirty="0">
                <a:latin typeface="CenturyGothic-Bold"/>
              </a:rPr>
              <a:t>$ </a:t>
            </a:r>
            <a:r>
              <a:rPr lang="en-US" sz="1200" b="1" i="0" u="none" strike="noStrike" baseline="0" dirty="0" err="1">
                <a:latin typeface="CenturyGothic-Bold"/>
              </a:rPr>
              <a:t>sudo</a:t>
            </a:r>
            <a:r>
              <a:rPr lang="en-US" sz="1200" b="1" i="0" u="none" strike="noStrike" baseline="0" dirty="0">
                <a:latin typeface="CenturyGothic-Bold"/>
              </a:rPr>
              <a:t> </a:t>
            </a:r>
            <a:r>
              <a:rPr lang="en-US" sz="1200" b="1" i="0" u="none" strike="noStrike" baseline="0" dirty="0" err="1">
                <a:latin typeface="CenturyGothic-Bold"/>
              </a:rPr>
              <a:t>systemctl</a:t>
            </a:r>
            <a:r>
              <a:rPr lang="en-US" sz="1200" b="1" i="0" u="none" strike="noStrike" baseline="0" dirty="0">
                <a:latin typeface="CenturyGothic-Bold"/>
              </a:rPr>
              <a:t> enable </a:t>
            </a:r>
            <a:r>
              <a:rPr lang="en-US" sz="1200" b="1" i="0" u="none" strike="noStrike" baseline="0" dirty="0" err="1">
                <a:latin typeface="CenturyGothic-Bold"/>
              </a:rPr>
              <a:t>ufw</a:t>
            </a:r>
            <a:endParaRPr lang="en-US" sz="1200" b="1" i="0" u="none" strike="noStrike" baseline="0" dirty="0">
              <a:latin typeface="CenturyGothic-Bold"/>
            </a:endParaRPr>
          </a:p>
          <a:p>
            <a:pPr algn="l"/>
            <a:r>
              <a:rPr lang="en-US" sz="1200" b="1" i="0" u="none" strike="noStrike" baseline="0" dirty="0">
                <a:latin typeface="CenturyGothic-Bold"/>
              </a:rPr>
              <a:t>$ </a:t>
            </a:r>
            <a:r>
              <a:rPr lang="en-US" sz="1200" b="1" i="0" u="none" strike="noStrike" baseline="0" dirty="0" err="1">
                <a:latin typeface="CenturyGothic-Bold"/>
              </a:rPr>
              <a:t>sudo</a:t>
            </a:r>
            <a:r>
              <a:rPr lang="en-US" sz="1200" b="1" i="0" u="none" strike="noStrike" baseline="0" dirty="0">
                <a:latin typeface="CenturyGothic-Bold"/>
              </a:rPr>
              <a:t> </a:t>
            </a:r>
            <a:r>
              <a:rPr lang="en-US" sz="1200" b="1" i="0" u="none" strike="noStrike" baseline="0" dirty="0" err="1">
                <a:latin typeface="CenturyGothic-Bold"/>
              </a:rPr>
              <a:t>systemctl</a:t>
            </a:r>
            <a:r>
              <a:rPr lang="en-US" sz="1200" b="1" i="0" u="none" strike="noStrike" baseline="0" dirty="0">
                <a:latin typeface="CenturyGothic-Bold"/>
              </a:rPr>
              <a:t> restart </a:t>
            </a:r>
            <a:r>
              <a:rPr lang="en-US" sz="1200" b="1" i="0" u="none" strike="noStrike" baseline="0" dirty="0" err="1">
                <a:latin typeface="CenturyGothic-Bold"/>
              </a:rPr>
              <a:t>ufw</a:t>
            </a:r>
            <a:endParaRPr lang="en-US" sz="1200" b="1" i="0" u="none" strike="noStrike" baseline="0" dirty="0">
              <a:latin typeface="CenturyGothic-Bold"/>
            </a:endParaRPr>
          </a:p>
          <a:p>
            <a:pPr algn="l"/>
            <a:r>
              <a:rPr lang="en-US" sz="1200" b="1" i="0" u="none" strike="noStrike" baseline="0" dirty="0">
                <a:latin typeface="CenturyGothic-Bold"/>
              </a:rPr>
              <a:t>$ yes | </a:t>
            </a:r>
            <a:r>
              <a:rPr lang="en-US" sz="1200" b="1" i="0" u="none" strike="noStrike" baseline="0" dirty="0" err="1">
                <a:latin typeface="CenturyGothic-Bold"/>
              </a:rPr>
              <a:t>sudo</a:t>
            </a:r>
            <a:r>
              <a:rPr lang="en-US" sz="1200" b="1" i="0" u="none" strike="noStrike" baseline="0" dirty="0">
                <a:latin typeface="CenturyGothic-Bold"/>
              </a:rPr>
              <a:t> </a:t>
            </a:r>
            <a:r>
              <a:rPr lang="en-US" sz="1200" b="1" i="0" u="none" strike="noStrike" baseline="0" dirty="0" err="1">
                <a:latin typeface="CenturyGothic-Bold"/>
              </a:rPr>
              <a:t>ufw</a:t>
            </a:r>
            <a:r>
              <a:rPr lang="en-US" sz="1200" b="1" i="0" u="none" strike="noStrike" baseline="0" dirty="0">
                <a:latin typeface="CenturyGothic-Bold"/>
              </a:rPr>
              <a:t> enable</a:t>
            </a:r>
          </a:p>
          <a:p>
            <a:pPr algn="l"/>
            <a:r>
              <a:rPr lang="en-US" sz="1200" b="0" i="0" u="none" strike="noStrike" baseline="0" dirty="0">
                <a:latin typeface="CenturyGothic"/>
              </a:rPr>
              <a:t>Set the </a:t>
            </a:r>
            <a:r>
              <a:rPr lang="en-US" sz="1200" b="0" i="0" u="none" strike="noStrike" baseline="0" dirty="0" err="1">
                <a:latin typeface="CenturyGothic"/>
              </a:rPr>
              <a:t>localisation</a:t>
            </a:r>
            <a:r>
              <a:rPr lang="en-US" sz="1200" b="0" i="0" u="none" strike="noStrike" baseline="0" dirty="0">
                <a:latin typeface="CenturyGothic"/>
              </a:rPr>
              <a:t> of the configuration rules:</a:t>
            </a:r>
          </a:p>
          <a:p>
            <a:pPr algn="l"/>
            <a:r>
              <a:rPr lang="fr-FR" sz="1200" b="1" i="0" u="none" strike="noStrike" baseline="0" dirty="0">
                <a:latin typeface="CenturyGothic-Bold"/>
              </a:rPr>
              <a:t>$ ls /</a:t>
            </a:r>
            <a:r>
              <a:rPr lang="fr-FR" sz="1200" b="1" i="0" u="none" strike="noStrike" baseline="0" dirty="0" err="1">
                <a:latin typeface="CenturyGothic-Bold"/>
              </a:rPr>
              <a:t>etc</a:t>
            </a:r>
            <a:r>
              <a:rPr lang="fr-FR" sz="1200" b="1" i="0" u="none" strike="noStrike" baseline="0" dirty="0">
                <a:latin typeface="CenturyGothic-Bold"/>
              </a:rPr>
              <a:t>/</a:t>
            </a:r>
            <a:r>
              <a:rPr lang="fr-FR" sz="1200" b="1" i="0" u="none" strike="noStrike" baseline="0" dirty="0" err="1">
                <a:latin typeface="CenturyGothic-Bold"/>
              </a:rPr>
              <a:t>ufw</a:t>
            </a:r>
            <a:r>
              <a:rPr lang="fr-FR" sz="1200" b="1" i="0" u="none" strike="noStrike" baseline="0" dirty="0">
                <a:latin typeface="CenturyGothic-Bold"/>
              </a:rPr>
              <a:t>/</a:t>
            </a:r>
            <a:r>
              <a:rPr lang="fr-FR" sz="1200" b="1" i="0" u="none" strike="noStrike" baseline="0" dirty="0" err="1">
                <a:latin typeface="CenturyGothic-Bold"/>
              </a:rPr>
              <a:t>applications.d</a:t>
            </a:r>
            <a:r>
              <a:rPr lang="fr-FR" sz="1200" b="1" i="0" u="none" strike="noStrike" baseline="0" dirty="0">
                <a:latin typeface="CenturyGothic-Bold"/>
              </a:rPr>
              <a:t>/</a:t>
            </a:r>
          </a:p>
          <a:p>
            <a:pPr algn="l"/>
            <a:r>
              <a:rPr lang="en-US" sz="1200" b="1" i="0" u="none" strike="noStrike" baseline="0" dirty="0">
                <a:latin typeface="CenturyGothic-Bold"/>
              </a:rPr>
              <a:t>$ </a:t>
            </a:r>
            <a:r>
              <a:rPr lang="en-US" sz="1200" b="1" i="0" u="none" strike="noStrike" baseline="0" dirty="0" err="1">
                <a:latin typeface="CenturyGothic-Bold"/>
              </a:rPr>
              <a:t>sudo</a:t>
            </a:r>
            <a:r>
              <a:rPr lang="en-US" sz="1200" b="1" i="0" u="none" strike="noStrike" baseline="0" dirty="0">
                <a:latin typeface="CenturyGothic-Bold"/>
              </a:rPr>
              <a:t> </a:t>
            </a:r>
            <a:r>
              <a:rPr lang="en-US" sz="1200" b="1" i="0" u="none" strike="noStrike" baseline="0" dirty="0" err="1">
                <a:latin typeface="CenturyGothic-Bold"/>
              </a:rPr>
              <a:t>ufw</a:t>
            </a:r>
            <a:r>
              <a:rPr lang="en-US" sz="1200" b="1" i="0" u="none" strike="noStrike" baseline="0" dirty="0">
                <a:latin typeface="CenturyGothic-Bold"/>
              </a:rPr>
              <a:t> app list</a:t>
            </a:r>
          </a:p>
          <a:p>
            <a:pPr algn="l"/>
            <a:r>
              <a:rPr lang="en-US" sz="1200" b="0" i="0" u="none" strike="noStrike" baseline="0" dirty="0">
                <a:latin typeface="CenturyGothic"/>
              </a:rPr>
              <a:t>Display the list of rules:</a:t>
            </a:r>
          </a:p>
          <a:p>
            <a:pPr algn="l"/>
            <a:r>
              <a:rPr lang="en-US" sz="1200" b="1" i="0" u="none" strike="noStrike" baseline="0" dirty="0">
                <a:latin typeface="CenturyGothic-Bold"/>
              </a:rPr>
              <a:t>$ </a:t>
            </a:r>
            <a:r>
              <a:rPr lang="en-US" sz="1200" b="1" i="0" u="none" strike="noStrike" baseline="0" dirty="0" err="1">
                <a:latin typeface="CenturyGothic-Bold"/>
              </a:rPr>
              <a:t>sudo</a:t>
            </a:r>
            <a:r>
              <a:rPr lang="en-US" sz="1200" b="1" i="0" u="none" strike="noStrike" baseline="0" dirty="0">
                <a:latin typeface="CenturyGothic-Bold"/>
              </a:rPr>
              <a:t> </a:t>
            </a:r>
            <a:r>
              <a:rPr lang="en-US" sz="1200" b="1" i="0" u="none" strike="noStrike" baseline="0" dirty="0" err="1">
                <a:latin typeface="CenturyGothic-Bold"/>
              </a:rPr>
              <a:t>ufw</a:t>
            </a:r>
            <a:r>
              <a:rPr lang="en-US" sz="1200" b="1" i="0" u="none" strike="noStrike" baseline="0" dirty="0">
                <a:latin typeface="CenturyGothic-Bold"/>
              </a:rPr>
              <a:t> status</a:t>
            </a:r>
          </a:p>
          <a:p>
            <a:pPr algn="l"/>
            <a:r>
              <a:rPr lang="en-US" sz="1200" b="0" i="0" u="none" strike="noStrike" baseline="0" dirty="0">
                <a:latin typeface="CenturyGothic"/>
              </a:rPr>
              <a:t>Add or delete rules</a:t>
            </a:r>
          </a:p>
          <a:p>
            <a:pPr algn="l"/>
            <a:r>
              <a:rPr lang="en-US" sz="1200" b="1" i="0" u="none" strike="noStrike" baseline="0" dirty="0">
                <a:latin typeface="CenturyGothic-Bold"/>
              </a:rPr>
              <a:t>$ </a:t>
            </a:r>
            <a:r>
              <a:rPr lang="en-US" sz="1200" b="1" i="0" u="none" strike="noStrike" baseline="0" dirty="0" err="1">
                <a:latin typeface="CenturyGothic-Bold"/>
              </a:rPr>
              <a:t>sudo</a:t>
            </a:r>
            <a:r>
              <a:rPr lang="en-US" sz="1200" b="1" i="0" u="none" strike="noStrike" baseline="0" dirty="0">
                <a:latin typeface="CenturyGothic-Bold"/>
              </a:rPr>
              <a:t> </a:t>
            </a:r>
            <a:r>
              <a:rPr lang="en-US" sz="1200" b="1" i="0" u="none" strike="noStrike" baseline="0" dirty="0" err="1">
                <a:latin typeface="CenturyGothic-Bold"/>
              </a:rPr>
              <a:t>ufw</a:t>
            </a:r>
            <a:r>
              <a:rPr lang="en-US" sz="1200" b="1" i="0" u="none" strike="noStrike" baseline="0" dirty="0">
                <a:latin typeface="CenturyGothic-Bold"/>
              </a:rPr>
              <a:t> allow/deny ([&lt;</a:t>
            </a:r>
            <a:r>
              <a:rPr lang="en-US" sz="1200" b="1" i="0" u="none" strike="noStrike" baseline="0" dirty="0" err="1">
                <a:latin typeface="CenturyGothic-Bold"/>
              </a:rPr>
              <a:t>puerto</a:t>
            </a:r>
            <a:r>
              <a:rPr lang="en-US" sz="1200" b="1" i="0" u="none" strike="noStrike" baseline="0" dirty="0">
                <a:latin typeface="CenturyGothic-Bold"/>
              </a:rPr>
              <a:t>&gt;/&lt;</a:t>
            </a:r>
            <a:r>
              <a:rPr lang="en-US" sz="1200" b="1" i="0" u="none" strike="noStrike" baseline="0" dirty="0" err="1">
                <a:latin typeface="CenturyGothic-Bold"/>
              </a:rPr>
              <a:t>protocolo</a:t>
            </a:r>
            <a:r>
              <a:rPr lang="en-US" sz="1200" b="1" i="0" u="none" strike="noStrike" baseline="0" dirty="0">
                <a:latin typeface="CenturyGothic-Bold"/>
              </a:rPr>
              <a:t>&gt;][&lt;</a:t>
            </a:r>
            <a:r>
              <a:rPr lang="en-US" sz="1200" b="1" i="0" u="none" strike="noStrike" baseline="0" dirty="0" err="1">
                <a:latin typeface="CenturyGothic-Bold"/>
              </a:rPr>
              <a:t>servicios</a:t>
            </a:r>
            <a:r>
              <a:rPr lang="en-US" sz="1200" b="1" i="0" u="none" strike="noStrike" baseline="0" dirty="0">
                <a:latin typeface="CenturyGothic-Bold"/>
              </a:rPr>
              <a:t>&gt;]</a:t>
            </a:r>
          </a:p>
          <a:p>
            <a:pPr algn="l"/>
            <a:r>
              <a:rPr lang="en-US" sz="1200" b="1" i="0" u="none" strike="noStrike" baseline="0" dirty="0">
                <a:latin typeface="CenturyGothic-Bold"/>
              </a:rPr>
              <a:t>[app &lt;apps&gt;])</a:t>
            </a:r>
          </a:p>
          <a:p>
            <a:pPr algn="l"/>
            <a:r>
              <a:rPr lang="en-US" sz="1200" b="1" i="0" u="none" strike="noStrike" baseline="0" dirty="0">
                <a:latin typeface="CenturyGothic-Bold"/>
              </a:rPr>
              <a:t>$ </a:t>
            </a:r>
            <a:r>
              <a:rPr lang="en-US" sz="1200" b="1" i="0" u="none" strike="noStrike" baseline="0" dirty="0" err="1">
                <a:latin typeface="CenturyGothic-Bold"/>
              </a:rPr>
              <a:t>sudo</a:t>
            </a:r>
            <a:r>
              <a:rPr lang="en-US" sz="1200" b="1" i="0" u="none" strike="noStrike" baseline="0" dirty="0">
                <a:latin typeface="CenturyGothic-Bold"/>
              </a:rPr>
              <a:t> </a:t>
            </a:r>
            <a:r>
              <a:rPr lang="en-US" sz="1200" b="1" i="0" u="none" strike="noStrike" baseline="0" dirty="0" err="1">
                <a:latin typeface="CenturyGothic-Bold"/>
              </a:rPr>
              <a:t>ufw</a:t>
            </a:r>
            <a:r>
              <a:rPr lang="en-US" sz="1200" b="1" i="0" u="none" strike="noStrike" baseline="0" dirty="0">
                <a:latin typeface="CenturyGothic-Bold"/>
              </a:rPr>
              <a:t> delete allow/deny ([&lt;</a:t>
            </a:r>
            <a:r>
              <a:rPr lang="en-US" sz="1200" b="1" i="0" u="none" strike="noStrike" baseline="0" dirty="0" err="1">
                <a:latin typeface="CenturyGothic-Bold"/>
              </a:rPr>
              <a:t>puerto</a:t>
            </a:r>
            <a:r>
              <a:rPr lang="en-US" sz="1200" b="1" i="0" u="none" strike="noStrike" baseline="0" dirty="0">
                <a:latin typeface="CenturyGothic-Bold"/>
              </a:rPr>
              <a:t>&gt;/&lt;</a:t>
            </a:r>
            <a:r>
              <a:rPr lang="en-US" sz="1200" b="1" i="0" u="none" strike="noStrike" baseline="0" dirty="0" err="1">
                <a:latin typeface="CenturyGothic-Bold"/>
              </a:rPr>
              <a:t>protocolo</a:t>
            </a:r>
            <a:r>
              <a:rPr lang="en-US" sz="1200" b="1" i="0" u="none" strike="noStrike" baseline="0" dirty="0">
                <a:latin typeface="CenturyGothic-Bold"/>
              </a:rPr>
              <a:t>&gt;][&lt;</a:t>
            </a:r>
            <a:r>
              <a:rPr lang="en-US" sz="1200" b="1" i="0" u="none" strike="noStrike" baseline="0" dirty="0" err="1">
                <a:latin typeface="CenturyGothic-Bold"/>
              </a:rPr>
              <a:t>servicios</a:t>
            </a:r>
            <a:r>
              <a:rPr lang="en-US" sz="1200" b="1" i="0" u="none" strike="noStrike" baseline="0" dirty="0">
                <a:latin typeface="CenturyGothic-Bold"/>
              </a:rPr>
              <a:t>&gt;]</a:t>
            </a:r>
          </a:p>
          <a:p>
            <a:pPr algn="l"/>
            <a:r>
              <a:rPr lang="en-US" sz="1200" b="1" i="0" u="none" strike="noStrike" baseline="0" dirty="0">
                <a:latin typeface="CenturyGothic-Bold"/>
              </a:rPr>
              <a:t>[app &lt;apps&gt;])</a:t>
            </a:r>
          </a:p>
          <a:p>
            <a:pPr algn="l"/>
            <a:r>
              <a:rPr lang="en-US" sz="1200" b="0" i="0" u="none" strike="noStrike" baseline="0" dirty="0">
                <a:latin typeface="CenturyGothic"/>
              </a:rPr>
              <a:t>Reload firewall rules:</a:t>
            </a:r>
          </a:p>
          <a:p>
            <a:pPr algn="l"/>
            <a:r>
              <a:rPr lang="en-US" sz="1200" b="1" i="0" u="none" strike="noStrike" baseline="0" dirty="0">
                <a:latin typeface="CenturyGothic-Bold"/>
              </a:rPr>
              <a:t>$ </a:t>
            </a:r>
            <a:r>
              <a:rPr lang="en-US" sz="1200" b="1" i="0" u="none" strike="noStrike" baseline="0" dirty="0" err="1">
                <a:latin typeface="CenturyGothic-Bold"/>
              </a:rPr>
              <a:t>sudo</a:t>
            </a:r>
            <a:r>
              <a:rPr lang="en-US" sz="1200" b="1" i="0" u="none" strike="noStrike" baseline="0" dirty="0">
                <a:latin typeface="CenturyGothic-Bold"/>
              </a:rPr>
              <a:t> </a:t>
            </a:r>
            <a:r>
              <a:rPr lang="en-US" sz="1200" b="1" i="0" u="none" strike="noStrike" baseline="0" dirty="0" err="1">
                <a:latin typeface="CenturyGothic-Bold"/>
              </a:rPr>
              <a:t>ufw</a:t>
            </a:r>
            <a:r>
              <a:rPr lang="en-US" sz="1200" b="1" i="0" u="none" strike="noStrike" baseline="0" dirty="0">
                <a:latin typeface="CenturyGothic-Bold"/>
              </a:rPr>
              <a:t> reload</a:t>
            </a:r>
          </a:p>
          <a:p>
            <a:pPr algn="l"/>
            <a:r>
              <a:rPr lang="en-US" sz="1200" b="0" i="0" u="none" strike="noStrike" baseline="0" dirty="0">
                <a:latin typeface="CenturyGothic"/>
              </a:rPr>
              <a:t>Enable or disable logging (log is generated in </a:t>
            </a:r>
            <a:r>
              <a:rPr lang="en-US" sz="1200" b="0" i="1" u="none" strike="noStrike" baseline="0" dirty="0">
                <a:latin typeface="CenturyGothic-Italic"/>
              </a:rPr>
              <a:t>/var/log/ufw.log</a:t>
            </a:r>
            <a:r>
              <a:rPr lang="en-US" sz="1200" b="0" i="0" u="none" strike="noStrike" baseline="0" dirty="0">
                <a:latin typeface="CenturyGothic"/>
              </a:rPr>
              <a:t>):</a:t>
            </a:r>
          </a:p>
          <a:p>
            <a:pPr algn="l"/>
            <a:r>
              <a:rPr lang="en-US" sz="1200" b="1" i="0" u="none" strike="noStrike" baseline="0" dirty="0">
                <a:latin typeface="CenturyGothic-Bold"/>
              </a:rPr>
              <a:t>$ </a:t>
            </a:r>
            <a:r>
              <a:rPr lang="en-US" sz="1200" b="1" i="0" u="none" strike="noStrike" baseline="0" dirty="0" err="1">
                <a:latin typeface="CenturyGothic-Bold"/>
              </a:rPr>
              <a:t>sudo</a:t>
            </a:r>
            <a:r>
              <a:rPr lang="en-US" sz="1200" b="1" i="0" u="none" strike="noStrike" baseline="0" dirty="0">
                <a:latin typeface="CenturyGothic-Bold"/>
              </a:rPr>
              <a:t> </a:t>
            </a:r>
            <a:r>
              <a:rPr lang="en-US" sz="1200" b="1" i="0" u="none" strike="noStrike" baseline="0" dirty="0" err="1">
                <a:latin typeface="CenturyGothic-Bold"/>
              </a:rPr>
              <a:t>ufw</a:t>
            </a:r>
            <a:r>
              <a:rPr lang="en-US" sz="1200" b="1" i="0" u="none" strike="noStrike" baseline="0" dirty="0">
                <a:latin typeface="CenturyGothic-Bold"/>
              </a:rPr>
              <a:t> logging on</a:t>
            </a:r>
          </a:p>
          <a:p>
            <a:pPr algn="l"/>
            <a:r>
              <a:rPr lang="en-US" sz="1200" b="1" i="0" u="none" strike="noStrike" baseline="0" dirty="0">
                <a:latin typeface="CenturyGothic-Bold"/>
              </a:rPr>
              <a:t>$ </a:t>
            </a:r>
            <a:r>
              <a:rPr lang="en-US" sz="1200" b="1" i="0" u="none" strike="noStrike" baseline="0" dirty="0" err="1">
                <a:latin typeface="CenturyGothic-Bold"/>
              </a:rPr>
              <a:t>sudo</a:t>
            </a:r>
            <a:r>
              <a:rPr lang="en-US" sz="1200" b="1" i="0" u="none" strike="noStrike" baseline="0" dirty="0">
                <a:latin typeface="CenturyGothic-Bold"/>
              </a:rPr>
              <a:t> </a:t>
            </a:r>
            <a:r>
              <a:rPr lang="en-US" sz="1200" b="1" i="0" u="none" strike="noStrike" baseline="0" dirty="0" err="1">
                <a:latin typeface="CenturyGothic-Bold"/>
              </a:rPr>
              <a:t>ufw</a:t>
            </a:r>
            <a:r>
              <a:rPr lang="en-US" sz="1200" b="1" i="0" u="none" strike="noStrike" baseline="0" dirty="0">
                <a:latin typeface="CenturyGothic-Bold"/>
              </a:rPr>
              <a:t> logging off</a:t>
            </a:r>
          </a:p>
          <a:p>
            <a:pPr algn="l"/>
            <a:r>
              <a:rPr lang="en-US" sz="1200" b="0" i="0" u="none" strike="noStrike" baseline="0" dirty="0">
                <a:latin typeface="CenturyGothic"/>
              </a:rPr>
              <a:t>Reset firewall policies:</a:t>
            </a:r>
          </a:p>
          <a:p>
            <a:pPr algn="l"/>
            <a:r>
              <a:rPr lang="en-US" sz="1200" b="1" i="0" u="none" strike="noStrike" baseline="0" dirty="0">
                <a:latin typeface="CenturyGothic-Bold"/>
              </a:rPr>
              <a:t>$ </a:t>
            </a:r>
            <a:r>
              <a:rPr lang="en-US" sz="1200" b="1" i="0" u="none" strike="noStrike" baseline="0" dirty="0" err="1">
                <a:latin typeface="CenturyGothic-Bold"/>
              </a:rPr>
              <a:t>sudo</a:t>
            </a:r>
            <a:r>
              <a:rPr lang="en-US" sz="1200" b="1" i="0" u="none" strike="noStrike" baseline="0" dirty="0">
                <a:latin typeface="CenturyGothic-Bold"/>
              </a:rPr>
              <a:t> </a:t>
            </a:r>
            <a:r>
              <a:rPr lang="en-US" sz="1200" b="1" i="0" u="none" strike="noStrike" baseline="0" dirty="0" err="1">
                <a:latin typeface="CenturyGothic-Bold"/>
              </a:rPr>
              <a:t>ufw</a:t>
            </a:r>
            <a:r>
              <a:rPr lang="en-US" sz="1200" b="1" i="0" u="none" strike="noStrike" baseline="0" dirty="0">
                <a:latin typeface="CenturyGothic-Bold"/>
              </a:rPr>
              <a:t> reset</a:t>
            </a:r>
            <a:endParaRPr lang="el-GR" sz="120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3540" rIns="0" bIns="0" rtlCol="0">
            <a:spAutoFit/>
          </a:bodyPr>
          <a:lstStyle/>
          <a:p>
            <a:pPr marL="398780" marR="5080">
              <a:lnSpc>
                <a:spcPts val="2410"/>
              </a:lnSpc>
              <a:spcBef>
                <a:spcPts val="270"/>
              </a:spcBef>
            </a:pPr>
            <a:r>
              <a:rPr spc="110" dirty="0"/>
              <a:t>Τείχη</a:t>
            </a:r>
            <a:r>
              <a:rPr spc="200" dirty="0"/>
              <a:t> </a:t>
            </a:r>
            <a:r>
              <a:rPr spc="120" dirty="0"/>
              <a:t>(ηλεκτρονικής)</a:t>
            </a:r>
            <a:r>
              <a:rPr spc="200" dirty="0"/>
              <a:t> </a:t>
            </a:r>
            <a:r>
              <a:rPr spc="120" dirty="0"/>
              <a:t>προστασίας</a:t>
            </a:r>
            <a:r>
              <a:rPr spc="204" dirty="0"/>
              <a:t> </a:t>
            </a:r>
            <a:r>
              <a:rPr spc="75" dirty="0"/>
              <a:t>στο</a:t>
            </a:r>
            <a:r>
              <a:rPr spc="120" dirty="0"/>
              <a:t> </a:t>
            </a:r>
            <a:r>
              <a:rPr spc="105" dirty="0"/>
              <a:t>Linux</a:t>
            </a:r>
            <a:r>
              <a:rPr spc="185" dirty="0"/>
              <a:t> </a:t>
            </a:r>
            <a:r>
              <a:rPr spc="105" dirty="0"/>
              <a:t>λειτουργικό</a:t>
            </a:r>
            <a:r>
              <a:rPr spc="175" dirty="0"/>
              <a:t> </a:t>
            </a:r>
            <a:r>
              <a:rPr spc="110" dirty="0"/>
              <a:t>σύστημα</a:t>
            </a:r>
            <a:r>
              <a:rPr spc="175" dirty="0"/>
              <a:t> </a:t>
            </a:r>
            <a:r>
              <a:rPr spc="105" dirty="0"/>
              <a:t>ανοιχτού</a:t>
            </a:r>
            <a:r>
              <a:rPr spc="180" dirty="0"/>
              <a:t> </a:t>
            </a:r>
            <a:r>
              <a:rPr spc="105" dirty="0"/>
              <a:t>κώδικα </a:t>
            </a:r>
            <a:r>
              <a:rPr spc="-509" dirty="0"/>
              <a:t> </a:t>
            </a:r>
            <a:r>
              <a:rPr spc="110" dirty="0"/>
              <a:t>βασισμένο</a:t>
            </a:r>
            <a:r>
              <a:rPr spc="160" dirty="0"/>
              <a:t> </a:t>
            </a:r>
            <a:r>
              <a:rPr spc="95" dirty="0"/>
              <a:t>στο</a:t>
            </a:r>
            <a:r>
              <a:rPr spc="165" dirty="0"/>
              <a:t> </a:t>
            </a:r>
            <a:r>
              <a:rPr spc="100" dirty="0"/>
              <a:t>Unix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2150" y="1752463"/>
            <a:ext cx="7136130" cy="44380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8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200" spc="140" dirty="0">
                <a:latin typeface="Calibri"/>
                <a:cs typeface="Calibri"/>
              </a:rPr>
              <a:t>Αποκλεισμός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55" dirty="0">
                <a:latin typeface="Calibri"/>
                <a:cs typeface="Calibri"/>
              </a:rPr>
              <a:t>προδιαγραφών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διεύθυνσης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4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sudo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ufw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deny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από.1.1.1.1.1.1</a:t>
            </a:r>
            <a:endParaRPr sz="1050">
              <a:latin typeface="Calibri"/>
              <a:cs typeface="Calibri"/>
            </a:endParaRPr>
          </a:p>
          <a:p>
            <a:pPr marL="496570" lvl="2" indent="-90805">
              <a:lnSpc>
                <a:spcPct val="100000"/>
              </a:lnSpc>
              <a:spcBef>
                <a:spcPts val="53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496570" algn="l"/>
              </a:tabLst>
            </a:pPr>
            <a:r>
              <a:rPr sz="1200" spc="110" dirty="0">
                <a:latin typeface="Calibri"/>
                <a:cs typeface="Calibri"/>
              </a:rPr>
              <a:t>Αποκλεισμός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συνδέσεων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σε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διασύνδεση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δικτύου</a:t>
            </a:r>
            <a:endParaRPr sz="1200">
              <a:latin typeface="Calibri"/>
              <a:cs typeface="Calibri"/>
            </a:endParaRPr>
          </a:p>
          <a:p>
            <a:pPr marL="330200" marR="2995295" indent="-252095">
              <a:lnSpc>
                <a:spcPct val="101800"/>
              </a:lnSpc>
              <a:spcBef>
                <a:spcPts val="819"/>
              </a:spcBef>
              <a:buSzPct val="133333"/>
              <a:buFont typeface="Arial"/>
              <a:buChar char="•"/>
              <a:tabLst>
                <a:tab pos="260350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UFW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(Uncomplicated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Firewall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-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εύκολο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στη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χρήση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firewall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για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διαχείριση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κανόνων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δικτύου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σε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Linux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βασισμένο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στο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iptables)</a:t>
            </a:r>
            <a:endParaRPr sz="105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53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200" spc="135" dirty="0">
                <a:latin typeface="Calibri"/>
                <a:cs typeface="Calibri"/>
              </a:rPr>
              <a:t>Επιτρέψτε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45" dirty="0">
                <a:latin typeface="Calibri"/>
                <a:cs typeface="Calibri"/>
              </a:rPr>
              <a:t>τύπο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145" dirty="0">
                <a:latin typeface="Calibri"/>
                <a:cs typeface="Calibri"/>
              </a:rPr>
              <a:t>σύνδεσης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και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μια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35" dirty="0">
                <a:latin typeface="Calibri"/>
                <a:cs typeface="Calibri"/>
              </a:rPr>
              <a:t>υπηρεσία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44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sudo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ufw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allow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ssh</a:t>
            </a: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sudo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ufw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allow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22</a:t>
            </a:r>
            <a:endParaRPr sz="1050">
              <a:latin typeface="Calibri"/>
              <a:cs typeface="Calibri"/>
            </a:endParaRPr>
          </a:p>
          <a:p>
            <a:pPr marL="90805" marR="2748915" lvl="2" indent="-90805" algn="r">
              <a:lnSpc>
                <a:spcPct val="100000"/>
              </a:lnSpc>
              <a:spcBef>
                <a:spcPts val="53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90805" algn="l"/>
              </a:tabLst>
            </a:pPr>
            <a:r>
              <a:rPr sz="1200" spc="80" dirty="0">
                <a:latin typeface="Calibri"/>
                <a:cs typeface="Calibri"/>
              </a:rPr>
              <a:t>Επιτρέψτε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εισερχόμενες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συνδέσεις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από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IP/υποδίκτυο</a:t>
            </a:r>
            <a:endParaRPr sz="1200">
              <a:latin typeface="Calibri"/>
              <a:cs typeface="Calibri"/>
            </a:endParaRPr>
          </a:p>
          <a:p>
            <a:pPr marL="182245" marR="2757805" lvl="3" indent="-182245" algn="r">
              <a:lnSpc>
                <a:spcPct val="100000"/>
              </a:lnSpc>
              <a:spcBef>
                <a:spcPts val="844"/>
              </a:spcBef>
              <a:buSzPct val="133333"/>
              <a:buFont typeface="Arial"/>
              <a:buChar char="•"/>
              <a:tabLst>
                <a:tab pos="182245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sudo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ufw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allow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από.1.1.0/24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προς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οποιαδήποτε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θύρα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22</a:t>
            </a:r>
            <a:endParaRPr sz="105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53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200" spc="50" dirty="0">
                <a:latin typeface="Calibri"/>
                <a:cs typeface="Calibri"/>
              </a:rPr>
              <a:t>Επιτρέψτε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την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εισερχόμενη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κίνηση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HTTP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και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HTTPS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44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sudo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ufw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allow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http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//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sudo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ufw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allow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35" dirty="0">
                <a:latin typeface="Calibri"/>
                <a:cs typeface="Calibri"/>
              </a:rPr>
              <a:t>80</a:t>
            </a: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sudo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ufw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allow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https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//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sudo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ufw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allow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443</a:t>
            </a: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sudo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UFW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(Uncomplicated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Firewall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-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λο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στη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χρήση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firewall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για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διαχείκανόνων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δικτύου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σε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35" dirty="0">
                <a:latin typeface="Calibri"/>
                <a:cs typeface="Calibri"/>
              </a:rPr>
              <a:t>Linux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στο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iptables)</a:t>
            </a:r>
            <a:endParaRPr sz="105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53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200" spc="110" dirty="0">
                <a:latin typeface="Calibri"/>
                <a:cs typeface="Calibri"/>
              </a:rPr>
              <a:t>Επιτρέψτε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την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κίνηση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από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μια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IP/υποδίκτυο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σε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συγκεκριμένη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θύρα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4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sudo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ufw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allow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from.1.1.0/24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to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any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port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3306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77587" y="6461759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639559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0" y="0"/>
            <a:ext cx="8608060" cy="6879590"/>
            <a:chOff x="3581400" y="0"/>
            <a:chExt cx="8608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2019" y="1718945"/>
              <a:ext cx="5024755" cy="426275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16144" y="3359467"/>
              <a:ext cx="1965960" cy="2365375"/>
            </a:xfrm>
            <a:custGeom>
              <a:avLst/>
              <a:gdLst/>
              <a:ahLst/>
              <a:cxnLst/>
              <a:rect l="l" t="t" r="r" b="b"/>
              <a:pathLst>
                <a:path w="1965959" h="2365375">
                  <a:moveTo>
                    <a:pt x="0" y="2365375"/>
                  </a:moveTo>
                  <a:lnTo>
                    <a:pt x="1965959" y="2365375"/>
                  </a:lnTo>
                  <a:lnTo>
                    <a:pt x="1965959" y="0"/>
                  </a:lnTo>
                  <a:lnTo>
                    <a:pt x="0" y="0"/>
                  </a:lnTo>
                  <a:lnTo>
                    <a:pt x="0" y="2365375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81400" y="5149532"/>
              <a:ext cx="1118870" cy="265430"/>
            </a:xfrm>
            <a:custGeom>
              <a:avLst/>
              <a:gdLst/>
              <a:ahLst/>
              <a:cxnLst/>
              <a:rect l="l" t="t" r="r" b="b"/>
              <a:pathLst>
                <a:path w="1118870" h="265429">
                  <a:moveTo>
                    <a:pt x="986154" y="0"/>
                  </a:moveTo>
                  <a:lnTo>
                    <a:pt x="986154" y="66357"/>
                  </a:lnTo>
                  <a:lnTo>
                    <a:pt x="0" y="66357"/>
                  </a:lnTo>
                  <a:lnTo>
                    <a:pt x="0" y="198754"/>
                  </a:lnTo>
                  <a:lnTo>
                    <a:pt x="986154" y="198754"/>
                  </a:lnTo>
                  <a:lnTo>
                    <a:pt x="986154" y="265112"/>
                  </a:lnTo>
                  <a:lnTo>
                    <a:pt x="1118552" y="132714"/>
                  </a:lnTo>
                  <a:lnTo>
                    <a:pt x="986154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5344" y="773112"/>
            <a:ext cx="72802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0" dirty="0"/>
              <a:t>Τείχη</a:t>
            </a:r>
            <a:r>
              <a:rPr spc="200" dirty="0"/>
              <a:t> </a:t>
            </a:r>
            <a:r>
              <a:rPr spc="120" dirty="0"/>
              <a:t>(ηλεκτρονικής)</a:t>
            </a:r>
            <a:r>
              <a:rPr spc="200" dirty="0"/>
              <a:t> </a:t>
            </a:r>
            <a:r>
              <a:rPr spc="120" dirty="0"/>
              <a:t>προστασίας</a:t>
            </a:r>
            <a:r>
              <a:rPr spc="204" dirty="0"/>
              <a:t> </a:t>
            </a:r>
            <a:r>
              <a:rPr spc="75" dirty="0"/>
              <a:t>στο</a:t>
            </a:r>
            <a:r>
              <a:rPr spc="120" dirty="0"/>
              <a:t> </a:t>
            </a:r>
            <a:r>
              <a:rPr spc="105" dirty="0"/>
              <a:t>Linux</a:t>
            </a:r>
            <a:r>
              <a:rPr spc="190" dirty="0"/>
              <a:t> </a:t>
            </a:r>
            <a:r>
              <a:rPr spc="110" dirty="0"/>
              <a:t>Παραδείγματα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92150" y="1445758"/>
            <a:ext cx="9542145" cy="449389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8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200" spc="120" dirty="0">
                <a:latin typeface="Calibri"/>
                <a:cs typeface="Calibri"/>
              </a:rPr>
              <a:t>Άρνηση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εισερχόμενης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θύρας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υπηρεσίας</a:t>
            </a:r>
            <a:endParaRPr sz="12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4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sudo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ufw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deny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25/tcp</a:t>
            </a:r>
            <a:endParaRPr sz="10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1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sudo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ufw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deny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143/TCP</a:t>
            </a:r>
            <a:endParaRPr sz="10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sudo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ufw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deny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993/TCP</a:t>
            </a:r>
            <a:endParaRPr sz="10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sudo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ufw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deny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110/TCP</a:t>
            </a:r>
            <a:endParaRPr sz="10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1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sudo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ufw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deny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995/TCP</a:t>
            </a:r>
            <a:endParaRPr sz="1050" dirty="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53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200" spc="120" dirty="0">
                <a:latin typeface="Calibri"/>
                <a:cs typeface="Calibri"/>
              </a:rPr>
              <a:t>Άρνηση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μιας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εξερχόμενης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θύρας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υπηρεσίας</a:t>
            </a:r>
            <a:endParaRPr sz="12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4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sudo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ufw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deny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out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25/tcp</a:t>
            </a:r>
            <a:endParaRPr sz="10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sudo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ufw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deny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out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143/TCP</a:t>
            </a:r>
            <a:endParaRPr sz="1050" dirty="0">
              <a:latin typeface="Calibri"/>
              <a:cs typeface="Calibri"/>
            </a:endParaRPr>
          </a:p>
          <a:p>
            <a:pPr marL="160020" indent="-147320">
              <a:lnSpc>
                <a:spcPct val="100000"/>
              </a:lnSpc>
              <a:spcBef>
                <a:spcPts val="944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0020" algn="l"/>
              </a:tabLst>
            </a:pPr>
            <a:r>
              <a:rPr sz="1200" spc="120" dirty="0">
                <a:latin typeface="Calibri"/>
                <a:cs typeface="Calibri"/>
              </a:rPr>
              <a:t>Άρνηση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μιας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εξερχόμενης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θύρας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υπηρεσίας</a:t>
            </a:r>
            <a:endParaRPr sz="12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1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sudo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ufw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deny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out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25/TCP</a:t>
            </a:r>
            <a:endParaRPr sz="10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1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sudo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ufw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deny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out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143/TCP</a:t>
            </a:r>
            <a:endParaRPr sz="1050" dirty="0">
              <a:latin typeface="Calibri"/>
              <a:cs typeface="Calibri"/>
            </a:endParaRPr>
          </a:p>
          <a:p>
            <a:pPr marL="158115" indent="-145415">
              <a:lnSpc>
                <a:spcPct val="100000"/>
              </a:lnSpc>
              <a:spcBef>
                <a:spcPts val="93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58115" algn="l"/>
              </a:tabLst>
            </a:pPr>
            <a:r>
              <a:rPr sz="1200" spc="120" dirty="0">
                <a:latin typeface="Calibri"/>
                <a:cs typeface="Calibri"/>
              </a:rPr>
              <a:t>Αφαίρεση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συγκεκριμένης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πολιτικής</a:t>
            </a:r>
            <a:endParaRPr sz="12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2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sudo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ufw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delete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deny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in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443</a:t>
            </a:r>
            <a:endParaRPr sz="10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sudo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ufw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status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numbered</a:t>
            </a:r>
            <a:endParaRPr sz="10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sudo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ufw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reload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7587" y="5982334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54" y="6159500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48020" y="0"/>
            <a:ext cx="6440805" cy="6879590"/>
            <a:chOff x="5748020" y="0"/>
            <a:chExt cx="644080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070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57545" y="1600199"/>
              <a:ext cx="5800407" cy="43875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52782" y="1595437"/>
              <a:ext cx="5810250" cy="4397375"/>
            </a:xfrm>
            <a:custGeom>
              <a:avLst/>
              <a:gdLst/>
              <a:ahLst/>
              <a:cxnLst/>
              <a:rect l="l" t="t" r="r" b="b"/>
              <a:pathLst>
                <a:path w="5810250" h="4397375">
                  <a:moveTo>
                    <a:pt x="0" y="4397057"/>
                  </a:moveTo>
                  <a:lnTo>
                    <a:pt x="5809932" y="4397057"/>
                  </a:lnTo>
                  <a:lnTo>
                    <a:pt x="5809932" y="0"/>
                  </a:lnTo>
                  <a:lnTo>
                    <a:pt x="0" y="0"/>
                  </a:lnTo>
                  <a:lnTo>
                    <a:pt x="0" y="4397057"/>
                  </a:lnTo>
                </a:path>
              </a:pathLst>
            </a:custGeom>
            <a:ln w="9525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663825" y="4611370"/>
            <a:ext cx="4154804" cy="1931035"/>
            <a:chOff x="2663825" y="4611370"/>
            <a:chExt cx="4154804" cy="19310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3825" y="5248592"/>
              <a:ext cx="2771775" cy="10439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0972" y="4611370"/>
              <a:ext cx="1577339" cy="1931035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3540" rIns="0" bIns="0" rtlCol="0">
            <a:spAutoFit/>
          </a:bodyPr>
          <a:lstStyle/>
          <a:p>
            <a:pPr marL="398780" marR="5080">
              <a:lnSpc>
                <a:spcPts val="2410"/>
              </a:lnSpc>
              <a:spcBef>
                <a:spcPts val="270"/>
              </a:spcBef>
            </a:pPr>
            <a:r>
              <a:rPr spc="160" dirty="0"/>
              <a:t>Τείχη</a:t>
            </a:r>
            <a:r>
              <a:rPr spc="225" dirty="0"/>
              <a:t> </a:t>
            </a:r>
            <a:r>
              <a:rPr spc="165" dirty="0"/>
              <a:t>(ηλεκτρονικής)</a:t>
            </a:r>
            <a:r>
              <a:rPr spc="229" dirty="0"/>
              <a:t> </a:t>
            </a:r>
            <a:r>
              <a:rPr spc="170" dirty="0"/>
              <a:t>προστασίας</a:t>
            </a:r>
            <a:r>
              <a:rPr spc="229" dirty="0"/>
              <a:t> </a:t>
            </a:r>
            <a:r>
              <a:rPr spc="125" dirty="0"/>
              <a:t>στο</a:t>
            </a:r>
            <a:r>
              <a:rPr spc="150" dirty="0"/>
              <a:t> </a:t>
            </a:r>
            <a:r>
              <a:rPr spc="140" dirty="0"/>
              <a:t>Linux</a:t>
            </a:r>
            <a:r>
              <a:rPr spc="170" dirty="0"/>
              <a:t> </a:t>
            </a:r>
            <a:r>
              <a:rPr spc="135" dirty="0"/>
              <a:t>(λειτουργικό</a:t>
            </a:r>
            <a:r>
              <a:rPr spc="165" dirty="0"/>
              <a:t> </a:t>
            </a:r>
            <a:r>
              <a:rPr spc="150" dirty="0"/>
              <a:t>σύστημα</a:t>
            </a:r>
            <a:r>
              <a:rPr spc="165" dirty="0"/>
              <a:t> </a:t>
            </a:r>
            <a:r>
              <a:rPr spc="140" dirty="0"/>
              <a:t>ανοιχτού</a:t>
            </a:r>
            <a:r>
              <a:rPr spc="170" dirty="0"/>
              <a:t> </a:t>
            </a:r>
            <a:r>
              <a:rPr spc="145" dirty="0"/>
              <a:t>κώδικα </a:t>
            </a:r>
            <a:r>
              <a:rPr spc="-509" dirty="0"/>
              <a:t> </a:t>
            </a:r>
            <a:r>
              <a:rPr spc="145" dirty="0"/>
              <a:t>βασισμένο</a:t>
            </a:r>
            <a:r>
              <a:rPr spc="150" dirty="0"/>
              <a:t> </a:t>
            </a:r>
            <a:r>
              <a:rPr spc="135" dirty="0"/>
              <a:t>στο</a:t>
            </a:r>
            <a:r>
              <a:rPr spc="160" dirty="0"/>
              <a:t> </a:t>
            </a:r>
            <a:r>
              <a:rPr spc="140" dirty="0"/>
              <a:t>Unix)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92150" y="1825942"/>
            <a:ext cx="4627880" cy="4770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4064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00" dirty="0">
                <a:latin typeface="Calibri"/>
                <a:cs typeface="Calibri"/>
              </a:rPr>
              <a:t>Στο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Linux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(λειτουργικό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σύστημα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ανοιχτού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κώδικα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βασισμένο στο </a:t>
            </a:r>
            <a:r>
              <a:rPr sz="1500" spc="85" dirty="0">
                <a:latin typeface="Calibri"/>
                <a:cs typeface="Calibri"/>
              </a:rPr>
              <a:t>Unix), </a:t>
            </a:r>
            <a:r>
              <a:rPr sz="1500" spc="100" dirty="0">
                <a:latin typeface="Calibri"/>
                <a:cs typeface="Calibri"/>
              </a:rPr>
              <a:t>επίσης </a:t>
            </a:r>
            <a:r>
              <a:rPr sz="1500" spc="110" dirty="0">
                <a:latin typeface="Calibri"/>
                <a:cs typeface="Calibri"/>
              </a:rPr>
              <a:t>δυνατό να </a:t>
            </a:r>
            <a:r>
              <a:rPr sz="1500" spc="114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χρησιμοποιήσετε το </a:t>
            </a:r>
            <a:r>
              <a:rPr sz="1500" spc="105" dirty="0">
                <a:latin typeface="Calibri"/>
                <a:cs typeface="Calibri"/>
              </a:rPr>
              <a:t>γραφικό περιβάλλον </a:t>
            </a:r>
            <a:r>
              <a:rPr sz="1500" spc="125" dirty="0">
                <a:latin typeface="Calibri"/>
                <a:cs typeface="Calibri"/>
              </a:rPr>
              <a:t>UFW, </a:t>
            </a:r>
            <a:r>
              <a:rPr sz="1500" spc="13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γνωστό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ως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gufw</a:t>
            </a:r>
            <a:endParaRPr sz="1500">
              <a:latin typeface="Calibri"/>
              <a:cs typeface="Calibri"/>
            </a:endParaRPr>
          </a:p>
          <a:p>
            <a:pPr marL="460375" lvl="1" indent="-247015">
              <a:lnSpc>
                <a:spcPct val="100000"/>
              </a:lnSpc>
              <a:spcBef>
                <a:spcPts val="985"/>
              </a:spcBef>
              <a:buSzPct val="133333"/>
              <a:buFont typeface="Arial"/>
              <a:buChar char="•"/>
              <a:tabLst>
                <a:tab pos="459740" algn="l"/>
                <a:tab pos="460375" algn="l"/>
              </a:tabLst>
            </a:pPr>
            <a:r>
              <a:rPr sz="1350" spc="90" dirty="0">
                <a:latin typeface="Calibri"/>
                <a:cs typeface="Calibri"/>
              </a:rPr>
              <a:t>Εγκαταστήστε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διεπαφή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GUI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του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UFW:</a:t>
            </a:r>
            <a:endParaRPr sz="13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950"/>
              </a:spcBef>
              <a:buSzPct val="133333"/>
              <a:buFont typeface="Arial"/>
              <a:buChar char="•"/>
              <a:tabLst>
                <a:tab pos="579120" algn="l"/>
              </a:tabLst>
            </a:pPr>
            <a:r>
              <a:rPr sz="1200" b="1" spc="60" dirty="0">
                <a:latin typeface="Calibri"/>
                <a:cs typeface="Calibri"/>
              </a:rPr>
              <a:t>$</a:t>
            </a:r>
            <a:r>
              <a:rPr sz="1200" b="1" spc="20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APT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(Advanced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Threat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35" dirty="0">
                <a:latin typeface="Calibri"/>
                <a:cs typeface="Calibri"/>
              </a:rPr>
              <a:t>-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40" dirty="0">
                <a:latin typeface="Calibri"/>
                <a:cs typeface="Calibri"/>
              </a:rPr>
              <a:t>Επίμονη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35" dirty="0">
                <a:latin typeface="Calibri"/>
                <a:cs typeface="Calibri"/>
              </a:rPr>
              <a:t>Απειλή)</a:t>
            </a:r>
            <a:r>
              <a:rPr sz="1200" b="1" spc="20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εγκατεστημένο</a:t>
            </a:r>
            <a:endParaRPr sz="1200">
              <a:latin typeface="Calibri"/>
              <a:cs typeface="Calibri"/>
            </a:endParaRPr>
          </a:p>
          <a:p>
            <a:pPr marL="396875" marR="793115" lvl="1" indent="-182880">
              <a:lnSpc>
                <a:spcPct val="101699"/>
              </a:lnSpc>
              <a:spcBef>
                <a:spcPts val="1180"/>
              </a:spcBef>
              <a:buSzPct val="148148"/>
              <a:buFont typeface="Arial"/>
              <a:buChar char="•"/>
              <a:tabLst>
                <a:tab pos="465455" algn="l"/>
                <a:tab pos="466090" algn="l"/>
              </a:tabLst>
            </a:pPr>
            <a:r>
              <a:rPr dirty="0"/>
              <a:t>	</a:t>
            </a:r>
            <a:r>
              <a:rPr sz="1350" spc="85" dirty="0">
                <a:latin typeface="Calibri"/>
                <a:cs typeface="Calibri"/>
              </a:rPr>
              <a:t>Εκτελέστε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γραφικό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περιβάλλον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χρήστη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από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διεπαφή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γραμμής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εντολών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(CLI):</a:t>
            </a:r>
            <a:endParaRPr sz="13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965"/>
              </a:spcBef>
              <a:buSzPct val="133333"/>
              <a:buFont typeface="Arial"/>
              <a:buChar char="•"/>
              <a:tabLst>
                <a:tab pos="579120" algn="l"/>
              </a:tabLst>
            </a:pPr>
            <a:r>
              <a:rPr sz="1200" b="1" spc="90" dirty="0">
                <a:latin typeface="Calibri"/>
                <a:cs typeface="Calibri"/>
              </a:rPr>
              <a:t>$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85" dirty="0">
                <a:latin typeface="Calibri"/>
                <a:cs typeface="Calibri"/>
              </a:rPr>
              <a:t>sudo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spc="75" dirty="0">
                <a:latin typeface="Calibri"/>
                <a:cs typeface="Calibri"/>
              </a:rPr>
              <a:t>gufw</a:t>
            </a:r>
            <a:endParaRPr sz="1200">
              <a:latin typeface="Calibri"/>
              <a:cs typeface="Calibri"/>
            </a:endParaRPr>
          </a:p>
          <a:p>
            <a:pPr marL="173355" indent="-160655">
              <a:lnSpc>
                <a:spcPct val="100000"/>
              </a:lnSpc>
              <a:spcBef>
                <a:spcPts val="108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05" dirty="0">
                <a:latin typeface="Calibri"/>
                <a:cs typeface="Calibri"/>
              </a:rPr>
              <a:t>Παρ'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όλα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αυτά,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υπάρχουν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πολλά</a:t>
            </a:r>
            <a:endParaRPr sz="15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620"/>
              </a:spcBef>
            </a:pPr>
            <a:r>
              <a:rPr sz="1500" spc="55" dirty="0">
                <a:latin typeface="Calibri"/>
                <a:cs typeface="Calibri"/>
              </a:rPr>
              <a:t>τείχη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60" dirty="0">
                <a:latin typeface="Calibri"/>
                <a:cs typeface="Calibri"/>
              </a:rPr>
              <a:t>(ηλεκτρονικής)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προστασίας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60" dirty="0">
                <a:latin typeface="Calibri"/>
                <a:cs typeface="Calibri"/>
              </a:rPr>
              <a:t>για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55" dirty="0">
                <a:latin typeface="Calibri"/>
                <a:cs typeface="Calibri"/>
              </a:rPr>
              <a:t>Linux,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όπως:</a:t>
            </a:r>
            <a:endParaRPr sz="1500">
              <a:latin typeface="Calibri"/>
              <a:cs typeface="Calibri"/>
            </a:endParaRPr>
          </a:p>
          <a:p>
            <a:pPr marL="579120" indent="-182245">
              <a:lnSpc>
                <a:spcPct val="100000"/>
              </a:lnSpc>
              <a:spcBef>
                <a:spcPts val="700"/>
              </a:spcBef>
              <a:buSzPct val="133333"/>
              <a:buChar char="◦"/>
              <a:tabLst>
                <a:tab pos="579120" algn="l"/>
              </a:tabLst>
            </a:pPr>
            <a:r>
              <a:rPr sz="1350" spc="10" dirty="0">
                <a:latin typeface="Calibri"/>
                <a:cs typeface="Calibri"/>
              </a:rPr>
              <a:t>IPfire</a:t>
            </a:r>
            <a:endParaRPr sz="1350">
              <a:latin typeface="Calibri"/>
              <a:cs typeface="Calibri"/>
            </a:endParaRPr>
          </a:p>
          <a:p>
            <a:pPr marL="579120" indent="-182245">
              <a:lnSpc>
                <a:spcPct val="100000"/>
              </a:lnSpc>
              <a:spcBef>
                <a:spcPts val="1025"/>
              </a:spcBef>
              <a:buSzPct val="133333"/>
              <a:buChar char="◦"/>
              <a:tabLst>
                <a:tab pos="579120" algn="l"/>
              </a:tabLst>
            </a:pPr>
            <a:r>
              <a:rPr sz="1350" spc="85" dirty="0">
                <a:latin typeface="Calibri"/>
                <a:cs typeface="Calibri"/>
              </a:rPr>
              <a:t>Smoothwall</a:t>
            </a:r>
            <a:endParaRPr sz="1350">
              <a:latin typeface="Calibri"/>
              <a:cs typeface="Calibri"/>
            </a:endParaRPr>
          </a:p>
          <a:p>
            <a:pPr marL="579120" indent="-182245">
              <a:lnSpc>
                <a:spcPct val="100000"/>
              </a:lnSpc>
              <a:spcBef>
                <a:spcPts val="1015"/>
              </a:spcBef>
              <a:buSzPct val="133333"/>
              <a:buChar char="◦"/>
              <a:tabLst>
                <a:tab pos="579120" algn="l"/>
              </a:tabLst>
            </a:pPr>
            <a:r>
              <a:rPr sz="1350" spc="114" dirty="0">
                <a:latin typeface="Calibri"/>
                <a:cs typeface="Calibri"/>
              </a:rPr>
              <a:t>IPCop</a:t>
            </a:r>
            <a:endParaRPr sz="1350">
              <a:latin typeface="Calibri"/>
              <a:cs typeface="Calibri"/>
            </a:endParaRPr>
          </a:p>
          <a:p>
            <a:pPr marL="579120" indent="-182245">
              <a:lnSpc>
                <a:spcPct val="100000"/>
              </a:lnSpc>
              <a:spcBef>
                <a:spcPts val="1025"/>
              </a:spcBef>
              <a:buSzPct val="133333"/>
              <a:buChar char="◦"/>
              <a:tabLst>
                <a:tab pos="579120" algn="l"/>
              </a:tabLst>
            </a:pPr>
            <a:r>
              <a:rPr sz="1350" spc="95" dirty="0">
                <a:latin typeface="Calibri"/>
                <a:cs typeface="Calibri"/>
              </a:rPr>
              <a:t>CSF,</a:t>
            </a:r>
            <a:endParaRPr sz="1350">
              <a:latin typeface="Calibri"/>
              <a:cs typeface="Calibri"/>
            </a:endParaRPr>
          </a:p>
          <a:p>
            <a:pPr marL="579120" indent="-182245">
              <a:lnSpc>
                <a:spcPct val="100000"/>
              </a:lnSpc>
              <a:spcBef>
                <a:spcPts val="1019"/>
              </a:spcBef>
              <a:buSzPct val="133333"/>
              <a:buChar char="◦"/>
              <a:tabLst>
                <a:tab pos="579120" algn="l"/>
              </a:tabLst>
            </a:pPr>
            <a:r>
              <a:rPr sz="1350" spc="114" dirty="0">
                <a:latin typeface="Calibri"/>
                <a:cs typeface="Calibri"/>
              </a:rPr>
              <a:t>...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77587" y="6673850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25247" y="0"/>
            <a:ext cx="5763895" cy="6879590"/>
            <a:chOff x="6425247" y="0"/>
            <a:chExt cx="576389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069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39534" y="3996689"/>
              <a:ext cx="5165090" cy="1519555"/>
            </a:xfrm>
            <a:custGeom>
              <a:avLst/>
              <a:gdLst/>
              <a:ahLst/>
              <a:cxnLst/>
              <a:rect l="l" t="t" r="r" b="b"/>
              <a:pathLst>
                <a:path w="5165090" h="1519554">
                  <a:moveTo>
                    <a:pt x="4911724" y="0"/>
                  </a:moveTo>
                  <a:lnTo>
                    <a:pt x="253364" y="0"/>
                  </a:lnTo>
                  <a:lnTo>
                    <a:pt x="207644" y="4127"/>
                  </a:lnTo>
                  <a:lnTo>
                    <a:pt x="164782" y="15875"/>
                  </a:lnTo>
                  <a:lnTo>
                    <a:pt x="125412" y="34607"/>
                  </a:lnTo>
                  <a:lnTo>
                    <a:pt x="90169" y="59690"/>
                  </a:lnTo>
                  <a:lnTo>
                    <a:pt x="59689" y="90170"/>
                  </a:lnTo>
                  <a:lnTo>
                    <a:pt x="34607" y="125412"/>
                  </a:lnTo>
                  <a:lnTo>
                    <a:pt x="15875" y="164782"/>
                  </a:lnTo>
                  <a:lnTo>
                    <a:pt x="4127" y="207645"/>
                  </a:lnTo>
                  <a:lnTo>
                    <a:pt x="0" y="253365"/>
                  </a:lnTo>
                  <a:lnTo>
                    <a:pt x="0" y="1266190"/>
                  </a:lnTo>
                  <a:lnTo>
                    <a:pt x="4127" y="1311592"/>
                  </a:lnTo>
                  <a:lnTo>
                    <a:pt x="15875" y="1354455"/>
                  </a:lnTo>
                  <a:lnTo>
                    <a:pt x="34607" y="1394142"/>
                  </a:lnTo>
                  <a:lnTo>
                    <a:pt x="59689" y="1429385"/>
                  </a:lnTo>
                  <a:lnTo>
                    <a:pt x="90169" y="1459865"/>
                  </a:lnTo>
                  <a:lnTo>
                    <a:pt x="125412" y="1484947"/>
                  </a:lnTo>
                  <a:lnTo>
                    <a:pt x="164782" y="1503680"/>
                  </a:lnTo>
                  <a:lnTo>
                    <a:pt x="207644" y="1515427"/>
                  </a:lnTo>
                  <a:lnTo>
                    <a:pt x="253364" y="1519555"/>
                  </a:lnTo>
                  <a:lnTo>
                    <a:pt x="4911724" y="1519555"/>
                  </a:lnTo>
                  <a:lnTo>
                    <a:pt x="4957127" y="1515427"/>
                  </a:lnTo>
                  <a:lnTo>
                    <a:pt x="4999990" y="1503680"/>
                  </a:lnTo>
                  <a:lnTo>
                    <a:pt x="5039360" y="1484947"/>
                  </a:lnTo>
                  <a:lnTo>
                    <a:pt x="5074602" y="1459865"/>
                  </a:lnTo>
                  <a:lnTo>
                    <a:pt x="5105399" y="1429385"/>
                  </a:lnTo>
                  <a:lnTo>
                    <a:pt x="5130165" y="1394142"/>
                  </a:lnTo>
                  <a:lnTo>
                    <a:pt x="5148897" y="1354455"/>
                  </a:lnTo>
                  <a:lnTo>
                    <a:pt x="5160645" y="1311592"/>
                  </a:lnTo>
                  <a:lnTo>
                    <a:pt x="5164772" y="1266190"/>
                  </a:lnTo>
                  <a:lnTo>
                    <a:pt x="5164772" y="253365"/>
                  </a:lnTo>
                  <a:lnTo>
                    <a:pt x="5160645" y="207645"/>
                  </a:lnTo>
                  <a:lnTo>
                    <a:pt x="5148897" y="164782"/>
                  </a:lnTo>
                  <a:lnTo>
                    <a:pt x="5130165" y="125412"/>
                  </a:lnTo>
                  <a:lnTo>
                    <a:pt x="5105399" y="90170"/>
                  </a:lnTo>
                  <a:lnTo>
                    <a:pt x="5074602" y="59690"/>
                  </a:lnTo>
                  <a:lnTo>
                    <a:pt x="5039360" y="34607"/>
                  </a:lnTo>
                  <a:lnTo>
                    <a:pt x="4999990" y="15875"/>
                  </a:lnTo>
                  <a:lnTo>
                    <a:pt x="4957127" y="4127"/>
                  </a:lnTo>
                  <a:lnTo>
                    <a:pt x="49117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39534" y="3996689"/>
              <a:ext cx="5165090" cy="1519555"/>
            </a:xfrm>
            <a:custGeom>
              <a:avLst/>
              <a:gdLst/>
              <a:ahLst/>
              <a:cxnLst/>
              <a:rect l="l" t="t" r="r" b="b"/>
              <a:pathLst>
                <a:path w="5165090" h="1519554">
                  <a:moveTo>
                    <a:pt x="0" y="253365"/>
                  </a:moveTo>
                  <a:lnTo>
                    <a:pt x="4127" y="207645"/>
                  </a:lnTo>
                  <a:lnTo>
                    <a:pt x="15875" y="164782"/>
                  </a:lnTo>
                  <a:lnTo>
                    <a:pt x="34607" y="125412"/>
                  </a:lnTo>
                  <a:lnTo>
                    <a:pt x="59689" y="90170"/>
                  </a:lnTo>
                  <a:lnTo>
                    <a:pt x="90169" y="59690"/>
                  </a:lnTo>
                  <a:lnTo>
                    <a:pt x="125412" y="34607"/>
                  </a:lnTo>
                  <a:lnTo>
                    <a:pt x="164782" y="15875"/>
                  </a:lnTo>
                  <a:lnTo>
                    <a:pt x="207644" y="4127"/>
                  </a:lnTo>
                  <a:lnTo>
                    <a:pt x="253364" y="0"/>
                  </a:lnTo>
                  <a:lnTo>
                    <a:pt x="4911724" y="0"/>
                  </a:lnTo>
                  <a:lnTo>
                    <a:pt x="4957127" y="4127"/>
                  </a:lnTo>
                  <a:lnTo>
                    <a:pt x="4999990" y="15875"/>
                  </a:lnTo>
                  <a:lnTo>
                    <a:pt x="5039360" y="34607"/>
                  </a:lnTo>
                  <a:lnTo>
                    <a:pt x="5074602" y="59690"/>
                  </a:lnTo>
                  <a:lnTo>
                    <a:pt x="5105399" y="90170"/>
                  </a:lnTo>
                  <a:lnTo>
                    <a:pt x="5130165" y="125412"/>
                  </a:lnTo>
                  <a:lnTo>
                    <a:pt x="5148897" y="164782"/>
                  </a:lnTo>
                  <a:lnTo>
                    <a:pt x="5160645" y="207645"/>
                  </a:lnTo>
                  <a:lnTo>
                    <a:pt x="5164772" y="253365"/>
                  </a:lnTo>
                  <a:lnTo>
                    <a:pt x="5164772" y="1266190"/>
                  </a:lnTo>
                  <a:lnTo>
                    <a:pt x="5160645" y="1311592"/>
                  </a:lnTo>
                  <a:lnTo>
                    <a:pt x="5148897" y="1354455"/>
                  </a:lnTo>
                  <a:lnTo>
                    <a:pt x="5130165" y="1394142"/>
                  </a:lnTo>
                  <a:lnTo>
                    <a:pt x="5105399" y="1429385"/>
                  </a:lnTo>
                  <a:lnTo>
                    <a:pt x="5074602" y="1459865"/>
                  </a:lnTo>
                  <a:lnTo>
                    <a:pt x="5039360" y="1484947"/>
                  </a:lnTo>
                  <a:lnTo>
                    <a:pt x="4999990" y="1503680"/>
                  </a:lnTo>
                  <a:lnTo>
                    <a:pt x="4957127" y="1515427"/>
                  </a:lnTo>
                  <a:lnTo>
                    <a:pt x="4911724" y="1519555"/>
                  </a:lnTo>
                  <a:lnTo>
                    <a:pt x="253364" y="1519555"/>
                  </a:lnTo>
                  <a:lnTo>
                    <a:pt x="207644" y="1515427"/>
                  </a:lnTo>
                  <a:lnTo>
                    <a:pt x="164782" y="1503680"/>
                  </a:lnTo>
                  <a:lnTo>
                    <a:pt x="125412" y="1484947"/>
                  </a:lnTo>
                  <a:lnTo>
                    <a:pt x="90169" y="1459865"/>
                  </a:lnTo>
                  <a:lnTo>
                    <a:pt x="59689" y="1429385"/>
                  </a:lnTo>
                  <a:lnTo>
                    <a:pt x="34607" y="1394142"/>
                  </a:lnTo>
                  <a:lnTo>
                    <a:pt x="15875" y="1354455"/>
                  </a:lnTo>
                  <a:lnTo>
                    <a:pt x="4127" y="1311592"/>
                  </a:lnTo>
                  <a:lnTo>
                    <a:pt x="0" y="1266190"/>
                  </a:lnTo>
                  <a:lnTo>
                    <a:pt x="0" y="253365"/>
                  </a:lnTo>
                </a:path>
              </a:pathLst>
            </a:custGeom>
            <a:ln w="28575">
              <a:solidFill>
                <a:srgbClr val="B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773112"/>
            <a:ext cx="52730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95" dirty="0"/>
              <a:t>DMZ</a:t>
            </a:r>
            <a:r>
              <a:rPr spc="170" dirty="0"/>
              <a:t> </a:t>
            </a:r>
            <a:r>
              <a:rPr spc="120" dirty="0"/>
              <a:t>σε</a:t>
            </a:r>
            <a:r>
              <a:rPr spc="140" dirty="0"/>
              <a:t> </a:t>
            </a:r>
            <a:r>
              <a:rPr spc="160" dirty="0"/>
              <a:t>συστήματα</a:t>
            </a:r>
            <a:r>
              <a:rPr spc="190" dirty="0"/>
              <a:t> </a:t>
            </a:r>
            <a:r>
              <a:rPr spc="160" dirty="0"/>
              <a:t>ενεργειακού</a:t>
            </a:r>
            <a:r>
              <a:rPr spc="215" dirty="0"/>
              <a:t> </a:t>
            </a:r>
            <a:r>
              <a:rPr spc="155" dirty="0"/>
              <a:t>ελέγχου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92150" y="1519237"/>
            <a:ext cx="6301105" cy="1282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40" dirty="0">
                <a:latin typeface="Calibri"/>
                <a:cs typeface="Calibri"/>
              </a:rPr>
              <a:t>Μέσω </a:t>
            </a:r>
            <a:r>
              <a:rPr sz="1500" spc="110" dirty="0">
                <a:latin typeface="Calibri"/>
                <a:cs typeface="Calibri"/>
              </a:rPr>
              <a:t>κανόνων </a:t>
            </a:r>
            <a:r>
              <a:rPr sz="1500" spc="95" dirty="0">
                <a:latin typeface="Calibri"/>
                <a:cs typeface="Calibri"/>
              </a:rPr>
              <a:t>τείχους (ηλεκτρονικής) </a:t>
            </a:r>
            <a:r>
              <a:rPr sz="1500" spc="100" dirty="0">
                <a:latin typeface="Calibri"/>
                <a:cs typeface="Calibri"/>
              </a:rPr>
              <a:t>προστασίας, </a:t>
            </a:r>
            <a:r>
              <a:rPr sz="1500" spc="110" dirty="0">
                <a:latin typeface="Calibri"/>
                <a:cs typeface="Calibri"/>
              </a:rPr>
              <a:t>δυνατή </a:t>
            </a:r>
            <a:r>
              <a:rPr sz="1500" spc="120" dirty="0">
                <a:latin typeface="Calibri"/>
                <a:cs typeface="Calibri"/>
              </a:rPr>
              <a:t>η </a:t>
            </a:r>
            <a:r>
              <a:rPr sz="1500" spc="12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απομόνωση </a:t>
            </a:r>
            <a:r>
              <a:rPr sz="1500" spc="110" dirty="0">
                <a:latin typeface="Calibri"/>
                <a:cs typeface="Calibri"/>
              </a:rPr>
              <a:t>των </a:t>
            </a:r>
            <a:r>
              <a:rPr sz="1500" spc="105" dirty="0">
                <a:latin typeface="Calibri"/>
                <a:cs typeface="Calibri"/>
              </a:rPr>
              <a:t>δικτύων ελέγχου </a:t>
            </a:r>
            <a:r>
              <a:rPr sz="1500" spc="120" dirty="0">
                <a:latin typeface="Calibri"/>
                <a:cs typeface="Calibri"/>
              </a:rPr>
              <a:t>από </a:t>
            </a:r>
            <a:r>
              <a:rPr sz="1500" spc="105" dirty="0">
                <a:latin typeface="Calibri"/>
                <a:cs typeface="Calibri"/>
              </a:rPr>
              <a:t>τα </a:t>
            </a:r>
            <a:r>
              <a:rPr sz="1500" spc="114" dirty="0">
                <a:latin typeface="Calibri"/>
                <a:cs typeface="Calibri"/>
              </a:rPr>
              <a:t>ερωτήματα </a:t>
            </a:r>
            <a:r>
              <a:rPr sz="1500" spc="110" dirty="0">
                <a:latin typeface="Calibri"/>
                <a:cs typeface="Calibri"/>
              </a:rPr>
              <a:t>προς </a:t>
            </a:r>
            <a:r>
              <a:rPr sz="1500" spc="100" dirty="0">
                <a:latin typeface="Calibri"/>
                <a:cs typeface="Calibri"/>
              </a:rPr>
              <a:t>τους </a:t>
            </a:r>
            <a:r>
              <a:rPr sz="1500" spc="10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διακομιστές/εξυπηρετητές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βάσεων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δεδομένων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εξωτερικά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δίκτυα.</a:t>
            </a:r>
            <a:endParaRPr sz="15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40" dirty="0">
                <a:latin typeface="Calibri"/>
                <a:cs typeface="Calibri"/>
              </a:rPr>
              <a:t>Η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30" dirty="0">
                <a:latin typeface="Calibri"/>
                <a:cs typeface="Calibri"/>
              </a:rPr>
              <a:t>πρόληψη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30" dirty="0">
                <a:latin typeface="Calibri"/>
                <a:cs typeface="Calibri"/>
              </a:rPr>
              <a:t>αυτή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25" dirty="0">
                <a:latin typeface="Calibri"/>
                <a:cs typeface="Calibri"/>
              </a:rPr>
              <a:t>γίνεται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35" dirty="0">
                <a:latin typeface="Calibri"/>
                <a:cs typeface="Calibri"/>
              </a:rPr>
              <a:t>μέσω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30" dirty="0">
                <a:latin typeface="Calibri"/>
                <a:cs typeface="Calibri"/>
              </a:rPr>
              <a:t>αποστρατιωτικοποιημένων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30" dirty="0">
                <a:latin typeface="Calibri"/>
                <a:cs typeface="Calibri"/>
              </a:rPr>
              <a:t>ζωνών</a:t>
            </a:r>
            <a:r>
              <a:rPr sz="1350" spc="20" dirty="0">
                <a:latin typeface="Calibri"/>
                <a:cs typeface="Calibri"/>
              </a:rPr>
              <a:t> </a:t>
            </a:r>
            <a:r>
              <a:rPr sz="1350" spc="25" dirty="0">
                <a:latin typeface="Calibri"/>
                <a:cs typeface="Calibri"/>
              </a:rPr>
              <a:t>DMZ)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707765" y="5497829"/>
            <a:ext cx="1608455" cy="544195"/>
            <a:chOff x="3707765" y="5497829"/>
            <a:chExt cx="1608455" cy="54419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07765" y="5568949"/>
              <a:ext cx="757872" cy="4730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65320" y="5497829"/>
              <a:ext cx="442912" cy="5441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907915" y="5526404"/>
              <a:ext cx="408305" cy="515620"/>
            </a:xfrm>
            <a:custGeom>
              <a:avLst/>
              <a:gdLst/>
              <a:ahLst/>
              <a:cxnLst/>
              <a:rect l="l" t="t" r="r" b="b"/>
              <a:pathLst>
                <a:path w="408304" h="515620">
                  <a:moveTo>
                    <a:pt x="0" y="161607"/>
                  </a:moveTo>
                  <a:lnTo>
                    <a:pt x="0" y="392430"/>
                  </a:lnTo>
                  <a:lnTo>
                    <a:pt x="191452" y="515620"/>
                  </a:lnTo>
                  <a:lnTo>
                    <a:pt x="191452" y="346710"/>
                  </a:lnTo>
                  <a:lnTo>
                    <a:pt x="167005" y="346710"/>
                  </a:lnTo>
                  <a:lnTo>
                    <a:pt x="123507" y="320675"/>
                  </a:lnTo>
                  <a:lnTo>
                    <a:pt x="123507" y="274637"/>
                  </a:lnTo>
                  <a:lnTo>
                    <a:pt x="167005" y="274637"/>
                  </a:lnTo>
                  <a:lnTo>
                    <a:pt x="167005" y="268605"/>
                  </a:lnTo>
                  <a:lnTo>
                    <a:pt x="0" y="161607"/>
                  </a:lnTo>
                  <a:close/>
                </a:path>
                <a:path w="408304" h="515620">
                  <a:moveTo>
                    <a:pt x="407987" y="161607"/>
                  </a:moveTo>
                  <a:lnTo>
                    <a:pt x="216217" y="284480"/>
                  </a:lnTo>
                  <a:lnTo>
                    <a:pt x="216217" y="515620"/>
                  </a:lnTo>
                  <a:lnTo>
                    <a:pt x="407987" y="392430"/>
                  </a:lnTo>
                  <a:lnTo>
                    <a:pt x="407987" y="161607"/>
                  </a:lnTo>
                  <a:close/>
                </a:path>
                <a:path w="408304" h="515620">
                  <a:moveTo>
                    <a:pt x="167005" y="268605"/>
                  </a:moveTo>
                  <a:lnTo>
                    <a:pt x="167005" y="346710"/>
                  </a:lnTo>
                  <a:lnTo>
                    <a:pt x="191452" y="346710"/>
                  </a:lnTo>
                  <a:lnTo>
                    <a:pt x="191452" y="284480"/>
                  </a:lnTo>
                  <a:lnTo>
                    <a:pt x="167005" y="268605"/>
                  </a:lnTo>
                  <a:close/>
                </a:path>
                <a:path w="408304" h="515620">
                  <a:moveTo>
                    <a:pt x="167005" y="274637"/>
                  </a:moveTo>
                  <a:lnTo>
                    <a:pt x="123507" y="274637"/>
                  </a:lnTo>
                  <a:lnTo>
                    <a:pt x="167005" y="300990"/>
                  </a:lnTo>
                  <a:lnTo>
                    <a:pt x="167005" y="274637"/>
                  </a:lnTo>
                  <a:close/>
                </a:path>
                <a:path w="408304" h="515620">
                  <a:moveTo>
                    <a:pt x="315277" y="71437"/>
                  </a:moveTo>
                  <a:lnTo>
                    <a:pt x="111125" y="202247"/>
                  </a:lnTo>
                  <a:lnTo>
                    <a:pt x="203835" y="261620"/>
                  </a:lnTo>
                  <a:lnTo>
                    <a:pt x="407987" y="130810"/>
                  </a:lnTo>
                  <a:lnTo>
                    <a:pt x="315277" y="71437"/>
                  </a:lnTo>
                  <a:close/>
                </a:path>
                <a:path w="408304" h="515620">
                  <a:moveTo>
                    <a:pt x="203835" y="0"/>
                  </a:moveTo>
                  <a:lnTo>
                    <a:pt x="0" y="130810"/>
                  </a:lnTo>
                  <a:lnTo>
                    <a:pt x="87630" y="187007"/>
                  </a:lnTo>
                  <a:lnTo>
                    <a:pt x="291782" y="56197"/>
                  </a:lnTo>
                  <a:lnTo>
                    <a:pt x="2038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22554" y="6022975"/>
            <a:ext cx="420687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3650">
              <a:lnSpc>
                <a:spcPct val="100000"/>
              </a:lnSpc>
              <a:spcBef>
                <a:spcPts val="100"/>
              </a:spcBef>
            </a:pPr>
            <a:r>
              <a:rPr sz="1050" b="1" spc="55" dirty="0">
                <a:latin typeface="Calibri"/>
                <a:cs typeface="Calibri"/>
              </a:rPr>
              <a:t>ΑΠΟΜΟΝΩΣΗ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93205" y="3990022"/>
            <a:ext cx="4768850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50" spc="105" dirty="0">
                <a:latin typeface="Calibri"/>
                <a:cs typeface="Calibri"/>
              </a:rPr>
              <a:t>Καθώς </a:t>
            </a:r>
            <a:r>
              <a:rPr sz="1350" spc="80" dirty="0">
                <a:latin typeface="Calibri"/>
                <a:cs typeface="Calibri"/>
              </a:rPr>
              <a:t>οι </a:t>
            </a:r>
            <a:r>
              <a:rPr sz="1350" spc="90" dirty="0">
                <a:latin typeface="Calibri"/>
                <a:cs typeface="Calibri"/>
              </a:rPr>
              <a:t>ζώνες αυτές </a:t>
            </a:r>
            <a:r>
              <a:rPr sz="1350" spc="95" dirty="0">
                <a:latin typeface="Calibri"/>
                <a:cs typeface="Calibri"/>
              </a:rPr>
              <a:t>αποτελούν μέρος του </a:t>
            </a:r>
            <a:r>
              <a:rPr sz="1350" spc="85" dirty="0">
                <a:latin typeface="Calibri"/>
                <a:cs typeface="Calibri"/>
              </a:rPr>
              <a:t>εταιρικού </a:t>
            </a:r>
            <a:r>
              <a:rPr sz="1350" spc="9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δικτύου, </a:t>
            </a:r>
            <a:r>
              <a:rPr sz="1350" spc="80" dirty="0">
                <a:latin typeface="Calibri"/>
                <a:cs typeface="Calibri"/>
              </a:rPr>
              <a:t>είναι </a:t>
            </a:r>
            <a:r>
              <a:rPr sz="1350" spc="95" dirty="0">
                <a:latin typeface="Calibri"/>
                <a:cs typeface="Calibri"/>
              </a:rPr>
              <a:t>απαραίτητο </a:t>
            </a:r>
            <a:r>
              <a:rPr sz="1350" spc="100" dirty="0">
                <a:latin typeface="Calibri"/>
                <a:cs typeface="Calibri"/>
              </a:rPr>
              <a:t>να </a:t>
            </a:r>
            <a:r>
              <a:rPr sz="1350" spc="95" dirty="0">
                <a:latin typeface="Calibri"/>
                <a:cs typeface="Calibri"/>
              </a:rPr>
              <a:t>"απομονωθεί" </a:t>
            </a:r>
            <a:r>
              <a:rPr sz="1350" spc="90" dirty="0">
                <a:latin typeface="Calibri"/>
                <a:cs typeface="Calibri"/>
              </a:rPr>
              <a:t>το δίκτυο </a:t>
            </a:r>
            <a:r>
              <a:rPr sz="1350" spc="9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ελέγχου </a:t>
            </a:r>
            <a:r>
              <a:rPr sz="1350" spc="110" dirty="0">
                <a:latin typeface="Calibri"/>
                <a:cs typeface="Calibri"/>
              </a:rPr>
              <a:t>από </a:t>
            </a:r>
            <a:r>
              <a:rPr sz="1350" spc="50" dirty="0">
                <a:latin typeface="Calibri"/>
                <a:cs typeface="Calibri"/>
              </a:rPr>
              <a:t>i) </a:t>
            </a:r>
            <a:r>
              <a:rPr sz="1350" spc="90" dirty="0">
                <a:latin typeface="Calibri"/>
                <a:cs typeface="Calibri"/>
              </a:rPr>
              <a:t>το </a:t>
            </a:r>
            <a:r>
              <a:rPr sz="1350" spc="80" dirty="0">
                <a:latin typeface="Calibri"/>
                <a:cs typeface="Calibri"/>
              </a:rPr>
              <a:t>Ίντερνετ </a:t>
            </a:r>
            <a:r>
              <a:rPr sz="1350" spc="85" dirty="0">
                <a:latin typeface="Calibri"/>
                <a:cs typeface="Calibri"/>
              </a:rPr>
              <a:t>και </a:t>
            </a:r>
            <a:r>
              <a:rPr sz="1350" spc="110" dirty="0">
                <a:latin typeface="Calibri"/>
                <a:cs typeface="Calibri"/>
              </a:rPr>
              <a:t>από </a:t>
            </a:r>
            <a:r>
              <a:rPr sz="1350" spc="50" dirty="0">
                <a:latin typeface="Calibri"/>
                <a:cs typeface="Calibri"/>
              </a:rPr>
              <a:t>ii) </a:t>
            </a:r>
            <a:r>
              <a:rPr sz="1350" spc="90" dirty="0">
                <a:latin typeface="Calibri"/>
                <a:cs typeface="Calibri"/>
              </a:rPr>
              <a:t>την </a:t>
            </a:r>
            <a:r>
              <a:rPr sz="1350" spc="105" dirty="0">
                <a:latin typeface="Calibri"/>
                <a:cs typeface="Calibri"/>
              </a:rPr>
              <a:t>DMZ, </a:t>
            </a:r>
            <a:r>
              <a:rPr sz="1350" spc="100" dirty="0">
                <a:latin typeface="Calibri"/>
                <a:cs typeface="Calibri"/>
              </a:rPr>
              <a:t>ώστε να </a:t>
            </a:r>
            <a:r>
              <a:rPr sz="1350" spc="10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αποφευχθούν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πιθανές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εξωτερικές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δοκιμές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διείσδυσης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από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την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DMZ.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77587" y="591407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133792" y="3056254"/>
            <a:ext cx="5208270" cy="2118995"/>
            <a:chOff x="1133792" y="3056254"/>
            <a:chExt cx="5208270" cy="211899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3792" y="3395662"/>
              <a:ext cx="813117" cy="72516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49687" y="3324859"/>
              <a:ext cx="758825" cy="47402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8200" y="3308032"/>
              <a:ext cx="758825" cy="4724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46712" y="3308032"/>
              <a:ext cx="760412" cy="47243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472497" y="3872547"/>
              <a:ext cx="2720975" cy="302260"/>
            </a:xfrm>
            <a:custGeom>
              <a:avLst/>
              <a:gdLst/>
              <a:ahLst/>
              <a:cxnLst/>
              <a:rect l="l" t="t" r="r" b="b"/>
              <a:pathLst>
                <a:path w="2720975" h="302260">
                  <a:moveTo>
                    <a:pt x="0" y="0"/>
                  </a:moveTo>
                  <a:lnTo>
                    <a:pt x="2720975" y="0"/>
                  </a:lnTo>
                </a:path>
                <a:path w="2720975" h="302260">
                  <a:moveTo>
                    <a:pt x="1185544" y="301942"/>
                  </a:moveTo>
                  <a:lnTo>
                    <a:pt x="1185544" y="0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04347" y="4213224"/>
              <a:ext cx="625475" cy="35051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621087" y="3064192"/>
              <a:ext cx="2595245" cy="789305"/>
            </a:xfrm>
            <a:custGeom>
              <a:avLst/>
              <a:gdLst/>
              <a:ahLst/>
              <a:cxnLst/>
              <a:rect l="l" t="t" r="r" b="b"/>
              <a:pathLst>
                <a:path w="2595245" h="789304">
                  <a:moveTo>
                    <a:pt x="0" y="131445"/>
                  </a:moveTo>
                  <a:lnTo>
                    <a:pt x="6667" y="89852"/>
                  </a:lnTo>
                  <a:lnTo>
                    <a:pt x="25400" y="53975"/>
                  </a:lnTo>
                  <a:lnTo>
                    <a:pt x="53975" y="25400"/>
                  </a:lnTo>
                  <a:lnTo>
                    <a:pt x="89852" y="6667"/>
                  </a:lnTo>
                  <a:lnTo>
                    <a:pt x="131445" y="0"/>
                  </a:lnTo>
                  <a:lnTo>
                    <a:pt x="2463800" y="0"/>
                  </a:lnTo>
                  <a:lnTo>
                    <a:pt x="2505392" y="6667"/>
                  </a:lnTo>
                  <a:lnTo>
                    <a:pt x="2541587" y="25400"/>
                  </a:lnTo>
                  <a:lnTo>
                    <a:pt x="2569845" y="53975"/>
                  </a:lnTo>
                  <a:lnTo>
                    <a:pt x="2588577" y="89852"/>
                  </a:lnTo>
                  <a:lnTo>
                    <a:pt x="2595245" y="131445"/>
                  </a:lnTo>
                  <a:lnTo>
                    <a:pt x="2595245" y="657860"/>
                  </a:lnTo>
                  <a:lnTo>
                    <a:pt x="2588577" y="699452"/>
                  </a:lnTo>
                  <a:lnTo>
                    <a:pt x="2569845" y="735647"/>
                  </a:lnTo>
                  <a:lnTo>
                    <a:pt x="2541587" y="763905"/>
                  </a:lnTo>
                  <a:lnTo>
                    <a:pt x="2505392" y="782637"/>
                  </a:lnTo>
                  <a:lnTo>
                    <a:pt x="2463800" y="789305"/>
                  </a:lnTo>
                  <a:lnTo>
                    <a:pt x="131445" y="789305"/>
                  </a:lnTo>
                  <a:lnTo>
                    <a:pt x="89852" y="782637"/>
                  </a:lnTo>
                  <a:lnTo>
                    <a:pt x="53975" y="763905"/>
                  </a:lnTo>
                  <a:lnTo>
                    <a:pt x="25400" y="735647"/>
                  </a:lnTo>
                  <a:lnTo>
                    <a:pt x="6667" y="699452"/>
                  </a:lnTo>
                  <a:lnTo>
                    <a:pt x="0" y="657860"/>
                  </a:lnTo>
                  <a:lnTo>
                    <a:pt x="0" y="131445"/>
                  </a:lnTo>
                </a:path>
              </a:pathLst>
            </a:custGeom>
            <a:ln w="158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16287" y="3452812"/>
              <a:ext cx="501332" cy="5867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63127" y="3579177"/>
              <a:ext cx="776287" cy="43878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859280" y="3857783"/>
              <a:ext cx="1438910" cy="0"/>
            </a:xfrm>
            <a:custGeom>
              <a:avLst/>
              <a:gdLst/>
              <a:ahLst/>
              <a:cxnLst/>
              <a:rect l="l" t="t" r="r" b="b"/>
              <a:pathLst>
                <a:path w="1438910">
                  <a:moveTo>
                    <a:pt x="1039494" y="0"/>
                  </a:moveTo>
                  <a:lnTo>
                    <a:pt x="1438909" y="0"/>
                  </a:lnTo>
                </a:path>
                <a:path w="1438910">
                  <a:moveTo>
                    <a:pt x="0" y="0"/>
                  </a:moveTo>
                  <a:lnTo>
                    <a:pt x="399414" y="0"/>
                  </a:lnTo>
                </a:path>
              </a:pathLst>
            </a:custGeom>
            <a:ln w="41592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77832" y="4271327"/>
              <a:ext cx="547052" cy="77565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05062" y="4262119"/>
              <a:ext cx="547052" cy="77565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621722" y="4643754"/>
              <a:ext cx="1005840" cy="0"/>
            </a:xfrm>
            <a:custGeom>
              <a:avLst/>
              <a:gdLst/>
              <a:ahLst/>
              <a:cxnLst/>
              <a:rect l="l" t="t" r="r" b="b"/>
              <a:pathLst>
                <a:path w="1005839">
                  <a:moveTo>
                    <a:pt x="1005839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165667" y="4191952"/>
              <a:ext cx="1416050" cy="873125"/>
            </a:xfrm>
            <a:custGeom>
              <a:avLst/>
              <a:gdLst/>
              <a:ahLst/>
              <a:cxnLst/>
              <a:rect l="l" t="t" r="r" b="b"/>
              <a:pathLst>
                <a:path w="1416050" h="873125">
                  <a:moveTo>
                    <a:pt x="0" y="145415"/>
                  </a:moveTo>
                  <a:lnTo>
                    <a:pt x="7302" y="99377"/>
                  </a:lnTo>
                  <a:lnTo>
                    <a:pt x="27939" y="59690"/>
                  </a:lnTo>
                  <a:lnTo>
                    <a:pt x="59689" y="27940"/>
                  </a:lnTo>
                  <a:lnTo>
                    <a:pt x="99377" y="7302"/>
                  </a:lnTo>
                  <a:lnTo>
                    <a:pt x="145414" y="0"/>
                  </a:lnTo>
                  <a:lnTo>
                    <a:pt x="1270317" y="0"/>
                  </a:lnTo>
                  <a:lnTo>
                    <a:pt x="1316355" y="7302"/>
                  </a:lnTo>
                  <a:lnTo>
                    <a:pt x="1356359" y="27940"/>
                  </a:lnTo>
                  <a:lnTo>
                    <a:pt x="1387792" y="59690"/>
                  </a:lnTo>
                  <a:lnTo>
                    <a:pt x="1408430" y="99377"/>
                  </a:lnTo>
                  <a:lnTo>
                    <a:pt x="1415732" y="145415"/>
                  </a:lnTo>
                  <a:lnTo>
                    <a:pt x="1415732" y="727710"/>
                  </a:lnTo>
                  <a:lnTo>
                    <a:pt x="1408430" y="773747"/>
                  </a:lnTo>
                  <a:lnTo>
                    <a:pt x="1387792" y="813752"/>
                  </a:lnTo>
                  <a:lnTo>
                    <a:pt x="1356359" y="845185"/>
                  </a:lnTo>
                  <a:lnTo>
                    <a:pt x="1316355" y="865822"/>
                  </a:lnTo>
                  <a:lnTo>
                    <a:pt x="1270317" y="873125"/>
                  </a:lnTo>
                  <a:lnTo>
                    <a:pt x="145414" y="873125"/>
                  </a:lnTo>
                  <a:lnTo>
                    <a:pt x="99377" y="865822"/>
                  </a:lnTo>
                  <a:lnTo>
                    <a:pt x="59689" y="845185"/>
                  </a:lnTo>
                  <a:lnTo>
                    <a:pt x="27939" y="813752"/>
                  </a:lnTo>
                  <a:lnTo>
                    <a:pt x="7302" y="773747"/>
                  </a:lnTo>
                  <a:lnTo>
                    <a:pt x="0" y="727710"/>
                  </a:lnTo>
                  <a:lnTo>
                    <a:pt x="0" y="145415"/>
                  </a:lnTo>
                </a:path>
              </a:pathLst>
            </a:custGeom>
            <a:ln w="158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04451" y="4797107"/>
              <a:ext cx="625267" cy="35051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618672" y="4538662"/>
              <a:ext cx="0" cy="232410"/>
            </a:xfrm>
            <a:custGeom>
              <a:avLst/>
              <a:gdLst/>
              <a:ahLst/>
              <a:cxnLst/>
              <a:rect l="l" t="t" r="r" b="b"/>
              <a:pathLst>
                <a:path h="232410">
                  <a:moveTo>
                    <a:pt x="0" y="23241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58702" y="4769484"/>
              <a:ext cx="348932" cy="40544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974782" y="3942079"/>
              <a:ext cx="390525" cy="692150"/>
            </a:xfrm>
            <a:custGeom>
              <a:avLst/>
              <a:gdLst/>
              <a:ahLst/>
              <a:cxnLst/>
              <a:rect l="l" t="t" r="r" b="b"/>
              <a:pathLst>
                <a:path w="390525" h="692150">
                  <a:moveTo>
                    <a:pt x="194944" y="496887"/>
                  </a:moveTo>
                  <a:lnTo>
                    <a:pt x="97472" y="594360"/>
                  </a:lnTo>
                  <a:lnTo>
                    <a:pt x="194944" y="691832"/>
                  </a:lnTo>
                  <a:lnTo>
                    <a:pt x="194944" y="643255"/>
                  </a:lnTo>
                  <a:lnTo>
                    <a:pt x="219392" y="643255"/>
                  </a:lnTo>
                  <a:lnTo>
                    <a:pt x="264794" y="636905"/>
                  </a:lnTo>
                  <a:lnTo>
                    <a:pt x="305434" y="619760"/>
                  </a:lnTo>
                  <a:lnTo>
                    <a:pt x="340042" y="593090"/>
                  </a:lnTo>
                  <a:lnTo>
                    <a:pt x="366712" y="558482"/>
                  </a:lnTo>
                  <a:lnTo>
                    <a:pt x="372305" y="545465"/>
                  </a:lnTo>
                  <a:lnTo>
                    <a:pt x="194944" y="545465"/>
                  </a:lnTo>
                  <a:lnTo>
                    <a:pt x="194944" y="496887"/>
                  </a:lnTo>
                  <a:close/>
                </a:path>
                <a:path w="390525" h="692150">
                  <a:moveTo>
                    <a:pt x="219392" y="0"/>
                  </a:moveTo>
                  <a:lnTo>
                    <a:pt x="0" y="0"/>
                  </a:lnTo>
                  <a:lnTo>
                    <a:pt x="0" y="97472"/>
                  </a:lnTo>
                  <a:lnTo>
                    <a:pt x="219392" y="97472"/>
                  </a:lnTo>
                  <a:lnTo>
                    <a:pt x="247967" y="103187"/>
                  </a:lnTo>
                  <a:lnTo>
                    <a:pt x="271144" y="119062"/>
                  </a:lnTo>
                  <a:lnTo>
                    <a:pt x="286702" y="142240"/>
                  </a:lnTo>
                  <a:lnTo>
                    <a:pt x="292734" y="170815"/>
                  </a:lnTo>
                  <a:lnTo>
                    <a:pt x="292734" y="472440"/>
                  </a:lnTo>
                  <a:lnTo>
                    <a:pt x="286702" y="501015"/>
                  </a:lnTo>
                  <a:lnTo>
                    <a:pt x="271144" y="524192"/>
                  </a:lnTo>
                  <a:lnTo>
                    <a:pt x="247967" y="539750"/>
                  </a:lnTo>
                  <a:lnTo>
                    <a:pt x="219392" y="545465"/>
                  </a:lnTo>
                  <a:lnTo>
                    <a:pt x="372305" y="545465"/>
                  </a:lnTo>
                  <a:lnTo>
                    <a:pt x="384175" y="517842"/>
                  </a:lnTo>
                  <a:lnTo>
                    <a:pt x="390207" y="472440"/>
                  </a:lnTo>
                  <a:lnTo>
                    <a:pt x="390207" y="170815"/>
                  </a:lnTo>
                  <a:lnTo>
                    <a:pt x="384175" y="125412"/>
                  </a:lnTo>
                  <a:lnTo>
                    <a:pt x="366712" y="84455"/>
                  </a:lnTo>
                  <a:lnTo>
                    <a:pt x="340042" y="49847"/>
                  </a:lnTo>
                  <a:lnTo>
                    <a:pt x="305434" y="23177"/>
                  </a:lnTo>
                  <a:lnTo>
                    <a:pt x="264794" y="6032"/>
                  </a:lnTo>
                  <a:lnTo>
                    <a:pt x="2193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98682" y="3888739"/>
              <a:ext cx="373379" cy="3108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36682" y="4632324"/>
              <a:ext cx="373379" cy="31083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581400" y="4531359"/>
              <a:ext cx="2760345" cy="200025"/>
            </a:xfrm>
            <a:custGeom>
              <a:avLst/>
              <a:gdLst/>
              <a:ahLst/>
              <a:cxnLst/>
              <a:rect l="l" t="t" r="r" b="b"/>
              <a:pathLst>
                <a:path w="2760345" h="200025">
                  <a:moveTo>
                    <a:pt x="2560002" y="0"/>
                  </a:moveTo>
                  <a:lnTo>
                    <a:pt x="2560129" y="79857"/>
                  </a:lnTo>
                  <a:lnTo>
                    <a:pt x="2560320" y="99694"/>
                  </a:lnTo>
                  <a:lnTo>
                    <a:pt x="2560320" y="200025"/>
                  </a:lnTo>
                  <a:lnTo>
                    <a:pt x="2693035" y="133350"/>
                  </a:lnTo>
                  <a:lnTo>
                    <a:pt x="2593657" y="133350"/>
                  </a:lnTo>
                  <a:lnTo>
                    <a:pt x="2593340" y="66675"/>
                  </a:lnTo>
                  <a:lnTo>
                    <a:pt x="2694304" y="66675"/>
                  </a:lnTo>
                  <a:lnTo>
                    <a:pt x="2560002" y="0"/>
                  </a:lnTo>
                  <a:close/>
                </a:path>
                <a:path w="2760345" h="200025">
                  <a:moveTo>
                    <a:pt x="2560002" y="66675"/>
                  </a:moveTo>
                  <a:lnTo>
                    <a:pt x="0" y="73025"/>
                  </a:lnTo>
                  <a:lnTo>
                    <a:pt x="317" y="133350"/>
                  </a:lnTo>
                  <a:lnTo>
                    <a:pt x="317" y="139700"/>
                  </a:lnTo>
                  <a:lnTo>
                    <a:pt x="2560214" y="133350"/>
                  </a:lnTo>
                  <a:lnTo>
                    <a:pt x="2560129" y="79857"/>
                  </a:lnTo>
                  <a:lnTo>
                    <a:pt x="2560002" y="66675"/>
                  </a:lnTo>
                  <a:close/>
                </a:path>
                <a:path w="2760345" h="200025">
                  <a:moveTo>
                    <a:pt x="2694304" y="66675"/>
                  </a:moveTo>
                  <a:lnTo>
                    <a:pt x="2593340" y="66675"/>
                  </a:lnTo>
                  <a:lnTo>
                    <a:pt x="2593657" y="99694"/>
                  </a:lnTo>
                  <a:lnTo>
                    <a:pt x="2593657" y="133350"/>
                  </a:lnTo>
                  <a:lnTo>
                    <a:pt x="2693035" y="133350"/>
                  </a:lnTo>
                  <a:lnTo>
                    <a:pt x="2760345" y="99694"/>
                  </a:lnTo>
                  <a:lnTo>
                    <a:pt x="2694304" y="6667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701415" y="3142297"/>
            <a:ext cx="5981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35" dirty="0">
                <a:latin typeface="Calibri"/>
                <a:cs typeface="Calibri"/>
              </a:rPr>
              <a:t>Εταιρικό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spc="30" dirty="0">
                <a:latin typeface="Calibri"/>
                <a:cs typeface="Calibri"/>
              </a:rPr>
              <a:t>δίκτυο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01102" y="4132897"/>
            <a:ext cx="37655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5" dirty="0">
                <a:latin typeface="Calibri"/>
                <a:cs typeface="Calibri"/>
              </a:rPr>
              <a:t>Ί</a:t>
            </a:r>
            <a:r>
              <a:rPr sz="750" b="1" spc="20" dirty="0">
                <a:latin typeface="Calibri"/>
                <a:cs typeface="Calibri"/>
              </a:rPr>
              <a:t>ν</a:t>
            </a:r>
            <a:r>
              <a:rPr sz="750" b="1" spc="15" dirty="0">
                <a:latin typeface="Calibri"/>
                <a:cs typeface="Calibri"/>
              </a:rPr>
              <a:t>τ</a:t>
            </a:r>
            <a:r>
              <a:rPr sz="750" b="1" spc="20" dirty="0">
                <a:latin typeface="Calibri"/>
                <a:cs typeface="Calibri"/>
              </a:rPr>
              <a:t>ε</a:t>
            </a:r>
            <a:r>
              <a:rPr sz="750" b="1" spc="25" dirty="0">
                <a:latin typeface="Calibri"/>
                <a:cs typeface="Calibri"/>
              </a:rPr>
              <a:t>ρν</a:t>
            </a:r>
            <a:r>
              <a:rPr sz="750" b="1" spc="20" dirty="0">
                <a:latin typeface="Calibri"/>
                <a:cs typeface="Calibri"/>
              </a:rPr>
              <a:t>ε</a:t>
            </a:r>
            <a:r>
              <a:rPr sz="750" b="1" spc="30" dirty="0">
                <a:latin typeface="Calibri"/>
                <a:cs typeface="Calibri"/>
              </a:rPr>
              <a:t>τ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235517" y="4254182"/>
            <a:ext cx="1778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5" dirty="0">
                <a:latin typeface="Calibri"/>
                <a:cs typeface="Calibri"/>
              </a:rPr>
              <a:t>D</a:t>
            </a:r>
            <a:r>
              <a:rPr sz="600" b="1" spc="-5" dirty="0">
                <a:latin typeface="Calibri"/>
                <a:cs typeface="Calibri"/>
              </a:rPr>
              <a:t>M</a:t>
            </a:r>
            <a:r>
              <a:rPr sz="600" b="1" spc="15" dirty="0">
                <a:latin typeface="Calibri"/>
                <a:cs typeface="Calibri"/>
              </a:rPr>
              <a:t>Z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803967" y="4212907"/>
            <a:ext cx="3244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Calibri"/>
                <a:cs typeface="Calibri"/>
              </a:rPr>
              <a:t>H</a:t>
            </a:r>
            <a:r>
              <a:rPr sz="600" b="1" dirty="0">
                <a:latin typeface="Calibri"/>
                <a:cs typeface="Calibri"/>
              </a:rPr>
              <a:t>TTP</a:t>
            </a:r>
            <a:r>
              <a:rPr sz="600" b="1" spc="-5" dirty="0">
                <a:latin typeface="Calibri"/>
                <a:cs typeface="Calibri"/>
              </a:rPr>
              <a:t> </a:t>
            </a:r>
            <a:r>
              <a:rPr sz="600" b="1" spc="-30" dirty="0">
                <a:latin typeface="Calibri"/>
                <a:cs typeface="Calibri"/>
              </a:rPr>
              <a:t>GE</a:t>
            </a:r>
            <a:r>
              <a:rPr sz="600" b="1" dirty="0">
                <a:latin typeface="Calibri"/>
                <a:cs typeface="Calibri"/>
              </a:rPr>
              <a:t>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3584575" y="5071427"/>
          <a:ext cx="2759074" cy="11344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4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32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BF0000"/>
                      </a:solidFill>
                      <a:prstDash val="solid"/>
                    </a:lnL>
                    <a:lnT w="38100">
                      <a:solidFill>
                        <a:srgbClr val="BF0000"/>
                      </a:solidFill>
                      <a:prstDash val="solid"/>
                    </a:lnT>
                    <a:lnB w="38100">
                      <a:solidFill>
                        <a:srgbClr val="B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00AF4F"/>
                      </a:solidFill>
                      <a:prstDash val="solid"/>
                    </a:lnR>
                    <a:lnT w="38100">
                      <a:solidFill>
                        <a:srgbClr val="BF0000"/>
                      </a:solidFill>
                      <a:prstDash val="solid"/>
                    </a:lnT>
                    <a:lnB w="77787">
                      <a:solidFill>
                        <a:srgbClr val="00AF4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600" b="1" spc="15" dirty="0">
                          <a:latin typeface="Calibri"/>
                          <a:cs typeface="Calibri"/>
                        </a:rPr>
                        <a:t>ModbusTCP/DNP3/S7/CIP/HTTP/...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38100">
                      <a:solidFill>
                        <a:srgbClr val="00AF4F"/>
                      </a:solidFill>
                      <a:prstDash val="solid"/>
                    </a:lnL>
                    <a:lnT w="38100">
                      <a:solidFill>
                        <a:srgbClr val="BF0000"/>
                      </a:solidFill>
                      <a:prstDash val="solid"/>
                    </a:lnT>
                    <a:lnB w="77787">
                      <a:solidFill>
                        <a:srgbClr val="00AF4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BF0000"/>
                      </a:solidFill>
                      <a:prstDash val="solid"/>
                    </a:lnR>
                    <a:lnT w="38100">
                      <a:solidFill>
                        <a:srgbClr val="BF0000"/>
                      </a:solidFill>
                      <a:prstDash val="solid"/>
                    </a:lnT>
                    <a:lnB w="38100">
                      <a:solidFill>
                        <a:srgbClr val="B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1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BF0000"/>
                      </a:solidFill>
                      <a:prstDash val="solid"/>
                    </a:lnL>
                    <a:lnT w="38100">
                      <a:solidFill>
                        <a:srgbClr val="BF0000"/>
                      </a:solidFill>
                      <a:prstDash val="solid"/>
                    </a:lnT>
                    <a:lnB w="38100">
                      <a:solidFill>
                        <a:srgbClr val="B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829435" marR="24765" indent="-5080" algn="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600" b="1" spc="-15" dirty="0">
                          <a:latin typeface="Calibri"/>
                          <a:cs typeface="Calibri"/>
                        </a:rPr>
                        <a:t>Δίκ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υ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ελέγ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χ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υ  </a:t>
                      </a:r>
                      <a:r>
                        <a:rPr sz="600" b="1" spc="-25" dirty="0">
                          <a:latin typeface="Calibri"/>
                          <a:cs typeface="Calibri"/>
                        </a:rPr>
                        <a:t>κ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υποσ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αθμο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ί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T w="77787">
                      <a:solidFill>
                        <a:srgbClr val="00AF4F"/>
                      </a:solidFill>
                      <a:prstDash val="solid"/>
                    </a:lnT>
                    <a:lnB w="38100">
                      <a:solidFill>
                        <a:srgbClr val="B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BF0000"/>
                      </a:solidFill>
                      <a:prstDash val="solid"/>
                    </a:lnR>
                    <a:lnT w="38100">
                      <a:solidFill>
                        <a:srgbClr val="BF0000"/>
                      </a:solidFill>
                      <a:prstDash val="solid"/>
                    </a:lnT>
                    <a:lnB w="38100">
                      <a:solidFill>
                        <a:srgbClr val="B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6" name="object 4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162107" y="5089525"/>
            <a:ext cx="405447" cy="310832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3934" y="0"/>
            <a:ext cx="6104890" cy="6879590"/>
            <a:chOff x="6083934" y="0"/>
            <a:chExt cx="610489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069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98222" y="3681094"/>
              <a:ext cx="5166360" cy="2034539"/>
            </a:xfrm>
            <a:custGeom>
              <a:avLst/>
              <a:gdLst/>
              <a:ahLst/>
              <a:cxnLst/>
              <a:rect l="l" t="t" r="r" b="b"/>
              <a:pathLst>
                <a:path w="5166359" h="2034539">
                  <a:moveTo>
                    <a:pt x="4827270" y="0"/>
                  </a:moveTo>
                  <a:lnTo>
                    <a:pt x="339089" y="0"/>
                  </a:lnTo>
                  <a:lnTo>
                    <a:pt x="293052" y="3174"/>
                  </a:lnTo>
                  <a:lnTo>
                    <a:pt x="248919" y="12064"/>
                  </a:lnTo>
                  <a:lnTo>
                    <a:pt x="207010" y="26669"/>
                  </a:lnTo>
                  <a:lnTo>
                    <a:pt x="167957" y="46354"/>
                  </a:lnTo>
                  <a:lnTo>
                    <a:pt x="131762" y="70484"/>
                  </a:lnTo>
                  <a:lnTo>
                    <a:pt x="99377" y="99377"/>
                  </a:lnTo>
                  <a:lnTo>
                    <a:pt x="70485" y="131762"/>
                  </a:lnTo>
                  <a:lnTo>
                    <a:pt x="46354" y="167957"/>
                  </a:lnTo>
                  <a:lnTo>
                    <a:pt x="26669" y="207009"/>
                  </a:lnTo>
                  <a:lnTo>
                    <a:pt x="12064" y="248919"/>
                  </a:lnTo>
                  <a:lnTo>
                    <a:pt x="3175" y="293052"/>
                  </a:lnTo>
                  <a:lnTo>
                    <a:pt x="0" y="339089"/>
                  </a:lnTo>
                  <a:lnTo>
                    <a:pt x="0" y="1695449"/>
                  </a:lnTo>
                  <a:lnTo>
                    <a:pt x="3175" y="1741487"/>
                  </a:lnTo>
                  <a:lnTo>
                    <a:pt x="12064" y="1785619"/>
                  </a:lnTo>
                  <a:lnTo>
                    <a:pt x="26669" y="1827529"/>
                  </a:lnTo>
                  <a:lnTo>
                    <a:pt x="46354" y="1866582"/>
                  </a:lnTo>
                  <a:lnTo>
                    <a:pt x="70485" y="1902777"/>
                  </a:lnTo>
                  <a:lnTo>
                    <a:pt x="99377" y="1935162"/>
                  </a:lnTo>
                  <a:lnTo>
                    <a:pt x="131762" y="1964054"/>
                  </a:lnTo>
                  <a:lnTo>
                    <a:pt x="167957" y="1988184"/>
                  </a:lnTo>
                  <a:lnTo>
                    <a:pt x="207010" y="2007869"/>
                  </a:lnTo>
                  <a:lnTo>
                    <a:pt x="248919" y="2022474"/>
                  </a:lnTo>
                  <a:lnTo>
                    <a:pt x="293052" y="2031364"/>
                  </a:lnTo>
                  <a:lnTo>
                    <a:pt x="339089" y="2034539"/>
                  </a:lnTo>
                  <a:lnTo>
                    <a:pt x="4827270" y="2034539"/>
                  </a:lnTo>
                  <a:lnTo>
                    <a:pt x="4873307" y="2031364"/>
                  </a:lnTo>
                  <a:lnTo>
                    <a:pt x="4917440" y="2022474"/>
                  </a:lnTo>
                  <a:lnTo>
                    <a:pt x="4959349" y="2007869"/>
                  </a:lnTo>
                  <a:lnTo>
                    <a:pt x="4998402" y="1988184"/>
                  </a:lnTo>
                  <a:lnTo>
                    <a:pt x="5034597" y="1964054"/>
                  </a:lnTo>
                  <a:lnTo>
                    <a:pt x="5066982" y="1935162"/>
                  </a:lnTo>
                  <a:lnTo>
                    <a:pt x="5095874" y="1902777"/>
                  </a:lnTo>
                  <a:lnTo>
                    <a:pt x="5120005" y="1866582"/>
                  </a:lnTo>
                  <a:lnTo>
                    <a:pt x="5139690" y="1827529"/>
                  </a:lnTo>
                  <a:lnTo>
                    <a:pt x="5154295" y="1785619"/>
                  </a:lnTo>
                  <a:lnTo>
                    <a:pt x="5163185" y="1741487"/>
                  </a:lnTo>
                  <a:lnTo>
                    <a:pt x="5166360" y="1695449"/>
                  </a:lnTo>
                  <a:lnTo>
                    <a:pt x="5166360" y="339089"/>
                  </a:lnTo>
                  <a:lnTo>
                    <a:pt x="5163185" y="293052"/>
                  </a:lnTo>
                  <a:lnTo>
                    <a:pt x="5154295" y="248919"/>
                  </a:lnTo>
                  <a:lnTo>
                    <a:pt x="5139690" y="207009"/>
                  </a:lnTo>
                  <a:lnTo>
                    <a:pt x="5120005" y="167957"/>
                  </a:lnTo>
                  <a:lnTo>
                    <a:pt x="5095874" y="131762"/>
                  </a:lnTo>
                  <a:lnTo>
                    <a:pt x="5066982" y="99377"/>
                  </a:lnTo>
                  <a:lnTo>
                    <a:pt x="5034597" y="70484"/>
                  </a:lnTo>
                  <a:lnTo>
                    <a:pt x="4998402" y="46354"/>
                  </a:lnTo>
                  <a:lnTo>
                    <a:pt x="4959349" y="26669"/>
                  </a:lnTo>
                  <a:lnTo>
                    <a:pt x="4917440" y="12064"/>
                  </a:lnTo>
                  <a:lnTo>
                    <a:pt x="4873307" y="3174"/>
                  </a:lnTo>
                  <a:lnTo>
                    <a:pt x="48272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98222" y="3681094"/>
              <a:ext cx="5166360" cy="2034539"/>
            </a:xfrm>
            <a:custGeom>
              <a:avLst/>
              <a:gdLst/>
              <a:ahLst/>
              <a:cxnLst/>
              <a:rect l="l" t="t" r="r" b="b"/>
              <a:pathLst>
                <a:path w="5166359" h="2034539">
                  <a:moveTo>
                    <a:pt x="0" y="339089"/>
                  </a:moveTo>
                  <a:lnTo>
                    <a:pt x="3175" y="293052"/>
                  </a:lnTo>
                  <a:lnTo>
                    <a:pt x="12064" y="248919"/>
                  </a:lnTo>
                  <a:lnTo>
                    <a:pt x="26669" y="207009"/>
                  </a:lnTo>
                  <a:lnTo>
                    <a:pt x="46354" y="167957"/>
                  </a:lnTo>
                  <a:lnTo>
                    <a:pt x="70485" y="131762"/>
                  </a:lnTo>
                  <a:lnTo>
                    <a:pt x="99377" y="99377"/>
                  </a:lnTo>
                  <a:lnTo>
                    <a:pt x="131762" y="70484"/>
                  </a:lnTo>
                  <a:lnTo>
                    <a:pt x="167957" y="46354"/>
                  </a:lnTo>
                  <a:lnTo>
                    <a:pt x="207010" y="26669"/>
                  </a:lnTo>
                  <a:lnTo>
                    <a:pt x="248919" y="12064"/>
                  </a:lnTo>
                  <a:lnTo>
                    <a:pt x="293052" y="3174"/>
                  </a:lnTo>
                  <a:lnTo>
                    <a:pt x="339089" y="0"/>
                  </a:lnTo>
                  <a:lnTo>
                    <a:pt x="4827270" y="0"/>
                  </a:lnTo>
                  <a:lnTo>
                    <a:pt x="4873307" y="3174"/>
                  </a:lnTo>
                  <a:lnTo>
                    <a:pt x="4917440" y="12064"/>
                  </a:lnTo>
                  <a:lnTo>
                    <a:pt x="4959349" y="26669"/>
                  </a:lnTo>
                  <a:lnTo>
                    <a:pt x="4998402" y="46354"/>
                  </a:lnTo>
                  <a:lnTo>
                    <a:pt x="5034597" y="70484"/>
                  </a:lnTo>
                  <a:lnTo>
                    <a:pt x="5066982" y="99377"/>
                  </a:lnTo>
                  <a:lnTo>
                    <a:pt x="5095874" y="131762"/>
                  </a:lnTo>
                  <a:lnTo>
                    <a:pt x="5120005" y="167957"/>
                  </a:lnTo>
                  <a:lnTo>
                    <a:pt x="5139690" y="207009"/>
                  </a:lnTo>
                  <a:lnTo>
                    <a:pt x="5154295" y="248919"/>
                  </a:lnTo>
                  <a:lnTo>
                    <a:pt x="5163185" y="293052"/>
                  </a:lnTo>
                  <a:lnTo>
                    <a:pt x="5166360" y="339089"/>
                  </a:lnTo>
                  <a:lnTo>
                    <a:pt x="5166360" y="1695449"/>
                  </a:lnTo>
                  <a:lnTo>
                    <a:pt x="5163185" y="1741487"/>
                  </a:lnTo>
                  <a:lnTo>
                    <a:pt x="5154295" y="1785619"/>
                  </a:lnTo>
                  <a:lnTo>
                    <a:pt x="5139690" y="1827529"/>
                  </a:lnTo>
                  <a:lnTo>
                    <a:pt x="5120005" y="1866582"/>
                  </a:lnTo>
                  <a:lnTo>
                    <a:pt x="5095874" y="1902777"/>
                  </a:lnTo>
                  <a:lnTo>
                    <a:pt x="5066982" y="1935162"/>
                  </a:lnTo>
                  <a:lnTo>
                    <a:pt x="5034597" y="1964054"/>
                  </a:lnTo>
                  <a:lnTo>
                    <a:pt x="4998402" y="1988184"/>
                  </a:lnTo>
                  <a:lnTo>
                    <a:pt x="4959349" y="2007869"/>
                  </a:lnTo>
                  <a:lnTo>
                    <a:pt x="4917440" y="2022474"/>
                  </a:lnTo>
                  <a:lnTo>
                    <a:pt x="4873307" y="2031364"/>
                  </a:lnTo>
                  <a:lnTo>
                    <a:pt x="4827270" y="2034539"/>
                  </a:lnTo>
                  <a:lnTo>
                    <a:pt x="339089" y="2034539"/>
                  </a:lnTo>
                  <a:lnTo>
                    <a:pt x="293052" y="2031364"/>
                  </a:lnTo>
                  <a:lnTo>
                    <a:pt x="248919" y="2022474"/>
                  </a:lnTo>
                  <a:lnTo>
                    <a:pt x="207010" y="2007869"/>
                  </a:lnTo>
                  <a:lnTo>
                    <a:pt x="167957" y="1988184"/>
                  </a:lnTo>
                  <a:lnTo>
                    <a:pt x="131762" y="1964054"/>
                  </a:lnTo>
                  <a:lnTo>
                    <a:pt x="99377" y="1935162"/>
                  </a:lnTo>
                  <a:lnTo>
                    <a:pt x="70485" y="1902777"/>
                  </a:lnTo>
                  <a:lnTo>
                    <a:pt x="46354" y="1866582"/>
                  </a:lnTo>
                  <a:lnTo>
                    <a:pt x="26669" y="1827529"/>
                  </a:lnTo>
                  <a:lnTo>
                    <a:pt x="12064" y="1785619"/>
                  </a:lnTo>
                  <a:lnTo>
                    <a:pt x="3175" y="1741487"/>
                  </a:lnTo>
                  <a:lnTo>
                    <a:pt x="0" y="1695449"/>
                  </a:lnTo>
                  <a:lnTo>
                    <a:pt x="0" y="339089"/>
                  </a:lnTo>
                </a:path>
              </a:pathLst>
            </a:custGeom>
            <a:ln w="28575">
              <a:solidFill>
                <a:srgbClr val="B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9650" y="3510597"/>
            <a:ext cx="779144" cy="67913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613150" y="3429000"/>
            <a:ext cx="2258695" cy="460375"/>
            <a:chOff x="3613150" y="3429000"/>
            <a:chExt cx="2258695" cy="46037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13150" y="3445509"/>
              <a:ext cx="727075" cy="44354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6737" y="3429000"/>
              <a:ext cx="728345" cy="4435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4769" y="3429000"/>
              <a:ext cx="727075" cy="443547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099752" y="3192462"/>
            <a:ext cx="2788920" cy="1412875"/>
            <a:chOff x="3099752" y="3192462"/>
            <a:chExt cx="2788920" cy="1412875"/>
          </a:xfrm>
        </p:grpSpPr>
        <p:sp>
          <p:nvSpPr>
            <p:cNvPr id="15" name="object 15"/>
            <p:cNvSpPr/>
            <p:nvPr/>
          </p:nvSpPr>
          <p:spPr>
            <a:xfrm>
              <a:off x="3251199" y="3957002"/>
              <a:ext cx="2608580" cy="282575"/>
            </a:xfrm>
            <a:custGeom>
              <a:avLst/>
              <a:gdLst/>
              <a:ahLst/>
              <a:cxnLst/>
              <a:rect l="l" t="t" r="r" b="b"/>
              <a:pathLst>
                <a:path w="2608579" h="282575">
                  <a:moveTo>
                    <a:pt x="0" y="0"/>
                  </a:moveTo>
                  <a:lnTo>
                    <a:pt x="2608579" y="0"/>
                  </a:lnTo>
                </a:path>
                <a:path w="2608579" h="282575">
                  <a:moveTo>
                    <a:pt x="1135379" y="282575"/>
                  </a:moveTo>
                  <a:lnTo>
                    <a:pt x="1135379" y="0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48759" y="4276089"/>
              <a:ext cx="599439" cy="32924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392169" y="3200400"/>
              <a:ext cx="2488565" cy="739140"/>
            </a:xfrm>
            <a:custGeom>
              <a:avLst/>
              <a:gdLst/>
              <a:ahLst/>
              <a:cxnLst/>
              <a:rect l="l" t="t" r="r" b="b"/>
              <a:pathLst>
                <a:path w="2488565" h="739139">
                  <a:moveTo>
                    <a:pt x="0" y="123189"/>
                  </a:moveTo>
                  <a:lnTo>
                    <a:pt x="9525" y="75247"/>
                  </a:lnTo>
                  <a:lnTo>
                    <a:pt x="36194" y="36195"/>
                  </a:lnTo>
                  <a:lnTo>
                    <a:pt x="75247" y="9525"/>
                  </a:lnTo>
                  <a:lnTo>
                    <a:pt x="123189" y="0"/>
                  </a:lnTo>
                  <a:lnTo>
                    <a:pt x="2365375" y="0"/>
                  </a:lnTo>
                  <a:lnTo>
                    <a:pt x="2413317" y="9525"/>
                  </a:lnTo>
                  <a:lnTo>
                    <a:pt x="2452687" y="36195"/>
                  </a:lnTo>
                  <a:lnTo>
                    <a:pt x="2479040" y="75247"/>
                  </a:lnTo>
                  <a:lnTo>
                    <a:pt x="2488565" y="123189"/>
                  </a:lnTo>
                  <a:lnTo>
                    <a:pt x="2488565" y="615950"/>
                  </a:lnTo>
                  <a:lnTo>
                    <a:pt x="2479040" y="663892"/>
                  </a:lnTo>
                  <a:lnTo>
                    <a:pt x="2452687" y="702944"/>
                  </a:lnTo>
                  <a:lnTo>
                    <a:pt x="2413317" y="729614"/>
                  </a:lnTo>
                  <a:lnTo>
                    <a:pt x="2365375" y="739139"/>
                  </a:lnTo>
                  <a:lnTo>
                    <a:pt x="123189" y="739139"/>
                  </a:lnTo>
                  <a:lnTo>
                    <a:pt x="75247" y="729614"/>
                  </a:lnTo>
                  <a:lnTo>
                    <a:pt x="36194" y="702944"/>
                  </a:lnTo>
                  <a:lnTo>
                    <a:pt x="9525" y="663892"/>
                  </a:lnTo>
                  <a:lnTo>
                    <a:pt x="0" y="615950"/>
                  </a:lnTo>
                  <a:lnTo>
                    <a:pt x="0" y="123189"/>
                  </a:lnTo>
                </a:path>
              </a:pathLst>
            </a:custGeom>
            <a:ln w="158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99752" y="3564572"/>
              <a:ext cx="483235" cy="550227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4348479" y="5107622"/>
            <a:ext cx="0" cy="282575"/>
          </a:xfrm>
          <a:custGeom>
            <a:avLst/>
            <a:gdLst/>
            <a:ahLst/>
            <a:cxnLst/>
            <a:rect l="l" t="t" r="r" b="b"/>
            <a:pathLst>
              <a:path h="282575">
                <a:moveTo>
                  <a:pt x="0" y="282574"/>
                </a:moveTo>
                <a:lnTo>
                  <a:pt x="0" y="0"/>
                </a:lnTo>
              </a:path>
            </a:pathLst>
          </a:custGeom>
          <a:ln w="38100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93122" y="4679315"/>
            <a:ext cx="964565" cy="0"/>
          </a:xfrm>
          <a:custGeom>
            <a:avLst/>
            <a:gdLst/>
            <a:ahLst/>
            <a:cxnLst/>
            <a:rect l="l" t="t" r="r" b="b"/>
            <a:pathLst>
              <a:path w="964564">
                <a:moveTo>
                  <a:pt x="964247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1703704" y="3683317"/>
            <a:ext cx="1381125" cy="410209"/>
            <a:chOff x="1703704" y="3683317"/>
            <a:chExt cx="1381125" cy="410209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95804" y="3683317"/>
              <a:ext cx="744855" cy="40989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03704" y="3943349"/>
              <a:ext cx="1381125" cy="0"/>
            </a:xfrm>
            <a:custGeom>
              <a:avLst/>
              <a:gdLst/>
              <a:ahLst/>
              <a:cxnLst/>
              <a:rect l="l" t="t" r="r" b="b"/>
              <a:pathLst>
                <a:path w="1381125">
                  <a:moveTo>
                    <a:pt x="996632" y="0"/>
                  </a:moveTo>
                  <a:lnTo>
                    <a:pt x="1381124" y="0"/>
                  </a:lnTo>
                </a:path>
                <a:path w="1381125">
                  <a:moveTo>
                    <a:pt x="0" y="0"/>
                  </a:moveTo>
                  <a:lnTo>
                    <a:pt x="384492" y="0"/>
                  </a:lnTo>
                </a:path>
              </a:pathLst>
            </a:custGeom>
            <a:ln w="412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989772" y="4248467"/>
            <a:ext cx="1374140" cy="833119"/>
            <a:chOff x="1989772" y="4248467"/>
            <a:chExt cx="1374140" cy="833119"/>
          </a:xfrm>
        </p:grpSpPr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76537" y="4330699"/>
              <a:ext cx="524192" cy="72580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26310" y="4321809"/>
              <a:ext cx="525780" cy="72707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997710" y="4256404"/>
              <a:ext cx="1358265" cy="817244"/>
            </a:xfrm>
            <a:custGeom>
              <a:avLst/>
              <a:gdLst/>
              <a:ahLst/>
              <a:cxnLst/>
              <a:rect l="l" t="t" r="r" b="b"/>
              <a:pathLst>
                <a:path w="1358264" h="817245">
                  <a:moveTo>
                    <a:pt x="0" y="136207"/>
                  </a:moveTo>
                  <a:lnTo>
                    <a:pt x="6984" y="93027"/>
                  </a:lnTo>
                  <a:lnTo>
                    <a:pt x="26352" y="55880"/>
                  </a:lnTo>
                  <a:lnTo>
                    <a:pt x="55879" y="26352"/>
                  </a:lnTo>
                  <a:lnTo>
                    <a:pt x="93027" y="6985"/>
                  </a:lnTo>
                  <a:lnTo>
                    <a:pt x="136207" y="0"/>
                  </a:lnTo>
                  <a:lnTo>
                    <a:pt x="1221739" y="0"/>
                  </a:lnTo>
                  <a:lnTo>
                    <a:pt x="1264919" y="6985"/>
                  </a:lnTo>
                  <a:lnTo>
                    <a:pt x="1302067" y="26352"/>
                  </a:lnTo>
                  <a:lnTo>
                    <a:pt x="1331594" y="55880"/>
                  </a:lnTo>
                  <a:lnTo>
                    <a:pt x="1350962" y="93027"/>
                  </a:lnTo>
                  <a:lnTo>
                    <a:pt x="1357947" y="136207"/>
                  </a:lnTo>
                  <a:lnTo>
                    <a:pt x="1357947" y="680720"/>
                  </a:lnTo>
                  <a:lnTo>
                    <a:pt x="1350962" y="723900"/>
                  </a:lnTo>
                  <a:lnTo>
                    <a:pt x="1331594" y="761047"/>
                  </a:lnTo>
                  <a:lnTo>
                    <a:pt x="1302067" y="790575"/>
                  </a:lnTo>
                  <a:lnTo>
                    <a:pt x="1264919" y="809942"/>
                  </a:lnTo>
                  <a:lnTo>
                    <a:pt x="1221739" y="816927"/>
                  </a:lnTo>
                  <a:lnTo>
                    <a:pt x="136207" y="816927"/>
                  </a:lnTo>
                  <a:lnTo>
                    <a:pt x="93027" y="809942"/>
                  </a:lnTo>
                  <a:lnTo>
                    <a:pt x="55879" y="790575"/>
                  </a:lnTo>
                  <a:lnTo>
                    <a:pt x="26352" y="761047"/>
                  </a:lnTo>
                  <a:lnTo>
                    <a:pt x="6984" y="723900"/>
                  </a:lnTo>
                  <a:lnTo>
                    <a:pt x="0" y="680720"/>
                  </a:lnTo>
                  <a:lnTo>
                    <a:pt x="0" y="136207"/>
                  </a:lnTo>
                </a:path>
              </a:pathLst>
            </a:custGeom>
            <a:ln w="158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527107" y="5384800"/>
            <a:ext cx="2267585" cy="6985"/>
          </a:xfrm>
          <a:custGeom>
            <a:avLst/>
            <a:gdLst/>
            <a:ahLst/>
            <a:cxnLst/>
            <a:rect l="l" t="t" r="r" b="b"/>
            <a:pathLst>
              <a:path w="2267585" h="6985">
                <a:moveTo>
                  <a:pt x="2267584" y="6667"/>
                </a:moveTo>
                <a:lnTo>
                  <a:pt x="0" y="0"/>
                </a:lnTo>
              </a:path>
            </a:pathLst>
          </a:custGeom>
          <a:ln w="38100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75990" y="5494020"/>
            <a:ext cx="727075" cy="443547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4771707" y="5482272"/>
            <a:ext cx="391795" cy="481965"/>
          </a:xfrm>
          <a:custGeom>
            <a:avLst/>
            <a:gdLst/>
            <a:ahLst/>
            <a:cxnLst/>
            <a:rect l="l" t="t" r="r" b="b"/>
            <a:pathLst>
              <a:path w="391795" h="481964">
                <a:moveTo>
                  <a:pt x="0" y="151129"/>
                </a:moveTo>
                <a:lnTo>
                  <a:pt x="0" y="367029"/>
                </a:lnTo>
                <a:lnTo>
                  <a:pt x="183832" y="481964"/>
                </a:lnTo>
                <a:lnTo>
                  <a:pt x="183832" y="324167"/>
                </a:lnTo>
                <a:lnTo>
                  <a:pt x="160019" y="324167"/>
                </a:lnTo>
                <a:lnTo>
                  <a:pt x="118744" y="299719"/>
                </a:lnTo>
                <a:lnTo>
                  <a:pt x="118744" y="256857"/>
                </a:lnTo>
                <a:lnTo>
                  <a:pt x="160019" y="256857"/>
                </a:lnTo>
                <a:lnTo>
                  <a:pt x="160019" y="251142"/>
                </a:lnTo>
                <a:lnTo>
                  <a:pt x="0" y="151129"/>
                </a:lnTo>
                <a:close/>
              </a:path>
              <a:path w="391795" h="481964">
                <a:moveTo>
                  <a:pt x="391477" y="151129"/>
                </a:moveTo>
                <a:lnTo>
                  <a:pt x="207644" y="266064"/>
                </a:lnTo>
                <a:lnTo>
                  <a:pt x="207644" y="481964"/>
                </a:lnTo>
                <a:lnTo>
                  <a:pt x="391477" y="367029"/>
                </a:lnTo>
                <a:lnTo>
                  <a:pt x="391477" y="151129"/>
                </a:lnTo>
                <a:close/>
              </a:path>
              <a:path w="391795" h="481964">
                <a:moveTo>
                  <a:pt x="160019" y="251142"/>
                </a:moveTo>
                <a:lnTo>
                  <a:pt x="160019" y="324167"/>
                </a:lnTo>
                <a:lnTo>
                  <a:pt x="183832" y="324167"/>
                </a:lnTo>
                <a:lnTo>
                  <a:pt x="183832" y="266064"/>
                </a:lnTo>
                <a:lnTo>
                  <a:pt x="160019" y="251142"/>
                </a:lnTo>
                <a:close/>
              </a:path>
              <a:path w="391795" h="481964">
                <a:moveTo>
                  <a:pt x="160019" y="256857"/>
                </a:moveTo>
                <a:lnTo>
                  <a:pt x="118744" y="256857"/>
                </a:lnTo>
                <a:lnTo>
                  <a:pt x="160019" y="281304"/>
                </a:lnTo>
                <a:lnTo>
                  <a:pt x="160019" y="256857"/>
                </a:lnTo>
                <a:close/>
              </a:path>
              <a:path w="391795" h="481964">
                <a:moveTo>
                  <a:pt x="302259" y="66674"/>
                </a:moveTo>
                <a:lnTo>
                  <a:pt x="106679" y="188912"/>
                </a:lnTo>
                <a:lnTo>
                  <a:pt x="195579" y="244792"/>
                </a:lnTo>
                <a:lnTo>
                  <a:pt x="391477" y="122237"/>
                </a:lnTo>
                <a:lnTo>
                  <a:pt x="302259" y="66674"/>
                </a:lnTo>
                <a:close/>
              </a:path>
              <a:path w="391795" h="481964">
                <a:moveTo>
                  <a:pt x="195579" y="0"/>
                </a:moveTo>
                <a:lnTo>
                  <a:pt x="0" y="122237"/>
                </a:lnTo>
                <a:lnTo>
                  <a:pt x="84137" y="174942"/>
                </a:lnTo>
                <a:lnTo>
                  <a:pt x="280034" y="52704"/>
                </a:lnTo>
                <a:lnTo>
                  <a:pt x="1955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4032250" y="4581842"/>
            <a:ext cx="880744" cy="594995"/>
            <a:chOff x="4032250" y="4581842"/>
            <a:chExt cx="880744" cy="594995"/>
          </a:xfrm>
        </p:grpSpPr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32250" y="4821872"/>
              <a:ext cx="632460" cy="32924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348479" y="4581842"/>
              <a:ext cx="0" cy="217804"/>
            </a:xfrm>
            <a:custGeom>
              <a:avLst/>
              <a:gdLst/>
              <a:ahLst/>
              <a:cxnLst/>
              <a:rect l="l" t="t" r="r" b="b"/>
              <a:pathLst>
                <a:path h="217804">
                  <a:moveTo>
                    <a:pt x="0" y="217487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80890" y="4795837"/>
              <a:ext cx="332104" cy="381000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3468052" y="5096192"/>
            <a:ext cx="2334260" cy="916305"/>
            <a:chOff x="3468052" y="5096192"/>
            <a:chExt cx="2334260" cy="916305"/>
          </a:xfrm>
        </p:grpSpPr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64025" y="5455919"/>
              <a:ext cx="428307" cy="513715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475990" y="5410199"/>
              <a:ext cx="2318385" cy="594360"/>
            </a:xfrm>
            <a:custGeom>
              <a:avLst/>
              <a:gdLst/>
              <a:ahLst/>
              <a:cxnLst/>
              <a:rect l="l" t="t" r="r" b="b"/>
              <a:pathLst>
                <a:path w="2318385" h="594360">
                  <a:moveTo>
                    <a:pt x="0" y="99059"/>
                  </a:moveTo>
                  <a:lnTo>
                    <a:pt x="7937" y="60642"/>
                  </a:lnTo>
                  <a:lnTo>
                    <a:pt x="28892" y="28892"/>
                  </a:lnTo>
                  <a:lnTo>
                    <a:pt x="60642" y="7937"/>
                  </a:lnTo>
                  <a:lnTo>
                    <a:pt x="99060" y="0"/>
                  </a:lnTo>
                  <a:lnTo>
                    <a:pt x="2219007" y="0"/>
                  </a:lnTo>
                  <a:lnTo>
                    <a:pt x="2257425" y="7937"/>
                  </a:lnTo>
                  <a:lnTo>
                    <a:pt x="2288857" y="28892"/>
                  </a:lnTo>
                  <a:lnTo>
                    <a:pt x="2310130" y="60642"/>
                  </a:lnTo>
                  <a:lnTo>
                    <a:pt x="2318067" y="99059"/>
                  </a:lnTo>
                  <a:lnTo>
                    <a:pt x="2318067" y="495300"/>
                  </a:lnTo>
                  <a:lnTo>
                    <a:pt x="2310130" y="533717"/>
                  </a:lnTo>
                  <a:lnTo>
                    <a:pt x="2288857" y="565467"/>
                  </a:lnTo>
                  <a:lnTo>
                    <a:pt x="2257425" y="586422"/>
                  </a:lnTo>
                  <a:lnTo>
                    <a:pt x="2219007" y="594360"/>
                  </a:lnTo>
                  <a:lnTo>
                    <a:pt x="99060" y="594360"/>
                  </a:lnTo>
                  <a:lnTo>
                    <a:pt x="60642" y="586422"/>
                  </a:lnTo>
                  <a:lnTo>
                    <a:pt x="28892" y="565467"/>
                  </a:lnTo>
                  <a:lnTo>
                    <a:pt x="7937" y="533717"/>
                  </a:lnTo>
                  <a:lnTo>
                    <a:pt x="0" y="495300"/>
                  </a:lnTo>
                  <a:lnTo>
                    <a:pt x="0" y="99059"/>
                  </a:lnTo>
                </a:path>
              </a:pathLst>
            </a:custGeom>
            <a:ln w="15875">
              <a:solidFill>
                <a:srgbClr val="00905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11917" y="5096192"/>
              <a:ext cx="388620" cy="291147"/>
            </a:xfrm>
            <a:prstGeom prst="rect">
              <a:avLst/>
            </a:prstGeom>
          </p:spPr>
        </p:pic>
      </p:grpSp>
      <p:sp>
        <p:nvSpPr>
          <p:cNvPr id="39" name="object 39"/>
          <p:cNvSpPr/>
          <p:nvPr/>
        </p:nvSpPr>
        <p:spPr>
          <a:xfrm>
            <a:off x="3732212" y="4023359"/>
            <a:ext cx="373380" cy="646430"/>
          </a:xfrm>
          <a:custGeom>
            <a:avLst/>
            <a:gdLst/>
            <a:ahLst/>
            <a:cxnLst/>
            <a:rect l="l" t="t" r="r" b="b"/>
            <a:pathLst>
              <a:path w="373379" h="646429">
                <a:moveTo>
                  <a:pt x="186689" y="459422"/>
                </a:moveTo>
                <a:lnTo>
                  <a:pt x="93345" y="552767"/>
                </a:lnTo>
                <a:lnTo>
                  <a:pt x="186689" y="646112"/>
                </a:lnTo>
                <a:lnTo>
                  <a:pt x="186689" y="599439"/>
                </a:lnTo>
                <a:lnTo>
                  <a:pt x="210185" y="599439"/>
                </a:lnTo>
                <a:lnTo>
                  <a:pt x="253364" y="593725"/>
                </a:lnTo>
                <a:lnTo>
                  <a:pt x="292417" y="577214"/>
                </a:lnTo>
                <a:lnTo>
                  <a:pt x="325437" y="551814"/>
                </a:lnTo>
                <a:lnTo>
                  <a:pt x="351154" y="518477"/>
                </a:lnTo>
                <a:lnTo>
                  <a:pt x="356389" y="506094"/>
                </a:lnTo>
                <a:lnTo>
                  <a:pt x="186689" y="506094"/>
                </a:lnTo>
                <a:lnTo>
                  <a:pt x="186689" y="459422"/>
                </a:lnTo>
                <a:close/>
              </a:path>
              <a:path w="373379" h="646429">
                <a:moveTo>
                  <a:pt x="210185" y="0"/>
                </a:moveTo>
                <a:lnTo>
                  <a:pt x="0" y="0"/>
                </a:lnTo>
                <a:lnTo>
                  <a:pt x="0" y="93344"/>
                </a:lnTo>
                <a:lnTo>
                  <a:pt x="210185" y="93344"/>
                </a:lnTo>
                <a:lnTo>
                  <a:pt x="237172" y="98742"/>
                </a:lnTo>
                <a:lnTo>
                  <a:pt x="259397" y="113982"/>
                </a:lnTo>
                <a:lnTo>
                  <a:pt x="274637" y="136207"/>
                </a:lnTo>
                <a:lnTo>
                  <a:pt x="280035" y="163194"/>
                </a:lnTo>
                <a:lnTo>
                  <a:pt x="280035" y="436244"/>
                </a:lnTo>
                <a:lnTo>
                  <a:pt x="274637" y="463550"/>
                </a:lnTo>
                <a:lnTo>
                  <a:pt x="259397" y="485775"/>
                </a:lnTo>
                <a:lnTo>
                  <a:pt x="237172" y="500697"/>
                </a:lnTo>
                <a:lnTo>
                  <a:pt x="210185" y="506094"/>
                </a:lnTo>
                <a:lnTo>
                  <a:pt x="356389" y="506094"/>
                </a:lnTo>
                <a:lnTo>
                  <a:pt x="367664" y="479425"/>
                </a:lnTo>
                <a:lnTo>
                  <a:pt x="373379" y="436244"/>
                </a:lnTo>
                <a:lnTo>
                  <a:pt x="373379" y="163194"/>
                </a:lnTo>
                <a:lnTo>
                  <a:pt x="367664" y="120014"/>
                </a:lnTo>
                <a:lnTo>
                  <a:pt x="351154" y="80962"/>
                </a:lnTo>
                <a:lnTo>
                  <a:pt x="325437" y="47942"/>
                </a:lnTo>
                <a:lnTo>
                  <a:pt x="292417" y="22225"/>
                </a:lnTo>
                <a:lnTo>
                  <a:pt x="253364" y="5714"/>
                </a:lnTo>
                <a:lnTo>
                  <a:pt x="210185" y="0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25632" y="3972877"/>
            <a:ext cx="358139" cy="28956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695700" y="4667884"/>
            <a:ext cx="358139" cy="291147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4664709" y="4340859"/>
            <a:ext cx="1357630" cy="200025"/>
          </a:xfrm>
          <a:custGeom>
            <a:avLst/>
            <a:gdLst/>
            <a:ahLst/>
            <a:cxnLst/>
            <a:rect l="l" t="t" r="r" b="b"/>
            <a:pathLst>
              <a:path w="1357629" h="200025">
                <a:moveTo>
                  <a:pt x="1157604" y="0"/>
                </a:moveTo>
                <a:lnTo>
                  <a:pt x="1157604" y="200025"/>
                </a:lnTo>
                <a:lnTo>
                  <a:pt x="1290954" y="133350"/>
                </a:lnTo>
                <a:lnTo>
                  <a:pt x="1190942" y="133350"/>
                </a:lnTo>
                <a:lnTo>
                  <a:pt x="1190942" y="66675"/>
                </a:lnTo>
                <a:lnTo>
                  <a:pt x="1290637" y="66675"/>
                </a:lnTo>
                <a:lnTo>
                  <a:pt x="1157604" y="0"/>
                </a:lnTo>
                <a:close/>
              </a:path>
              <a:path w="1357629" h="200025">
                <a:moveTo>
                  <a:pt x="1157604" y="66675"/>
                </a:moveTo>
                <a:lnTo>
                  <a:pt x="0" y="66675"/>
                </a:lnTo>
                <a:lnTo>
                  <a:pt x="0" y="133350"/>
                </a:lnTo>
                <a:lnTo>
                  <a:pt x="1157604" y="133350"/>
                </a:lnTo>
                <a:lnTo>
                  <a:pt x="1157604" y="66675"/>
                </a:lnTo>
                <a:close/>
              </a:path>
              <a:path w="1357629" h="200025">
                <a:moveTo>
                  <a:pt x="1290637" y="66675"/>
                </a:moveTo>
                <a:lnTo>
                  <a:pt x="1190942" y="66675"/>
                </a:lnTo>
                <a:lnTo>
                  <a:pt x="1190942" y="133350"/>
                </a:lnTo>
                <a:lnTo>
                  <a:pt x="1290954" y="133350"/>
                </a:lnTo>
                <a:lnTo>
                  <a:pt x="1357629" y="100012"/>
                </a:lnTo>
                <a:lnTo>
                  <a:pt x="1290637" y="66675"/>
                </a:lnTo>
                <a:close/>
              </a:path>
            </a:pathLst>
          </a:custGeom>
          <a:solidFill>
            <a:srgbClr val="CF2D1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3267709" y="3027997"/>
            <a:ext cx="2774950" cy="3294379"/>
            <a:chOff x="3267709" y="3027997"/>
            <a:chExt cx="2774950" cy="3294379"/>
          </a:xfrm>
        </p:grpSpPr>
        <p:sp>
          <p:nvSpPr>
            <p:cNvPr id="44" name="object 44"/>
            <p:cNvSpPr/>
            <p:nvPr/>
          </p:nvSpPr>
          <p:spPr>
            <a:xfrm>
              <a:off x="3376294" y="5096827"/>
              <a:ext cx="2647315" cy="1062355"/>
            </a:xfrm>
            <a:custGeom>
              <a:avLst/>
              <a:gdLst/>
              <a:ahLst/>
              <a:cxnLst/>
              <a:rect l="l" t="t" r="r" b="b"/>
              <a:pathLst>
                <a:path w="2647315" h="1062354">
                  <a:moveTo>
                    <a:pt x="0" y="1062355"/>
                  </a:moveTo>
                  <a:lnTo>
                    <a:pt x="2647315" y="1062355"/>
                  </a:lnTo>
                  <a:lnTo>
                    <a:pt x="2647315" y="0"/>
                  </a:lnTo>
                  <a:lnTo>
                    <a:pt x="0" y="0"/>
                  </a:lnTo>
                  <a:lnTo>
                    <a:pt x="0" y="1062355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267709" y="3027997"/>
              <a:ext cx="2754630" cy="3294379"/>
            </a:xfrm>
            <a:custGeom>
              <a:avLst/>
              <a:gdLst/>
              <a:ahLst/>
              <a:cxnLst/>
              <a:rect l="l" t="t" r="r" b="b"/>
              <a:pathLst>
                <a:path w="2754629" h="3294379">
                  <a:moveTo>
                    <a:pt x="127635" y="1624329"/>
                  </a:moveTo>
                  <a:lnTo>
                    <a:pt x="115569" y="1624647"/>
                  </a:lnTo>
                  <a:lnTo>
                    <a:pt x="60960" y="1624647"/>
                  </a:lnTo>
                  <a:lnTo>
                    <a:pt x="66675" y="3094037"/>
                  </a:lnTo>
                  <a:lnTo>
                    <a:pt x="66675" y="3094354"/>
                  </a:lnTo>
                  <a:lnTo>
                    <a:pt x="0" y="3094672"/>
                  </a:lnTo>
                  <a:lnTo>
                    <a:pt x="100647" y="3294379"/>
                  </a:lnTo>
                  <a:lnTo>
                    <a:pt x="183197" y="3127692"/>
                  </a:lnTo>
                  <a:lnTo>
                    <a:pt x="199866" y="3094354"/>
                  </a:lnTo>
                  <a:lnTo>
                    <a:pt x="133350" y="3094354"/>
                  </a:lnTo>
                  <a:lnTo>
                    <a:pt x="127635" y="1624647"/>
                  </a:lnTo>
                  <a:lnTo>
                    <a:pt x="127635" y="1624329"/>
                  </a:lnTo>
                  <a:close/>
                </a:path>
                <a:path w="2754629" h="3294379">
                  <a:moveTo>
                    <a:pt x="200025" y="3094037"/>
                  </a:moveTo>
                  <a:lnTo>
                    <a:pt x="133350" y="3094354"/>
                  </a:lnTo>
                  <a:lnTo>
                    <a:pt x="199866" y="3094354"/>
                  </a:lnTo>
                  <a:lnTo>
                    <a:pt x="200025" y="3094037"/>
                  </a:lnTo>
                  <a:close/>
                </a:path>
                <a:path w="2754629" h="3294379">
                  <a:moveTo>
                    <a:pt x="200342" y="1455102"/>
                  </a:moveTo>
                  <a:lnTo>
                    <a:pt x="317" y="1455102"/>
                  </a:lnTo>
                  <a:lnTo>
                    <a:pt x="85089" y="1624647"/>
                  </a:lnTo>
                  <a:lnTo>
                    <a:pt x="115569" y="1624647"/>
                  </a:lnTo>
                  <a:lnTo>
                    <a:pt x="183832" y="1488439"/>
                  </a:lnTo>
                  <a:lnTo>
                    <a:pt x="200342" y="1455102"/>
                  </a:lnTo>
                  <a:close/>
                </a:path>
                <a:path w="2754629" h="3294379">
                  <a:moveTo>
                    <a:pt x="133667" y="0"/>
                  </a:moveTo>
                  <a:lnTo>
                    <a:pt x="66992" y="0"/>
                  </a:lnTo>
                  <a:lnTo>
                    <a:pt x="66992" y="1455102"/>
                  </a:lnTo>
                  <a:lnTo>
                    <a:pt x="133667" y="1455102"/>
                  </a:lnTo>
                  <a:lnTo>
                    <a:pt x="133667" y="0"/>
                  </a:lnTo>
                  <a:close/>
                </a:path>
                <a:path w="2754629" h="3294379">
                  <a:moveTo>
                    <a:pt x="2554287" y="1803400"/>
                  </a:moveTo>
                  <a:lnTo>
                    <a:pt x="2554287" y="1870075"/>
                  </a:lnTo>
                  <a:lnTo>
                    <a:pt x="1616710" y="1870075"/>
                  </a:lnTo>
                  <a:lnTo>
                    <a:pt x="1616710" y="1936750"/>
                  </a:lnTo>
                  <a:lnTo>
                    <a:pt x="2554287" y="1936750"/>
                  </a:lnTo>
                  <a:lnTo>
                    <a:pt x="2554287" y="2003425"/>
                  </a:lnTo>
                  <a:lnTo>
                    <a:pt x="2754312" y="1903412"/>
                  </a:lnTo>
                  <a:lnTo>
                    <a:pt x="2554287" y="180340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855344" y="773429"/>
            <a:ext cx="52730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95" dirty="0"/>
              <a:t>DMZ</a:t>
            </a:r>
            <a:r>
              <a:rPr spc="170" dirty="0"/>
              <a:t> </a:t>
            </a:r>
            <a:r>
              <a:rPr spc="120" dirty="0"/>
              <a:t>σε</a:t>
            </a:r>
            <a:r>
              <a:rPr spc="140" dirty="0"/>
              <a:t> </a:t>
            </a:r>
            <a:r>
              <a:rPr spc="160" dirty="0"/>
              <a:t>συστήματα</a:t>
            </a:r>
            <a:r>
              <a:rPr spc="190" dirty="0"/>
              <a:t> </a:t>
            </a:r>
            <a:r>
              <a:rPr spc="160" dirty="0"/>
              <a:t>ενεργειακού</a:t>
            </a:r>
            <a:r>
              <a:rPr spc="215" dirty="0"/>
              <a:t> </a:t>
            </a:r>
            <a:r>
              <a:rPr spc="155" dirty="0"/>
              <a:t>ελέγχου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692150" y="1518920"/>
            <a:ext cx="6301105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40" dirty="0">
                <a:latin typeface="Calibri"/>
                <a:cs typeface="Calibri"/>
              </a:rPr>
              <a:t>Μέσω </a:t>
            </a:r>
            <a:r>
              <a:rPr sz="1500" spc="110" dirty="0">
                <a:latin typeface="Calibri"/>
                <a:cs typeface="Calibri"/>
              </a:rPr>
              <a:t>κανόνων </a:t>
            </a:r>
            <a:r>
              <a:rPr sz="1500" spc="95" dirty="0">
                <a:latin typeface="Calibri"/>
                <a:cs typeface="Calibri"/>
              </a:rPr>
              <a:t>τείχους (ηλεκτρονικής) </a:t>
            </a:r>
            <a:r>
              <a:rPr sz="1500" spc="100" dirty="0">
                <a:latin typeface="Calibri"/>
                <a:cs typeface="Calibri"/>
              </a:rPr>
              <a:t>προστασίας, </a:t>
            </a:r>
            <a:r>
              <a:rPr sz="1500" spc="110" dirty="0">
                <a:latin typeface="Calibri"/>
                <a:cs typeface="Calibri"/>
              </a:rPr>
              <a:t>δυνατή </a:t>
            </a:r>
            <a:r>
              <a:rPr sz="1500" spc="120" dirty="0">
                <a:latin typeface="Calibri"/>
                <a:cs typeface="Calibri"/>
              </a:rPr>
              <a:t>η </a:t>
            </a:r>
            <a:r>
              <a:rPr sz="1500" spc="12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απομόνωση </a:t>
            </a:r>
            <a:r>
              <a:rPr sz="1500" spc="110" dirty="0">
                <a:latin typeface="Calibri"/>
                <a:cs typeface="Calibri"/>
              </a:rPr>
              <a:t>των </a:t>
            </a:r>
            <a:r>
              <a:rPr sz="1500" spc="105" dirty="0">
                <a:latin typeface="Calibri"/>
                <a:cs typeface="Calibri"/>
              </a:rPr>
              <a:t>δικτύων ελέγχου </a:t>
            </a:r>
            <a:r>
              <a:rPr sz="1500" spc="120" dirty="0">
                <a:latin typeface="Calibri"/>
                <a:cs typeface="Calibri"/>
              </a:rPr>
              <a:t>από </a:t>
            </a:r>
            <a:r>
              <a:rPr sz="1500" spc="105" dirty="0">
                <a:latin typeface="Calibri"/>
                <a:cs typeface="Calibri"/>
              </a:rPr>
              <a:t>τα </a:t>
            </a:r>
            <a:r>
              <a:rPr sz="1500" spc="114" dirty="0">
                <a:latin typeface="Calibri"/>
                <a:cs typeface="Calibri"/>
              </a:rPr>
              <a:t>ερωτήματα </a:t>
            </a:r>
            <a:r>
              <a:rPr sz="1500" spc="110" dirty="0">
                <a:latin typeface="Calibri"/>
                <a:cs typeface="Calibri"/>
              </a:rPr>
              <a:t>προς </a:t>
            </a:r>
            <a:r>
              <a:rPr sz="1500" spc="100" dirty="0">
                <a:latin typeface="Calibri"/>
                <a:cs typeface="Calibri"/>
              </a:rPr>
              <a:t>τους </a:t>
            </a:r>
            <a:r>
              <a:rPr sz="1500" spc="10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διακομιστές/εξυπηρετητές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βάσεων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δεδομένων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εξωτερικά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δίκτυα.</a:t>
            </a:r>
            <a:endParaRPr sz="15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40" dirty="0">
                <a:latin typeface="Calibri"/>
                <a:cs typeface="Calibri"/>
              </a:rPr>
              <a:t>Η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30" dirty="0">
                <a:latin typeface="Calibri"/>
                <a:cs typeface="Calibri"/>
              </a:rPr>
              <a:t>πρόληψη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30" dirty="0">
                <a:latin typeface="Calibri"/>
                <a:cs typeface="Calibri"/>
              </a:rPr>
              <a:t>αυτή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25" dirty="0">
                <a:latin typeface="Calibri"/>
                <a:cs typeface="Calibri"/>
              </a:rPr>
              <a:t>γίνεται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35" dirty="0">
                <a:latin typeface="Calibri"/>
                <a:cs typeface="Calibri"/>
              </a:rPr>
              <a:t>μέσω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30" dirty="0">
                <a:latin typeface="Calibri"/>
                <a:cs typeface="Calibri"/>
              </a:rPr>
              <a:t>αποστρατιωτικοποιημένων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30" dirty="0">
                <a:latin typeface="Calibri"/>
                <a:cs typeface="Calibri"/>
              </a:rPr>
              <a:t>ζωνών</a:t>
            </a:r>
            <a:r>
              <a:rPr sz="1350" spc="20" dirty="0">
                <a:latin typeface="Calibri"/>
                <a:cs typeface="Calibri"/>
              </a:rPr>
              <a:t> </a:t>
            </a:r>
            <a:r>
              <a:rPr sz="1350" spc="25" dirty="0">
                <a:latin typeface="Calibri"/>
                <a:cs typeface="Calibri"/>
              </a:rPr>
              <a:t>DMZ)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396172" y="2954972"/>
            <a:ext cx="909319" cy="39497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75"/>
              </a:spcBef>
            </a:pPr>
            <a:r>
              <a:rPr sz="900" b="1" spc="35" dirty="0">
                <a:latin typeface="Calibri"/>
                <a:cs typeface="Calibri"/>
              </a:rPr>
              <a:t>Χα</a:t>
            </a:r>
            <a:r>
              <a:rPr sz="900" b="1" spc="25" dirty="0">
                <a:latin typeface="Calibri"/>
                <a:cs typeface="Calibri"/>
              </a:rPr>
              <a:t>λ</a:t>
            </a:r>
            <a:r>
              <a:rPr sz="900" b="1" spc="35" dirty="0">
                <a:latin typeface="Calibri"/>
                <a:cs typeface="Calibri"/>
              </a:rPr>
              <a:t>α</a:t>
            </a:r>
            <a:r>
              <a:rPr sz="900" b="1" spc="30" dirty="0">
                <a:latin typeface="Calibri"/>
                <a:cs typeface="Calibri"/>
              </a:rPr>
              <a:t>ρό</a:t>
            </a:r>
            <a:r>
              <a:rPr sz="900" b="1" spc="35" dirty="0">
                <a:latin typeface="Calibri"/>
                <a:cs typeface="Calibri"/>
              </a:rPr>
              <a:t>ς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spc="25" dirty="0">
                <a:latin typeface="Calibri"/>
                <a:cs typeface="Calibri"/>
              </a:rPr>
              <a:t>έλε</a:t>
            </a:r>
            <a:r>
              <a:rPr sz="900" b="1" spc="30" dirty="0">
                <a:latin typeface="Calibri"/>
                <a:cs typeface="Calibri"/>
              </a:rPr>
              <a:t>γ</a:t>
            </a:r>
            <a:r>
              <a:rPr sz="900" b="1" spc="25" dirty="0">
                <a:latin typeface="Calibri"/>
                <a:cs typeface="Calibri"/>
              </a:rPr>
              <a:t>χ</a:t>
            </a:r>
            <a:r>
              <a:rPr sz="900" b="1" spc="30" dirty="0">
                <a:latin typeface="Calibri"/>
                <a:cs typeface="Calibri"/>
              </a:rPr>
              <a:t>ο</a:t>
            </a:r>
            <a:r>
              <a:rPr sz="900" b="1" spc="35" dirty="0">
                <a:latin typeface="Calibri"/>
                <a:cs typeface="Calibri"/>
              </a:rPr>
              <a:t>ς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75"/>
              </a:spcBef>
            </a:pPr>
            <a:r>
              <a:rPr sz="900" b="1" spc="30" dirty="0">
                <a:latin typeface="Calibri"/>
                <a:cs typeface="Calibri"/>
              </a:rPr>
              <a:t>κανόνες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73450" y="3187382"/>
            <a:ext cx="47942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15" dirty="0">
                <a:latin typeface="Calibri"/>
                <a:cs typeface="Calibri"/>
              </a:rPr>
              <a:t>Εταιρικό</a:t>
            </a:r>
            <a:r>
              <a:rPr sz="500" b="1" spc="-20" dirty="0">
                <a:latin typeface="Calibri"/>
                <a:cs typeface="Calibri"/>
              </a:rPr>
              <a:t> </a:t>
            </a:r>
            <a:r>
              <a:rPr sz="500" b="1" spc="10" dirty="0">
                <a:latin typeface="Calibri"/>
                <a:cs typeface="Calibri"/>
              </a:rPr>
              <a:t>δίκτυο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94117" y="4104957"/>
            <a:ext cx="37655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5" dirty="0">
                <a:latin typeface="Calibri"/>
                <a:cs typeface="Calibri"/>
              </a:rPr>
              <a:t>Ί</a:t>
            </a:r>
            <a:r>
              <a:rPr sz="750" b="1" spc="20" dirty="0">
                <a:latin typeface="Calibri"/>
                <a:cs typeface="Calibri"/>
              </a:rPr>
              <a:t>ν</a:t>
            </a:r>
            <a:r>
              <a:rPr sz="750" b="1" spc="15" dirty="0">
                <a:latin typeface="Calibri"/>
                <a:cs typeface="Calibri"/>
              </a:rPr>
              <a:t>τ</a:t>
            </a:r>
            <a:r>
              <a:rPr sz="750" b="1" spc="20" dirty="0">
                <a:latin typeface="Calibri"/>
                <a:cs typeface="Calibri"/>
              </a:rPr>
              <a:t>ε</a:t>
            </a:r>
            <a:r>
              <a:rPr sz="750" b="1" spc="25" dirty="0">
                <a:latin typeface="Calibri"/>
                <a:cs typeface="Calibri"/>
              </a:rPr>
              <a:t>ρν</a:t>
            </a:r>
            <a:r>
              <a:rPr sz="750" b="1" spc="20" dirty="0">
                <a:latin typeface="Calibri"/>
                <a:cs typeface="Calibri"/>
              </a:rPr>
              <a:t>ε</a:t>
            </a:r>
            <a:r>
              <a:rPr sz="750" b="1" spc="30" dirty="0">
                <a:latin typeface="Calibri"/>
                <a:cs typeface="Calibri"/>
              </a:rPr>
              <a:t>τ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132647" y="4228782"/>
            <a:ext cx="15113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-15" dirty="0">
                <a:latin typeface="Calibri"/>
                <a:cs typeface="Calibri"/>
              </a:rPr>
              <a:t>D</a:t>
            </a:r>
            <a:r>
              <a:rPr sz="500" b="1" spc="-10" dirty="0">
                <a:latin typeface="Calibri"/>
                <a:cs typeface="Calibri"/>
              </a:rPr>
              <a:t>M</a:t>
            </a:r>
            <a:r>
              <a:rPr sz="500" b="1" spc="10" dirty="0">
                <a:latin typeface="Calibri"/>
                <a:cs typeface="Calibri"/>
              </a:rPr>
              <a:t>Z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513012" y="5126037"/>
            <a:ext cx="808355" cy="39370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R="46355" algn="r">
              <a:lnSpc>
                <a:spcPct val="100000"/>
              </a:lnSpc>
              <a:spcBef>
                <a:spcPts val="470"/>
              </a:spcBef>
            </a:pPr>
            <a:r>
              <a:rPr sz="900" b="1" spc="30" dirty="0">
                <a:latin typeface="Calibri"/>
                <a:cs typeface="Calibri"/>
              </a:rPr>
              <a:t>Απαγορευτικό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70"/>
              </a:spcBef>
            </a:pPr>
            <a:r>
              <a:rPr sz="900" b="1" spc="30" dirty="0">
                <a:latin typeface="Calibri"/>
                <a:cs typeface="Calibri"/>
              </a:rPr>
              <a:t>κανόνες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571875" y="4190047"/>
            <a:ext cx="26670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-15" dirty="0">
                <a:latin typeface="Calibri"/>
                <a:cs typeface="Calibri"/>
              </a:rPr>
              <a:t>HTT</a:t>
            </a:r>
            <a:r>
              <a:rPr sz="500" b="1" dirty="0">
                <a:latin typeface="Calibri"/>
                <a:cs typeface="Calibri"/>
              </a:rPr>
              <a:t>P</a:t>
            </a:r>
            <a:r>
              <a:rPr sz="500" b="1" spc="-25" dirty="0">
                <a:latin typeface="Calibri"/>
                <a:cs typeface="Calibri"/>
              </a:rPr>
              <a:t> </a:t>
            </a:r>
            <a:r>
              <a:rPr sz="500" b="1" spc="-30" dirty="0">
                <a:latin typeface="Calibri"/>
                <a:cs typeface="Calibri"/>
              </a:rPr>
              <a:t>G</a:t>
            </a:r>
            <a:r>
              <a:rPr sz="500" b="1" spc="-25" dirty="0">
                <a:latin typeface="Calibri"/>
                <a:cs typeface="Calibri"/>
              </a:rPr>
              <a:t>E</a:t>
            </a:r>
            <a:r>
              <a:rPr sz="500" b="1" dirty="0">
                <a:latin typeface="Calibri"/>
                <a:cs typeface="Calibri"/>
              </a:rPr>
              <a:t>T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388484" y="5103812"/>
            <a:ext cx="101346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10" dirty="0">
                <a:latin typeface="Calibri"/>
                <a:cs typeface="Calibri"/>
              </a:rPr>
              <a:t>ModbusTCP/DNP3/S7/CIP/HTTP/...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259704" y="5335587"/>
            <a:ext cx="45847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10" dirty="0">
                <a:latin typeface="Calibri"/>
                <a:cs typeface="Calibri"/>
              </a:rPr>
              <a:t>Δ</a:t>
            </a:r>
            <a:r>
              <a:rPr sz="500" b="1" spc="-5" dirty="0">
                <a:latin typeface="Calibri"/>
                <a:cs typeface="Calibri"/>
              </a:rPr>
              <a:t>ί</a:t>
            </a:r>
            <a:r>
              <a:rPr sz="500" b="1" spc="5" dirty="0">
                <a:latin typeface="Calibri"/>
                <a:cs typeface="Calibri"/>
              </a:rPr>
              <a:t>κτ</a:t>
            </a:r>
            <a:r>
              <a:rPr sz="500" b="1" spc="10" dirty="0">
                <a:latin typeface="Calibri"/>
                <a:cs typeface="Calibri"/>
              </a:rPr>
              <a:t>υ</a:t>
            </a:r>
            <a:r>
              <a:rPr sz="500" b="1" spc="25" dirty="0">
                <a:latin typeface="Calibri"/>
                <a:cs typeface="Calibri"/>
              </a:rPr>
              <a:t>ο</a:t>
            </a:r>
            <a:r>
              <a:rPr sz="500" b="1" spc="-15" dirty="0">
                <a:latin typeface="Calibri"/>
                <a:cs typeface="Calibri"/>
              </a:rPr>
              <a:t> </a:t>
            </a:r>
            <a:r>
              <a:rPr sz="500" b="1" spc="5" dirty="0">
                <a:latin typeface="Calibri"/>
                <a:cs typeface="Calibri"/>
              </a:rPr>
              <a:t>ελέ</a:t>
            </a:r>
            <a:r>
              <a:rPr sz="500" b="1" spc="10" dirty="0">
                <a:latin typeface="Calibri"/>
                <a:cs typeface="Calibri"/>
              </a:rPr>
              <a:t>γ</a:t>
            </a:r>
            <a:r>
              <a:rPr sz="500" b="1" spc="5" dirty="0">
                <a:latin typeface="Calibri"/>
                <a:cs typeface="Calibri"/>
              </a:rPr>
              <a:t>χ</a:t>
            </a:r>
            <a:r>
              <a:rPr sz="500" b="1" spc="10" dirty="0">
                <a:latin typeface="Calibri"/>
                <a:cs typeface="Calibri"/>
              </a:rPr>
              <a:t>ο</a:t>
            </a:r>
            <a:r>
              <a:rPr sz="500" b="1" spc="25" dirty="0">
                <a:latin typeface="Calibri"/>
                <a:cs typeface="Calibri"/>
              </a:rPr>
              <a:t>υ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268595" y="5411470"/>
            <a:ext cx="47180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dirty="0">
                <a:latin typeface="Calibri"/>
                <a:cs typeface="Calibri"/>
              </a:rPr>
              <a:t>κ</a:t>
            </a:r>
            <a:r>
              <a:rPr sz="500" b="1" spc="5" dirty="0">
                <a:latin typeface="Calibri"/>
                <a:cs typeface="Calibri"/>
              </a:rPr>
              <a:t>α</a:t>
            </a:r>
            <a:r>
              <a:rPr sz="500" b="1" spc="10" dirty="0">
                <a:latin typeface="Calibri"/>
                <a:cs typeface="Calibri"/>
              </a:rPr>
              <a:t>ι</a:t>
            </a:r>
            <a:r>
              <a:rPr sz="500" b="1" spc="-30" dirty="0">
                <a:latin typeface="Calibri"/>
                <a:cs typeface="Calibri"/>
              </a:rPr>
              <a:t> </a:t>
            </a:r>
            <a:r>
              <a:rPr sz="500" b="1" spc="10" dirty="0">
                <a:latin typeface="Calibri"/>
                <a:cs typeface="Calibri"/>
              </a:rPr>
              <a:t>υποσ</a:t>
            </a:r>
            <a:r>
              <a:rPr sz="500" b="1" spc="5" dirty="0">
                <a:latin typeface="Calibri"/>
                <a:cs typeface="Calibri"/>
              </a:rPr>
              <a:t>τ</a:t>
            </a:r>
            <a:r>
              <a:rPr sz="500" b="1" spc="20" dirty="0">
                <a:latin typeface="Calibri"/>
                <a:cs typeface="Calibri"/>
              </a:rPr>
              <a:t>α</a:t>
            </a:r>
            <a:r>
              <a:rPr sz="500" b="1" spc="10" dirty="0">
                <a:latin typeface="Calibri"/>
                <a:cs typeface="Calibri"/>
              </a:rPr>
              <a:t>θμοί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276975" y="3673157"/>
            <a:ext cx="399478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110" dirty="0">
                <a:latin typeface="Calibri"/>
                <a:cs typeface="Calibri"/>
              </a:rPr>
              <a:t>Ως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εκ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τούτου,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οι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ειδικοί</a:t>
            </a:r>
            <a:r>
              <a:rPr sz="1350" spc="39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DMZ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θα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πρέπει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να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είναι: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276975" y="3999865"/>
            <a:ext cx="454469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00" b="1" spc="60" dirty="0">
                <a:latin typeface="Calibri"/>
                <a:cs typeface="Calibri"/>
              </a:rPr>
              <a:t>Χαλαρός </a:t>
            </a:r>
            <a:r>
              <a:rPr sz="1200" b="1" spc="50" dirty="0">
                <a:latin typeface="Calibri"/>
                <a:cs typeface="Calibri"/>
              </a:rPr>
              <a:t>έλεγχος: </a:t>
            </a:r>
            <a:r>
              <a:rPr sz="1200" spc="55" dirty="0">
                <a:latin typeface="Calibri"/>
                <a:cs typeface="Calibri"/>
              </a:rPr>
              <a:t>Εάν </a:t>
            </a:r>
            <a:r>
              <a:rPr sz="1200" spc="45" dirty="0">
                <a:latin typeface="Calibri"/>
                <a:cs typeface="Calibri"/>
              </a:rPr>
              <a:t>οι </a:t>
            </a:r>
            <a:r>
              <a:rPr sz="1200" spc="50" dirty="0">
                <a:latin typeface="Calibri"/>
                <a:cs typeface="Calibri"/>
              </a:rPr>
              <a:t>συνδέσεις </a:t>
            </a:r>
            <a:r>
              <a:rPr sz="1200" spc="55" dirty="0">
                <a:latin typeface="Calibri"/>
                <a:cs typeface="Calibri"/>
              </a:rPr>
              <a:t>προέρχονται </a:t>
            </a:r>
            <a:r>
              <a:rPr sz="1200" spc="65" dirty="0">
                <a:latin typeface="Calibri"/>
                <a:cs typeface="Calibri"/>
              </a:rPr>
              <a:t>από </a:t>
            </a:r>
            <a:r>
              <a:rPr sz="1200" spc="55" dirty="0">
                <a:latin typeface="Calibri"/>
                <a:cs typeface="Calibri"/>
              </a:rPr>
              <a:t>το 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Ίντερνετ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προς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το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δίκτυο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DMZ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ή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από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το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DMZ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προς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το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Ίντερνετ.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276975" y="4487227"/>
            <a:ext cx="427990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00" b="1" spc="80" dirty="0">
                <a:latin typeface="Calibri"/>
                <a:cs typeface="Calibri"/>
              </a:rPr>
              <a:t>Απαγορευτικό: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Εάν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οι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συνδέσεις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προέρχονται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από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DMZ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στο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δίκτυο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του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οργανισμού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Ενδοδίκτυο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177587" y="6030595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22554" y="6208395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91190" y="3392804"/>
            <a:ext cx="482600" cy="93027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600" spc="-20" dirty="0">
                <a:solidFill>
                  <a:srgbClr val="D8D8D8"/>
                </a:solidFill>
                <a:latin typeface="Calibri"/>
                <a:cs typeface="Calibri"/>
              </a:rPr>
              <a:t>Υ</a:t>
            </a:r>
            <a:r>
              <a:rPr sz="360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600" dirty="0">
                <a:solidFill>
                  <a:srgbClr val="D8D8D8"/>
                </a:solidFill>
                <a:latin typeface="Calibri"/>
                <a:cs typeface="Calibri"/>
              </a:rPr>
              <a:t>Τ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03890" y="4308497"/>
            <a:ext cx="457200" cy="1494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"/>
              </a:lnSpc>
            </a:pPr>
            <a:r>
              <a:rPr sz="3600" spc="114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600">
              <a:latin typeface="Calibri"/>
              <a:cs typeface="Calibri"/>
            </a:endParaRPr>
          </a:p>
          <a:p>
            <a:pPr>
              <a:lnSpc>
                <a:spcPts val="2515"/>
              </a:lnSpc>
            </a:pPr>
            <a:r>
              <a:rPr sz="3600" spc="155" dirty="0">
                <a:solidFill>
                  <a:srgbClr val="D8D8D8"/>
                </a:solidFill>
                <a:latin typeface="Calibri"/>
                <a:cs typeface="Calibri"/>
              </a:rPr>
              <a:t>Μ</a:t>
            </a:r>
            <a:endParaRPr sz="3600">
              <a:latin typeface="Calibri"/>
              <a:cs typeface="Calibri"/>
            </a:endParaRPr>
          </a:p>
          <a:p>
            <a:pPr algn="just">
              <a:lnSpc>
                <a:spcPct val="46400"/>
              </a:lnSpc>
              <a:spcBef>
                <a:spcPts val="1495"/>
              </a:spcBef>
            </a:pPr>
            <a:r>
              <a:rPr sz="3600" spc="105" dirty="0">
                <a:solidFill>
                  <a:srgbClr val="D8D8D8"/>
                </a:solidFill>
                <a:latin typeface="Calibri"/>
                <a:cs typeface="Calibri"/>
              </a:rPr>
              <a:t>Α </a:t>
            </a:r>
            <a:r>
              <a:rPr sz="3600" spc="11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90" dirty="0">
                <a:solidFill>
                  <a:srgbClr val="D8D8D8"/>
                </a:solidFill>
                <a:latin typeface="Calibri"/>
                <a:cs typeface="Calibri"/>
              </a:rPr>
              <a:t>Τ </a:t>
            </a:r>
            <a:r>
              <a:rPr sz="3600" spc="9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105" dirty="0">
                <a:solidFill>
                  <a:srgbClr val="D8D8D8"/>
                </a:solidFill>
                <a:latin typeface="Calibri"/>
                <a:cs typeface="Calibri"/>
              </a:rPr>
              <a:t>Α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69025" y="0"/>
            <a:ext cx="6019800" cy="6879590"/>
            <a:chOff x="6169025" y="0"/>
            <a:chExt cx="6019800" cy="6879590"/>
          </a:xfrm>
        </p:grpSpPr>
        <p:sp>
          <p:nvSpPr>
            <p:cNvPr id="5" name="object 5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069" y="0"/>
              <a:ext cx="5024755" cy="685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04150" y="4398010"/>
              <a:ext cx="4162107" cy="165671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69025" y="5209539"/>
              <a:ext cx="1635125" cy="200025"/>
            </a:xfrm>
            <a:custGeom>
              <a:avLst/>
              <a:gdLst/>
              <a:ahLst/>
              <a:cxnLst/>
              <a:rect l="l" t="t" r="r" b="b"/>
              <a:pathLst>
                <a:path w="1635125" h="200025">
                  <a:moveTo>
                    <a:pt x="1434782" y="0"/>
                  </a:moveTo>
                  <a:lnTo>
                    <a:pt x="1434782" y="200025"/>
                  </a:lnTo>
                  <a:lnTo>
                    <a:pt x="1568132" y="133350"/>
                  </a:lnTo>
                  <a:lnTo>
                    <a:pt x="1468120" y="133350"/>
                  </a:lnTo>
                  <a:lnTo>
                    <a:pt x="1468120" y="66675"/>
                  </a:lnTo>
                  <a:lnTo>
                    <a:pt x="1568132" y="66675"/>
                  </a:lnTo>
                  <a:lnTo>
                    <a:pt x="1434782" y="0"/>
                  </a:lnTo>
                  <a:close/>
                </a:path>
                <a:path w="1635125" h="200025">
                  <a:moveTo>
                    <a:pt x="1434782" y="66675"/>
                  </a:moveTo>
                  <a:lnTo>
                    <a:pt x="0" y="66675"/>
                  </a:lnTo>
                  <a:lnTo>
                    <a:pt x="0" y="133350"/>
                  </a:lnTo>
                  <a:lnTo>
                    <a:pt x="1434782" y="133350"/>
                  </a:lnTo>
                  <a:lnTo>
                    <a:pt x="1434782" y="66675"/>
                  </a:lnTo>
                  <a:close/>
                </a:path>
                <a:path w="1635125" h="200025">
                  <a:moveTo>
                    <a:pt x="1568132" y="66675"/>
                  </a:moveTo>
                  <a:lnTo>
                    <a:pt x="1468120" y="66675"/>
                  </a:lnTo>
                  <a:lnTo>
                    <a:pt x="1468120" y="133350"/>
                  </a:lnTo>
                  <a:lnTo>
                    <a:pt x="1568132" y="133350"/>
                  </a:lnTo>
                  <a:lnTo>
                    <a:pt x="1634807" y="100012"/>
                  </a:lnTo>
                  <a:lnTo>
                    <a:pt x="1568132" y="6667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344" y="773112"/>
            <a:ext cx="51619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Έλεγχος</a:t>
            </a:r>
            <a:r>
              <a:rPr spc="204" dirty="0"/>
              <a:t> </a:t>
            </a:r>
            <a:r>
              <a:rPr spc="165" dirty="0"/>
              <a:t>πρόσβασης</a:t>
            </a:r>
            <a:r>
              <a:rPr spc="200" dirty="0"/>
              <a:t> </a:t>
            </a:r>
            <a:r>
              <a:rPr spc="120" dirty="0"/>
              <a:t>σε</a:t>
            </a:r>
            <a:r>
              <a:rPr spc="140" dirty="0"/>
              <a:t> </a:t>
            </a:r>
            <a:r>
              <a:rPr spc="145" dirty="0"/>
              <a:t>δίκτυα</a:t>
            </a:r>
            <a:r>
              <a:rPr spc="210" dirty="0"/>
              <a:t> </a:t>
            </a:r>
            <a:r>
              <a:rPr spc="155" dirty="0"/>
              <a:t>ενέργειας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92150" y="1509077"/>
            <a:ext cx="9521825" cy="43326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04139" marR="2461260" indent="-91440" algn="just">
              <a:lnSpc>
                <a:spcPct val="97600"/>
              </a:lnSpc>
              <a:spcBef>
                <a:spcPts val="13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58115" algn="l"/>
              </a:tabLst>
            </a:pPr>
            <a:r>
              <a:rPr sz="1200" spc="160" dirty="0">
                <a:latin typeface="Calibri"/>
                <a:cs typeface="Calibri"/>
              </a:rPr>
              <a:t>Ο </a:t>
            </a:r>
            <a:r>
              <a:rPr sz="1200" spc="114" dirty="0">
                <a:latin typeface="Calibri"/>
                <a:cs typeface="Calibri"/>
              </a:rPr>
              <a:t>Οργανισμός </a:t>
            </a:r>
            <a:r>
              <a:rPr sz="1200" spc="75" dirty="0">
                <a:latin typeface="Calibri"/>
                <a:cs typeface="Calibri"/>
              </a:rPr>
              <a:t>της </a:t>
            </a:r>
            <a:r>
              <a:rPr sz="1200" spc="85" dirty="0">
                <a:latin typeface="Calibri"/>
                <a:cs typeface="Calibri"/>
              </a:rPr>
              <a:t>Ευρωπαϊκής </a:t>
            </a:r>
            <a:r>
              <a:rPr sz="1200" spc="90" dirty="0">
                <a:latin typeface="Calibri"/>
                <a:cs typeface="Calibri"/>
              </a:rPr>
              <a:t>Ένωσης </a:t>
            </a:r>
            <a:r>
              <a:rPr sz="1200" spc="75" dirty="0">
                <a:latin typeface="Calibri"/>
                <a:cs typeface="Calibri"/>
              </a:rPr>
              <a:t>για </a:t>
            </a:r>
            <a:r>
              <a:rPr sz="1200" spc="80" dirty="0">
                <a:latin typeface="Calibri"/>
                <a:cs typeface="Calibri"/>
              </a:rPr>
              <a:t>την </a:t>
            </a:r>
            <a:r>
              <a:rPr sz="1200" spc="85" dirty="0">
                <a:latin typeface="Calibri"/>
                <a:cs typeface="Calibri"/>
              </a:rPr>
              <a:t>Κυβερνοασφάλεια </a:t>
            </a:r>
            <a:r>
              <a:rPr sz="1200" spc="75" dirty="0">
                <a:latin typeface="Calibri"/>
                <a:cs typeface="Calibri"/>
              </a:rPr>
              <a:t>(ENISA) </a:t>
            </a:r>
            <a:r>
              <a:rPr sz="1200" spc="80" dirty="0">
                <a:latin typeface="Calibri"/>
                <a:cs typeface="Calibri"/>
              </a:rPr>
              <a:t>στο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"Κατάλληλες 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b="1" i="1" spc="95" dirty="0">
                <a:latin typeface="Arial"/>
                <a:cs typeface="Arial"/>
              </a:rPr>
              <a:t>ασφαλείς </a:t>
            </a:r>
            <a:r>
              <a:rPr sz="1200" b="1" i="1" spc="50" dirty="0">
                <a:latin typeface="Arial"/>
                <a:cs typeface="Arial"/>
              </a:rPr>
              <a:t>πρακτικές </a:t>
            </a:r>
            <a:r>
              <a:rPr sz="1200" b="1" i="1" spc="45" dirty="0">
                <a:latin typeface="Arial"/>
                <a:cs typeface="Arial"/>
              </a:rPr>
              <a:t>για δίκτυα" </a:t>
            </a:r>
            <a:r>
              <a:rPr sz="1200" b="1" i="1" spc="50" dirty="0">
                <a:latin typeface="Arial"/>
                <a:cs typeface="Arial"/>
              </a:rPr>
              <a:t>(Κατάλληλες πρακτικές </a:t>
            </a:r>
            <a:r>
              <a:rPr sz="1200" b="1" i="1" spc="55" dirty="0">
                <a:latin typeface="Arial"/>
                <a:cs typeface="Arial"/>
              </a:rPr>
              <a:t>ασφαλείας </a:t>
            </a:r>
            <a:r>
              <a:rPr sz="1200" b="1" i="1" spc="45" dirty="0">
                <a:latin typeface="Arial"/>
                <a:cs typeface="Arial"/>
              </a:rPr>
              <a:t>για </a:t>
            </a:r>
            <a:r>
              <a:rPr sz="1200" b="1" i="1" spc="55" dirty="0">
                <a:latin typeface="Arial"/>
                <a:cs typeface="Arial"/>
              </a:rPr>
              <a:t>έξυπνα </a:t>
            </a:r>
            <a:r>
              <a:rPr sz="1200" b="1" i="1" spc="45" dirty="0">
                <a:latin typeface="Arial"/>
                <a:cs typeface="Arial"/>
              </a:rPr>
              <a:t>δίκτυα) </a:t>
            </a:r>
            <a:r>
              <a:rPr sz="1200" b="1" i="1" spc="50" dirty="0">
                <a:latin typeface="Arial"/>
                <a:cs typeface="Arial"/>
              </a:rPr>
              <a:t> </a:t>
            </a:r>
            <a:r>
              <a:rPr sz="1200" spc="40" dirty="0">
                <a:latin typeface="Calibri"/>
                <a:cs typeface="Calibri"/>
              </a:rPr>
              <a:t>επισημαίνει </a:t>
            </a:r>
            <a:r>
              <a:rPr sz="1200" spc="45" dirty="0">
                <a:latin typeface="Calibri"/>
                <a:cs typeface="Calibri"/>
              </a:rPr>
              <a:t>τον </a:t>
            </a:r>
            <a:r>
              <a:rPr sz="1200" spc="40" dirty="0">
                <a:latin typeface="Calibri"/>
                <a:cs typeface="Calibri"/>
              </a:rPr>
              <a:t>έλεγχο </a:t>
            </a:r>
            <a:r>
              <a:rPr sz="1200" spc="50" dirty="0">
                <a:latin typeface="Calibri"/>
                <a:cs typeface="Calibri"/>
              </a:rPr>
              <a:t>πρόσβασης </a:t>
            </a:r>
            <a:r>
              <a:rPr sz="1200" spc="60" dirty="0">
                <a:latin typeface="Calibri"/>
                <a:cs typeface="Calibri"/>
              </a:rPr>
              <a:t>ως </a:t>
            </a:r>
            <a:r>
              <a:rPr sz="1200" spc="45" dirty="0">
                <a:latin typeface="Calibri"/>
                <a:cs typeface="Calibri"/>
              </a:rPr>
              <a:t>μέτρο </a:t>
            </a:r>
            <a:r>
              <a:rPr sz="1200" spc="40" dirty="0">
                <a:latin typeface="Calibri"/>
                <a:cs typeface="Calibri"/>
              </a:rPr>
              <a:t>προτεραιότητας για </a:t>
            </a:r>
            <a:r>
              <a:rPr sz="1200" spc="80" dirty="0">
                <a:latin typeface="Calibri"/>
                <a:cs typeface="Calibri"/>
              </a:rPr>
              <a:t>την </a:t>
            </a:r>
            <a:r>
              <a:rPr sz="1200" spc="90" dirty="0">
                <a:latin typeface="Calibri"/>
                <a:cs typeface="Calibri"/>
              </a:rPr>
              <a:t>ασφάλεια </a:t>
            </a:r>
            <a:r>
              <a:rPr sz="1200" spc="85" dirty="0">
                <a:latin typeface="Calibri"/>
                <a:cs typeface="Calibri"/>
              </a:rPr>
              <a:t>των </a:t>
            </a:r>
            <a:r>
              <a:rPr sz="1200" spc="90" dirty="0">
                <a:latin typeface="Calibri"/>
                <a:cs typeface="Calibri"/>
              </a:rPr>
              <a:t>συστημάτων 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πληροφοριών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των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πόρων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τους,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όπως: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1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90" dirty="0">
                <a:latin typeface="Calibri"/>
                <a:cs typeface="Calibri"/>
              </a:rPr>
              <a:t>HMI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συμπεριλαμβανομένων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κινητών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συσκευών),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λειτουργικά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συστήματα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εφαρμογές</a:t>
            </a: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0" dirty="0">
                <a:latin typeface="Calibri"/>
                <a:cs typeface="Calibri"/>
              </a:rPr>
              <a:t>Σταθμοί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εργασίας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εξυπηρετητές,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όπως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εξυπηρετητές</a:t>
            </a: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1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40" dirty="0">
                <a:latin typeface="Calibri"/>
                <a:cs typeface="Calibri"/>
              </a:rPr>
              <a:t>Ελεγκτές,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(επ)αισθητήρες,</a:t>
            </a: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95" dirty="0">
                <a:latin typeface="Calibri"/>
                <a:cs typeface="Calibri"/>
              </a:rPr>
              <a:t>Βάσεις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δεδομένων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αρχεία</a:t>
            </a:r>
            <a:endParaRPr sz="1050">
              <a:latin typeface="Calibri"/>
              <a:cs typeface="Calibri"/>
            </a:endParaRPr>
          </a:p>
          <a:p>
            <a:pPr marL="396875" marR="4491355" lvl="1" indent="-182880">
              <a:lnSpc>
                <a:spcPct val="134500"/>
              </a:lnSpc>
              <a:spcBef>
                <a:spcPts val="51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65" dirty="0">
                <a:latin typeface="Calibri"/>
                <a:cs typeface="Calibri"/>
              </a:rPr>
              <a:t>Δικτυακές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υποδομές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ή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συστήματα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π.χ.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cloud-edge,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IIoT, </a:t>
            </a:r>
            <a:r>
              <a:rPr sz="1050" spc="80" dirty="0">
                <a:latin typeface="Calibri"/>
                <a:cs typeface="Calibri"/>
              </a:rPr>
              <a:t>ψηφιακά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δίδυμα,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αλυσίδα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μπλοκ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(blockchain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technology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-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τεχνολογία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blockchain),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125" dirty="0">
                <a:latin typeface="Calibri"/>
                <a:cs typeface="Calibri"/>
              </a:rPr>
              <a:t>…)</a:t>
            </a:r>
            <a:endParaRPr sz="10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7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0" dirty="0">
                <a:latin typeface="Calibri"/>
                <a:cs typeface="Calibri"/>
              </a:rPr>
              <a:t>Τεχνητή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Νοημοσύνη,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ψηφιακά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μοντέλα,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ψηφιακά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δίδυμα</a:t>
            </a: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60" dirty="0">
                <a:latin typeface="Calibri"/>
                <a:cs typeface="Calibri"/>
              </a:rPr>
              <a:t>κ.λπ.</a:t>
            </a:r>
            <a:endParaRPr sz="1050">
              <a:latin typeface="Calibri"/>
              <a:cs typeface="Calibri"/>
            </a:endParaRPr>
          </a:p>
          <a:p>
            <a:pPr marL="104139" marR="5080" indent="-91440">
              <a:lnSpc>
                <a:spcPct val="134400"/>
              </a:lnSpc>
              <a:spcBef>
                <a:spcPts val="5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58115" algn="l"/>
              </a:tabLst>
            </a:pPr>
            <a:r>
              <a:rPr sz="1200" spc="95" dirty="0">
                <a:latin typeface="Calibri"/>
                <a:cs typeface="Calibri"/>
              </a:rPr>
              <a:t>Τα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μέτρα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προσδιορίζονται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από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ENISA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(Ευρωπαϊκή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Υπηρεσία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Κυβερνοασφάλειας)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βασίζονται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στο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πρότυπο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ISO/IEC-27002</a:t>
            </a:r>
            <a:r>
              <a:rPr sz="1200" spc="55" dirty="0">
                <a:latin typeface="Calibri"/>
                <a:cs typeface="Calibri"/>
              </a:rPr>
              <a:t> -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ISO/IEC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TR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27019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και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NISTIR-7628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για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7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5" dirty="0">
                <a:latin typeface="Calibri"/>
                <a:cs typeface="Calibri"/>
              </a:rPr>
              <a:t>Αποτέλεσμα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μέτρου: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"Λογικός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b="1" u="sng" spc="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πρόσβασης"</a:t>
            </a:r>
            <a:r>
              <a:rPr sz="1050" b="1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(SM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9.3)</a:t>
            </a:r>
            <a:endParaRPr sz="1050">
              <a:latin typeface="Calibri"/>
              <a:cs typeface="Calibri"/>
            </a:endParaRPr>
          </a:p>
          <a:p>
            <a:pPr marL="396875" marR="3589654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050" spc="75" dirty="0">
                <a:latin typeface="Calibri"/>
                <a:cs typeface="Calibri"/>
              </a:rPr>
              <a:t>Αυτό </a:t>
            </a:r>
            <a:r>
              <a:rPr sz="1050" spc="60" dirty="0">
                <a:latin typeface="Calibri"/>
                <a:cs typeface="Calibri"/>
              </a:rPr>
              <a:t>ορίζεται </a:t>
            </a:r>
            <a:r>
              <a:rPr sz="1050" spc="85" dirty="0">
                <a:latin typeface="Calibri"/>
                <a:cs typeface="Calibri"/>
              </a:rPr>
              <a:t>ως </a:t>
            </a:r>
            <a:r>
              <a:rPr sz="1050" spc="60" dirty="0">
                <a:latin typeface="Calibri"/>
                <a:cs typeface="Calibri"/>
              </a:rPr>
              <a:t>εξής: </a:t>
            </a:r>
            <a:r>
              <a:rPr sz="1050" spc="80" dirty="0">
                <a:latin typeface="Calibri"/>
                <a:cs typeface="Calibri"/>
              </a:rPr>
              <a:t>"Ο </a:t>
            </a:r>
            <a:r>
              <a:rPr sz="1050" i="1" spc="75" dirty="0">
                <a:latin typeface="Calibri"/>
                <a:cs typeface="Calibri"/>
              </a:rPr>
              <a:t>πάροχος </a:t>
            </a:r>
            <a:r>
              <a:rPr sz="1050" i="1" spc="85" dirty="0">
                <a:latin typeface="Calibri"/>
                <a:cs typeface="Calibri"/>
              </a:rPr>
              <a:t>θα </a:t>
            </a:r>
            <a:r>
              <a:rPr sz="1050" i="1" spc="70" dirty="0">
                <a:latin typeface="Calibri"/>
                <a:cs typeface="Calibri"/>
              </a:rPr>
              <a:t>πρέπει </a:t>
            </a:r>
            <a:r>
              <a:rPr sz="1050" i="1" spc="75" dirty="0">
                <a:latin typeface="Calibri"/>
                <a:cs typeface="Calibri"/>
              </a:rPr>
              <a:t>να </a:t>
            </a:r>
            <a:r>
              <a:rPr sz="1050" i="1" spc="65" dirty="0">
                <a:latin typeface="Calibri"/>
                <a:cs typeface="Calibri"/>
              </a:rPr>
              <a:t>επιβάλλει </a:t>
            </a:r>
            <a:r>
              <a:rPr sz="1050" i="1" spc="70" dirty="0">
                <a:latin typeface="Calibri"/>
                <a:cs typeface="Calibri"/>
              </a:rPr>
              <a:t>τη </a:t>
            </a:r>
            <a:r>
              <a:rPr sz="1050" i="1" spc="65" dirty="0">
                <a:latin typeface="Calibri"/>
                <a:cs typeface="Calibri"/>
              </a:rPr>
              <a:t>λογική </a:t>
            </a:r>
            <a:r>
              <a:rPr sz="1050" i="1" spc="80" dirty="0">
                <a:latin typeface="Calibri"/>
                <a:cs typeface="Calibri"/>
              </a:rPr>
              <a:t>πρόσβαση </a:t>
            </a:r>
            <a:r>
              <a:rPr sz="1050" i="1" spc="75" dirty="0">
                <a:latin typeface="Calibri"/>
                <a:cs typeface="Calibri"/>
              </a:rPr>
              <a:t>σε </a:t>
            </a:r>
            <a:r>
              <a:rPr sz="1050" i="1" spc="80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εξουσιοδοτημένους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χρήστες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στα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συστήματα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πληροφοριών</a:t>
            </a:r>
            <a:r>
              <a:rPr sz="1050" i="1" spc="45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του</a:t>
            </a:r>
            <a:r>
              <a:rPr sz="1050" i="1" spc="45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έξυπνου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δικτύου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65" dirty="0">
                <a:latin typeface="Calibri"/>
                <a:cs typeface="Calibri"/>
              </a:rPr>
              <a:t>και</a:t>
            </a:r>
            <a:r>
              <a:rPr sz="1050" i="1" spc="45" dirty="0">
                <a:latin typeface="Calibri"/>
                <a:cs typeface="Calibri"/>
              </a:rPr>
              <a:t> </a:t>
            </a:r>
            <a:r>
              <a:rPr sz="1050" i="1" spc="50" dirty="0">
                <a:latin typeface="Calibri"/>
                <a:cs typeface="Calibri"/>
              </a:rPr>
              <a:t>στις </a:t>
            </a:r>
            <a:r>
              <a:rPr sz="1050" i="1" spc="-220" dirty="0">
                <a:latin typeface="Calibri"/>
                <a:cs typeface="Calibri"/>
              </a:rPr>
              <a:t> </a:t>
            </a:r>
            <a:r>
              <a:rPr sz="1050" i="1" spc="60" dirty="0">
                <a:latin typeface="Calibri"/>
                <a:cs typeface="Calibri"/>
              </a:rPr>
              <a:t>περιφέρειες</a:t>
            </a:r>
            <a:r>
              <a:rPr sz="1050" i="1" spc="15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ασφάλειας".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8589" y="5919470"/>
            <a:ext cx="7058659" cy="302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1700"/>
              </a:lnSpc>
              <a:spcBef>
                <a:spcPts val="100"/>
              </a:spcBef>
            </a:pPr>
            <a:r>
              <a:rPr sz="600" spc="10" dirty="0">
                <a:latin typeface="Calibri"/>
                <a:cs typeface="Calibri"/>
              </a:rPr>
              <a:t>Πηγή: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ENISA (Ευρωπαϊκή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Υπηρεσία Ασφάλειας)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"Κατάλληλες ασφαλείς λύσεις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για τα έξυπνα δίκτυα.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Κατευθυντήριες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γραμμές για την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αξιολόγηση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της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πολυπλοκότητας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της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υλοποίησης</a:t>
            </a:r>
            <a:r>
              <a:rPr sz="600" spc="2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των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μέτρων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ασφαλείας", 2012. 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URL: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30" dirty="0">
                <a:latin typeface="Calibri"/>
                <a:cs typeface="Calibri"/>
                <a:hlinkClick r:id="rId5"/>
              </a:rPr>
              <a:t>https://www.enisa.europa.eu/publications/κατάλληλες-ασφαλείς-μέθοδοι-ασφάλειας-για-συστήματα-συνδεδεμένω</a:t>
            </a:r>
            <a:r>
              <a:rPr sz="600" spc="30" dirty="0">
                <a:latin typeface="Calibri"/>
                <a:cs typeface="Calibri"/>
              </a:rPr>
              <a:t>ν-εγκαταστάσεων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70919" y="6073775"/>
            <a:ext cx="1409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6256972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785417" y="4237672"/>
            <a:ext cx="4200525" cy="1694814"/>
          </a:xfrm>
          <a:custGeom>
            <a:avLst/>
            <a:gdLst/>
            <a:ahLst/>
            <a:cxnLst/>
            <a:rect l="l" t="t" r="r" b="b"/>
            <a:pathLst>
              <a:path w="4200525" h="1694814">
                <a:moveTo>
                  <a:pt x="0" y="0"/>
                </a:moveTo>
                <a:lnTo>
                  <a:pt x="4200525" y="0"/>
                </a:lnTo>
                <a:lnTo>
                  <a:pt x="4200525" y="1694814"/>
                </a:lnTo>
                <a:lnTo>
                  <a:pt x="0" y="1694814"/>
                </a:lnTo>
                <a:lnTo>
                  <a:pt x="0" y="0"/>
                </a:lnTo>
              </a:path>
            </a:pathLst>
          </a:custGeom>
          <a:ln w="38100">
            <a:solidFill>
              <a:srgbClr val="B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440794" y="4224972"/>
            <a:ext cx="482600" cy="16478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185" dirty="0">
                <a:solidFill>
                  <a:srgbClr val="D8D8D8"/>
                </a:solidFill>
                <a:latin typeface="Calibri"/>
                <a:cs typeface="Calibri"/>
              </a:rPr>
              <a:t>TROL</a:t>
            </a:r>
            <a:r>
              <a:rPr sz="3600" spc="1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135" dirty="0">
                <a:solidFill>
                  <a:srgbClr val="D8D8D8"/>
                </a:solidFill>
                <a:latin typeface="Calibri"/>
                <a:cs typeface="Calibri"/>
              </a:rPr>
              <a:t>IN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80825" y="337502"/>
            <a:ext cx="482600" cy="3970654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500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3600" spc="1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495" dirty="0">
                <a:solidFill>
                  <a:srgbClr val="D8D8D8"/>
                </a:solidFill>
                <a:latin typeface="Calibri"/>
                <a:cs typeface="Calibri"/>
              </a:rPr>
              <a:t>ΣΤΗΝ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134407" y="337502"/>
            <a:ext cx="482600" cy="21437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335" dirty="0">
                <a:solidFill>
                  <a:srgbClr val="D8D8D8"/>
                </a:solidFill>
                <a:latin typeface="Calibri"/>
                <a:cs typeface="Calibri"/>
              </a:rPr>
              <a:t>ΕΝΈΡΓΕΙΑ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94512" y="0"/>
            <a:ext cx="5294630" cy="6858000"/>
            <a:chOff x="6894512" y="0"/>
            <a:chExt cx="5294630" cy="685800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70127" y="3927792"/>
              <a:ext cx="788035" cy="200025"/>
            </a:xfrm>
            <a:custGeom>
              <a:avLst/>
              <a:gdLst/>
              <a:ahLst/>
              <a:cxnLst/>
              <a:rect l="l" t="t" r="r" b="b"/>
              <a:pathLst>
                <a:path w="788034" h="200025">
                  <a:moveTo>
                    <a:pt x="588009" y="0"/>
                  </a:moveTo>
                  <a:lnTo>
                    <a:pt x="588009" y="200025"/>
                  </a:lnTo>
                  <a:lnTo>
                    <a:pt x="721359" y="133350"/>
                  </a:lnTo>
                  <a:lnTo>
                    <a:pt x="621347" y="133350"/>
                  </a:lnTo>
                  <a:lnTo>
                    <a:pt x="621347" y="66675"/>
                  </a:lnTo>
                  <a:lnTo>
                    <a:pt x="721359" y="66675"/>
                  </a:lnTo>
                  <a:lnTo>
                    <a:pt x="588009" y="0"/>
                  </a:lnTo>
                  <a:close/>
                </a:path>
                <a:path w="788034" h="200025">
                  <a:moveTo>
                    <a:pt x="588009" y="66675"/>
                  </a:moveTo>
                  <a:lnTo>
                    <a:pt x="0" y="66675"/>
                  </a:lnTo>
                  <a:lnTo>
                    <a:pt x="0" y="133350"/>
                  </a:lnTo>
                  <a:lnTo>
                    <a:pt x="588009" y="133350"/>
                  </a:lnTo>
                  <a:lnTo>
                    <a:pt x="588009" y="66675"/>
                  </a:lnTo>
                  <a:close/>
                </a:path>
                <a:path w="788034" h="200025">
                  <a:moveTo>
                    <a:pt x="721359" y="66675"/>
                  </a:moveTo>
                  <a:lnTo>
                    <a:pt x="621347" y="66675"/>
                  </a:lnTo>
                  <a:lnTo>
                    <a:pt x="621347" y="133350"/>
                  </a:lnTo>
                  <a:lnTo>
                    <a:pt x="721359" y="133350"/>
                  </a:lnTo>
                  <a:lnTo>
                    <a:pt x="788034" y="100012"/>
                  </a:lnTo>
                  <a:lnTo>
                    <a:pt x="721359" y="6667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24202" y="3705542"/>
              <a:ext cx="3688079" cy="1162685"/>
            </a:xfrm>
            <a:custGeom>
              <a:avLst/>
              <a:gdLst/>
              <a:ahLst/>
              <a:cxnLst/>
              <a:rect l="l" t="t" r="r" b="b"/>
              <a:pathLst>
                <a:path w="3688079" h="1162685">
                  <a:moveTo>
                    <a:pt x="3494404" y="0"/>
                  </a:moveTo>
                  <a:lnTo>
                    <a:pt x="193675" y="0"/>
                  </a:lnTo>
                  <a:lnTo>
                    <a:pt x="149225" y="5080"/>
                  </a:lnTo>
                  <a:lnTo>
                    <a:pt x="108584" y="19685"/>
                  </a:lnTo>
                  <a:lnTo>
                    <a:pt x="72707" y="42545"/>
                  </a:lnTo>
                  <a:lnTo>
                    <a:pt x="42544" y="72707"/>
                  </a:lnTo>
                  <a:lnTo>
                    <a:pt x="19684" y="108585"/>
                  </a:lnTo>
                  <a:lnTo>
                    <a:pt x="5079" y="149225"/>
                  </a:lnTo>
                  <a:lnTo>
                    <a:pt x="0" y="193675"/>
                  </a:lnTo>
                  <a:lnTo>
                    <a:pt x="0" y="969010"/>
                  </a:lnTo>
                  <a:lnTo>
                    <a:pt x="5079" y="1013460"/>
                  </a:lnTo>
                  <a:lnTo>
                    <a:pt x="19684" y="1054100"/>
                  </a:lnTo>
                  <a:lnTo>
                    <a:pt x="42544" y="1090295"/>
                  </a:lnTo>
                  <a:lnTo>
                    <a:pt x="72707" y="1120140"/>
                  </a:lnTo>
                  <a:lnTo>
                    <a:pt x="108584" y="1143000"/>
                  </a:lnTo>
                  <a:lnTo>
                    <a:pt x="149225" y="1157605"/>
                  </a:lnTo>
                  <a:lnTo>
                    <a:pt x="193675" y="1162685"/>
                  </a:lnTo>
                  <a:lnTo>
                    <a:pt x="3494404" y="1162685"/>
                  </a:lnTo>
                  <a:lnTo>
                    <a:pt x="3538854" y="1157605"/>
                  </a:lnTo>
                  <a:lnTo>
                    <a:pt x="3579494" y="1143000"/>
                  </a:lnTo>
                  <a:lnTo>
                    <a:pt x="3615372" y="1120140"/>
                  </a:lnTo>
                  <a:lnTo>
                    <a:pt x="3645534" y="1090295"/>
                  </a:lnTo>
                  <a:lnTo>
                    <a:pt x="3668394" y="1054100"/>
                  </a:lnTo>
                  <a:lnTo>
                    <a:pt x="3683000" y="1013460"/>
                  </a:lnTo>
                  <a:lnTo>
                    <a:pt x="3688079" y="969010"/>
                  </a:lnTo>
                  <a:lnTo>
                    <a:pt x="3688079" y="193675"/>
                  </a:lnTo>
                  <a:lnTo>
                    <a:pt x="3683000" y="149225"/>
                  </a:lnTo>
                  <a:lnTo>
                    <a:pt x="3668394" y="108585"/>
                  </a:lnTo>
                  <a:lnTo>
                    <a:pt x="3645534" y="72707"/>
                  </a:lnTo>
                  <a:lnTo>
                    <a:pt x="3615372" y="42545"/>
                  </a:lnTo>
                  <a:lnTo>
                    <a:pt x="3579494" y="19685"/>
                  </a:lnTo>
                  <a:lnTo>
                    <a:pt x="3538854" y="5080"/>
                  </a:lnTo>
                  <a:lnTo>
                    <a:pt x="34944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24202" y="3705542"/>
              <a:ext cx="3688079" cy="1162685"/>
            </a:xfrm>
            <a:custGeom>
              <a:avLst/>
              <a:gdLst/>
              <a:ahLst/>
              <a:cxnLst/>
              <a:rect l="l" t="t" r="r" b="b"/>
              <a:pathLst>
                <a:path w="3688079" h="1162685">
                  <a:moveTo>
                    <a:pt x="0" y="193675"/>
                  </a:moveTo>
                  <a:lnTo>
                    <a:pt x="5079" y="149225"/>
                  </a:lnTo>
                  <a:lnTo>
                    <a:pt x="19684" y="108585"/>
                  </a:lnTo>
                  <a:lnTo>
                    <a:pt x="42544" y="72707"/>
                  </a:lnTo>
                  <a:lnTo>
                    <a:pt x="72707" y="42545"/>
                  </a:lnTo>
                  <a:lnTo>
                    <a:pt x="108584" y="19685"/>
                  </a:lnTo>
                  <a:lnTo>
                    <a:pt x="149225" y="5080"/>
                  </a:lnTo>
                  <a:lnTo>
                    <a:pt x="193675" y="0"/>
                  </a:lnTo>
                  <a:lnTo>
                    <a:pt x="3494404" y="0"/>
                  </a:lnTo>
                  <a:lnTo>
                    <a:pt x="3538854" y="5080"/>
                  </a:lnTo>
                  <a:lnTo>
                    <a:pt x="3579494" y="19685"/>
                  </a:lnTo>
                  <a:lnTo>
                    <a:pt x="3615372" y="42545"/>
                  </a:lnTo>
                  <a:lnTo>
                    <a:pt x="3645534" y="72707"/>
                  </a:lnTo>
                  <a:lnTo>
                    <a:pt x="3668394" y="108585"/>
                  </a:lnTo>
                  <a:lnTo>
                    <a:pt x="3683000" y="149225"/>
                  </a:lnTo>
                  <a:lnTo>
                    <a:pt x="3688079" y="193675"/>
                  </a:lnTo>
                  <a:lnTo>
                    <a:pt x="3688079" y="969010"/>
                  </a:lnTo>
                  <a:lnTo>
                    <a:pt x="3683000" y="1013460"/>
                  </a:lnTo>
                  <a:lnTo>
                    <a:pt x="3668394" y="1054100"/>
                  </a:lnTo>
                  <a:lnTo>
                    <a:pt x="3645534" y="1090295"/>
                  </a:lnTo>
                  <a:lnTo>
                    <a:pt x="3615372" y="1120140"/>
                  </a:lnTo>
                  <a:lnTo>
                    <a:pt x="3579494" y="1143000"/>
                  </a:lnTo>
                  <a:lnTo>
                    <a:pt x="3538854" y="1157605"/>
                  </a:lnTo>
                  <a:lnTo>
                    <a:pt x="3494404" y="1162685"/>
                  </a:lnTo>
                  <a:lnTo>
                    <a:pt x="193675" y="1162685"/>
                  </a:lnTo>
                  <a:lnTo>
                    <a:pt x="149225" y="1157605"/>
                  </a:lnTo>
                  <a:lnTo>
                    <a:pt x="108584" y="1143000"/>
                  </a:lnTo>
                  <a:lnTo>
                    <a:pt x="72707" y="1120140"/>
                  </a:lnTo>
                  <a:lnTo>
                    <a:pt x="42544" y="1090295"/>
                  </a:lnTo>
                  <a:lnTo>
                    <a:pt x="19684" y="1054100"/>
                  </a:lnTo>
                  <a:lnTo>
                    <a:pt x="5079" y="1013460"/>
                  </a:lnTo>
                  <a:lnTo>
                    <a:pt x="0" y="969010"/>
                  </a:lnTo>
                  <a:lnTo>
                    <a:pt x="0" y="193675"/>
                  </a:lnTo>
                </a:path>
              </a:pathLst>
            </a:custGeom>
            <a:ln w="28575">
              <a:solidFill>
                <a:srgbClr val="B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36774" y="2846833"/>
              <a:ext cx="3688079" cy="723900"/>
            </a:xfrm>
            <a:custGeom>
              <a:avLst/>
              <a:gdLst/>
              <a:ahLst/>
              <a:cxnLst/>
              <a:rect l="l" t="t" r="r" b="b"/>
              <a:pathLst>
                <a:path w="3688079" h="723900">
                  <a:moveTo>
                    <a:pt x="3567429" y="0"/>
                  </a:moveTo>
                  <a:lnTo>
                    <a:pt x="120650" y="0"/>
                  </a:lnTo>
                  <a:lnTo>
                    <a:pt x="73659" y="9525"/>
                  </a:lnTo>
                  <a:lnTo>
                    <a:pt x="35242" y="35242"/>
                  </a:lnTo>
                  <a:lnTo>
                    <a:pt x="9525" y="73660"/>
                  </a:lnTo>
                  <a:lnTo>
                    <a:pt x="0" y="120650"/>
                  </a:lnTo>
                  <a:lnTo>
                    <a:pt x="0" y="603250"/>
                  </a:lnTo>
                  <a:lnTo>
                    <a:pt x="9525" y="650239"/>
                  </a:lnTo>
                  <a:lnTo>
                    <a:pt x="35242" y="688657"/>
                  </a:lnTo>
                  <a:lnTo>
                    <a:pt x="73659" y="714375"/>
                  </a:lnTo>
                  <a:lnTo>
                    <a:pt x="120650" y="723900"/>
                  </a:lnTo>
                  <a:lnTo>
                    <a:pt x="3567429" y="723900"/>
                  </a:lnTo>
                  <a:lnTo>
                    <a:pt x="3614419" y="714375"/>
                  </a:lnTo>
                  <a:lnTo>
                    <a:pt x="3652837" y="688657"/>
                  </a:lnTo>
                  <a:lnTo>
                    <a:pt x="3678554" y="650239"/>
                  </a:lnTo>
                  <a:lnTo>
                    <a:pt x="3688079" y="603250"/>
                  </a:lnTo>
                  <a:lnTo>
                    <a:pt x="3688079" y="120650"/>
                  </a:lnTo>
                  <a:lnTo>
                    <a:pt x="3678554" y="73660"/>
                  </a:lnTo>
                  <a:lnTo>
                    <a:pt x="3652837" y="35242"/>
                  </a:lnTo>
                  <a:lnTo>
                    <a:pt x="3614419" y="9525"/>
                  </a:lnTo>
                  <a:lnTo>
                    <a:pt x="35674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24202" y="2805460"/>
              <a:ext cx="3688079" cy="723900"/>
            </a:xfrm>
            <a:custGeom>
              <a:avLst/>
              <a:gdLst/>
              <a:ahLst/>
              <a:cxnLst/>
              <a:rect l="l" t="t" r="r" b="b"/>
              <a:pathLst>
                <a:path w="3688079" h="723900">
                  <a:moveTo>
                    <a:pt x="0" y="120650"/>
                  </a:moveTo>
                  <a:lnTo>
                    <a:pt x="9525" y="73660"/>
                  </a:lnTo>
                  <a:lnTo>
                    <a:pt x="35242" y="35242"/>
                  </a:lnTo>
                  <a:lnTo>
                    <a:pt x="73659" y="9525"/>
                  </a:lnTo>
                  <a:lnTo>
                    <a:pt x="120650" y="0"/>
                  </a:lnTo>
                  <a:lnTo>
                    <a:pt x="3567429" y="0"/>
                  </a:lnTo>
                  <a:lnTo>
                    <a:pt x="3614419" y="9525"/>
                  </a:lnTo>
                  <a:lnTo>
                    <a:pt x="3652837" y="35242"/>
                  </a:lnTo>
                  <a:lnTo>
                    <a:pt x="3678554" y="73660"/>
                  </a:lnTo>
                  <a:lnTo>
                    <a:pt x="3688079" y="120650"/>
                  </a:lnTo>
                  <a:lnTo>
                    <a:pt x="3688079" y="603250"/>
                  </a:lnTo>
                  <a:lnTo>
                    <a:pt x="3678554" y="650239"/>
                  </a:lnTo>
                  <a:lnTo>
                    <a:pt x="3652837" y="688657"/>
                  </a:lnTo>
                  <a:lnTo>
                    <a:pt x="3614419" y="714375"/>
                  </a:lnTo>
                  <a:lnTo>
                    <a:pt x="3567429" y="723900"/>
                  </a:lnTo>
                  <a:lnTo>
                    <a:pt x="120650" y="723900"/>
                  </a:lnTo>
                  <a:lnTo>
                    <a:pt x="73659" y="714375"/>
                  </a:lnTo>
                  <a:lnTo>
                    <a:pt x="35242" y="688657"/>
                  </a:lnTo>
                  <a:lnTo>
                    <a:pt x="9525" y="650239"/>
                  </a:lnTo>
                  <a:lnTo>
                    <a:pt x="0" y="603250"/>
                  </a:lnTo>
                  <a:lnTo>
                    <a:pt x="0" y="120650"/>
                  </a:lnTo>
                </a:path>
              </a:pathLst>
            </a:custGeom>
            <a:ln w="28575">
              <a:solidFill>
                <a:srgbClr val="B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700644" y="3225164"/>
              <a:ext cx="457834" cy="200025"/>
            </a:xfrm>
            <a:custGeom>
              <a:avLst/>
              <a:gdLst/>
              <a:ahLst/>
              <a:cxnLst/>
              <a:rect l="l" t="t" r="r" b="b"/>
              <a:pathLst>
                <a:path w="457834" h="200025">
                  <a:moveTo>
                    <a:pt x="257492" y="0"/>
                  </a:moveTo>
                  <a:lnTo>
                    <a:pt x="257492" y="200025"/>
                  </a:lnTo>
                  <a:lnTo>
                    <a:pt x="390842" y="133350"/>
                  </a:lnTo>
                  <a:lnTo>
                    <a:pt x="290829" y="133350"/>
                  </a:lnTo>
                  <a:lnTo>
                    <a:pt x="290829" y="66675"/>
                  </a:lnTo>
                  <a:lnTo>
                    <a:pt x="390842" y="66675"/>
                  </a:lnTo>
                  <a:lnTo>
                    <a:pt x="257492" y="0"/>
                  </a:lnTo>
                  <a:close/>
                </a:path>
                <a:path w="457834" h="200025">
                  <a:moveTo>
                    <a:pt x="257492" y="66675"/>
                  </a:moveTo>
                  <a:lnTo>
                    <a:pt x="0" y="66675"/>
                  </a:lnTo>
                  <a:lnTo>
                    <a:pt x="0" y="133350"/>
                  </a:lnTo>
                  <a:lnTo>
                    <a:pt x="257492" y="133350"/>
                  </a:lnTo>
                  <a:lnTo>
                    <a:pt x="257492" y="66675"/>
                  </a:lnTo>
                  <a:close/>
                </a:path>
                <a:path w="457834" h="200025">
                  <a:moveTo>
                    <a:pt x="390842" y="66675"/>
                  </a:moveTo>
                  <a:lnTo>
                    <a:pt x="290829" y="66675"/>
                  </a:lnTo>
                  <a:lnTo>
                    <a:pt x="290829" y="133350"/>
                  </a:lnTo>
                  <a:lnTo>
                    <a:pt x="390842" y="133350"/>
                  </a:lnTo>
                  <a:lnTo>
                    <a:pt x="457517" y="100012"/>
                  </a:lnTo>
                  <a:lnTo>
                    <a:pt x="390842" y="6667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007235" y="4871720"/>
            <a:ext cx="3234055" cy="1062355"/>
            <a:chOff x="2007235" y="4871720"/>
            <a:chExt cx="3234055" cy="1062355"/>
          </a:xfrm>
        </p:grpSpPr>
        <p:sp>
          <p:nvSpPr>
            <p:cNvPr id="14" name="object 14"/>
            <p:cNvSpPr/>
            <p:nvPr/>
          </p:nvSpPr>
          <p:spPr>
            <a:xfrm>
              <a:off x="3283585" y="4871720"/>
              <a:ext cx="871219" cy="1027430"/>
            </a:xfrm>
            <a:custGeom>
              <a:avLst/>
              <a:gdLst/>
              <a:ahLst/>
              <a:cxnLst/>
              <a:rect l="l" t="t" r="r" b="b"/>
              <a:pathLst>
                <a:path w="871220" h="1027429">
                  <a:moveTo>
                    <a:pt x="0" y="321944"/>
                  </a:moveTo>
                  <a:lnTo>
                    <a:pt x="0" y="782002"/>
                  </a:lnTo>
                  <a:lnTo>
                    <a:pt x="408939" y="1027112"/>
                  </a:lnTo>
                  <a:lnTo>
                    <a:pt x="408939" y="690879"/>
                  </a:lnTo>
                  <a:lnTo>
                    <a:pt x="356235" y="690879"/>
                  </a:lnTo>
                  <a:lnTo>
                    <a:pt x="263842" y="638809"/>
                  </a:lnTo>
                  <a:lnTo>
                    <a:pt x="263842" y="547369"/>
                  </a:lnTo>
                  <a:lnTo>
                    <a:pt x="356235" y="547369"/>
                  </a:lnTo>
                  <a:lnTo>
                    <a:pt x="356235" y="535304"/>
                  </a:lnTo>
                  <a:lnTo>
                    <a:pt x="0" y="321944"/>
                  </a:lnTo>
                  <a:close/>
                </a:path>
                <a:path w="871220" h="1027429">
                  <a:moveTo>
                    <a:pt x="870902" y="321944"/>
                  </a:moveTo>
                  <a:lnTo>
                    <a:pt x="461644" y="567054"/>
                  </a:lnTo>
                  <a:lnTo>
                    <a:pt x="461644" y="1027112"/>
                  </a:lnTo>
                  <a:lnTo>
                    <a:pt x="870902" y="782002"/>
                  </a:lnTo>
                  <a:lnTo>
                    <a:pt x="870902" y="321944"/>
                  </a:lnTo>
                  <a:close/>
                </a:path>
                <a:path w="871220" h="1027429">
                  <a:moveTo>
                    <a:pt x="356235" y="535304"/>
                  </a:moveTo>
                  <a:lnTo>
                    <a:pt x="356235" y="690879"/>
                  </a:lnTo>
                  <a:lnTo>
                    <a:pt x="408939" y="690879"/>
                  </a:lnTo>
                  <a:lnTo>
                    <a:pt x="408939" y="567054"/>
                  </a:lnTo>
                  <a:lnTo>
                    <a:pt x="356235" y="535304"/>
                  </a:lnTo>
                  <a:close/>
                </a:path>
                <a:path w="871220" h="1027429">
                  <a:moveTo>
                    <a:pt x="356235" y="547369"/>
                  </a:moveTo>
                  <a:lnTo>
                    <a:pt x="263842" y="547369"/>
                  </a:lnTo>
                  <a:lnTo>
                    <a:pt x="356235" y="599757"/>
                  </a:lnTo>
                  <a:lnTo>
                    <a:pt x="356235" y="547369"/>
                  </a:lnTo>
                  <a:close/>
                </a:path>
                <a:path w="871220" h="1027429">
                  <a:moveTo>
                    <a:pt x="672782" y="141922"/>
                  </a:moveTo>
                  <a:lnTo>
                    <a:pt x="237489" y="402907"/>
                  </a:lnTo>
                  <a:lnTo>
                    <a:pt x="435292" y="521334"/>
                  </a:lnTo>
                  <a:lnTo>
                    <a:pt x="870902" y="260667"/>
                  </a:lnTo>
                  <a:lnTo>
                    <a:pt x="672782" y="141922"/>
                  </a:lnTo>
                  <a:close/>
                </a:path>
                <a:path w="871220" h="1027429">
                  <a:moveTo>
                    <a:pt x="435292" y="0"/>
                  </a:moveTo>
                  <a:lnTo>
                    <a:pt x="0" y="260667"/>
                  </a:lnTo>
                  <a:lnTo>
                    <a:pt x="187325" y="372744"/>
                  </a:lnTo>
                  <a:lnTo>
                    <a:pt x="622617" y="112077"/>
                  </a:lnTo>
                  <a:lnTo>
                    <a:pt x="4352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07235" y="5052060"/>
              <a:ext cx="2764790" cy="431165"/>
            </a:xfrm>
            <a:custGeom>
              <a:avLst/>
              <a:gdLst/>
              <a:ahLst/>
              <a:cxnLst/>
              <a:rect l="l" t="t" r="r" b="b"/>
              <a:pathLst>
                <a:path w="2764790" h="431164">
                  <a:moveTo>
                    <a:pt x="1059814" y="230504"/>
                  </a:moveTo>
                  <a:lnTo>
                    <a:pt x="1059814" y="297497"/>
                  </a:lnTo>
                  <a:lnTo>
                    <a:pt x="0" y="297497"/>
                  </a:lnTo>
                  <a:lnTo>
                    <a:pt x="0" y="364172"/>
                  </a:lnTo>
                  <a:lnTo>
                    <a:pt x="1059814" y="364172"/>
                  </a:lnTo>
                  <a:lnTo>
                    <a:pt x="1059814" y="430847"/>
                  </a:lnTo>
                  <a:lnTo>
                    <a:pt x="1259839" y="330834"/>
                  </a:lnTo>
                  <a:lnTo>
                    <a:pt x="1059814" y="230504"/>
                  </a:lnTo>
                  <a:close/>
                </a:path>
                <a:path w="2764790" h="431164">
                  <a:moveTo>
                    <a:pt x="2764472" y="0"/>
                  </a:moveTo>
                  <a:lnTo>
                    <a:pt x="2541269" y="16192"/>
                  </a:lnTo>
                  <a:lnTo>
                    <a:pt x="2575560" y="73659"/>
                  </a:lnTo>
                  <a:lnTo>
                    <a:pt x="2154554" y="323849"/>
                  </a:lnTo>
                  <a:lnTo>
                    <a:pt x="2188844" y="381317"/>
                  </a:lnTo>
                  <a:lnTo>
                    <a:pt x="2609532" y="130809"/>
                  </a:lnTo>
                  <a:lnTo>
                    <a:pt x="2680478" y="130809"/>
                  </a:lnTo>
                  <a:lnTo>
                    <a:pt x="2764472" y="0"/>
                  </a:lnTo>
                  <a:close/>
                </a:path>
                <a:path w="2764790" h="431164">
                  <a:moveTo>
                    <a:pt x="2680478" y="130809"/>
                  </a:moveTo>
                  <a:lnTo>
                    <a:pt x="2609532" y="130809"/>
                  </a:lnTo>
                  <a:lnTo>
                    <a:pt x="2643504" y="188277"/>
                  </a:lnTo>
                  <a:lnTo>
                    <a:pt x="2680478" y="130809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04297" y="5450840"/>
              <a:ext cx="391160" cy="483234"/>
            </a:xfrm>
            <a:custGeom>
              <a:avLst/>
              <a:gdLst/>
              <a:ahLst/>
              <a:cxnLst/>
              <a:rect l="l" t="t" r="r" b="b"/>
              <a:pathLst>
                <a:path w="391160" h="483235">
                  <a:moveTo>
                    <a:pt x="0" y="330517"/>
                  </a:moveTo>
                  <a:lnTo>
                    <a:pt x="0" y="432117"/>
                  </a:lnTo>
                  <a:lnTo>
                    <a:pt x="15557" y="451802"/>
                  </a:lnTo>
                  <a:lnTo>
                    <a:pt x="57467" y="467995"/>
                  </a:lnTo>
                  <a:lnTo>
                    <a:pt x="119697" y="478790"/>
                  </a:lnTo>
                  <a:lnTo>
                    <a:pt x="195579" y="482917"/>
                  </a:lnTo>
                  <a:lnTo>
                    <a:pt x="271462" y="478790"/>
                  </a:lnTo>
                  <a:lnTo>
                    <a:pt x="333375" y="467995"/>
                  </a:lnTo>
                  <a:lnTo>
                    <a:pt x="375602" y="451802"/>
                  </a:lnTo>
                  <a:lnTo>
                    <a:pt x="390842" y="432117"/>
                  </a:lnTo>
                  <a:lnTo>
                    <a:pt x="326707" y="432117"/>
                  </a:lnTo>
                  <a:lnTo>
                    <a:pt x="320992" y="427037"/>
                  </a:lnTo>
                  <a:lnTo>
                    <a:pt x="320992" y="411797"/>
                  </a:lnTo>
                  <a:lnTo>
                    <a:pt x="326707" y="406717"/>
                  </a:lnTo>
                  <a:lnTo>
                    <a:pt x="348932" y="406717"/>
                  </a:lnTo>
                  <a:lnTo>
                    <a:pt x="348932" y="381317"/>
                  </a:lnTo>
                  <a:lnTo>
                    <a:pt x="195579" y="381317"/>
                  </a:lnTo>
                  <a:lnTo>
                    <a:pt x="119697" y="377190"/>
                  </a:lnTo>
                  <a:lnTo>
                    <a:pt x="57467" y="366395"/>
                  </a:lnTo>
                  <a:lnTo>
                    <a:pt x="15557" y="350202"/>
                  </a:lnTo>
                  <a:lnTo>
                    <a:pt x="0" y="330517"/>
                  </a:lnTo>
                  <a:close/>
                </a:path>
                <a:path w="391160" h="483235">
                  <a:moveTo>
                    <a:pt x="390842" y="330517"/>
                  </a:moveTo>
                  <a:lnTo>
                    <a:pt x="375602" y="350202"/>
                  </a:lnTo>
                  <a:lnTo>
                    <a:pt x="348932" y="360362"/>
                  </a:lnTo>
                  <a:lnTo>
                    <a:pt x="348932" y="427037"/>
                  </a:lnTo>
                  <a:lnTo>
                    <a:pt x="343535" y="432117"/>
                  </a:lnTo>
                  <a:lnTo>
                    <a:pt x="390842" y="432117"/>
                  </a:lnTo>
                  <a:lnTo>
                    <a:pt x="390842" y="330517"/>
                  </a:lnTo>
                  <a:close/>
                </a:path>
                <a:path w="391160" h="483235">
                  <a:moveTo>
                    <a:pt x="348932" y="406717"/>
                  </a:moveTo>
                  <a:lnTo>
                    <a:pt x="343535" y="406717"/>
                  </a:lnTo>
                  <a:lnTo>
                    <a:pt x="348932" y="411797"/>
                  </a:lnTo>
                  <a:lnTo>
                    <a:pt x="348932" y="406717"/>
                  </a:lnTo>
                  <a:close/>
                </a:path>
                <a:path w="391160" h="483235">
                  <a:moveTo>
                    <a:pt x="348932" y="360362"/>
                  </a:moveTo>
                  <a:lnTo>
                    <a:pt x="333375" y="366395"/>
                  </a:lnTo>
                  <a:lnTo>
                    <a:pt x="271462" y="377190"/>
                  </a:lnTo>
                  <a:lnTo>
                    <a:pt x="195579" y="381317"/>
                  </a:lnTo>
                  <a:lnTo>
                    <a:pt x="348932" y="381317"/>
                  </a:lnTo>
                  <a:lnTo>
                    <a:pt x="348932" y="360362"/>
                  </a:lnTo>
                  <a:close/>
                </a:path>
                <a:path w="391160" h="483235">
                  <a:moveTo>
                    <a:pt x="0" y="203200"/>
                  </a:moveTo>
                  <a:lnTo>
                    <a:pt x="0" y="304800"/>
                  </a:lnTo>
                  <a:lnTo>
                    <a:pt x="15557" y="324802"/>
                  </a:lnTo>
                  <a:lnTo>
                    <a:pt x="57467" y="340995"/>
                  </a:lnTo>
                  <a:lnTo>
                    <a:pt x="119697" y="351790"/>
                  </a:lnTo>
                  <a:lnTo>
                    <a:pt x="195579" y="355917"/>
                  </a:lnTo>
                  <a:lnTo>
                    <a:pt x="271462" y="351790"/>
                  </a:lnTo>
                  <a:lnTo>
                    <a:pt x="333375" y="340995"/>
                  </a:lnTo>
                  <a:lnTo>
                    <a:pt x="375602" y="324802"/>
                  </a:lnTo>
                  <a:lnTo>
                    <a:pt x="390842" y="304800"/>
                  </a:lnTo>
                  <a:lnTo>
                    <a:pt x="326707" y="304800"/>
                  </a:lnTo>
                  <a:lnTo>
                    <a:pt x="320992" y="299720"/>
                  </a:lnTo>
                  <a:lnTo>
                    <a:pt x="320992" y="284480"/>
                  </a:lnTo>
                  <a:lnTo>
                    <a:pt x="326707" y="279400"/>
                  </a:lnTo>
                  <a:lnTo>
                    <a:pt x="348932" y="279400"/>
                  </a:lnTo>
                  <a:lnTo>
                    <a:pt x="348932" y="254000"/>
                  </a:lnTo>
                  <a:lnTo>
                    <a:pt x="195579" y="254000"/>
                  </a:lnTo>
                  <a:lnTo>
                    <a:pt x="119697" y="250190"/>
                  </a:lnTo>
                  <a:lnTo>
                    <a:pt x="57467" y="239077"/>
                  </a:lnTo>
                  <a:lnTo>
                    <a:pt x="15557" y="222885"/>
                  </a:lnTo>
                  <a:lnTo>
                    <a:pt x="0" y="203200"/>
                  </a:lnTo>
                  <a:close/>
                </a:path>
                <a:path w="391160" h="483235">
                  <a:moveTo>
                    <a:pt x="390842" y="203200"/>
                  </a:moveTo>
                  <a:lnTo>
                    <a:pt x="375602" y="222885"/>
                  </a:lnTo>
                  <a:lnTo>
                    <a:pt x="348932" y="233362"/>
                  </a:lnTo>
                  <a:lnTo>
                    <a:pt x="348932" y="299720"/>
                  </a:lnTo>
                  <a:lnTo>
                    <a:pt x="343535" y="304800"/>
                  </a:lnTo>
                  <a:lnTo>
                    <a:pt x="390842" y="304800"/>
                  </a:lnTo>
                  <a:lnTo>
                    <a:pt x="390842" y="203200"/>
                  </a:lnTo>
                  <a:close/>
                </a:path>
                <a:path w="391160" h="483235">
                  <a:moveTo>
                    <a:pt x="348932" y="279400"/>
                  </a:moveTo>
                  <a:lnTo>
                    <a:pt x="343535" y="279400"/>
                  </a:lnTo>
                  <a:lnTo>
                    <a:pt x="348932" y="284480"/>
                  </a:lnTo>
                  <a:lnTo>
                    <a:pt x="348932" y="279400"/>
                  </a:lnTo>
                  <a:close/>
                </a:path>
                <a:path w="391160" h="483235">
                  <a:moveTo>
                    <a:pt x="348932" y="233362"/>
                  </a:moveTo>
                  <a:lnTo>
                    <a:pt x="333375" y="239077"/>
                  </a:lnTo>
                  <a:lnTo>
                    <a:pt x="271462" y="250190"/>
                  </a:lnTo>
                  <a:lnTo>
                    <a:pt x="195579" y="254000"/>
                  </a:lnTo>
                  <a:lnTo>
                    <a:pt x="348932" y="254000"/>
                  </a:lnTo>
                  <a:lnTo>
                    <a:pt x="348932" y="233362"/>
                  </a:lnTo>
                  <a:close/>
                </a:path>
                <a:path w="391160" h="483235">
                  <a:moveTo>
                    <a:pt x="0" y="76200"/>
                  </a:moveTo>
                  <a:lnTo>
                    <a:pt x="0" y="177800"/>
                  </a:lnTo>
                  <a:lnTo>
                    <a:pt x="15557" y="197485"/>
                  </a:lnTo>
                  <a:lnTo>
                    <a:pt x="57467" y="213677"/>
                  </a:lnTo>
                  <a:lnTo>
                    <a:pt x="119697" y="224790"/>
                  </a:lnTo>
                  <a:lnTo>
                    <a:pt x="195579" y="228600"/>
                  </a:lnTo>
                  <a:lnTo>
                    <a:pt x="271462" y="224790"/>
                  </a:lnTo>
                  <a:lnTo>
                    <a:pt x="333375" y="213677"/>
                  </a:lnTo>
                  <a:lnTo>
                    <a:pt x="375602" y="197485"/>
                  </a:lnTo>
                  <a:lnTo>
                    <a:pt x="390842" y="177800"/>
                  </a:lnTo>
                  <a:lnTo>
                    <a:pt x="326707" y="177800"/>
                  </a:lnTo>
                  <a:lnTo>
                    <a:pt x="320992" y="172720"/>
                  </a:lnTo>
                  <a:lnTo>
                    <a:pt x="320992" y="157480"/>
                  </a:lnTo>
                  <a:lnTo>
                    <a:pt x="326707" y="152400"/>
                  </a:lnTo>
                  <a:lnTo>
                    <a:pt x="348932" y="152400"/>
                  </a:lnTo>
                  <a:lnTo>
                    <a:pt x="348932" y="127000"/>
                  </a:lnTo>
                  <a:lnTo>
                    <a:pt x="195579" y="127000"/>
                  </a:lnTo>
                  <a:lnTo>
                    <a:pt x="119697" y="123190"/>
                  </a:lnTo>
                  <a:lnTo>
                    <a:pt x="57467" y="112077"/>
                  </a:lnTo>
                  <a:lnTo>
                    <a:pt x="15557" y="95885"/>
                  </a:lnTo>
                  <a:lnTo>
                    <a:pt x="0" y="76200"/>
                  </a:lnTo>
                  <a:close/>
                </a:path>
                <a:path w="391160" h="483235">
                  <a:moveTo>
                    <a:pt x="390842" y="76200"/>
                  </a:moveTo>
                  <a:lnTo>
                    <a:pt x="375602" y="95885"/>
                  </a:lnTo>
                  <a:lnTo>
                    <a:pt x="348932" y="106045"/>
                  </a:lnTo>
                  <a:lnTo>
                    <a:pt x="348932" y="172720"/>
                  </a:lnTo>
                  <a:lnTo>
                    <a:pt x="343535" y="177800"/>
                  </a:lnTo>
                  <a:lnTo>
                    <a:pt x="390842" y="177800"/>
                  </a:lnTo>
                  <a:lnTo>
                    <a:pt x="390842" y="76200"/>
                  </a:lnTo>
                  <a:close/>
                </a:path>
                <a:path w="391160" h="483235">
                  <a:moveTo>
                    <a:pt x="348932" y="152400"/>
                  </a:moveTo>
                  <a:lnTo>
                    <a:pt x="343535" y="152400"/>
                  </a:lnTo>
                  <a:lnTo>
                    <a:pt x="348932" y="157480"/>
                  </a:lnTo>
                  <a:lnTo>
                    <a:pt x="348932" y="152400"/>
                  </a:lnTo>
                  <a:close/>
                </a:path>
                <a:path w="391160" h="483235">
                  <a:moveTo>
                    <a:pt x="348932" y="106045"/>
                  </a:moveTo>
                  <a:lnTo>
                    <a:pt x="333375" y="112077"/>
                  </a:lnTo>
                  <a:lnTo>
                    <a:pt x="271462" y="123190"/>
                  </a:lnTo>
                  <a:lnTo>
                    <a:pt x="195579" y="127000"/>
                  </a:lnTo>
                  <a:lnTo>
                    <a:pt x="348932" y="127000"/>
                  </a:lnTo>
                  <a:lnTo>
                    <a:pt x="348932" y="106045"/>
                  </a:lnTo>
                  <a:close/>
                </a:path>
                <a:path w="391160" h="483235">
                  <a:moveTo>
                    <a:pt x="195579" y="0"/>
                  </a:moveTo>
                  <a:lnTo>
                    <a:pt x="119379" y="4127"/>
                  </a:lnTo>
                  <a:lnTo>
                    <a:pt x="57150" y="14922"/>
                  </a:lnTo>
                  <a:lnTo>
                    <a:pt x="15239" y="31115"/>
                  </a:lnTo>
                  <a:lnTo>
                    <a:pt x="0" y="50800"/>
                  </a:lnTo>
                  <a:lnTo>
                    <a:pt x="15239" y="70485"/>
                  </a:lnTo>
                  <a:lnTo>
                    <a:pt x="57150" y="86677"/>
                  </a:lnTo>
                  <a:lnTo>
                    <a:pt x="119379" y="97790"/>
                  </a:lnTo>
                  <a:lnTo>
                    <a:pt x="195579" y="101600"/>
                  </a:lnTo>
                  <a:lnTo>
                    <a:pt x="271462" y="97790"/>
                  </a:lnTo>
                  <a:lnTo>
                    <a:pt x="333692" y="86677"/>
                  </a:lnTo>
                  <a:lnTo>
                    <a:pt x="375602" y="70485"/>
                  </a:lnTo>
                  <a:lnTo>
                    <a:pt x="390842" y="50800"/>
                  </a:lnTo>
                  <a:lnTo>
                    <a:pt x="375602" y="31115"/>
                  </a:lnTo>
                  <a:lnTo>
                    <a:pt x="333692" y="14922"/>
                  </a:lnTo>
                  <a:lnTo>
                    <a:pt x="271462" y="4127"/>
                  </a:lnTo>
                  <a:lnTo>
                    <a:pt x="195579" y="0"/>
                  </a:lnTo>
                  <a:close/>
                </a:path>
              </a:pathLst>
            </a:custGeom>
            <a:solidFill>
              <a:srgbClr val="EB79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38014" y="5592127"/>
              <a:ext cx="803275" cy="200025"/>
            </a:xfrm>
            <a:custGeom>
              <a:avLst/>
              <a:gdLst/>
              <a:ahLst/>
              <a:cxnLst/>
              <a:rect l="l" t="t" r="r" b="b"/>
              <a:pathLst>
                <a:path w="803275" h="200025">
                  <a:moveTo>
                    <a:pt x="602932" y="0"/>
                  </a:moveTo>
                  <a:lnTo>
                    <a:pt x="602932" y="200025"/>
                  </a:lnTo>
                  <a:lnTo>
                    <a:pt x="736282" y="133350"/>
                  </a:lnTo>
                  <a:lnTo>
                    <a:pt x="636270" y="133350"/>
                  </a:lnTo>
                  <a:lnTo>
                    <a:pt x="636270" y="66675"/>
                  </a:lnTo>
                  <a:lnTo>
                    <a:pt x="736282" y="66675"/>
                  </a:lnTo>
                  <a:lnTo>
                    <a:pt x="602932" y="0"/>
                  </a:lnTo>
                  <a:close/>
                </a:path>
                <a:path w="803275" h="200025">
                  <a:moveTo>
                    <a:pt x="602932" y="66675"/>
                  </a:moveTo>
                  <a:lnTo>
                    <a:pt x="0" y="66675"/>
                  </a:lnTo>
                  <a:lnTo>
                    <a:pt x="0" y="133350"/>
                  </a:lnTo>
                  <a:lnTo>
                    <a:pt x="602932" y="133350"/>
                  </a:lnTo>
                  <a:lnTo>
                    <a:pt x="602932" y="66675"/>
                  </a:lnTo>
                  <a:close/>
                </a:path>
                <a:path w="803275" h="200025">
                  <a:moveTo>
                    <a:pt x="736282" y="66675"/>
                  </a:moveTo>
                  <a:lnTo>
                    <a:pt x="636270" y="66675"/>
                  </a:lnTo>
                  <a:lnTo>
                    <a:pt x="636270" y="133350"/>
                  </a:lnTo>
                  <a:lnTo>
                    <a:pt x="736282" y="133350"/>
                  </a:lnTo>
                  <a:lnTo>
                    <a:pt x="802957" y="100012"/>
                  </a:lnTo>
                  <a:lnTo>
                    <a:pt x="736282" y="6667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994535" y="5434012"/>
            <a:ext cx="111315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37465" algn="ctr">
              <a:lnSpc>
                <a:spcPct val="100000"/>
              </a:lnSpc>
              <a:spcBef>
                <a:spcPts val="100"/>
              </a:spcBef>
            </a:pPr>
            <a:r>
              <a:rPr sz="800" spc="70" dirty="0">
                <a:latin typeface="Calibri"/>
                <a:cs typeface="Calibri"/>
              </a:rPr>
              <a:t>Έλεγχος </a:t>
            </a:r>
            <a:r>
              <a:rPr sz="800" spc="80" dirty="0">
                <a:latin typeface="Calibri"/>
                <a:cs typeface="Calibri"/>
              </a:rPr>
              <a:t>πρόσβασης 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(για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την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80" dirty="0">
                <a:latin typeface="Calibri"/>
                <a:cs typeface="Calibri"/>
              </a:rPr>
              <a:t>πρόσβαση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σε </a:t>
            </a:r>
            <a:r>
              <a:rPr sz="800" spc="-16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κρίσιμα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δεδομένα)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91392" y="4924107"/>
            <a:ext cx="1249680" cy="306705"/>
          </a:xfrm>
          <a:prstGeom prst="rect">
            <a:avLst/>
          </a:prstGeom>
          <a:ln w="9525">
            <a:solidFill>
              <a:srgbClr val="BF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310"/>
              </a:spcBef>
            </a:pPr>
            <a:r>
              <a:rPr sz="1200" spc="80" dirty="0">
                <a:latin typeface="Calibri"/>
                <a:cs typeface="Calibri"/>
              </a:rPr>
              <a:t>Ενεργοποιητής-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34407" y="337820"/>
            <a:ext cx="1029335" cy="53949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10"/>
              </a:lnSpc>
            </a:pPr>
            <a:r>
              <a:rPr sz="3600" spc="270" dirty="0">
                <a:solidFill>
                  <a:srgbClr val="D8D8D8"/>
                </a:solidFill>
                <a:latin typeface="Calibri"/>
                <a:cs typeface="Calibri"/>
              </a:rPr>
              <a:t>ΈΛΕΓΧΟΣ</a:t>
            </a:r>
            <a:r>
              <a:rPr sz="36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90" dirty="0">
                <a:solidFill>
                  <a:srgbClr val="D8D8D8"/>
                </a:solidFill>
                <a:latin typeface="Calibri"/>
                <a:cs typeface="Calibri"/>
              </a:rPr>
              <a:t>ΠΡΌΣΒΑΣΗΣ</a:t>
            </a:r>
            <a:r>
              <a:rPr sz="3600" spc="10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45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endParaRPr sz="3600" dirty="0">
              <a:latin typeface="Calibri"/>
              <a:cs typeface="Calibri"/>
            </a:endParaRPr>
          </a:p>
          <a:p>
            <a:pPr marL="12700">
              <a:lnSpc>
                <a:spcPts val="4310"/>
              </a:lnSpc>
            </a:pPr>
            <a:r>
              <a:rPr sz="3600" spc="2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r>
              <a:rPr sz="360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30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55344" y="773112"/>
            <a:ext cx="51619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Έλεγχος</a:t>
            </a:r>
            <a:r>
              <a:rPr spc="204" dirty="0"/>
              <a:t> </a:t>
            </a:r>
            <a:r>
              <a:rPr spc="165" dirty="0"/>
              <a:t>πρόσβασης</a:t>
            </a:r>
            <a:r>
              <a:rPr spc="200" dirty="0"/>
              <a:t> </a:t>
            </a:r>
            <a:r>
              <a:rPr spc="120" dirty="0"/>
              <a:t>σε</a:t>
            </a:r>
            <a:r>
              <a:rPr spc="140" dirty="0"/>
              <a:t> </a:t>
            </a:r>
            <a:r>
              <a:rPr spc="145" dirty="0"/>
              <a:t>δίκτυα</a:t>
            </a:r>
            <a:r>
              <a:rPr spc="210" dirty="0"/>
              <a:t> </a:t>
            </a:r>
            <a:r>
              <a:rPr spc="155" dirty="0"/>
              <a:t>ενέργειας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2150" y="1450657"/>
            <a:ext cx="6962775" cy="319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1002030" indent="-91440">
              <a:lnSpc>
                <a:spcPct val="1346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110" dirty="0">
                <a:latin typeface="Calibri"/>
                <a:cs typeface="Calibri"/>
              </a:rPr>
              <a:t>Για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την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κατανόηση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της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έννοιας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b="1" spc="130" dirty="0">
                <a:latin typeface="Calibri"/>
                <a:cs typeface="Calibri"/>
              </a:rPr>
              <a:t>του</a:t>
            </a:r>
            <a:r>
              <a:rPr sz="1350" b="1" spc="60" dirty="0">
                <a:latin typeface="Calibri"/>
                <a:cs typeface="Calibri"/>
              </a:rPr>
              <a:t> </a:t>
            </a:r>
            <a:r>
              <a:rPr sz="1350" b="1" spc="125" dirty="0">
                <a:latin typeface="Calibri"/>
                <a:cs typeface="Calibri"/>
              </a:rPr>
              <a:t>"ελέγχου</a:t>
            </a:r>
            <a:r>
              <a:rPr sz="1350" b="1" spc="55" dirty="0">
                <a:latin typeface="Calibri"/>
                <a:cs typeface="Calibri"/>
              </a:rPr>
              <a:t> </a:t>
            </a:r>
            <a:r>
              <a:rPr sz="1350" b="1" spc="130" dirty="0">
                <a:latin typeface="Calibri"/>
                <a:cs typeface="Calibri"/>
              </a:rPr>
              <a:t>πρόσβασης</a:t>
            </a:r>
            <a:r>
              <a:rPr sz="1350" spc="130" dirty="0">
                <a:latin typeface="Calibri"/>
                <a:cs typeface="Calibri"/>
              </a:rPr>
              <a:t>",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το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Εθνικό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Ινστιτούτο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Προτύπων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Τεχνολογίας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NIST)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ορίζει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ως:</a:t>
            </a:r>
            <a:endParaRPr sz="1350">
              <a:latin typeface="Calibri"/>
              <a:cs typeface="Calibri"/>
            </a:endParaRPr>
          </a:p>
          <a:p>
            <a:pPr marL="396875" lvl="1" indent="-183515">
              <a:lnSpc>
                <a:spcPts val="1435"/>
              </a:lnSpc>
              <a:spcBef>
                <a:spcPts val="1025"/>
              </a:spcBef>
              <a:buSzPct val="133333"/>
              <a:buFont typeface="Arial"/>
              <a:buChar char="•"/>
              <a:tabLst>
                <a:tab pos="396875" algn="l"/>
                <a:tab pos="704215" algn="l"/>
                <a:tab pos="1603375" algn="l"/>
                <a:tab pos="2649855" algn="l"/>
                <a:tab pos="2897505" algn="l"/>
                <a:tab pos="4053840" algn="l"/>
                <a:tab pos="4458970" algn="l"/>
                <a:tab pos="5549265" algn="l"/>
                <a:tab pos="5885815" algn="l"/>
                <a:tab pos="6783705" algn="l"/>
              </a:tabLst>
            </a:pPr>
            <a:r>
              <a:rPr sz="1200" i="1" spc="40" dirty="0">
                <a:latin typeface="Calibri"/>
                <a:cs typeface="Calibri"/>
              </a:rPr>
              <a:t>"</a:t>
            </a:r>
            <a:r>
              <a:rPr sz="1200" spc="75" dirty="0">
                <a:latin typeface="Calibri"/>
                <a:cs typeface="Calibri"/>
              </a:rPr>
              <a:t>Η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i="1" spc="55" dirty="0">
                <a:latin typeface="Calibri"/>
                <a:cs typeface="Calibri"/>
              </a:rPr>
              <a:t>δ</a:t>
            </a:r>
            <a:r>
              <a:rPr sz="1200" i="1" spc="30" dirty="0">
                <a:latin typeface="Calibri"/>
                <a:cs typeface="Calibri"/>
              </a:rPr>
              <a:t>ι</a:t>
            </a:r>
            <a:r>
              <a:rPr sz="1200" i="1" spc="60" dirty="0">
                <a:latin typeface="Calibri"/>
                <a:cs typeface="Calibri"/>
              </a:rPr>
              <a:t>αδ</a:t>
            </a:r>
            <a:r>
              <a:rPr sz="1200" i="1" spc="30" dirty="0">
                <a:latin typeface="Calibri"/>
                <a:cs typeface="Calibri"/>
              </a:rPr>
              <a:t>ι</a:t>
            </a:r>
            <a:r>
              <a:rPr sz="1200" i="1" spc="50" dirty="0">
                <a:latin typeface="Calibri"/>
                <a:cs typeface="Calibri"/>
              </a:rPr>
              <a:t>κ</a:t>
            </a:r>
            <a:r>
              <a:rPr sz="1200" i="1" spc="65" dirty="0">
                <a:latin typeface="Calibri"/>
                <a:cs typeface="Calibri"/>
              </a:rPr>
              <a:t>α</a:t>
            </a:r>
            <a:r>
              <a:rPr sz="1200" i="1" spc="60" dirty="0">
                <a:latin typeface="Calibri"/>
                <a:cs typeface="Calibri"/>
              </a:rPr>
              <a:t>σ</a:t>
            </a:r>
            <a:r>
              <a:rPr sz="1200" i="1" spc="30" dirty="0">
                <a:latin typeface="Calibri"/>
                <a:cs typeface="Calibri"/>
              </a:rPr>
              <a:t>ί</a:t>
            </a:r>
            <a:r>
              <a:rPr sz="1200" i="1" spc="65" dirty="0">
                <a:latin typeface="Calibri"/>
                <a:cs typeface="Calibri"/>
              </a:rPr>
              <a:t>α</a:t>
            </a:r>
            <a:r>
              <a:rPr sz="1200" i="1" dirty="0">
                <a:latin typeface="Calibri"/>
                <a:cs typeface="Calibri"/>
              </a:rPr>
              <a:t>	</a:t>
            </a:r>
            <a:r>
              <a:rPr sz="1200" b="1" i="1" spc="65" dirty="0">
                <a:latin typeface="Arial"/>
                <a:cs typeface="Arial"/>
              </a:rPr>
              <a:t>χο</a:t>
            </a:r>
            <a:r>
              <a:rPr sz="1200" b="1" i="1" spc="70" dirty="0">
                <a:latin typeface="Arial"/>
                <a:cs typeface="Arial"/>
              </a:rPr>
              <a:t>ρ</a:t>
            </a:r>
            <a:r>
              <a:rPr sz="1200" b="1" i="1" spc="65" dirty="0">
                <a:latin typeface="Arial"/>
                <a:cs typeface="Arial"/>
              </a:rPr>
              <a:t>ήγησης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70" dirty="0">
                <a:latin typeface="Arial"/>
                <a:cs typeface="Arial"/>
              </a:rPr>
              <a:t>ή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65" dirty="0">
                <a:latin typeface="Arial"/>
                <a:cs typeface="Arial"/>
              </a:rPr>
              <a:t>πε</a:t>
            </a:r>
            <a:r>
              <a:rPr sz="1200" b="1" i="1" spc="70" dirty="0">
                <a:latin typeface="Arial"/>
                <a:cs typeface="Arial"/>
              </a:rPr>
              <a:t>ρ</a:t>
            </a:r>
            <a:r>
              <a:rPr sz="1200" b="1" i="1" spc="25" dirty="0">
                <a:latin typeface="Arial"/>
                <a:cs typeface="Arial"/>
              </a:rPr>
              <a:t>ι</a:t>
            </a:r>
            <a:r>
              <a:rPr sz="1200" b="1" i="1" spc="75" dirty="0">
                <a:latin typeface="Arial"/>
                <a:cs typeface="Arial"/>
              </a:rPr>
              <a:t>ο</a:t>
            </a:r>
            <a:r>
              <a:rPr sz="1200" b="1" i="1" spc="65" dirty="0">
                <a:latin typeface="Arial"/>
                <a:cs typeface="Arial"/>
              </a:rPr>
              <a:t>ρ</a:t>
            </a:r>
            <a:r>
              <a:rPr sz="1200" b="1" i="1" spc="30" dirty="0">
                <a:latin typeface="Arial"/>
                <a:cs typeface="Arial"/>
              </a:rPr>
              <a:t>ι</a:t>
            </a:r>
            <a:r>
              <a:rPr sz="1200" b="1" i="1" spc="75" dirty="0">
                <a:latin typeface="Arial"/>
                <a:cs typeface="Arial"/>
              </a:rPr>
              <a:t>σ</a:t>
            </a:r>
            <a:r>
              <a:rPr sz="1200" b="1" i="1" spc="70" dirty="0">
                <a:latin typeface="Arial"/>
                <a:cs typeface="Arial"/>
              </a:rPr>
              <a:t>μ</a:t>
            </a:r>
            <a:r>
              <a:rPr sz="1200" b="1" i="1" spc="65" dirty="0">
                <a:latin typeface="Arial"/>
                <a:cs typeface="Arial"/>
              </a:rPr>
              <a:t>ο</a:t>
            </a:r>
            <a:r>
              <a:rPr sz="1200" b="1" i="1" spc="70" dirty="0">
                <a:latin typeface="Arial"/>
                <a:cs typeface="Arial"/>
              </a:rPr>
              <a:t>ύ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45" dirty="0">
                <a:latin typeface="Arial"/>
                <a:cs typeface="Arial"/>
              </a:rPr>
              <a:t>τ</a:t>
            </a:r>
            <a:r>
              <a:rPr sz="1200" b="1" i="1" spc="65" dirty="0">
                <a:latin typeface="Arial"/>
                <a:cs typeface="Arial"/>
              </a:rPr>
              <a:t>η</a:t>
            </a:r>
            <a:r>
              <a:rPr sz="1200" b="1" i="1" spc="60" dirty="0">
                <a:latin typeface="Arial"/>
                <a:cs typeface="Arial"/>
              </a:rPr>
              <a:t>ς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85" dirty="0">
                <a:latin typeface="Arial"/>
                <a:cs typeface="Arial"/>
              </a:rPr>
              <a:t>π</a:t>
            </a:r>
            <a:r>
              <a:rPr sz="1200" b="1" i="1" spc="65" dirty="0">
                <a:latin typeface="Arial"/>
                <a:cs typeface="Arial"/>
              </a:rPr>
              <a:t>ρ</a:t>
            </a:r>
            <a:r>
              <a:rPr sz="1200" b="1" i="1" spc="70" dirty="0">
                <a:latin typeface="Arial"/>
                <a:cs typeface="Arial"/>
              </a:rPr>
              <a:t>ό</a:t>
            </a:r>
            <a:r>
              <a:rPr sz="1200" b="1" i="1" spc="75" dirty="0">
                <a:latin typeface="Arial"/>
                <a:cs typeface="Arial"/>
              </a:rPr>
              <a:t>σ</a:t>
            </a:r>
            <a:r>
              <a:rPr sz="1200" b="1" i="1" spc="70" dirty="0">
                <a:latin typeface="Arial"/>
                <a:cs typeface="Arial"/>
              </a:rPr>
              <a:t>β</a:t>
            </a:r>
            <a:r>
              <a:rPr sz="1200" b="1" i="1" spc="75" dirty="0">
                <a:latin typeface="Arial"/>
                <a:cs typeface="Arial"/>
              </a:rPr>
              <a:t>ασ</a:t>
            </a:r>
            <a:r>
              <a:rPr sz="1200" b="1" i="1" spc="65" dirty="0">
                <a:latin typeface="Arial"/>
                <a:cs typeface="Arial"/>
              </a:rPr>
              <a:t>ης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75" dirty="0">
                <a:latin typeface="Arial"/>
                <a:cs typeface="Arial"/>
              </a:rPr>
              <a:t>σ</a:t>
            </a:r>
            <a:r>
              <a:rPr sz="1200" b="1" i="1" spc="55" dirty="0">
                <a:latin typeface="Arial"/>
                <a:cs typeface="Arial"/>
              </a:rPr>
              <a:t>ε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i="1" spc="60" dirty="0">
                <a:latin typeface="Calibri"/>
                <a:cs typeface="Calibri"/>
              </a:rPr>
              <a:t>εφ</a:t>
            </a:r>
            <a:r>
              <a:rPr sz="1200" i="1" spc="65" dirty="0">
                <a:latin typeface="Calibri"/>
                <a:cs typeface="Calibri"/>
              </a:rPr>
              <a:t>α</a:t>
            </a:r>
            <a:r>
              <a:rPr sz="1200" i="1" spc="55" dirty="0">
                <a:latin typeface="Calibri"/>
                <a:cs typeface="Calibri"/>
              </a:rPr>
              <a:t>ρ</a:t>
            </a:r>
            <a:r>
              <a:rPr sz="1200" i="1" spc="60" dirty="0">
                <a:latin typeface="Calibri"/>
                <a:cs typeface="Calibri"/>
              </a:rPr>
              <a:t>μο</a:t>
            </a:r>
            <a:r>
              <a:rPr sz="1200" i="1" spc="50" dirty="0">
                <a:latin typeface="Calibri"/>
                <a:cs typeface="Calibri"/>
              </a:rPr>
              <a:t>γές</a:t>
            </a:r>
            <a:r>
              <a:rPr sz="1200" i="1" dirty="0">
                <a:latin typeface="Calibri"/>
                <a:cs typeface="Calibri"/>
              </a:rPr>
              <a:t>	</a:t>
            </a:r>
            <a:r>
              <a:rPr sz="1200" i="1" spc="55" dirty="0">
                <a:latin typeface="Calibri"/>
                <a:cs typeface="Calibri"/>
              </a:rPr>
              <a:t>σε</a:t>
            </a:r>
            <a:endParaRPr sz="1200">
              <a:latin typeface="Calibri"/>
              <a:cs typeface="Calibri"/>
            </a:endParaRPr>
          </a:p>
          <a:p>
            <a:pPr marL="396875">
              <a:lnSpc>
                <a:spcPts val="1435"/>
              </a:lnSpc>
            </a:pPr>
            <a:r>
              <a:rPr sz="1200" b="1" i="1" spc="60" dirty="0">
                <a:latin typeface="Arial"/>
                <a:cs typeface="Arial"/>
              </a:rPr>
              <a:t>λεπτομερές</a:t>
            </a:r>
            <a:r>
              <a:rPr sz="1200" b="1" i="1" spc="35" dirty="0">
                <a:latin typeface="Arial"/>
                <a:cs typeface="Arial"/>
              </a:rPr>
              <a:t> </a:t>
            </a:r>
            <a:r>
              <a:rPr sz="1200" b="1" i="1" spc="60" dirty="0">
                <a:latin typeface="Arial"/>
                <a:cs typeface="Arial"/>
              </a:rPr>
              <a:t>επίπεδο,</a:t>
            </a:r>
            <a:r>
              <a:rPr sz="1200" b="1" i="1" spc="30" dirty="0">
                <a:latin typeface="Arial"/>
                <a:cs typeface="Arial"/>
              </a:rPr>
              <a:t> </a:t>
            </a:r>
            <a:r>
              <a:rPr sz="1200" i="1" spc="60" dirty="0">
                <a:latin typeface="Calibri"/>
                <a:cs typeface="Calibri"/>
              </a:rPr>
              <a:t>ανά</a:t>
            </a:r>
            <a:r>
              <a:rPr sz="1200" i="1" spc="25" dirty="0">
                <a:latin typeface="Calibri"/>
                <a:cs typeface="Calibri"/>
              </a:rPr>
              <a:t> </a:t>
            </a:r>
            <a:r>
              <a:rPr sz="1200" i="1" spc="50" dirty="0">
                <a:latin typeface="Calibri"/>
                <a:cs typeface="Calibri"/>
              </a:rPr>
              <a:t>χρήστη,</a:t>
            </a:r>
            <a:r>
              <a:rPr sz="1200" i="1" spc="20" dirty="0">
                <a:latin typeface="Calibri"/>
                <a:cs typeface="Calibri"/>
              </a:rPr>
              <a:t> </a:t>
            </a:r>
            <a:r>
              <a:rPr sz="1200" i="1" spc="60" dirty="0">
                <a:latin typeface="Calibri"/>
                <a:cs typeface="Calibri"/>
              </a:rPr>
              <a:t>ανά</a:t>
            </a:r>
            <a:r>
              <a:rPr sz="1200" i="1" spc="25" dirty="0">
                <a:latin typeface="Calibri"/>
                <a:cs typeface="Calibri"/>
              </a:rPr>
              <a:t> </a:t>
            </a:r>
            <a:r>
              <a:rPr sz="1200" i="1" spc="60" dirty="0">
                <a:latin typeface="Calibri"/>
                <a:cs typeface="Calibri"/>
              </a:rPr>
              <a:t>ομάδα</a:t>
            </a:r>
            <a:r>
              <a:rPr sz="1200" i="1" spc="15" dirty="0">
                <a:latin typeface="Calibri"/>
                <a:cs typeface="Calibri"/>
              </a:rPr>
              <a:t> </a:t>
            </a:r>
            <a:r>
              <a:rPr sz="1200" i="1" spc="45" dirty="0">
                <a:latin typeface="Calibri"/>
                <a:cs typeface="Calibri"/>
              </a:rPr>
              <a:t>και</a:t>
            </a:r>
            <a:r>
              <a:rPr sz="1200" i="1" spc="25" dirty="0">
                <a:latin typeface="Calibri"/>
                <a:cs typeface="Calibri"/>
              </a:rPr>
              <a:t> </a:t>
            </a:r>
            <a:r>
              <a:rPr sz="1200" i="1" spc="60" dirty="0">
                <a:latin typeface="Calibri"/>
                <a:cs typeface="Calibri"/>
              </a:rPr>
              <a:t>ανά</a:t>
            </a:r>
            <a:r>
              <a:rPr sz="1200" i="1" spc="25" dirty="0">
                <a:latin typeface="Calibri"/>
                <a:cs typeface="Calibri"/>
              </a:rPr>
              <a:t> </a:t>
            </a:r>
            <a:r>
              <a:rPr sz="1200" i="1" spc="55" dirty="0">
                <a:latin typeface="Calibri"/>
                <a:cs typeface="Calibri"/>
              </a:rPr>
              <a:t>πόρους"</a:t>
            </a:r>
            <a:endParaRPr sz="1200">
              <a:latin typeface="Calibri"/>
              <a:cs typeface="Calibri"/>
            </a:endParaRPr>
          </a:p>
          <a:p>
            <a:pPr marL="167640" indent="-154940">
              <a:lnSpc>
                <a:spcPct val="100000"/>
              </a:lnSpc>
              <a:spcBef>
                <a:spcPts val="994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125" dirty="0">
                <a:latin typeface="Calibri"/>
                <a:cs typeface="Calibri"/>
              </a:rPr>
              <a:t>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διαδικασία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περιλαμβάνει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δύο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περαιτέρω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ενέργειες:</a:t>
            </a:r>
            <a:endParaRPr sz="1350">
              <a:latin typeface="Calibri"/>
              <a:cs typeface="Calibri"/>
            </a:endParaRPr>
          </a:p>
          <a:p>
            <a:pPr marL="396875" marR="8255" lvl="1" indent="-182880">
              <a:lnSpc>
                <a:spcPct val="100000"/>
              </a:lnSpc>
              <a:spcBef>
                <a:spcPts val="95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b="1" spc="85" dirty="0">
                <a:latin typeface="Calibri"/>
                <a:cs typeface="Calibri"/>
              </a:rPr>
              <a:t>Επαλήθευση:</a:t>
            </a:r>
            <a:r>
              <a:rPr sz="1200" b="1" spc="55" dirty="0">
                <a:latin typeface="Calibri"/>
                <a:cs typeface="Calibri"/>
              </a:rPr>
              <a:t> </a:t>
            </a:r>
            <a:r>
              <a:rPr sz="1200" i="1" spc="90" dirty="0">
                <a:latin typeface="Calibri"/>
                <a:cs typeface="Calibri"/>
              </a:rPr>
              <a:t>"Επαλήθευση</a:t>
            </a:r>
            <a:r>
              <a:rPr sz="1200" i="1" spc="45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της</a:t>
            </a:r>
            <a:r>
              <a:rPr sz="1200" i="1" spc="55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ταυτότητας</a:t>
            </a:r>
            <a:r>
              <a:rPr sz="1200" i="1" spc="60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ενός</a:t>
            </a:r>
            <a:r>
              <a:rPr sz="1200" i="1" spc="5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χρήστη,</a:t>
            </a:r>
            <a:r>
              <a:rPr sz="1200" i="1" spc="5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μιας</a:t>
            </a:r>
            <a:r>
              <a:rPr sz="1200" i="1" spc="55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διεργασίας</a:t>
            </a:r>
            <a:r>
              <a:rPr sz="1200" i="1" spc="50" dirty="0">
                <a:latin typeface="Calibri"/>
                <a:cs typeface="Calibri"/>
              </a:rPr>
              <a:t> </a:t>
            </a:r>
            <a:r>
              <a:rPr sz="1200" i="1" spc="95" dirty="0">
                <a:latin typeface="Calibri"/>
                <a:cs typeface="Calibri"/>
              </a:rPr>
              <a:t>ή</a:t>
            </a:r>
            <a:r>
              <a:rPr sz="1200" i="1" spc="5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μιας</a:t>
            </a:r>
            <a:r>
              <a:rPr sz="1200" i="1" spc="55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συσκευής, </a:t>
            </a:r>
            <a:r>
              <a:rPr sz="1200" i="1" spc="-260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συχνά</a:t>
            </a:r>
            <a:r>
              <a:rPr sz="1200" i="1" spc="35" dirty="0">
                <a:latin typeface="Calibri"/>
                <a:cs typeface="Calibri"/>
              </a:rPr>
              <a:t> </a:t>
            </a:r>
            <a:r>
              <a:rPr sz="1200" i="1" spc="95" dirty="0">
                <a:latin typeface="Calibri"/>
                <a:cs typeface="Calibri"/>
              </a:rPr>
              <a:t>ως</a:t>
            </a:r>
            <a:r>
              <a:rPr sz="1200" i="1" spc="35" dirty="0">
                <a:latin typeface="Calibri"/>
                <a:cs typeface="Calibri"/>
              </a:rPr>
              <a:t> </a:t>
            </a:r>
            <a:r>
              <a:rPr sz="1200" i="1" spc="90" dirty="0">
                <a:latin typeface="Calibri"/>
                <a:cs typeface="Calibri"/>
              </a:rPr>
              <a:t>προϋπόθεση</a:t>
            </a:r>
            <a:r>
              <a:rPr sz="1200" i="1" spc="30" dirty="0">
                <a:latin typeface="Calibri"/>
                <a:cs typeface="Calibri"/>
              </a:rPr>
              <a:t> </a:t>
            </a:r>
            <a:r>
              <a:rPr sz="1200" i="1" spc="90" dirty="0">
                <a:latin typeface="Calibri"/>
                <a:cs typeface="Calibri"/>
              </a:rPr>
              <a:t>να</a:t>
            </a:r>
            <a:r>
              <a:rPr sz="1200" i="1" spc="4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επιτραπεί</a:t>
            </a:r>
            <a:r>
              <a:rPr sz="1200" i="1" spc="35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σε</a:t>
            </a:r>
            <a:r>
              <a:rPr sz="1200" i="1" spc="35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πόρους</a:t>
            </a:r>
            <a:r>
              <a:rPr sz="1200" i="1" spc="30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ενός</a:t>
            </a:r>
            <a:r>
              <a:rPr sz="1200" i="1" spc="40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συστήματος"</a:t>
            </a:r>
            <a:endParaRPr sz="1200">
              <a:latin typeface="Calibri"/>
              <a:cs typeface="Calibri"/>
            </a:endParaRPr>
          </a:p>
          <a:p>
            <a:pPr marL="396875" marR="1226820" lvl="1" indent="-182880">
              <a:lnSpc>
                <a:spcPct val="134000"/>
              </a:lnSpc>
              <a:spcBef>
                <a:spcPts val="5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b="1" spc="80" dirty="0">
                <a:latin typeface="Calibri"/>
                <a:cs typeface="Calibri"/>
              </a:rPr>
              <a:t>Εξουσιοδότηση: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"Προνόμια</a:t>
            </a:r>
            <a:r>
              <a:rPr sz="1200" i="1" spc="35" dirty="0">
                <a:latin typeface="Calibri"/>
                <a:cs typeface="Calibri"/>
              </a:rPr>
              <a:t> </a:t>
            </a:r>
            <a:r>
              <a:rPr sz="1200" i="1" spc="90" dirty="0">
                <a:latin typeface="Calibri"/>
                <a:cs typeface="Calibri"/>
              </a:rPr>
              <a:t>πρόσβασης</a:t>
            </a:r>
            <a:r>
              <a:rPr sz="1200" i="1" spc="35" dirty="0">
                <a:latin typeface="Calibri"/>
                <a:cs typeface="Calibri"/>
              </a:rPr>
              <a:t> </a:t>
            </a:r>
            <a:r>
              <a:rPr sz="1200" i="1" spc="95" dirty="0">
                <a:latin typeface="Calibri"/>
                <a:cs typeface="Calibri"/>
              </a:rPr>
              <a:t>που</a:t>
            </a:r>
            <a:r>
              <a:rPr sz="1200" i="1" spc="35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χορηγούνται</a:t>
            </a:r>
            <a:r>
              <a:rPr sz="1200" i="1" spc="40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σε</a:t>
            </a:r>
            <a:r>
              <a:rPr sz="1200" i="1" spc="40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ένα</a:t>
            </a:r>
            <a:r>
              <a:rPr sz="1200" i="1" spc="4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χρήστη,</a:t>
            </a:r>
            <a:r>
              <a:rPr sz="1200" i="1" spc="40" dirty="0">
                <a:latin typeface="Calibri"/>
                <a:cs typeface="Calibri"/>
              </a:rPr>
              <a:t> </a:t>
            </a:r>
            <a:r>
              <a:rPr sz="1200" i="1" spc="95" dirty="0">
                <a:latin typeface="Calibri"/>
                <a:cs typeface="Calibri"/>
              </a:rPr>
              <a:t>ή </a:t>
            </a:r>
            <a:r>
              <a:rPr sz="1200" i="1" spc="-254" dirty="0">
                <a:latin typeface="Calibri"/>
                <a:cs typeface="Calibri"/>
              </a:rPr>
              <a:t> </a:t>
            </a:r>
            <a:r>
              <a:rPr sz="1200" i="1" spc="105" dirty="0">
                <a:latin typeface="Calibri"/>
                <a:cs typeface="Calibri"/>
              </a:rPr>
              <a:t>διαδικασία</a:t>
            </a:r>
            <a:r>
              <a:rPr sz="1200" i="1" spc="45" dirty="0">
                <a:latin typeface="Calibri"/>
                <a:cs typeface="Calibri"/>
              </a:rPr>
              <a:t> </a:t>
            </a:r>
            <a:r>
              <a:rPr sz="1200" i="1" spc="125" dirty="0">
                <a:latin typeface="Calibri"/>
                <a:cs typeface="Calibri"/>
              </a:rPr>
              <a:t>ή</a:t>
            </a:r>
            <a:r>
              <a:rPr sz="1200" i="1" spc="45" dirty="0">
                <a:latin typeface="Calibri"/>
                <a:cs typeface="Calibri"/>
              </a:rPr>
              <a:t> </a:t>
            </a:r>
            <a:r>
              <a:rPr sz="1200" i="1" spc="105" dirty="0">
                <a:latin typeface="Calibri"/>
                <a:cs typeface="Calibri"/>
              </a:rPr>
              <a:t>την</a:t>
            </a:r>
            <a:r>
              <a:rPr sz="1200" i="1" spc="45" dirty="0">
                <a:latin typeface="Calibri"/>
                <a:cs typeface="Calibri"/>
              </a:rPr>
              <a:t> </a:t>
            </a:r>
            <a:r>
              <a:rPr sz="1200" i="1" spc="114" dirty="0">
                <a:latin typeface="Calibri"/>
                <a:cs typeface="Calibri"/>
              </a:rPr>
              <a:t>πράξη</a:t>
            </a:r>
            <a:r>
              <a:rPr sz="1200" i="1" spc="45" dirty="0">
                <a:latin typeface="Calibri"/>
                <a:cs typeface="Calibri"/>
              </a:rPr>
              <a:t> </a:t>
            </a:r>
            <a:r>
              <a:rPr sz="1200" i="1" spc="114" dirty="0">
                <a:latin typeface="Calibri"/>
                <a:cs typeface="Calibri"/>
              </a:rPr>
              <a:t>χορήγησης</a:t>
            </a:r>
            <a:r>
              <a:rPr sz="1200" i="1" spc="45" dirty="0">
                <a:latin typeface="Calibri"/>
                <a:cs typeface="Calibri"/>
              </a:rPr>
              <a:t> </a:t>
            </a:r>
            <a:r>
              <a:rPr sz="1200" i="1" spc="120" dirty="0">
                <a:latin typeface="Calibri"/>
                <a:cs typeface="Calibri"/>
              </a:rPr>
              <a:t>των</a:t>
            </a:r>
            <a:r>
              <a:rPr sz="1200" i="1" spc="50" dirty="0">
                <a:latin typeface="Calibri"/>
                <a:cs typeface="Calibri"/>
              </a:rPr>
              <a:t> </a:t>
            </a:r>
            <a:r>
              <a:rPr sz="1200" i="1" spc="105" dirty="0">
                <a:latin typeface="Calibri"/>
                <a:cs typeface="Calibri"/>
              </a:rPr>
              <a:t>προνομ</a:t>
            </a:r>
            <a:r>
              <a:rPr sz="1200" spc="105" dirty="0">
                <a:latin typeface="Calibri"/>
                <a:cs typeface="Calibri"/>
              </a:rPr>
              <a:t>ίων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αυτών"</a:t>
            </a:r>
            <a:endParaRPr sz="1200">
              <a:latin typeface="Calibri"/>
              <a:cs typeface="Calibri"/>
            </a:endParaRPr>
          </a:p>
          <a:p>
            <a:pPr marL="104139" marR="230504" indent="-91440" algn="just">
              <a:lnSpc>
                <a:spcPct val="100000"/>
              </a:lnSpc>
              <a:spcBef>
                <a:spcPts val="106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100" dirty="0">
                <a:latin typeface="Calibri"/>
                <a:cs typeface="Calibri"/>
              </a:rPr>
              <a:t>Αυτό </a:t>
            </a:r>
            <a:r>
              <a:rPr sz="1350" spc="85" dirty="0">
                <a:latin typeface="Calibri"/>
                <a:cs typeface="Calibri"/>
              </a:rPr>
              <a:t>σημαίνει </a:t>
            </a:r>
            <a:r>
              <a:rPr sz="1350" spc="90" dirty="0">
                <a:latin typeface="Calibri"/>
                <a:cs typeface="Calibri"/>
              </a:rPr>
              <a:t>επίσης </a:t>
            </a:r>
            <a:r>
              <a:rPr sz="1350" spc="75" dirty="0">
                <a:latin typeface="Calibri"/>
                <a:cs typeface="Calibri"/>
              </a:rPr>
              <a:t>ότι </a:t>
            </a:r>
            <a:r>
              <a:rPr sz="1350" spc="80" dirty="0">
                <a:latin typeface="Calibri"/>
                <a:cs typeface="Calibri"/>
              </a:rPr>
              <a:t>οι </a:t>
            </a:r>
            <a:r>
              <a:rPr sz="1350" spc="95" dirty="0">
                <a:latin typeface="Calibri"/>
                <a:cs typeface="Calibri"/>
              </a:rPr>
              <a:t>ανθρώπινοι </a:t>
            </a:r>
            <a:r>
              <a:rPr sz="1350" spc="85" dirty="0">
                <a:latin typeface="Calibri"/>
                <a:cs typeface="Calibri"/>
              </a:rPr>
              <a:t>χειριστές/χρήστες </a:t>
            </a:r>
            <a:r>
              <a:rPr sz="1350" spc="90" dirty="0">
                <a:latin typeface="Calibri"/>
                <a:cs typeface="Calibri"/>
              </a:rPr>
              <a:t>πρέπει </a:t>
            </a:r>
            <a:r>
              <a:rPr sz="1350" spc="105" dirty="0">
                <a:latin typeface="Calibri"/>
                <a:cs typeface="Calibri"/>
              </a:rPr>
              <a:t>πρώτα </a:t>
            </a:r>
            <a:r>
              <a:rPr sz="1350" spc="95" dirty="0">
                <a:latin typeface="Calibri"/>
                <a:cs typeface="Calibri"/>
              </a:rPr>
              <a:t>να </a:t>
            </a:r>
            <a:r>
              <a:rPr sz="1350" spc="10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αποδείξουν </a:t>
            </a:r>
            <a:r>
              <a:rPr sz="1350" spc="90" dirty="0">
                <a:latin typeface="Calibri"/>
                <a:cs typeface="Calibri"/>
              </a:rPr>
              <a:t>την ταυτότητά τους </a:t>
            </a:r>
            <a:r>
              <a:rPr sz="1350" spc="85" dirty="0">
                <a:latin typeface="Calibri"/>
                <a:cs typeface="Calibri"/>
              </a:rPr>
              <a:t>και </a:t>
            </a:r>
            <a:r>
              <a:rPr sz="1350" spc="95" dirty="0">
                <a:latin typeface="Calibri"/>
                <a:cs typeface="Calibri"/>
              </a:rPr>
              <a:t>στη </a:t>
            </a:r>
            <a:r>
              <a:rPr sz="1350" spc="90" dirty="0">
                <a:latin typeface="Calibri"/>
                <a:cs typeface="Calibri"/>
              </a:rPr>
              <a:t>συνέχεια </a:t>
            </a:r>
            <a:r>
              <a:rPr sz="1350" spc="100" dirty="0">
                <a:latin typeface="Calibri"/>
                <a:cs typeface="Calibri"/>
              </a:rPr>
              <a:t>να επαληθεύσουν </a:t>
            </a:r>
            <a:r>
              <a:rPr sz="1350" spc="90" dirty="0">
                <a:latin typeface="Calibri"/>
                <a:cs typeface="Calibri"/>
              </a:rPr>
              <a:t>τον </a:t>
            </a:r>
            <a:r>
              <a:rPr sz="1350" spc="100" dirty="0">
                <a:latin typeface="Calibri"/>
                <a:cs typeface="Calibri"/>
              </a:rPr>
              <a:t>χαλαρό </a:t>
            </a:r>
            <a:r>
              <a:rPr sz="1350" spc="10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έλεγχο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για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να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αποκτήσουν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πρόσβαση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στους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ζητούμενους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πόρους.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38184" y="2788602"/>
            <a:ext cx="3393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5300" algn="l"/>
                <a:tab pos="1927225" algn="l"/>
                <a:tab pos="2260600" algn="l"/>
              </a:tabLst>
            </a:pPr>
            <a:r>
              <a:rPr sz="1200" spc="70" dirty="0">
                <a:latin typeface="Calibri"/>
                <a:cs typeface="Calibri"/>
              </a:rPr>
              <a:t>Π.</a:t>
            </a:r>
            <a:r>
              <a:rPr sz="1200" spc="75" dirty="0">
                <a:latin typeface="Calibri"/>
                <a:cs typeface="Calibri"/>
              </a:rPr>
              <a:t>χ</a:t>
            </a:r>
            <a:r>
              <a:rPr sz="1200" spc="40" dirty="0">
                <a:latin typeface="Calibri"/>
                <a:cs typeface="Calibri"/>
              </a:rPr>
              <a:t>.</a:t>
            </a:r>
            <a:r>
              <a:rPr sz="1200" spc="45" dirty="0">
                <a:latin typeface="Calibri"/>
                <a:cs typeface="Calibri"/>
              </a:rPr>
              <a:t>,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spc="75" dirty="0">
                <a:latin typeface="Calibri"/>
                <a:cs typeface="Calibri"/>
              </a:rPr>
              <a:t>χ</a:t>
            </a:r>
            <a:r>
              <a:rPr sz="1200" spc="90" dirty="0">
                <a:latin typeface="Calibri"/>
                <a:cs typeface="Calibri"/>
              </a:rPr>
              <a:t>ρησ</a:t>
            </a:r>
            <a:r>
              <a:rPr sz="1200" spc="50" dirty="0">
                <a:latin typeface="Calibri"/>
                <a:cs typeface="Calibri"/>
              </a:rPr>
              <a:t>ι</a:t>
            </a:r>
            <a:r>
              <a:rPr sz="1200" spc="95" dirty="0">
                <a:latin typeface="Calibri"/>
                <a:cs typeface="Calibri"/>
              </a:rPr>
              <a:t>μοπ</a:t>
            </a:r>
            <a:r>
              <a:rPr sz="1200" spc="90" dirty="0">
                <a:latin typeface="Calibri"/>
                <a:cs typeface="Calibri"/>
              </a:rPr>
              <a:t>ο</a:t>
            </a:r>
            <a:r>
              <a:rPr sz="1200" spc="50" dirty="0">
                <a:latin typeface="Calibri"/>
                <a:cs typeface="Calibri"/>
              </a:rPr>
              <a:t>ι</a:t>
            </a:r>
            <a:r>
              <a:rPr sz="1200" spc="120" dirty="0">
                <a:latin typeface="Calibri"/>
                <a:cs typeface="Calibri"/>
              </a:rPr>
              <a:t>ώ</a:t>
            </a:r>
            <a:r>
              <a:rPr sz="1200" spc="80" dirty="0">
                <a:latin typeface="Calibri"/>
                <a:cs typeface="Calibri"/>
              </a:rPr>
              <a:t>ν</a:t>
            </a:r>
            <a:r>
              <a:rPr sz="1200" spc="65" dirty="0">
                <a:latin typeface="Calibri"/>
                <a:cs typeface="Calibri"/>
              </a:rPr>
              <a:t>τ</a:t>
            </a:r>
            <a:r>
              <a:rPr sz="1200" spc="100" dirty="0">
                <a:latin typeface="Calibri"/>
                <a:cs typeface="Calibri"/>
              </a:rPr>
              <a:t>α</a:t>
            </a:r>
            <a:r>
              <a:rPr sz="1200" spc="75" dirty="0">
                <a:latin typeface="Calibri"/>
                <a:cs typeface="Calibri"/>
              </a:rPr>
              <a:t>ς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spc="70" dirty="0">
                <a:latin typeface="Calibri"/>
                <a:cs typeface="Calibri"/>
              </a:rPr>
              <a:t>τ</a:t>
            </a:r>
            <a:r>
              <a:rPr sz="1200" spc="100" dirty="0">
                <a:latin typeface="Calibri"/>
                <a:cs typeface="Calibri"/>
              </a:rPr>
              <a:t>α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spc="90" dirty="0">
                <a:latin typeface="Calibri"/>
                <a:cs typeface="Calibri"/>
              </a:rPr>
              <a:t>δ</a:t>
            </a:r>
            <a:r>
              <a:rPr sz="1200" spc="45" dirty="0">
                <a:latin typeface="Calibri"/>
                <a:cs typeface="Calibri"/>
              </a:rPr>
              <a:t>ι</a:t>
            </a:r>
            <a:r>
              <a:rPr sz="1200" spc="95" dirty="0">
                <a:latin typeface="Calibri"/>
                <a:cs typeface="Calibri"/>
              </a:rPr>
              <a:t>α</a:t>
            </a:r>
            <a:r>
              <a:rPr sz="1200" spc="100" dirty="0">
                <a:latin typeface="Calibri"/>
                <a:cs typeface="Calibri"/>
              </a:rPr>
              <a:t>π</a:t>
            </a:r>
            <a:r>
              <a:rPr sz="1200" spc="45" dirty="0">
                <a:latin typeface="Calibri"/>
                <a:cs typeface="Calibri"/>
              </a:rPr>
              <a:t>ι</a:t>
            </a:r>
            <a:r>
              <a:rPr sz="1200" spc="95" dirty="0">
                <a:latin typeface="Calibri"/>
                <a:cs typeface="Calibri"/>
              </a:rPr>
              <a:t>σ</a:t>
            </a:r>
            <a:r>
              <a:rPr sz="1200" spc="70" dirty="0">
                <a:latin typeface="Calibri"/>
                <a:cs typeface="Calibri"/>
              </a:rPr>
              <a:t>τ</a:t>
            </a:r>
            <a:r>
              <a:rPr sz="1200" spc="75" dirty="0">
                <a:latin typeface="Calibri"/>
                <a:cs typeface="Calibri"/>
              </a:rPr>
              <a:t>ε</a:t>
            </a:r>
            <a:r>
              <a:rPr sz="1200" spc="80" dirty="0">
                <a:latin typeface="Calibri"/>
                <a:cs typeface="Calibri"/>
              </a:rPr>
              <a:t>υτ</a:t>
            </a:r>
            <a:r>
              <a:rPr sz="1200" spc="95" dirty="0">
                <a:latin typeface="Calibri"/>
                <a:cs typeface="Calibri"/>
              </a:rPr>
              <a:t>ή</a:t>
            </a:r>
            <a:r>
              <a:rPr sz="1200" spc="85" dirty="0">
                <a:latin typeface="Calibri"/>
                <a:cs typeface="Calibri"/>
              </a:rPr>
              <a:t>ρ</a:t>
            </a:r>
            <a:r>
              <a:rPr sz="1200" spc="50" dirty="0">
                <a:latin typeface="Calibri"/>
                <a:cs typeface="Calibri"/>
              </a:rPr>
              <a:t>ι</a:t>
            </a:r>
            <a:r>
              <a:rPr sz="1200" spc="100" dirty="0">
                <a:latin typeface="Calibri"/>
                <a:cs typeface="Calibri"/>
              </a:rPr>
              <a:t>α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38184" y="2970529"/>
            <a:ext cx="33928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latin typeface="Calibri"/>
                <a:cs typeface="Calibri"/>
              </a:rPr>
              <a:t>ασφαλείας,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όπως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όνομα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χρήστη/συνθηματικό,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38184" y="3152457"/>
            <a:ext cx="2406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5055" algn="l"/>
                <a:tab pos="1913255" algn="l"/>
              </a:tabLst>
            </a:pPr>
            <a:r>
              <a:rPr sz="1200" spc="75" dirty="0">
                <a:latin typeface="Calibri"/>
                <a:cs typeface="Calibri"/>
              </a:rPr>
              <a:t>κ</a:t>
            </a:r>
            <a:r>
              <a:rPr sz="1200" spc="100" dirty="0">
                <a:latin typeface="Calibri"/>
                <a:cs typeface="Calibri"/>
              </a:rPr>
              <a:t>α</a:t>
            </a:r>
            <a:r>
              <a:rPr sz="1200" spc="85" dirty="0">
                <a:latin typeface="Calibri"/>
                <a:cs typeface="Calibri"/>
              </a:rPr>
              <a:t>ρ</a:t>
            </a:r>
            <a:r>
              <a:rPr sz="1200" spc="114" dirty="0">
                <a:latin typeface="Calibri"/>
                <a:cs typeface="Calibri"/>
              </a:rPr>
              <a:t>φ</a:t>
            </a:r>
            <a:r>
              <a:rPr sz="1200" spc="45" dirty="0">
                <a:latin typeface="Calibri"/>
                <a:cs typeface="Calibri"/>
              </a:rPr>
              <a:t>ί</a:t>
            </a:r>
            <a:r>
              <a:rPr sz="1200" spc="70" dirty="0">
                <a:latin typeface="Calibri"/>
                <a:cs typeface="Calibri"/>
              </a:rPr>
              <a:t>τ</a:t>
            </a:r>
            <a:r>
              <a:rPr sz="1200" spc="90" dirty="0">
                <a:latin typeface="Calibri"/>
                <a:cs typeface="Calibri"/>
              </a:rPr>
              <a:t>σ</a:t>
            </a:r>
            <a:r>
              <a:rPr sz="1200" spc="100" dirty="0">
                <a:latin typeface="Calibri"/>
                <a:cs typeface="Calibri"/>
              </a:rPr>
              <a:t>α</a:t>
            </a:r>
            <a:r>
              <a:rPr sz="1200" spc="45" dirty="0">
                <a:latin typeface="Calibri"/>
                <a:cs typeface="Calibri"/>
              </a:rPr>
              <a:t>,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spc="70" dirty="0">
                <a:latin typeface="Calibri"/>
                <a:cs typeface="Calibri"/>
              </a:rPr>
              <a:t>έξ</a:t>
            </a:r>
            <a:r>
              <a:rPr sz="1200" spc="95" dirty="0">
                <a:latin typeface="Calibri"/>
                <a:cs typeface="Calibri"/>
              </a:rPr>
              <a:t>υπ</a:t>
            </a:r>
            <a:r>
              <a:rPr sz="1200" spc="80" dirty="0">
                <a:latin typeface="Calibri"/>
                <a:cs typeface="Calibri"/>
              </a:rPr>
              <a:t>ν</a:t>
            </a:r>
            <a:r>
              <a:rPr sz="1200" spc="95" dirty="0">
                <a:latin typeface="Calibri"/>
                <a:cs typeface="Calibri"/>
              </a:rPr>
              <a:t>η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spc="75" dirty="0">
                <a:latin typeface="Calibri"/>
                <a:cs typeface="Calibri"/>
              </a:rPr>
              <a:t>κ</a:t>
            </a:r>
            <a:r>
              <a:rPr sz="1200" spc="100" dirty="0">
                <a:latin typeface="Calibri"/>
                <a:cs typeface="Calibri"/>
              </a:rPr>
              <a:t>ά</a:t>
            </a:r>
            <a:r>
              <a:rPr sz="1200" spc="85" dirty="0">
                <a:latin typeface="Calibri"/>
                <a:cs typeface="Calibri"/>
              </a:rPr>
              <a:t>ρ</a:t>
            </a:r>
            <a:r>
              <a:rPr sz="1200" spc="70" dirty="0">
                <a:latin typeface="Calibri"/>
                <a:cs typeface="Calibri"/>
              </a:rPr>
              <a:t>τ</a:t>
            </a:r>
            <a:r>
              <a:rPr sz="1200" spc="95" dirty="0">
                <a:latin typeface="Calibri"/>
                <a:cs typeface="Calibri"/>
              </a:rPr>
              <a:t>α</a:t>
            </a:r>
            <a:r>
              <a:rPr sz="1200" spc="45" dirty="0">
                <a:latin typeface="Calibri"/>
                <a:cs typeface="Calibri"/>
              </a:rPr>
              <a:t>,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045601" y="3152457"/>
            <a:ext cx="684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90" dirty="0">
                <a:latin typeface="Calibri"/>
                <a:cs typeface="Calibri"/>
              </a:rPr>
              <a:t>ψηφιακά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38184" y="3334384"/>
            <a:ext cx="1436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Calibri"/>
                <a:cs typeface="Calibri"/>
              </a:rPr>
              <a:t>πιστοποιητικά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κ.λπ.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59140" y="3680777"/>
            <a:ext cx="3263265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85" dirty="0">
                <a:latin typeface="Calibri"/>
                <a:cs typeface="Calibri"/>
              </a:rPr>
              <a:t>Σημειώστε </a:t>
            </a:r>
            <a:r>
              <a:rPr sz="1200" spc="70" dirty="0">
                <a:latin typeface="Calibri"/>
                <a:cs typeface="Calibri"/>
              </a:rPr>
              <a:t>ότι </a:t>
            </a:r>
            <a:r>
              <a:rPr sz="1200" spc="95" dirty="0">
                <a:latin typeface="Calibri"/>
                <a:cs typeface="Calibri"/>
              </a:rPr>
              <a:t>η </a:t>
            </a:r>
            <a:r>
              <a:rPr sz="1200" spc="85" dirty="0">
                <a:latin typeface="Calibri"/>
                <a:cs typeface="Calibri"/>
              </a:rPr>
              <a:t>ταυτοποίηση χρήστη </a:t>
            </a:r>
            <a:r>
              <a:rPr sz="1200" spc="95" dirty="0">
                <a:latin typeface="Calibri"/>
                <a:cs typeface="Calibri"/>
              </a:rPr>
              <a:t>θα 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αναλυθεί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λεπτομερώς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στο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επόμενο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Θέμα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εδώ θα </a:t>
            </a:r>
            <a:r>
              <a:rPr sz="1200" spc="85" dirty="0">
                <a:latin typeface="Calibri"/>
                <a:cs typeface="Calibri"/>
              </a:rPr>
              <a:t>εξερευνήσουμε μόνο </a:t>
            </a:r>
            <a:r>
              <a:rPr sz="1200" spc="80" dirty="0">
                <a:latin typeface="Calibri"/>
                <a:cs typeface="Calibri"/>
              </a:rPr>
              <a:t>το κομμάτι </a:t>
            </a:r>
            <a:r>
              <a:rPr sz="1200" spc="75" dirty="0">
                <a:latin typeface="Calibri"/>
                <a:cs typeface="Calibri"/>
              </a:rPr>
              <a:t>της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εξουσιοδότησης.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255394" y="4903470"/>
            <a:ext cx="659130" cy="780415"/>
            <a:chOff x="1255394" y="4903470"/>
            <a:chExt cx="659130" cy="780415"/>
          </a:xfrm>
        </p:grpSpPr>
        <p:sp>
          <p:nvSpPr>
            <p:cNvPr id="30" name="object 30"/>
            <p:cNvSpPr/>
            <p:nvPr/>
          </p:nvSpPr>
          <p:spPr>
            <a:xfrm>
              <a:off x="1255394" y="4903470"/>
              <a:ext cx="525145" cy="780415"/>
            </a:xfrm>
            <a:custGeom>
              <a:avLst/>
              <a:gdLst/>
              <a:ahLst/>
              <a:cxnLst/>
              <a:rect l="l" t="t" r="r" b="b"/>
              <a:pathLst>
                <a:path w="525144" h="780414">
                  <a:moveTo>
                    <a:pt x="144145" y="327977"/>
                  </a:moveTo>
                  <a:lnTo>
                    <a:pt x="0" y="327977"/>
                  </a:lnTo>
                  <a:lnTo>
                    <a:pt x="0" y="364489"/>
                  </a:lnTo>
                  <a:lnTo>
                    <a:pt x="3492" y="384809"/>
                  </a:lnTo>
                  <a:lnTo>
                    <a:pt x="13970" y="402589"/>
                  </a:lnTo>
                  <a:lnTo>
                    <a:pt x="30162" y="416559"/>
                  </a:lnTo>
                  <a:lnTo>
                    <a:pt x="50800" y="425767"/>
                  </a:lnTo>
                  <a:lnTo>
                    <a:pt x="50800" y="551814"/>
                  </a:lnTo>
                  <a:lnTo>
                    <a:pt x="55245" y="569594"/>
                  </a:lnTo>
                  <a:lnTo>
                    <a:pt x="66357" y="583882"/>
                  </a:lnTo>
                  <a:lnTo>
                    <a:pt x="82867" y="593724"/>
                  </a:lnTo>
                  <a:lnTo>
                    <a:pt x="102870" y="596899"/>
                  </a:lnTo>
                  <a:lnTo>
                    <a:pt x="185102" y="596899"/>
                  </a:lnTo>
                  <a:lnTo>
                    <a:pt x="193357" y="598487"/>
                  </a:lnTo>
                  <a:lnTo>
                    <a:pt x="199707" y="602297"/>
                  </a:lnTo>
                  <a:lnTo>
                    <a:pt x="204152" y="608012"/>
                  </a:lnTo>
                  <a:lnTo>
                    <a:pt x="205740" y="615314"/>
                  </a:lnTo>
                  <a:lnTo>
                    <a:pt x="205740" y="780414"/>
                  </a:lnTo>
                  <a:lnTo>
                    <a:pt x="247015" y="780414"/>
                  </a:lnTo>
                  <a:lnTo>
                    <a:pt x="247015" y="606107"/>
                  </a:lnTo>
                  <a:lnTo>
                    <a:pt x="242887" y="588327"/>
                  </a:lnTo>
                  <a:lnTo>
                    <a:pt x="231775" y="573722"/>
                  </a:lnTo>
                  <a:lnTo>
                    <a:pt x="215582" y="564197"/>
                  </a:lnTo>
                  <a:lnTo>
                    <a:pt x="195580" y="560387"/>
                  </a:lnTo>
                  <a:lnTo>
                    <a:pt x="112712" y="560387"/>
                  </a:lnTo>
                  <a:lnTo>
                    <a:pt x="104457" y="559117"/>
                  </a:lnTo>
                  <a:lnTo>
                    <a:pt x="98107" y="555307"/>
                  </a:lnTo>
                  <a:lnTo>
                    <a:pt x="93662" y="549274"/>
                  </a:lnTo>
                  <a:lnTo>
                    <a:pt x="92075" y="542289"/>
                  </a:lnTo>
                  <a:lnTo>
                    <a:pt x="92075" y="425767"/>
                  </a:lnTo>
                  <a:lnTo>
                    <a:pt x="113030" y="416877"/>
                  </a:lnTo>
                  <a:lnTo>
                    <a:pt x="129540" y="402907"/>
                  </a:lnTo>
                  <a:lnTo>
                    <a:pt x="140335" y="385127"/>
                  </a:lnTo>
                  <a:lnTo>
                    <a:pt x="144145" y="364489"/>
                  </a:lnTo>
                  <a:lnTo>
                    <a:pt x="144145" y="327977"/>
                  </a:lnTo>
                  <a:close/>
                </a:path>
                <a:path w="525144" h="780414">
                  <a:moveTo>
                    <a:pt x="494347" y="218757"/>
                  </a:moveTo>
                  <a:lnTo>
                    <a:pt x="165100" y="218757"/>
                  </a:lnTo>
                  <a:lnTo>
                    <a:pt x="165100" y="227964"/>
                  </a:lnTo>
                  <a:lnTo>
                    <a:pt x="173672" y="274002"/>
                  </a:lnTo>
                  <a:lnTo>
                    <a:pt x="196850" y="314007"/>
                  </a:lnTo>
                  <a:lnTo>
                    <a:pt x="232727" y="345439"/>
                  </a:lnTo>
                  <a:lnTo>
                    <a:pt x="277812" y="366394"/>
                  </a:lnTo>
                  <a:lnTo>
                    <a:pt x="329882" y="373697"/>
                  </a:lnTo>
                  <a:lnTo>
                    <a:pt x="381952" y="366394"/>
                  </a:lnTo>
                  <a:lnTo>
                    <a:pt x="427037" y="345439"/>
                  </a:lnTo>
                  <a:lnTo>
                    <a:pt x="462597" y="314007"/>
                  </a:lnTo>
                  <a:lnTo>
                    <a:pt x="486092" y="274002"/>
                  </a:lnTo>
                  <a:lnTo>
                    <a:pt x="494347" y="227964"/>
                  </a:lnTo>
                  <a:lnTo>
                    <a:pt x="494347" y="218757"/>
                  </a:lnTo>
                  <a:close/>
                </a:path>
                <a:path w="525144" h="780414">
                  <a:moveTo>
                    <a:pt x="43815" y="268922"/>
                  </a:moveTo>
                  <a:lnTo>
                    <a:pt x="26987" y="268922"/>
                  </a:lnTo>
                  <a:lnTo>
                    <a:pt x="20002" y="274954"/>
                  </a:lnTo>
                  <a:lnTo>
                    <a:pt x="20002" y="327977"/>
                  </a:lnTo>
                  <a:lnTo>
                    <a:pt x="50800" y="327977"/>
                  </a:lnTo>
                  <a:lnTo>
                    <a:pt x="50800" y="274954"/>
                  </a:lnTo>
                  <a:lnTo>
                    <a:pt x="43815" y="268922"/>
                  </a:lnTo>
                  <a:close/>
                </a:path>
                <a:path w="525144" h="780414">
                  <a:moveTo>
                    <a:pt x="116522" y="268922"/>
                  </a:moveTo>
                  <a:lnTo>
                    <a:pt x="99377" y="268922"/>
                  </a:lnTo>
                  <a:lnTo>
                    <a:pt x="92710" y="274954"/>
                  </a:lnTo>
                  <a:lnTo>
                    <a:pt x="92710" y="327977"/>
                  </a:lnTo>
                  <a:lnTo>
                    <a:pt x="123507" y="327977"/>
                  </a:lnTo>
                  <a:lnTo>
                    <a:pt x="123507" y="274954"/>
                  </a:lnTo>
                  <a:lnTo>
                    <a:pt x="116522" y="268922"/>
                  </a:lnTo>
                  <a:close/>
                </a:path>
                <a:path w="525144" h="780414">
                  <a:moveTo>
                    <a:pt x="504190" y="154939"/>
                  </a:moveTo>
                  <a:lnTo>
                    <a:pt x="154305" y="154939"/>
                  </a:lnTo>
                  <a:lnTo>
                    <a:pt x="146367" y="156209"/>
                  </a:lnTo>
                  <a:lnTo>
                    <a:pt x="139700" y="160337"/>
                  </a:lnTo>
                  <a:lnTo>
                    <a:pt x="135255" y="166052"/>
                  </a:lnTo>
                  <a:lnTo>
                    <a:pt x="133667" y="173037"/>
                  </a:lnTo>
                  <a:lnTo>
                    <a:pt x="135255" y="180339"/>
                  </a:lnTo>
                  <a:lnTo>
                    <a:pt x="139700" y="186054"/>
                  </a:lnTo>
                  <a:lnTo>
                    <a:pt x="146367" y="189864"/>
                  </a:lnTo>
                  <a:lnTo>
                    <a:pt x="154305" y="191452"/>
                  </a:lnTo>
                  <a:lnTo>
                    <a:pt x="504190" y="191452"/>
                  </a:lnTo>
                  <a:lnTo>
                    <a:pt x="512127" y="189864"/>
                  </a:lnTo>
                  <a:lnTo>
                    <a:pt x="518794" y="186054"/>
                  </a:lnTo>
                  <a:lnTo>
                    <a:pt x="523240" y="180339"/>
                  </a:lnTo>
                  <a:lnTo>
                    <a:pt x="524827" y="173037"/>
                  </a:lnTo>
                  <a:lnTo>
                    <a:pt x="523240" y="166052"/>
                  </a:lnTo>
                  <a:lnTo>
                    <a:pt x="518794" y="160337"/>
                  </a:lnTo>
                  <a:lnTo>
                    <a:pt x="512127" y="156209"/>
                  </a:lnTo>
                  <a:lnTo>
                    <a:pt x="504190" y="154939"/>
                  </a:lnTo>
                  <a:close/>
                </a:path>
                <a:path w="525144" h="780414">
                  <a:moveTo>
                    <a:pt x="251460" y="35559"/>
                  </a:moveTo>
                  <a:lnTo>
                    <a:pt x="217487" y="57149"/>
                  </a:lnTo>
                  <a:lnTo>
                    <a:pt x="190817" y="85407"/>
                  </a:lnTo>
                  <a:lnTo>
                    <a:pt x="173037" y="118427"/>
                  </a:lnTo>
                  <a:lnTo>
                    <a:pt x="165100" y="154939"/>
                  </a:lnTo>
                  <a:lnTo>
                    <a:pt x="494030" y="154939"/>
                  </a:lnTo>
                  <a:lnTo>
                    <a:pt x="491807" y="145732"/>
                  </a:lnTo>
                  <a:lnTo>
                    <a:pt x="317182" y="145732"/>
                  </a:lnTo>
                  <a:lnTo>
                    <a:pt x="329247" y="103187"/>
                  </a:lnTo>
                  <a:lnTo>
                    <a:pt x="312102" y="103187"/>
                  </a:lnTo>
                  <a:lnTo>
                    <a:pt x="312737" y="100329"/>
                  </a:lnTo>
                  <a:lnTo>
                    <a:pt x="273050" y="100329"/>
                  </a:lnTo>
                  <a:lnTo>
                    <a:pt x="268605" y="97472"/>
                  </a:lnTo>
                  <a:lnTo>
                    <a:pt x="251460" y="35559"/>
                  </a:lnTo>
                  <a:close/>
                </a:path>
                <a:path w="525144" h="780414">
                  <a:moveTo>
                    <a:pt x="360045" y="0"/>
                  </a:moveTo>
                  <a:lnTo>
                    <a:pt x="351472" y="0"/>
                  </a:lnTo>
                  <a:lnTo>
                    <a:pt x="351472" y="92074"/>
                  </a:lnTo>
                  <a:lnTo>
                    <a:pt x="317182" y="145732"/>
                  </a:lnTo>
                  <a:lnTo>
                    <a:pt x="491807" y="145732"/>
                  </a:lnTo>
                  <a:lnTo>
                    <a:pt x="486092" y="118427"/>
                  </a:lnTo>
                  <a:lnTo>
                    <a:pt x="476250" y="100329"/>
                  </a:lnTo>
                  <a:lnTo>
                    <a:pt x="378142" y="100329"/>
                  </a:lnTo>
                  <a:lnTo>
                    <a:pt x="372744" y="99059"/>
                  </a:lnTo>
                  <a:lnTo>
                    <a:pt x="369252" y="94297"/>
                  </a:lnTo>
                  <a:lnTo>
                    <a:pt x="370205" y="89534"/>
                  </a:lnTo>
                  <a:lnTo>
                    <a:pt x="379502" y="57149"/>
                  </a:lnTo>
                  <a:lnTo>
                    <a:pt x="389890" y="20637"/>
                  </a:lnTo>
                  <a:lnTo>
                    <a:pt x="385762" y="12382"/>
                  </a:lnTo>
                  <a:lnTo>
                    <a:pt x="379094" y="5714"/>
                  </a:lnTo>
                  <a:lnTo>
                    <a:pt x="370205" y="1587"/>
                  </a:lnTo>
                  <a:lnTo>
                    <a:pt x="360045" y="0"/>
                  </a:lnTo>
                  <a:close/>
                </a:path>
                <a:path w="525144" h="780414">
                  <a:moveTo>
                    <a:pt x="351472" y="0"/>
                  </a:moveTo>
                  <a:lnTo>
                    <a:pt x="298450" y="0"/>
                  </a:lnTo>
                  <a:lnTo>
                    <a:pt x="288290" y="1587"/>
                  </a:lnTo>
                  <a:lnTo>
                    <a:pt x="279400" y="5714"/>
                  </a:lnTo>
                  <a:lnTo>
                    <a:pt x="272732" y="12382"/>
                  </a:lnTo>
                  <a:lnTo>
                    <a:pt x="268605" y="20637"/>
                  </a:lnTo>
                  <a:lnTo>
                    <a:pt x="288290" y="88899"/>
                  </a:lnTo>
                  <a:lnTo>
                    <a:pt x="289560" y="93662"/>
                  </a:lnTo>
                  <a:lnTo>
                    <a:pt x="286385" y="98742"/>
                  </a:lnTo>
                  <a:lnTo>
                    <a:pt x="280352" y="100329"/>
                  </a:lnTo>
                  <a:lnTo>
                    <a:pt x="312737" y="100329"/>
                  </a:lnTo>
                  <a:lnTo>
                    <a:pt x="320357" y="57467"/>
                  </a:lnTo>
                  <a:lnTo>
                    <a:pt x="351472" y="57467"/>
                  </a:lnTo>
                  <a:lnTo>
                    <a:pt x="351472" y="0"/>
                  </a:lnTo>
                  <a:close/>
                </a:path>
                <a:path w="525144" h="780414">
                  <a:moveTo>
                    <a:pt x="407352" y="35559"/>
                  </a:moveTo>
                  <a:lnTo>
                    <a:pt x="391062" y="93662"/>
                  </a:lnTo>
                  <a:lnTo>
                    <a:pt x="389890" y="97472"/>
                  </a:lnTo>
                  <a:lnTo>
                    <a:pt x="385444" y="100329"/>
                  </a:lnTo>
                  <a:lnTo>
                    <a:pt x="476250" y="100329"/>
                  </a:lnTo>
                  <a:lnTo>
                    <a:pt x="468312" y="85407"/>
                  </a:lnTo>
                  <a:lnTo>
                    <a:pt x="441642" y="57149"/>
                  </a:lnTo>
                  <a:lnTo>
                    <a:pt x="407352" y="35559"/>
                  </a:lnTo>
                  <a:close/>
                </a:path>
                <a:path w="525144" h="780414">
                  <a:moveTo>
                    <a:pt x="351472" y="57467"/>
                  </a:moveTo>
                  <a:lnTo>
                    <a:pt x="345122" y="57467"/>
                  </a:lnTo>
                  <a:lnTo>
                    <a:pt x="334327" y="92074"/>
                  </a:lnTo>
                  <a:lnTo>
                    <a:pt x="351472" y="92074"/>
                  </a:lnTo>
                  <a:lnTo>
                    <a:pt x="351472" y="57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5394" y="5402897"/>
              <a:ext cx="185102" cy="20224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368107" y="5313680"/>
              <a:ext cx="546100" cy="292100"/>
            </a:xfrm>
            <a:custGeom>
              <a:avLst/>
              <a:gdLst/>
              <a:ahLst/>
              <a:cxnLst/>
              <a:rect l="l" t="t" r="r" b="b"/>
              <a:pathLst>
                <a:path w="546100" h="292100">
                  <a:moveTo>
                    <a:pt x="216852" y="0"/>
                  </a:moveTo>
                  <a:lnTo>
                    <a:pt x="148272" y="5080"/>
                  </a:lnTo>
                  <a:lnTo>
                    <a:pt x="80962" y="18097"/>
                  </a:lnTo>
                  <a:lnTo>
                    <a:pt x="39687" y="30480"/>
                  </a:lnTo>
                  <a:lnTo>
                    <a:pt x="0" y="45720"/>
                  </a:lnTo>
                  <a:lnTo>
                    <a:pt x="0" y="132080"/>
                  </a:lnTo>
                  <a:lnTo>
                    <a:pt x="82867" y="132080"/>
                  </a:lnTo>
                  <a:lnTo>
                    <a:pt x="111125" y="137160"/>
                  </a:lnTo>
                  <a:lnTo>
                    <a:pt x="133985" y="150812"/>
                  </a:lnTo>
                  <a:lnTo>
                    <a:pt x="149225" y="171132"/>
                  </a:lnTo>
                  <a:lnTo>
                    <a:pt x="154940" y="195897"/>
                  </a:lnTo>
                  <a:lnTo>
                    <a:pt x="154940" y="291782"/>
                  </a:lnTo>
                  <a:lnTo>
                    <a:pt x="546100" y="291782"/>
                  </a:lnTo>
                  <a:lnTo>
                    <a:pt x="546100" y="145732"/>
                  </a:lnTo>
                  <a:lnTo>
                    <a:pt x="526732" y="99377"/>
                  </a:lnTo>
                  <a:lnTo>
                    <a:pt x="476885" y="64770"/>
                  </a:lnTo>
                  <a:lnTo>
                    <a:pt x="437515" y="46037"/>
                  </a:lnTo>
                  <a:lnTo>
                    <a:pt x="395605" y="30480"/>
                  </a:lnTo>
                  <a:lnTo>
                    <a:pt x="352425" y="18097"/>
                  </a:lnTo>
                  <a:lnTo>
                    <a:pt x="285432" y="4762"/>
                  </a:lnTo>
                  <a:lnTo>
                    <a:pt x="251142" y="1270"/>
                  </a:lnTo>
                  <a:lnTo>
                    <a:pt x="2168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267959" y="5379720"/>
            <a:ext cx="695960" cy="306705"/>
          </a:xfrm>
          <a:prstGeom prst="rect">
            <a:avLst/>
          </a:prstGeom>
          <a:ln w="9525">
            <a:solidFill>
              <a:srgbClr val="BF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05"/>
              </a:spcBef>
            </a:pPr>
            <a:r>
              <a:rPr sz="1200" spc="175" dirty="0">
                <a:latin typeface="Calibri"/>
                <a:cs typeface="Calibri"/>
              </a:rPr>
              <a:t>Δ</a:t>
            </a:r>
            <a:r>
              <a:rPr sz="1200" spc="140" dirty="0">
                <a:latin typeface="Calibri"/>
                <a:cs typeface="Calibri"/>
              </a:rPr>
              <a:t>ε</a:t>
            </a:r>
            <a:r>
              <a:rPr sz="1200" spc="160" dirty="0">
                <a:latin typeface="Calibri"/>
                <a:cs typeface="Calibri"/>
              </a:rPr>
              <a:t>δ</a:t>
            </a:r>
            <a:r>
              <a:rPr sz="1200" spc="165" dirty="0">
                <a:latin typeface="Calibri"/>
                <a:cs typeface="Calibri"/>
              </a:rPr>
              <a:t>ο</a:t>
            </a:r>
            <a:r>
              <a:rPr sz="1200" spc="170" dirty="0">
                <a:latin typeface="Calibri"/>
                <a:cs typeface="Calibri"/>
              </a:rPr>
              <a:t>μ</a:t>
            </a:r>
            <a:r>
              <a:rPr sz="1200" spc="165" dirty="0">
                <a:latin typeface="Calibri"/>
                <a:cs typeface="Calibri"/>
              </a:rPr>
              <a:t>έ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8589" y="5795010"/>
            <a:ext cx="1153795" cy="27178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600" spc="25" dirty="0">
                <a:latin typeface="Calibri"/>
                <a:cs typeface="Calibri"/>
              </a:rPr>
              <a:t>Πηγή: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NIST,</a:t>
            </a:r>
            <a:r>
              <a:rPr sz="600" spc="-1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151515"/>
                </a:solidFill>
                <a:latin typeface="Calibri"/>
                <a:cs typeface="Calibri"/>
              </a:rPr>
              <a:t>2024.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10" dirty="0">
                <a:latin typeface="Calibri"/>
                <a:cs typeface="Calibri"/>
              </a:rPr>
              <a:t>https://csrc.nist.gov/glossary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371215" y="5751829"/>
            <a:ext cx="5492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40" dirty="0">
                <a:latin typeface="Calibri"/>
                <a:cs typeface="Calibri"/>
              </a:rPr>
              <a:t>P</a:t>
            </a:r>
            <a:r>
              <a:rPr sz="1050" b="1" spc="30" dirty="0">
                <a:latin typeface="Calibri"/>
                <a:cs typeface="Calibri"/>
              </a:rPr>
              <a:t>L</a:t>
            </a:r>
            <a:r>
              <a:rPr sz="1050" b="1" spc="40" dirty="0">
                <a:latin typeface="Calibri"/>
                <a:cs typeface="Calibri"/>
              </a:rPr>
              <a:t>C</a:t>
            </a:r>
            <a:r>
              <a:rPr sz="1050" b="1" spc="30" dirty="0">
                <a:latin typeface="Calibri"/>
                <a:cs typeface="Calibri"/>
              </a:rPr>
              <a:t>/</a:t>
            </a:r>
            <a:r>
              <a:rPr sz="1050" b="1" spc="40" dirty="0">
                <a:latin typeface="Calibri"/>
                <a:cs typeface="Calibri"/>
              </a:rPr>
              <a:t>RT</a:t>
            </a:r>
            <a:r>
              <a:rPr sz="1050" b="1" spc="65" dirty="0">
                <a:latin typeface="Calibri"/>
                <a:cs typeface="Calibri"/>
              </a:rPr>
              <a:t>U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175682" y="5866129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2554" y="6130290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19477" y="2190432"/>
              <a:ext cx="0" cy="2268220"/>
            </a:xfrm>
            <a:custGeom>
              <a:avLst/>
              <a:gdLst/>
              <a:ahLst/>
              <a:cxnLst/>
              <a:rect l="l" t="t" r="r" b="b"/>
              <a:pathLst>
                <a:path h="2268220">
                  <a:moveTo>
                    <a:pt x="0" y="0"/>
                  </a:moveTo>
                  <a:lnTo>
                    <a:pt x="0" y="190500"/>
                  </a:lnTo>
                </a:path>
                <a:path h="2268220">
                  <a:moveTo>
                    <a:pt x="0" y="190500"/>
                  </a:moveTo>
                  <a:lnTo>
                    <a:pt x="0" y="226821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1560175" y="2501582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76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6605" y="2482532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6605" y="2190432"/>
            <a:ext cx="0" cy="2268220"/>
          </a:xfrm>
          <a:custGeom>
            <a:avLst/>
            <a:gdLst/>
            <a:ahLst/>
            <a:cxnLst/>
            <a:rect l="l" t="t" r="r" b="b"/>
            <a:pathLst>
              <a:path h="2268220">
                <a:moveTo>
                  <a:pt x="0" y="0"/>
                </a:moveTo>
                <a:lnTo>
                  <a:pt x="0" y="226821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78590" y="2190432"/>
            <a:ext cx="0" cy="2268220"/>
          </a:xfrm>
          <a:custGeom>
            <a:avLst/>
            <a:gdLst/>
            <a:ahLst/>
            <a:cxnLst/>
            <a:rect l="l" t="t" r="r" b="b"/>
            <a:pathLst>
              <a:path h="2268220">
                <a:moveTo>
                  <a:pt x="0" y="0"/>
                </a:moveTo>
                <a:lnTo>
                  <a:pt x="0" y="190500"/>
                </a:lnTo>
              </a:path>
              <a:path h="2268220">
                <a:moveTo>
                  <a:pt x="0" y="190500"/>
                </a:moveTo>
                <a:lnTo>
                  <a:pt x="0" y="226821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8513127" y="3714750"/>
            <a:ext cx="3072130" cy="744220"/>
            <a:chOff x="8513127" y="3714750"/>
            <a:chExt cx="3072130" cy="744220"/>
          </a:xfrm>
        </p:grpSpPr>
        <p:sp>
          <p:nvSpPr>
            <p:cNvPr id="13" name="object 13"/>
            <p:cNvSpPr/>
            <p:nvPr/>
          </p:nvSpPr>
          <p:spPr>
            <a:xfrm>
              <a:off x="8519477" y="3721100"/>
              <a:ext cx="3059430" cy="731520"/>
            </a:xfrm>
            <a:custGeom>
              <a:avLst/>
              <a:gdLst/>
              <a:ahLst/>
              <a:cxnLst/>
              <a:rect l="l" t="t" r="r" b="b"/>
              <a:pathLst>
                <a:path w="3059429" h="731520">
                  <a:moveTo>
                    <a:pt x="3059429" y="0"/>
                  </a:moveTo>
                  <a:lnTo>
                    <a:pt x="0" y="0"/>
                  </a:lnTo>
                  <a:lnTo>
                    <a:pt x="0" y="731519"/>
                  </a:lnTo>
                  <a:lnTo>
                    <a:pt x="3059429" y="731519"/>
                  </a:lnTo>
                  <a:lnTo>
                    <a:pt x="3059429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519477" y="3721100"/>
              <a:ext cx="3059430" cy="731520"/>
            </a:xfrm>
            <a:custGeom>
              <a:avLst/>
              <a:gdLst/>
              <a:ahLst/>
              <a:cxnLst/>
              <a:rect l="l" t="t" r="r" b="b"/>
              <a:pathLst>
                <a:path w="3059429" h="731520">
                  <a:moveTo>
                    <a:pt x="0" y="0"/>
                  </a:moveTo>
                  <a:lnTo>
                    <a:pt x="3059429" y="0"/>
                  </a:lnTo>
                  <a:lnTo>
                    <a:pt x="3059429" y="731519"/>
                  </a:lnTo>
                  <a:lnTo>
                    <a:pt x="0" y="73151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548687" y="3732847"/>
            <a:ext cx="2527300" cy="532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056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50" spc="-5" dirty="0">
                <a:latin typeface="Calibri"/>
                <a:cs typeface="Calibri"/>
              </a:rPr>
              <a:t>Κατάλογος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εξουσιοδοτημένων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χρηστών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που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μπορούν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να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έχουν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πρόσβαση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σε 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-15" dirty="0">
                <a:latin typeface="Calibri"/>
                <a:cs typeface="Calibri"/>
              </a:rPr>
              <a:t>λειτουργίες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ασφαλείας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70255" y="3714750"/>
            <a:ext cx="7755890" cy="744220"/>
            <a:chOff x="770255" y="3714750"/>
            <a:chExt cx="7755890" cy="744220"/>
          </a:xfrm>
        </p:grpSpPr>
        <p:sp>
          <p:nvSpPr>
            <p:cNvPr id="17" name="object 17"/>
            <p:cNvSpPr/>
            <p:nvPr/>
          </p:nvSpPr>
          <p:spPr>
            <a:xfrm>
              <a:off x="776605" y="3721100"/>
              <a:ext cx="7743190" cy="731520"/>
            </a:xfrm>
            <a:custGeom>
              <a:avLst/>
              <a:gdLst/>
              <a:ahLst/>
              <a:cxnLst/>
              <a:rect l="l" t="t" r="r" b="b"/>
              <a:pathLst>
                <a:path w="7743190" h="731520">
                  <a:moveTo>
                    <a:pt x="7743190" y="0"/>
                  </a:moveTo>
                  <a:lnTo>
                    <a:pt x="0" y="0"/>
                  </a:lnTo>
                  <a:lnTo>
                    <a:pt x="0" y="731519"/>
                  </a:lnTo>
                  <a:lnTo>
                    <a:pt x="7743190" y="731519"/>
                  </a:lnTo>
                  <a:lnTo>
                    <a:pt x="7743190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76605" y="3721100"/>
              <a:ext cx="7743190" cy="731520"/>
            </a:xfrm>
            <a:custGeom>
              <a:avLst/>
              <a:gdLst/>
              <a:ahLst/>
              <a:cxnLst/>
              <a:rect l="l" t="t" r="r" b="b"/>
              <a:pathLst>
                <a:path w="7743190" h="731520">
                  <a:moveTo>
                    <a:pt x="0" y="0"/>
                  </a:moveTo>
                  <a:lnTo>
                    <a:pt x="7743190" y="0"/>
                  </a:lnTo>
                  <a:lnTo>
                    <a:pt x="7743190" y="731519"/>
                  </a:lnTo>
                  <a:lnTo>
                    <a:pt x="0" y="731519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04544" y="3745865"/>
            <a:ext cx="7315834" cy="624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6385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dirty="0">
                <a:latin typeface="Calibri"/>
                <a:cs typeface="Calibri"/>
              </a:rPr>
              <a:t>Οι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κύριες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λειτουργίες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του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συστήματος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διαχωρίζονται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μέσω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των </a:t>
            </a:r>
            <a:r>
              <a:rPr sz="1200" spc="-5" dirty="0">
                <a:latin typeface="Calibri"/>
                <a:cs typeface="Calibri"/>
              </a:rPr>
              <a:t>εκχωρούμενων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εξουσιοδοτήσεων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χρήστη.</a:t>
            </a:r>
            <a:endParaRPr sz="1200">
              <a:latin typeface="Calibri"/>
              <a:cs typeface="Calibri"/>
            </a:endParaRPr>
          </a:p>
          <a:p>
            <a:pPr marL="299720" marR="5080" indent="-287020">
              <a:lnSpc>
                <a:spcPct val="100000"/>
              </a:lnSpc>
              <a:spcBef>
                <a:spcPts val="405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b="1" dirty="0">
                <a:latin typeface="Calibri"/>
                <a:cs typeface="Calibri"/>
              </a:rPr>
              <a:t>Οι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λειτουργίες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ασφαλείας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περιορίζονται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στον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μικρότερο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δυνατό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αριθμό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χρηστών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που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είναι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απαραίτητος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για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τη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διασφάλιση της ασφάλειας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του περιβάλλοντος.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34407" y="337820"/>
            <a:ext cx="1029335" cy="53949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10"/>
              </a:lnSpc>
            </a:pPr>
            <a:r>
              <a:rPr sz="3600" spc="270" dirty="0">
                <a:solidFill>
                  <a:srgbClr val="D8D8D8"/>
                </a:solidFill>
                <a:latin typeface="Calibri"/>
                <a:cs typeface="Calibri"/>
              </a:rPr>
              <a:t>ΈΛΕΓΧΟΣ</a:t>
            </a:r>
            <a:r>
              <a:rPr sz="36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90" dirty="0">
                <a:solidFill>
                  <a:srgbClr val="D8D8D8"/>
                </a:solidFill>
                <a:latin typeface="Calibri"/>
                <a:cs typeface="Calibri"/>
              </a:rPr>
              <a:t>ΠΡΌΣΒΑΣΗΣ</a:t>
            </a:r>
            <a:r>
              <a:rPr sz="3600" spc="10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45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310"/>
              </a:lnSpc>
            </a:pPr>
            <a:r>
              <a:rPr sz="3600" spc="2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r>
              <a:rPr sz="360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30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55344" y="773429"/>
            <a:ext cx="594868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5" dirty="0"/>
              <a:t>Εξουσιοδότηση</a:t>
            </a:r>
            <a:r>
              <a:rPr spc="220" dirty="0"/>
              <a:t> </a:t>
            </a:r>
            <a:r>
              <a:rPr spc="175" dirty="0"/>
              <a:t>χρηστών</a:t>
            </a:r>
            <a:r>
              <a:rPr spc="229" dirty="0"/>
              <a:t> </a:t>
            </a:r>
            <a:r>
              <a:rPr spc="130" dirty="0"/>
              <a:t>στα</a:t>
            </a:r>
            <a:r>
              <a:rPr spc="140" dirty="0"/>
              <a:t> </a:t>
            </a:r>
            <a:r>
              <a:rPr spc="145" dirty="0"/>
              <a:t>δίκτυα</a:t>
            </a:r>
            <a:r>
              <a:rPr spc="204" dirty="0"/>
              <a:t> </a:t>
            </a:r>
            <a:r>
              <a:rPr spc="155" dirty="0"/>
              <a:t>ενέργειας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2150" y="1450339"/>
            <a:ext cx="9455785" cy="579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346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80" dirty="0">
                <a:latin typeface="Calibri"/>
                <a:cs typeface="Calibri"/>
              </a:rPr>
              <a:t>Για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να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εξασφαλιστεί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ο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"έλεγχος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πρόσβασης",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η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ENISA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(Ευρωπαϊκή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Υπηρεσία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Κυβερνοασφάλειας)</a:t>
            </a:r>
            <a:r>
              <a:rPr sz="1350" spc="40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επίσης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στο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SM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9.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ορισμένες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συστάσεις: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82955" y="2419032"/>
            <a:ext cx="7730490" cy="1193800"/>
          </a:xfrm>
          <a:custGeom>
            <a:avLst/>
            <a:gdLst/>
            <a:ahLst/>
            <a:cxnLst/>
            <a:rect l="l" t="t" r="r" b="b"/>
            <a:pathLst>
              <a:path w="7730490" h="1193800">
                <a:moveTo>
                  <a:pt x="7730490" y="0"/>
                </a:moveTo>
                <a:lnTo>
                  <a:pt x="0" y="0"/>
                </a:lnTo>
                <a:lnTo>
                  <a:pt x="0" y="1193799"/>
                </a:lnTo>
                <a:lnTo>
                  <a:pt x="7730490" y="1193799"/>
                </a:lnTo>
                <a:lnTo>
                  <a:pt x="7730490" y="0"/>
                </a:lnTo>
                <a:close/>
              </a:path>
            </a:pathLst>
          </a:custGeom>
          <a:solidFill>
            <a:srgbClr val="FFE6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10894" y="2433637"/>
            <a:ext cx="7517130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6385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spc="-5" dirty="0">
                <a:latin typeface="Calibri"/>
                <a:cs typeface="Calibri"/>
              </a:rPr>
              <a:t>Προσδιορίζονται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και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τεκμηριώνονται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οι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επιτρεπόμενες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μέθοδοι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ελέγχου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πρόσβασης.</a:t>
            </a:r>
            <a:endParaRPr sz="1200">
              <a:latin typeface="Calibri"/>
              <a:cs typeface="Calibri"/>
            </a:endParaRPr>
          </a:p>
          <a:p>
            <a:pPr marL="299720" marR="5080" indent="-287020">
              <a:lnSpc>
                <a:spcPct val="100000"/>
              </a:lnSpc>
              <a:spcBef>
                <a:spcPts val="395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dirty="0">
                <a:latin typeface="Calibri"/>
                <a:cs typeface="Calibri"/>
              </a:rPr>
              <a:t>Το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σύστημα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πληροφοριών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έξυπνου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δικτύου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επιβάλλει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τις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εκχωρούμενες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εξουσιοδοτήσεις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χρήστη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για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τον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έλεγχο 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της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πρόσβασης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στο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σύστημα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πληροφοριών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έξυπνου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δικτύου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σύμφωνα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με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την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πολιτική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που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συμφωνείται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από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την </a:t>
            </a:r>
            <a:r>
              <a:rPr sz="1200" b="1" spc="-254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οργάνωση.</a:t>
            </a:r>
            <a:endParaRPr sz="1200">
              <a:latin typeface="Calibri"/>
              <a:cs typeface="Calibri"/>
            </a:endParaRPr>
          </a:p>
          <a:p>
            <a:pPr marL="299720" indent="-286385">
              <a:lnSpc>
                <a:spcPct val="100000"/>
              </a:lnSpc>
              <a:spcBef>
                <a:spcPts val="395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spc="-5" dirty="0">
                <a:latin typeface="Calibri"/>
                <a:cs typeface="Calibri"/>
              </a:rPr>
              <a:t>Στους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λογαριασμούς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χρηστών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χορηγείται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το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πιο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περιοριστικό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σύνολο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δικαιωμάτων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και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προνομίων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ή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πρόσβασης.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513444" y="2419032"/>
            <a:ext cx="3046730" cy="1193800"/>
          </a:xfrm>
          <a:custGeom>
            <a:avLst/>
            <a:gdLst/>
            <a:ahLst/>
            <a:cxnLst/>
            <a:rect l="l" t="t" r="r" b="b"/>
            <a:pathLst>
              <a:path w="3046729" h="1193800">
                <a:moveTo>
                  <a:pt x="3046729" y="0"/>
                </a:moveTo>
                <a:lnTo>
                  <a:pt x="0" y="0"/>
                </a:lnTo>
                <a:lnTo>
                  <a:pt x="0" y="1193799"/>
                </a:lnTo>
                <a:lnTo>
                  <a:pt x="3046729" y="1193799"/>
                </a:lnTo>
                <a:lnTo>
                  <a:pt x="3046729" y="0"/>
                </a:lnTo>
                <a:close/>
              </a:path>
            </a:pathLst>
          </a:custGeom>
          <a:solidFill>
            <a:srgbClr val="FFE6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542655" y="2394584"/>
            <a:ext cx="2840355" cy="1132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198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50" spc="-5" dirty="0">
                <a:latin typeface="Calibri"/>
                <a:cs typeface="Calibri"/>
              </a:rPr>
              <a:t>Προσδιορίστε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τον</a:t>
            </a:r>
            <a:r>
              <a:rPr sz="1050" b="1" spc="5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τύπο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επαλήθευσης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χρήστη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και</a:t>
            </a:r>
            <a:endParaRPr sz="1050">
              <a:latin typeface="Calibri"/>
              <a:cs typeface="Calibri"/>
            </a:endParaRPr>
          </a:p>
          <a:p>
            <a:pPr marL="299720">
              <a:lnSpc>
                <a:spcPct val="100000"/>
              </a:lnSpc>
              <a:spcBef>
                <a:spcPts val="110"/>
              </a:spcBef>
            </a:pPr>
            <a:r>
              <a:rPr sz="1050" b="1" spc="-10" dirty="0">
                <a:latin typeface="Calibri"/>
                <a:cs typeface="Calibri"/>
              </a:rPr>
              <a:t>σχήμα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-15" dirty="0">
                <a:latin typeface="Calibri"/>
                <a:cs typeface="Calibri"/>
              </a:rPr>
              <a:t>εξουσιοδότησης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χρήστη</a:t>
            </a:r>
            <a:endParaRPr sz="1050">
              <a:latin typeface="Calibri"/>
              <a:cs typeface="Calibri"/>
            </a:endParaRPr>
          </a:p>
          <a:p>
            <a:pPr marL="299720" marR="472440" indent="-287020">
              <a:lnSpc>
                <a:spcPct val="105600"/>
              </a:lnSpc>
              <a:spcBef>
                <a:spcPts val="335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50" spc="-5" dirty="0">
                <a:latin typeface="Calibri"/>
                <a:cs typeface="Calibri"/>
              </a:rPr>
              <a:t>Έχετε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τον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κατάλογο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των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χρηστών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και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των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σχετικών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δικαιωμάτων 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πρόσβασης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8589" y="6095365"/>
            <a:ext cx="7360284" cy="302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1700"/>
              </a:lnSpc>
              <a:spcBef>
                <a:spcPts val="100"/>
              </a:spcBef>
            </a:pPr>
            <a:r>
              <a:rPr sz="600" spc="10" dirty="0">
                <a:latin typeface="Calibri"/>
                <a:cs typeface="Calibri"/>
              </a:rPr>
              <a:t>Πηγή: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ENISA (Ευρωπαϊκή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Υπηρεσία Κυβερνοασφάλειας),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"Κατάλληλες ασφαλείς λύσεις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για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τα έξυπνα δίκτυα.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Κατευθυντήριες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γραμμές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για την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αξιολόγηση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της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πολυπλοκότητας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της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υλοποίησης</a:t>
            </a:r>
            <a:r>
              <a:rPr sz="600" spc="2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των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μέτρων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ασφαλείας", 2012. 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URL: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30" dirty="0">
                <a:latin typeface="Calibri"/>
                <a:cs typeface="Calibri"/>
                <a:hlinkClick r:id="rId4"/>
              </a:rPr>
              <a:t>https://www.enisa.europa.eu/publications/κατάλληλες-ασφαλείς-μέθοδοι-ασφάλειας-για-συστήματα-συνδεδεμένω</a:t>
            </a:r>
            <a:r>
              <a:rPr sz="600" spc="30" dirty="0">
                <a:latin typeface="Calibri"/>
                <a:cs typeface="Calibri"/>
              </a:rPr>
              <a:t>ν-εγκαταστάσεων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170919" y="6249670"/>
            <a:ext cx="1409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2554" y="6432867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2955" y="2101532"/>
            <a:ext cx="7730490" cy="279400"/>
          </a:xfrm>
          <a:prstGeom prst="rect">
            <a:avLst/>
          </a:prstGeom>
          <a:solidFill>
            <a:srgbClr val="FFB8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310"/>
              </a:spcBef>
            </a:pPr>
            <a:r>
              <a:rPr sz="1050" b="1" spc="75" dirty="0">
                <a:solidFill>
                  <a:srgbClr val="FFFFFF"/>
                </a:solidFill>
                <a:latin typeface="Calibri"/>
                <a:cs typeface="Calibri"/>
              </a:rPr>
              <a:t>Ορισμένες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FFFF"/>
                </a:solidFill>
                <a:latin typeface="Calibri"/>
                <a:cs typeface="Calibri"/>
              </a:rPr>
              <a:t>συστάσεις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FFFF"/>
                </a:solidFill>
                <a:latin typeface="Calibri"/>
                <a:cs typeface="Calibri"/>
              </a:rPr>
              <a:t>σχετικά</a:t>
            </a: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8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5" dirty="0">
                <a:solidFill>
                  <a:srgbClr val="FFFFFF"/>
                </a:solidFill>
                <a:latin typeface="Calibri"/>
                <a:cs typeface="Calibri"/>
              </a:rPr>
              <a:t>εξουσιοδότηση</a:t>
            </a: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5" dirty="0">
                <a:solidFill>
                  <a:srgbClr val="FFFFFF"/>
                </a:solidFill>
                <a:latin typeface="Calibri"/>
                <a:cs typeface="Calibri"/>
              </a:rPr>
              <a:t>χρήστη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FFFF"/>
                </a:solidFill>
                <a:latin typeface="Calibri"/>
                <a:cs typeface="Calibri"/>
              </a:rPr>
              <a:t>τοπική</a:t>
            </a: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FFFF"/>
                </a:solidFill>
                <a:latin typeface="Calibri"/>
                <a:cs typeface="Calibri"/>
              </a:rPr>
              <a:t>απομακρυσμένη)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526144" y="2101532"/>
            <a:ext cx="3046730" cy="279400"/>
          </a:xfrm>
          <a:custGeom>
            <a:avLst/>
            <a:gdLst/>
            <a:ahLst/>
            <a:cxnLst/>
            <a:rect l="l" t="t" r="r" b="b"/>
            <a:pathLst>
              <a:path w="3046729" h="279400">
                <a:moveTo>
                  <a:pt x="3046729" y="0"/>
                </a:moveTo>
                <a:lnTo>
                  <a:pt x="0" y="0"/>
                </a:lnTo>
                <a:lnTo>
                  <a:pt x="0" y="279400"/>
                </a:lnTo>
                <a:lnTo>
                  <a:pt x="3046729" y="279400"/>
                </a:lnTo>
                <a:lnTo>
                  <a:pt x="3046729" y="0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599169" y="2128202"/>
            <a:ext cx="200533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2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5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2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0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15" dirty="0">
                <a:solidFill>
                  <a:srgbClr val="FFFFFF"/>
                </a:solidFill>
                <a:latin typeface="Calibri"/>
                <a:cs typeface="Calibri"/>
              </a:rPr>
              <a:t>γίνει</a:t>
            </a:r>
            <a:r>
              <a:rPr sz="10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20" dirty="0">
                <a:solidFill>
                  <a:srgbClr val="FFFFFF"/>
                </a:solidFill>
                <a:latin typeface="Calibri"/>
                <a:cs typeface="Calibri"/>
              </a:rPr>
              <a:t>αυτό,</a:t>
            </a:r>
            <a:r>
              <a:rPr sz="10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20" dirty="0">
                <a:solidFill>
                  <a:srgbClr val="FFFFFF"/>
                </a:solidFill>
                <a:latin typeface="Calibri"/>
                <a:cs typeface="Calibri"/>
              </a:rPr>
              <a:t>απαραίτητο</a:t>
            </a:r>
            <a:r>
              <a:rPr sz="105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15" dirty="0">
                <a:solidFill>
                  <a:srgbClr val="FFFFFF"/>
                </a:solidFill>
                <a:latin typeface="Calibri"/>
                <a:cs typeface="Calibri"/>
              </a:rPr>
              <a:t>να: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299" rIns="0" bIns="0" rtlCol="0">
            <a:spAutoFit/>
          </a:bodyPr>
          <a:lstStyle/>
          <a:p>
            <a:pPr marL="6238875" marR="5080">
              <a:lnSpc>
                <a:spcPts val="2910"/>
              </a:lnSpc>
              <a:spcBef>
                <a:spcPts val="470"/>
              </a:spcBef>
            </a:pPr>
            <a:r>
              <a:rPr sz="2700" spc="200" dirty="0">
                <a:solidFill>
                  <a:srgbClr val="FFFFFF"/>
                </a:solidFill>
              </a:rPr>
              <a:t>Σημασία</a:t>
            </a:r>
            <a:r>
              <a:rPr sz="2700" spc="204" dirty="0">
                <a:solidFill>
                  <a:srgbClr val="FFFFFF"/>
                </a:solidFill>
              </a:rPr>
              <a:t> </a:t>
            </a:r>
            <a:r>
              <a:rPr sz="2700" spc="130" dirty="0">
                <a:solidFill>
                  <a:srgbClr val="FFFFFF"/>
                </a:solidFill>
              </a:rPr>
              <a:t>των</a:t>
            </a:r>
            <a:r>
              <a:rPr sz="2700" spc="50" dirty="0">
                <a:solidFill>
                  <a:srgbClr val="FFFFFF"/>
                </a:solidFill>
              </a:rPr>
              <a:t> </a:t>
            </a:r>
            <a:r>
              <a:rPr sz="2700" spc="190" dirty="0">
                <a:solidFill>
                  <a:srgbClr val="FFFFFF"/>
                </a:solidFill>
              </a:rPr>
              <a:t>ανθρώπινων </a:t>
            </a:r>
            <a:r>
              <a:rPr sz="2700" spc="-660" dirty="0">
                <a:solidFill>
                  <a:srgbClr val="FFFFFF"/>
                </a:solidFill>
              </a:rPr>
              <a:t> </a:t>
            </a:r>
            <a:r>
              <a:rPr sz="2700" spc="185" dirty="0">
                <a:solidFill>
                  <a:srgbClr val="FFFFFF"/>
                </a:solidFill>
              </a:rPr>
              <a:t>παραγόντων:</a:t>
            </a:r>
            <a:endParaRPr sz="2700"/>
          </a:p>
        </p:txBody>
      </p:sp>
      <p:sp>
        <p:nvSpPr>
          <p:cNvPr id="9" name="object 9"/>
          <p:cNvSpPr txBox="1"/>
          <p:nvPr/>
        </p:nvSpPr>
        <p:spPr>
          <a:xfrm>
            <a:off x="6685280" y="2259329"/>
            <a:ext cx="2785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70" dirty="0">
                <a:solidFill>
                  <a:srgbClr val="FFB800"/>
                </a:solidFill>
                <a:latin typeface="Calibri"/>
                <a:cs typeface="Calibri"/>
              </a:rPr>
              <a:t>Ψυχολογικές</a:t>
            </a:r>
            <a:r>
              <a:rPr sz="1800" spc="-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55" dirty="0">
                <a:solidFill>
                  <a:srgbClr val="FFB800"/>
                </a:solidFill>
                <a:latin typeface="Calibri"/>
                <a:cs typeface="Calibri"/>
              </a:rPr>
              <a:t>επιπτώσεις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3014345"/>
            <a:ext cx="4861560" cy="10045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38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Ψυχολογικές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πτυχές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επηρεάζουν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συμπεριφορές</a:t>
            </a:r>
            <a:endParaRPr sz="1050">
              <a:latin typeface="Calibri"/>
              <a:cs typeface="Calibri"/>
            </a:endParaRPr>
          </a:p>
          <a:p>
            <a:pPr marL="287020">
              <a:lnSpc>
                <a:spcPts val="1210"/>
              </a:lnSpc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0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0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επίδραση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γνωστικών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προκαταλήψεων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αποφάσεις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ασφαλείας.</a:t>
            </a:r>
            <a:endParaRPr sz="1050">
              <a:latin typeface="Calibri"/>
              <a:cs typeface="Calibri"/>
            </a:endParaRPr>
          </a:p>
          <a:p>
            <a:pPr marL="287020" marR="708025" indent="-274320">
              <a:lnSpc>
                <a:spcPct val="92300"/>
              </a:lnSpc>
              <a:spcBef>
                <a:spcPts val="43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ψυχολογικών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αρχών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ενίσχυση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μέτρων </a:t>
            </a:r>
            <a:r>
              <a:rPr sz="1050" spc="-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969" y="5762942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605779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19477" y="2190432"/>
              <a:ext cx="0" cy="2268220"/>
            </a:xfrm>
            <a:custGeom>
              <a:avLst/>
              <a:gdLst/>
              <a:ahLst/>
              <a:cxnLst/>
              <a:rect l="l" t="t" r="r" b="b"/>
              <a:pathLst>
                <a:path h="2268220">
                  <a:moveTo>
                    <a:pt x="0" y="0"/>
                  </a:moveTo>
                  <a:lnTo>
                    <a:pt x="0" y="190500"/>
                  </a:lnTo>
                </a:path>
                <a:path h="2268220">
                  <a:moveTo>
                    <a:pt x="0" y="190500"/>
                  </a:moveTo>
                  <a:lnTo>
                    <a:pt x="0" y="226821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1560175" y="2501582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76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6605" y="2482532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6605" y="2190432"/>
            <a:ext cx="0" cy="2268220"/>
          </a:xfrm>
          <a:custGeom>
            <a:avLst/>
            <a:gdLst/>
            <a:ahLst/>
            <a:cxnLst/>
            <a:rect l="l" t="t" r="r" b="b"/>
            <a:pathLst>
              <a:path h="2268220">
                <a:moveTo>
                  <a:pt x="0" y="0"/>
                </a:moveTo>
                <a:lnTo>
                  <a:pt x="0" y="226821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78590" y="2190432"/>
            <a:ext cx="0" cy="2268220"/>
          </a:xfrm>
          <a:custGeom>
            <a:avLst/>
            <a:gdLst/>
            <a:ahLst/>
            <a:cxnLst/>
            <a:rect l="l" t="t" r="r" b="b"/>
            <a:pathLst>
              <a:path h="2268220">
                <a:moveTo>
                  <a:pt x="0" y="0"/>
                </a:moveTo>
                <a:lnTo>
                  <a:pt x="0" y="190500"/>
                </a:lnTo>
              </a:path>
              <a:path h="2268220">
                <a:moveTo>
                  <a:pt x="0" y="190500"/>
                </a:moveTo>
                <a:lnTo>
                  <a:pt x="0" y="226821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8513127" y="3597275"/>
            <a:ext cx="3072130" cy="744220"/>
            <a:chOff x="8513127" y="3597275"/>
            <a:chExt cx="3072130" cy="744220"/>
          </a:xfrm>
        </p:grpSpPr>
        <p:sp>
          <p:nvSpPr>
            <p:cNvPr id="13" name="object 13"/>
            <p:cNvSpPr/>
            <p:nvPr/>
          </p:nvSpPr>
          <p:spPr>
            <a:xfrm>
              <a:off x="8519477" y="3612832"/>
              <a:ext cx="3059430" cy="722630"/>
            </a:xfrm>
            <a:custGeom>
              <a:avLst/>
              <a:gdLst/>
              <a:ahLst/>
              <a:cxnLst/>
              <a:rect l="l" t="t" r="r" b="b"/>
              <a:pathLst>
                <a:path w="3059429" h="722629">
                  <a:moveTo>
                    <a:pt x="0" y="722312"/>
                  </a:moveTo>
                  <a:lnTo>
                    <a:pt x="3059429" y="722312"/>
                  </a:lnTo>
                  <a:lnTo>
                    <a:pt x="3059429" y="0"/>
                  </a:lnTo>
                  <a:lnTo>
                    <a:pt x="0" y="0"/>
                  </a:lnTo>
                  <a:lnTo>
                    <a:pt x="0" y="722312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519477" y="3603625"/>
              <a:ext cx="3059430" cy="731520"/>
            </a:xfrm>
            <a:custGeom>
              <a:avLst/>
              <a:gdLst/>
              <a:ahLst/>
              <a:cxnLst/>
              <a:rect l="l" t="t" r="r" b="b"/>
              <a:pathLst>
                <a:path w="3059429" h="731520">
                  <a:moveTo>
                    <a:pt x="0" y="0"/>
                  </a:moveTo>
                  <a:lnTo>
                    <a:pt x="3059429" y="0"/>
                  </a:lnTo>
                  <a:lnTo>
                    <a:pt x="3059429" y="731519"/>
                  </a:lnTo>
                  <a:lnTo>
                    <a:pt x="0" y="73151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548687" y="3615372"/>
            <a:ext cx="2527300" cy="532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056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50" spc="-5" dirty="0">
                <a:latin typeface="Calibri"/>
                <a:cs typeface="Calibri"/>
              </a:rPr>
              <a:t>Κατάλογος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εξουσιοδοτημένων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χρηστών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που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μπορούν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να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έχουν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πρόσβαση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σε 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-15" dirty="0">
                <a:latin typeface="Calibri"/>
                <a:cs typeface="Calibri"/>
              </a:rPr>
              <a:t>λειτουργίες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ασφαλείας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70255" y="3597275"/>
            <a:ext cx="7755890" cy="744220"/>
            <a:chOff x="770255" y="3597275"/>
            <a:chExt cx="7755890" cy="744220"/>
          </a:xfrm>
        </p:grpSpPr>
        <p:sp>
          <p:nvSpPr>
            <p:cNvPr id="17" name="object 17"/>
            <p:cNvSpPr/>
            <p:nvPr/>
          </p:nvSpPr>
          <p:spPr>
            <a:xfrm>
              <a:off x="776605" y="3612832"/>
              <a:ext cx="7743190" cy="722630"/>
            </a:xfrm>
            <a:custGeom>
              <a:avLst/>
              <a:gdLst/>
              <a:ahLst/>
              <a:cxnLst/>
              <a:rect l="l" t="t" r="r" b="b"/>
              <a:pathLst>
                <a:path w="7743190" h="722629">
                  <a:moveTo>
                    <a:pt x="0" y="722312"/>
                  </a:moveTo>
                  <a:lnTo>
                    <a:pt x="7743190" y="722312"/>
                  </a:lnTo>
                  <a:lnTo>
                    <a:pt x="7743190" y="0"/>
                  </a:lnTo>
                  <a:lnTo>
                    <a:pt x="0" y="0"/>
                  </a:lnTo>
                  <a:lnTo>
                    <a:pt x="0" y="722312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76605" y="3603625"/>
              <a:ext cx="7743190" cy="731520"/>
            </a:xfrm>
            <a:custGeom>
              <a:avLst/>
              <a:gdLst/>
              <a:ahLst/>
              <a:cxnLst/>
              <a:rect l="l" t="t" r="r" b="b"/>
              <a:pathLst>
                <a:path w="7743190" h="731520">
                  <a:moveTo>
                    <a:pt x="0" y="0"/>
                  </a:moveTo>
                  <a:lnTo>
                    <a:pt x="7743190" y="0"/>
                  </a:lnTo>
                  <a:lnTo>
                    <a:pt x="7743190" y="731519"/>
                  </a:lnTo>
                  <a:lnTo>
                    <a:pt x="0" y="731519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04544" y="3628390"/>
            <a:ext cx="7141209" cy="624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6385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dirty="0">
                <a:latin typeface="Calibri"/>
                <a:cs typeface="Calibri"/>
              </a:rPr>
              <a:t>Οι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κύριες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λειτουργίες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του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συστήματος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διαχωρίζονται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μέσω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των </a:t>
            </a:r>
            <a:r>
              <a:rPr sz="1200" spc="-5" dirty="0">
                <a:latin typeface="Calibri"/>
                <a:cs typeface="Calibri"/>
              </a:rPr>
              <a:t>εκχωρούμενων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εξουσιοδοτήσεων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χρήστη.</a:t>
            </a:r>
            <a:endParaRPr sz="1200">
              <a:latin typeface="Calibri"/>
              <a:cs typeface="Calibri"/>
            </a:endParaRPr>
          </a:p>
          <a:p>
            <a:pPr marL="299720" marR="5080" indent="-287020">
              <a:lnSpc>
                <a:spcPct val="100000"/>
              </a:lnSpc>
              <a:spcBef>
                <a:spcPts val="405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b="1" dirty="0">
                <a:latin typeface="Calibri"/>
                <a:cs typeface="Calibri"/>
              </a:rPr>
              <a:t>Οι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λειτουργίες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ασφαλείας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περιορίζονται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στον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μικρότερο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δυνατό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αριθμό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χρηστών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που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είναι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απαραίτητος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για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την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ασφάλεια του περιβάλλοντος.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34407" y="337820"/>
            <a:ext cx="1029335" cy="53949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10"/>
              </a:lnSpc>
            </a:pPr>
            <a:r>
              <a:rPr sz="3600" spc="270" dirty="0">
                <a:solidFill>
                  <a:srgbClr val="D8D8D8"/>
                </a:solidFill>
                <a:latin typeface="Calibri"/>
                <a:cs typeface="Calibri"/>
              </a:rPr>
              <a:t>ΈΛΕΓΧΟΣ</a:t>
            </a:r>
            <a:r>
              <a:rPr sz="36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90" dirty="0">
                <a:solidFill>
                  <a:srgbClr val="D8D8D8"/>
                </a:solidFill>
                <a:latin typeface="Calibri"/>
                <a:cs typeface="Calibri"/>
              </a:rPr>
              <a:t>ΠΡΌΣΒΑΣΗΣ</a:t>
            </a:r>
            <a:r>
              <a:rPr sz="3600" spc="10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45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310"/>
              </a:lnSpc>
            </a:pPr>
            <a:r>
              <a:rPr sz="3600" spc="2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r>
              <a:rPr sz="360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30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55344" y="773429"/>
            <a:ext cx="43014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5" dirty="0"/>
              <a:t>Εξουσιοδότηση</a:t>
            </a:r>
            <a:r>
              <a:rPr spc="215" dirty="0"/>
              <a:t> </a:t>
            </a:r>
            <a:r>
              <a:rPr spc="165" dirty="0"/>
              <a:t>χρήστη </a:t>
            </a:r>
            <a:r>
              <a:rPr spc="120" dirty="0"/>
              <a:t>σε</a:t>
            </a:r>
            <a:r>
              <a:rPr spc="130" dirty="0"/>
              <a:t> </a:t>
            </a:r>
            <a:r>
              <a:rPr spc="145" dirty="0"/>
              <a:t>δίκτυα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2150" y="1450339"/>
            <a:ext cx="9175115" cy="579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346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80" dirty="0">
                <a:latin typeface="Calibri"/>
                <a:cs typeface="Calibri"/>
              </a:rPr>
              <a:t>Για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να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εγγυηθεί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"έλεγχο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πρόσβασης",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ο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ENISA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(Ευρωπαϊκή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Υπηρεσία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Κυβερνοασφάλειας)</a:t>
            </a:r>
            <a:r>
              <a:rPr sz="1350" spc="40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επίσης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στο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SM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9.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ορισμένες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συστάσεις: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82955" y="2419032"/>
            <a:ext cx="7730490" cy="1193800"/>
          </a:xfrm>
          <a:custGeom>
            <a:avLst/>
            <a:gdLst/>
            <a:ahLst/>
            <a:cxnLst/>
            <a:rect l="l" t="t" r="r" b="b"/>
            <a:pathLst>
              <a:path w="7730490" h="1193800">
                <a:moveTo>
                  <a:pt x="7730490" y="0"/>
                </a:moveTo>
                <a:lnTo>
                  <a:pt x="0" y="0"/>
                </a:lnTo>
                <a:lnTo>
                  <a:pt x="0" y="1193799"/>
                </a:lnTo>
                <a:lnTo>
                  <a:pt x="7730490" y="1193799"/>
                </a:lnTo>
                <a:lnTo>
                  <a:pt x="7730490" y="0"/>
                </a:lnTo>
                <a:close/>
              </a:path>
            </a:pathLst>
          </a:custGeom>
          <a:solidFill>
            <a:srgbClr val="FFE6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10894" y="2433637"/>
            <a:ext cx="7517130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6385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spc="-5" dirty="0">
                <a:latin typeface="Calibri"/>
                <a:cs typeface="Calibri"/>
              </a:rPr>
              <a:t>Προσδιορίζονται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και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τεκμηριώνονται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οι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επιτρεπόμενες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μέθοδοι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ελέγχου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πρόσβασης.</a:t>
            </a:r>
            <a:endParaRPr sz="1200">
              <a:latin typeface="Calibri"/>
              <a:cs typeface="Calibri"/>
            </a:endParaRPr>
          </a:p>
          <a:p>
            <a:pPr marL="299720" marR="5080" indent="-287020">
              <a:lnSpc>
                <a:spcPct val="100000"/>
              </a:lnSpc>
              <a:spcBef>
                <a:spcPts val="395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dirty="0">
                <a:latin typeface="Calibri"/>
                <a:cs typeface="Calibri"/>
              </a:rPr>
              <a:t>Το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σύστημα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πληροφοριών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έξυπνου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δικτύου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επιβάλλει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τις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εκχωρούμενες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εξουσιοδοτήσεις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χρήστη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για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τον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έλεγχο 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της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πρόσβασης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στο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σύστημα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πληροφοριών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έξυπνου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δικτύου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σύμφωνα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με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την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πολιτική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που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συμφωνείται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από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την </a:t>
            </a:r>
            <a:r>
              <a:rPr sz="1200" b="1" spc="-254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οργάνωση.</a:t>
            </a:r>
            <a:endParaRPr sz="1200">
              <a:latin typeface="Calibri"/>
              <a:cs typeface="Calibri"/>
            </a:endParaRPr>
          </a:p>
          <a:p>
            <a:pPr marL="299720" indent="-286385">
              <a:lnSpc>
                <a:spcPct val="100000"/>
              </a:lnSpc>
              <a:spcBef>
                <a:spcPts val="395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spc="-5" dirty="0">
                <a:latin typeface="Calibri"/>
                <a:cs typeface="Calibri"/>
              </a:rPr>
              <a:t>Στους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λογαριασμούς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χρηστών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χορηγείται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το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πιο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περιοριστικό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σύνολο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δικαιωμάτων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και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προνομίων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ή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πρόσβασης.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513444" y="2419032"/>
            <a:ext cx="3046730" cy="1193800"/>
          </a:xfrm>
          <a:custGeom>
            <a:avLst/>
            <a:gdLst/>
            <a:ahLst/>
            <a:cxnLst/>
            <a:rect l="l" t="t" r="r" b="b"/>
            <a:pathLst>
              <a:path w="3046729" h="1193800">
                <a:moveTo>
                  <a:pt x="3046729" y="0"/>
                </a:moveTo>
                <a:lnTo>
                  <a:pt x="0" y="0"/>
                </a:lnTo>
                <a:lnTo>
                  <a:pt x="0" y="1193799"/>
                </a:lnTo>
                <a:lnTo>
                  <a:pt x="3046729" y="1193799"/>
                </a:lnTo>
                <a:lnTo>
                  <a:pt x="3046729" y="0"/>
                </a:lnTo>
                <a:close/>
              </a:path>
            </a:pathLst>
          </a:custGeom>
          <a:solidFill>
            <a:srgbClr val="FFE6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542655" y="2394584"/>
            <a:ext cx="2840355" cy="1132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198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50" spc="-5" dirty="0">
                <a:latin typeface="Calibri"/>
                <a:cs typeface="Calibri"/>
              </a:rPr>
              <a:t>Προσδιορίστε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τον</a:t>
            </a:r>
            <a:r>
              <a:rPr sz="1050" b="1" spc="5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τύπο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επαλήθευσης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χρήστη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και</a:t>
            </a:r>
            <a:endParaRPr sz="1050">
              <a:latin typeface="Calibri"/>
              <a:cs typeface="Calibri"/>
            </a:endParaRPr>
          </a:p>
          <a:p>
            <a:pPr marL="299720">
              <a:lnSpc>
                <a:spcPct val="100000"/>
              </a:lnSpc>
              <a:spcBef>
                <a:spcPts val="110"/>
              </a:spcBef>
            </a:pPr>
            <a:r>
              <a:rPr sz="1050" b="1" spc="-10" dirty="0">
                <a:latin typeface="Calibri"/>
                <a:cs typeface="Calibri"/>
              </a:rPr>
              <a:t>σχήμα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-15" dirty="0">
                <a:latin typeface="Calibri"/>
                <a:cs typeface="Calibri"/>
              </a:rPr>
              <a:t>εξουσιοδότησης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χρήστη</a:t>
            </a:r>
            <a:endParaRPr sz="1050">
              <a:latin typeface="Calibri"/>
              <a:cs typeface="Calibri"/>
            </a:endParaRPr>
          </a:p>
          <a:p>
            <a:pPr marL="299720" marR="472440" indent="-287020">
              <a:lnSpc>
                <a:spcPct val="105600"/>
              </a:lnSpc>
              <a:spcBef>
                <a:spcPts val="335"/>
              </a:spcBef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50" spc="-5" dirty="0">
                <a:latin typeface="Calibri"/>
                <a:cs typeface="Calibri"/>
              </a:rPr>
              <a:t>Έχετε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τον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κατάλογο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των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χρηστών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και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των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σχετικών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δικαιωμάτων 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πρόσβασης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8589" y="4578032"/>
            <a:ext cx="7346315" cy="1741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700" marR="653415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711200" algn="l"/>
              </a:tabLst>
            </a:pPr>
            <a:r>
              <a:rPr sz="1350" spc="75" dirty="0">
                <a:latin typeface="Calibri"/>
                <a:cs typeface="Calibri"/>
              </a:rPr>
              <a:t>Έτσι,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είναι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απαραίτητο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να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προσδιοριστούν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οι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χρήστες,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αντικείμενα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που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πρέπει </a:t>
            </a:r>
            <a:r>
              <a:rPr sz="1350" spc="100" dirty="0">
                <a:latin typeface="Calibri"/>
                <a:cs typeface="Calibri"/>
              </a:rPr>
              <a:t>να </a:t>
            </a:r>
            <a:r>
              <a:rPr sz="1350" spc="95" dirty="0">
                <a:latin typeface="Calibri"/>
                <a:cs typeface="Calibri"/>
              </a:rPr>
              <a:t>προστατευθούν, </a:t>
            </a:r>
            <a:r>
              <a:rPr sz="1350" spc="80" dirty="0">
                <a:latin typeface="Calibri"/>
                <a:cs typeface="Calibri"/>
              </a:rPr>
              <a:t>οι </a:t>
            </a:r>
            <a:r>
              <a:rPr sz="1350" spc="95" dirty="0">
                <a:latin typeface="Calibri"/>
                <a:cs typeface="Calibri"/>
              </a:rPr>
              <a:t>μέθοδοι </a:t>
            </a:r>
            <a:r>
              <a:rPr sz="1350" spc="85" dirty="0">
                <a:latin typeface="Calibri"/>
                <a:cs typeface="Calibri"/>
              </a:rPr>
              <a:t>και </a:t>
            </a:r>
            <a:r>
              <a:rPr sz="1350" spc="95" dirty="0">
                <a:latin typeface="Calibri"/>
                <a:cs typeface="Calibri"/>
              </a:rPr>
              <a:t>τα δικαιώματα </a:t>
            </a:r>
            <a:r>
              <a:rPr sz="1350" spc="105" dirty="0">
                <a:latin typeface="Calibri"/>
                <a:cs typeface="Calibri"/>
              </a:rPr>
              <a:t>πρόσβασης </a:t>
            </a:r>
            <a:r>
              <a:rPr sz="1350" spc="11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αντικείμενο.</a:t>
            </a:r>
            <a:endParaRPr sz="1350" dirty="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229"/>
              </a:spcBef>
            </a:pPr>
            <a:r>
              <a:rPr sz="4050" dirty="0">
                <a:solidFill>
                  <a:srgbClr val="BF0000"/>
                </a:solidFill>
                <a:latin typeface="Courier New"/>
                <a:cs typeface="Courier New"/>
              </a:rPr>
              <a:t>ΠΟΙΟΣ</a:t>
            </a:r>
            <a:r>
              <a:rPr sz="4050" spc="-100" dirty="0">
                <a:solidFill>
                  <a:srgbClr val="BF0000"/>
                </a:solidFill>
                <a:latin typeface="Courier New"/>
                <a:cs typeface="Courier New"/>
              </a:rPr>
              <a:t> </a:t>
            </a:r>
            <a:r>
              <a:rPr lang="el-GR" sz="4050" spc="-100" dirty="0">
                <a:solidFill>
                  <a:srgbClr val="BF0000"/>
                </a:solidFill>
                <a:latin typeface="Courier New"/>
                <a:cs typeface="Courier New"/>
              </a:rPr>
              <a:t>ΤΙ </a:t>
            </a:r>
            <a:r>
              <a:rPr sz="4050" spc="-20" dirty="0">
                <a:solidFill>
                  <a:srgbClr val="BF0000"/>
                </a:solidFill>
                <a:latin typeface="Courier New"/>
                <a:cs typeface="Courier New"/>
              </a:rPr>
              <a:t>ΠΏΣ</a:t>
            </a:r>
            <a:endParaRPr sz="4050" dirty="0">
              <a:latin typeface="Courier New"/>
              <a:cs typeface="Courier New"/>
            </a:endParaRPr>
          </a:p>
          <a:p>
            <a:pPr marL="12700" marR="5080">
              <a:lnSpc>
                <a:spcPct val="151700"/>
              </a:lnSpc>
              <a:spcBef>
                <a:spcPts val="1375"/>
              </a:spcBef>
            </a:pPr>
            <a:r>
              <a:rPr sz="600" spc="10" dirty="0">
                <a:latin typeface="Calibri"/>
                <a:cs typeface="Calibri"/>
              </a:rPr>
              <a:t>Πηγή: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ENISA (Ευρωπαϊκή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Υπηρεσία Ασφάλειας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Δικτύων)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"Κατάλληλες ασφαλείς λύσεις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για τα έξυπνα δίκτυα.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Κατευθυντήριες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γραμμές για την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αξιολόγηση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της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πολυπλοκότητας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της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υλοποίησης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των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μέτρων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ασφαλείας",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2012. 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URL: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30" dirty="0">
                <a:latin typeface="Calibri"/>
                <a:cs typeface="Calibri"/>
                <a:hlinkClick r:id="rId4"/>
              </a:rPr>
              <a:t>https://www.enisa.europa.eu/publications/κατάλληλες-ασφαλείς-μέθοδοι-ασφάλειας-για-συστήματα-συνδεδεμένω</a:t>
            </a:r>
            <a:r>
              <a:rPr sz="600" spc="30" dirty="0">
                <a:latin typeface="Calibri"/>
                <a:cs typeface="Calibri"/>
              </a:rPr>
              <a:t>ν-εγκαταστάσεων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170919" y="6170612"/>
            <a:ext cx="1409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2554" y="6353809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2955" y="2101532"/>
            <a:ext cx="7730490" cy="279400"/>
          </a:xfrm>
          <a:prstGeom prst="rect">
            <a:avLst/>
          </a:prstGeom>
          <a:solidFill>
            <a:srgbClr val="FFB8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310"/>
              </a:spcBef>
            </a:pPr>
            <a:r>
              <a:rPr sz="1050" b="1" spc="75" dirty="0">
                <a:solidFill>
                  <a:srgbClr val="FFFFFF"/>
                </a:solidFill>
                <a:latin typeface="Calibri"/>
                <a:cs typeface="Calibri"/>
              </a:rPr>
              <a:t>Ορισμένες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FFFF"/>
                </a:solidFill>
                <a:latin typeface="Calibri"/>
                <a:cs typeface="Calibri"/>
              </a:rPr>
              <a:t>συστάσεις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FFFF"/>
                </a:solidFill>
                <a:latin typeface="Calibri"/>
                <a:cs typeface="Calibri"/>
              </a:rPr>
              <a:t>σχετικά</a:t>
            </a: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8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5" dirty="0">
                <a:solidFill>
                  <a:srgbClr val="FFFFFF"/>
                </a:solidFill>
                <a:latin typeface="Calibri"/>
                <a:cs typeface="Calibri"/>
              </a:rPr>
              <a:t>εξουσιοδότηση</a:t>
            </a: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5" dirty="0">
                <a:solidFill>
                  <a:srgbClr val="FFFFFF"/>
                </a:solidFill>
                <a:latin typeface="Calibri"/>
                <a:cs typeface="Calibri"/>
              </a:rPr>
              <a:t>χρήστη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FFFF"/>
                </a:solidFill>
                <a:latin typeface="Calibri"/>
                <a:cs typeface="Calibri"/>
              </a:rPr>
              <a:t>τοπική</a:t>
            </a: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FFFF"/>
                </a:solidFill>
                <a:latin typeface="Calibri"/>
                <a:cs typeface="Calibri"/>
              </a:rPr>
              <a:t>απομακρυσμένη)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526144" y="2101532"/>
            <a:ext cx="3046730" cy="279400"/>
          </a:xfrm>
          <a:custGeom>
            <a:avLst/>
            <a:gdLst/>
            <a:ahLst/>
            <a:cxnLst/>
            <a:rect l="l" t="t" r="r" b="b"/>
            <a:pathLst>
              <a:path w="3046729" h="279400">
                <a:moveTo>
                  <a:pt x="3046729" y="0"/>
                </a:moveTo>
                <a:lnTo>
                  <a:pt x="0" y="0"/>
                </a:lnTo>
                <a:lnTo>
                  <a:pt x="0" y="279400"/>
                </a:lnTo>
                <a:lnTo>
                  <a:pt x="3046729" y="279400"/>
                </a:lnTo>
                <a:lnTo>
                  <a:pt x="3046729" y="0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599169" y="2128202"/>
            <a:ext cx="200533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2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5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2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0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15" dirty="0">
                <a:solidFill>
                  <a:srgbClr val="FFFFFF"/>
                </a:solidFill>
                <a:latin typeface="Calibri"/>
                <a:cs typeface="Calibri"/>
              </a:rPr>
              <a:t>γίνει</a:t>
            </a:r>
            <a:r>
              <a:rPr sz="10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20" dirty="0">
                <a:solidFill>
                  <a:srgbClr val="FFFFFF"/>
                </a:solidFill>
                <a:latin typeface="Calibri"/>
                <a:cs typeface="Calibri"/>
              </a:rPr>
              <a:t>αυτό,</a:t>
            </a:r>
            <a:r>
              <a:rPr sz="10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20" dirty="0">
                <a:solidFill>
                  <a:srgbClr val="FFFFFF"/>
                </a:solidFill>
                <a:latin typeface="Calibri"/>
                <a:cs typeface="Calibri"/>
              </a:rPr>
              <a:t>απαραίτητο</a:t>
            </a:r>
            <a:r>
              <a:rPr sz="105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15" dirty="0">
                <a:solidFill>
                  <a:srgbClr val="FFFFFF"/>
                </a:solidFill>
                <a:latin typeface="Calibri"/>
                <a:cs typeface="Calibri"/>
              </a:rPr>
              <a:t>να: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5139690" y="4554537"/>
            <a:ext cx="1492250" cy="1440180"/>
          </a:xfrm>
          <a:custGeom>
            <a:avLst/>
            <a:gdLst/>
            <a:ahLst/>
            <a:cxnLst/>
            <a:rect l="l" t="t" r="r" b="b"/>
            <a:pathLst>
              <a:path w="1492250" h="1440179">
                <a:moveTo>
                  <a:pt x="0" y="240030"/>
                </a:moveTo>
                <a:lnTo>
                  <a:pt x="4762" y="191769"/>
                </a:lnTo>
                <a:lnTo>
                  <a:pt x="18732" y="146685"/>
                </a:lnTo>
                <a:lnTo>
                  <a:pt x="40957" y="105727"/>
                </a:lnTo>
                <a:lnTo>
                  <a:pt x="70167" y="70167"/>
                </a:lnTo>
                <a:lnTo>
                  <a:pt x="105727" y="40957"/>
                </a:lnTo>
                <a:lnTo>
                  <a:pt x="146685" y="18732"/>
                </a:lnTo>
                <a:lnTo>
                  <a:pt x="191770" y="4762"/>
                </a:lnTo>
                <a:lnTo>
                  <a:pt x="240030" y="0"/>
                </a:lnTo>
                <a:lnTo>
                  <a:pt x="1251902" y="0"/>
                </a:lnTo>
                <a:lnTo>
                  <a:pt x="1300480" y="4762"/>
                </a:lnTo>
                <a:lnTo>
                  <a:pt x="1345247" y="18732"/>
                </a:lnTo>
                <a:lnTo>
                  <a:pt x="1386205" y="40957"/>
                </a:lnTo>
                <a:lnTo>
                  <a:pt x="1421764" y="70167"/>
                </a:lnTo>
                <a:lnTo>
                  <a:pt x="1450975" y="105727"/>
                </a:lnTo>
                <a:lnTo>
                  <a:pt x="1473200" y="146685"/>
                </a:lnTo>
                <a:lnTo>
                  <a:pt x="1487169" y="191769"/>
                </a:lnTo>
                <a:lnTo>
                  <a:pt x="1491932" y="240030"/>
                </a:lnTo>
                <a:lnTo>
                  <a:pt x="1491932" y="1200150"/>
                </a:lnTo>
                <a:lnTo>
                  <a:pt x="1487169" y="1248410"/>
                </a:lnTo>
                <a:lnTo>
                  <a:pt x="1473200" y="1293495"/>
                </a:lnTo>
                <a:lnTo>
                  <a:pt x="1450975" y="1334452"/>
                </a:lnTo>
                <a:lnTo>
                  <a:pt x="1421764" y="1370012"/>
                </a:lnTo>
                <a:lnTo>
                  <a:pt x="1386205" y="1399222"/>
                </a:lnTo>
                <a:lnTo>
                  <a:pt x="1345247" y="1421447"/>
                </a:lnTo>
                <a:lnTo>
                  <a:pt x="1300480" y="1435417"/>
                </a:lnTo>
                <a:lnTo>
                  <a:pt x="1251902" y="1440180"/>
                </a:lnTo>
                <a:lnTo>
                  <a:pt x="240030" y="1440180"/>
                </a:lnTo>
                <a:lnTo>
                  <a:pt x="191770" y="1435417"/>
                </a:lnTo>
                <a:lnTo>
                  <a:pt x="146685" y="1421447"/>
                </a:lnTo>
                <a:lnTo>
                  <a:pt x="105727" y="1399222"/>
                </a:lnTo>
                <a:lnTo>
                  <a:pt x="70167" y="1370012"/>
                </a:lnTo>
                <a:lnTo>
                  <a:pt x="40957" y="1334452"/>
                </a:lnTo>
                <a:lnTo>
                  <a:pt x="18732" y="1293495"/>
                </a:lnTo>
                <a:lnTo>
                  <a:pt x="4762" y="1248410"/>
                </a:lnTo>
                <a:lnTo>
                  <a:pt x="0" y="1200150"/>
                </a:lnTo>
                <a:lnTo>
                  <a:pt x="0" y="240030"/>
                </a:lnTo>
              </a:path>
            </a:pathLst>
          </a:custGeom>
          <a:ln w="38100">
            <a:solidFill>
              <a:srgbClr val="FFB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539239" y="4758372"/>
            <a:ext cx="3585210" cy="1111250"/>
            <a:chOff x="1539239" y="4758372"/>
            <a:chExt cx="3585210" cy="1111250"/>
          </a:xfrm>
        </p:grpSpPr>
        <p:sp>
          <p:nvSpPr>
            <p:cNvPr id="9" name="object 9"/>
            <p:cNvSpPr/>
            <p:nvPr/>
          </p:nvSpPr>
          <p:spPr>
            <a:xfrm>
              <a:off x="2841307" y="4758372"/>
              <a:ext cx="888365" cy="1111250"/>
            </a:xfrm>
            <a:custGeom>
              <a:avLst/>
              <a:gdLst/>
              <a:ahLst/>
              <a:cxnLst/>
              <a:rect l="l" t="t" r="r" b="b"/>
              <a:pathLst>
                <a:path w="888364" h="1111250">
                  <a:moveTo>
                    <a:pt x="0" y="348297"/>
                  </a:moveTo>
                  <a:lnTo>
                    <a:pt x="0" y="846137"/>
                  </a:lnTo>
                  <a:lnTo>
                    <a:pt x="417194" y="1111249"/>
                  </a:lnTo>
                  <a:lnTo>
                    <a:pt x="417194" y="747394"/>
                  </a:lnTo>
                  <a:lnTo>
                    <a:pt x="363537" y="747394"/>
                  </a:lnTo>
                  <a:lnTo>
                    <a:pt x="269240" y="690879"/>
                  </a:lnTo>
                  <a:lnTo>
                    <a:pt x="269240" y="592137"/>
                  </a:lnTo>
                  <a:lnTo>
                    <a:pt x="363537" y="592137"/>
                  </a:lnTo>
                  <a:lnTo>
                    <a:pt x="363537" y="579119"/>
                  </a:lnTo>
                  <a:lnTo>
                    <a:pt x="0" y="348297"/>
                  </a:lnTo>
                  <a:close/>
                </a:path>
                <a:path w="888364" h="1111250">
                  <a:moveTo>
                    <a:pt x="888365" y="348297"/>
                  </a:moveTo>
                  <a:lnTo>
                    <a:pt x="471169" y="613409"/>
                  </a:lnTo>
                  <a:lnTo>
                    <a:pt x="471169" y="1111249"/>
                  </a:lnTo>
                  <a:lnTo>
                    <a:pt x="888365" y="846137"/>
                  </a:lnTo>
                  <a:lnTo>
                    <a:pt x="888365" y="348297"/>
                  </a:lnTo>
                  <a:close/>
                </a:path>
                <a:path w="888364" h="1111250">
                  <a:moveTo>
                    <a:pt x="363537" y="579119"/>
                  </a:moveTo>
                  <a:lnTo>
                    <a:pt x="363537" y="747394"/>
                  </a:lnTo>
                  <a:lnTo>
                    <a:pt x="417194" y="747394"/>
                  </a:lnTo>
                  <a:lnTo>
                    <a:pt x="417194" y="613409"/>
                  </a:lnTo>
                  <a:lnTo>
                    <a:pt x="363537" y="579119"/>
                  </a:lnTo>
                  <a:close/>
                </a:path>
                <a:path w="888364" h="1111250">
                  <a:moveTo>
                    <a:pt x="363537" y="592137"/>
                  </a:moveTo>
                  <a:lnTo>
                    <a:pt x="269240" y="592137"/>
                  </a:lnTo>
                  <a:lnTo>
                    <a:pt x="363537" y="648652"/>
                  </a:lnTo>
                  <a:lnTo>
                    <a:pt x="363537" y="592137"/>
                  </a:lnTo>
                  <a:close/>
                </a:path>
                <a:path w="888364" h="1111250">
                  <a:moveTo>
                    <a:pt x="686434" y="153669"/>
                  </a:moveTo>
                  <a:lnTo>
                    <a:pt x="242252" y="435609"/>
                  </a:lnTo>
                  <a:lnTo>
                    <a:pt x="444182" y="564197"/>
                  </a:lnTo>
                  <a:lnTo>
                    <a:pt x="888365" y="281939"/>
                  </a:lnTo>
                  <a:lnTo>
                    <a:pt x="686434" y="153669"/>
                  </a:lnTo>
                  <a:close/>
                </a:path>
                <a:path w="888364" h="1111250">
                  <a:moveTo>
                    <a:pt x="444182" y="0"/>
                  </a:moveTo>
                  <a:lnTo>
                    <a:pt x="0" y="281939"/>
                  </a:lnTo>
                  <a:lnTo>
                    <a:pt x="191135" y="403225"/>
                  </a:lnTo>
                  <a:lnTo>
                    <a:pt x="635317" y="121284"/>
                  </a:lnTo>
                  <a:lnTo>
                    <a:pt x="4441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39239" y="4992687"/>
              <a:ext cx="3585210" cy="420370"/>
            </a:xfrm>
            <a:custGeom>
              <a:avLst/>
              <a:gdLst/>
              <a:ahLst/>
              <a:cxnLst/>
              <a:rect l="l" t="t" r="r" b="b"/>
              <a:pathLst>
                <a:path w="3585210" h="420370">
                  <a:moveTo>
                    <a:pt x="1084580" y="220027"/>
                  </a:moveTo>
                  <a:lnTo>
                    <a:pt x="1084580" y="286702"/>
                  </a:lnTo>
                  <a:lnTo>
                    <a:pt x="0" y="286702"/>
                  </a:lnTo>
                  <a:lnTo>
                    <a:pt x="0" y="353377"/>
                  </a:lnTo>
                  <a:lnTo>
                    <a:pt x="1084580" y="353377"/>
                  </a:lnTo>
                  <a:lnTo>
                    <a:pt x="1084580" y="420052"/>
                  </a:lnTo>
                  <a:lnTo>
                    <a:pt x="1284605" y="320040"/>
                  </a:lnTo>
                  <a:lnTo>
                    <a:pt x="1084580" y="220027"/>
                  </a:lnTo>
                  <a:close/>
                </a:path>
                <a:path w="3585210" h="420370">
                  <a:moveTo>
                    <a:pt x="3375342" y="0"/>
                  </a:moveTo>
                  <a:lnTo>
                    <a:pt x="3382645" y="66357"/>
                  </a:lnTo>
                  <a:lnTo>
                    <a:pt x="2256472" y="188594"/>
                  </a:lnTo>
                  <a:lnTo>
                    <a:pt x="2263775" y="254634"/>
                  </a:lnTo>
                  <a:lnTo>
                    <a:pt x="3389947" y="132714"/>
                  </a:lnTo>
                  <a:lnTo>
                    <a:pt x="3499719" y="132714"/>
                  </a:lnTo>
                  <a:lnTo>
                    <a:pt x="3585210" y="77787"/>
                  </a:lnTo>
                  <a:lnTo>
                    <a:pt x="3375342" y="0"/>
                  </a:lnTo>
                  <a:close/>
                </a:path>
                <a:path w="3585210" h="420370">
                  <a:moveTo>
                    <a:pt x="3499719" y="132714"/>
                  </a:moveTo>
                  <a:lnTo>
                    <a:pt x="3389947" y="132714"/>
                  </a:lnTo>
                  <a:lnTo>
                    <a:pt x="3396932" y="198755"/>
                  </a:lnTo>
                  <a:lnTo>
                    <a:pt x="3499719" y="132714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772794" y="4962207"/>
            <a:ext cx="671830" cy="845185"/>
            <a:chOff x="772794" y="4962207"/>
            <a:chExt cx="671830" cy="845185"/>
          </a:xfrm>
        </p:grpSpPr>
        <p:sp>
          <p:nvSpPr>
            <p:cNvPr id="12" name="object 12"/>
            <p:cNvSpPr/>
            <p:nvPr/>
          </p:nvSpPr>
          <p:spPr>
            <a:xfrm>
              <a:off x="772794" y="4962207"/>
              <a:ext cx="535305" cy="845185"/>
            </a:xfrm>
            <a:custGeom>
              <a:avLst/>
              <a:gdLst/>
              <a:ahLst/>
              <a:cxnLst/>
              <a:rect l="l" t="t" r="r" b="b"/>
              <a:pathLst>
                <a:path w="535305" h="845185">
                  <a:moveTo>
                    <a:pt x="147002" y="355282"/>
                  </a:moveTo>
                  <a:lnTo>
                    <a:pt x="0" y="355282"/>
                  </a:lnTo>
                  <a:lnTo>
                    <a:pt x="0" y="394652"/>
                  </a:lnTo>
                  <a:lnTo>
                    <a:pt x="3809" y="416559"/>
                  </a:lnTo>
                  <a:lnTo>
                    <a:pt x="14287" y="435927"/>
                  </a:lnTo>
                  <a:lnTo>
                    <a:pt x="30797" y="451167"/>
                  </a:lnTo>
                  <a:lnTo>
                    <a:pt x="51752" y="461009"/>
                  </a:lnTo>
                  <a:lnTo>
                    <a:pt x="51752" y="597217"/>
                  </a:lnTo>
                  <a:lnTo>
                    <a:pt x="56197" y="616584"/>
                  </a:lnTo>
                  <a:lnTo>
                    <a:pt x="67627" y="632142"/>
                  </a:lnTo>
                  <a:lnTo>
                    <a:pt x="84454" y="642619"/>
                  </a:lnTo>
                  <a:lnTo>
                    <a:pt x="105092" y="646429"/>
                  </a:lnTo>
                  <a:lnTo>
                    <a:pt x="188912" y="646429"/>
                  </a:lnTo>
                  <a:lnTo>
                    <a:pt x="197167" y="647699"/>
                  </a:lnTo>
                  <a:lnTo>
                    <a:pt x="203835" y="652144"/>
                  </a:lnTo>
                  <a:lnTo>
                    <a:pt x="208279" y="658177"/>
                  </a:lnTo>
                  <a:lnTo>
                    <a:pt x="209867" y="666114"/>
                  </a:lnTo>
                  <a:lnTo>
                    <a:pt x="209867" y="844867"/>
                  </a:lnTo>
                  <a:lnTo>
                    <a:pt x="251777" y="844867"/>
                  </a:lnTo>
                  <a:lnTo>
                    <a:pt x="251777" y="656272"/>
                  </a:lnTo>
                  <a:lnTo>
                    <a:pt x="247649" y="636904"/>
                  </a:lnTo>
                  <a:lnTo>
                    <a:pt x="236537" y="621347"/>
                  </a:lnTo>
                  <a:lnTo>
                    <a:pt x="219710" y="610552"/>
                  </a:lnTo>
                  <a:lnTo>
                    <a:pt x="199389" y="606742"/>
                  </a:lnTo>
                  <a:lnTo>
                    <a:pt x="114935" y="606742"/>
                  </a:lnTo>
                  <a:lnTo>
                    <a:pt x="106679" y="605154"/>
                  </a:lnTo>
                  <a:lnTo>
                    <a:pt x="100012" y="601027"/>
                  </a:lnTo>
                  <a:lnTo>
                    <a:pt x="95567" y="594677"/>
                  </a:lnTo>
                  <a:lnTo>
                    <a:pt x="93662" y="587057"/>
                  </a:lnTo>
                  <a:lnTo>
                    <a:pt x="93662" y="461009"/>
                  </a:lnTo>
                  <a:lnTo>
                    <a:pt x="115252" y="451484"/>
                  </a:lnTo>
                  <a:lnTo>
                    <a:pt x="132079" y="436244"/>
                  </a:lnTo>
                  <a:lnTo>
                    <a:pt x="143192" y="416877"/>
                  </a:lnTo>
                  <a:lnTo>
                    <a:pt x="147002" y="394652"/>
                  </a:lnTo>
                  <a:lnTo>
                    <a:pt x="147002" y="355282"/>
                  </a:lnTo>
                  <a:close/>
                </a:path>
                <a:path w="535305" h="845185">
                  <a:moveTo>
                    <a:pt x="504189" y="236854"/>
                  </a:moveTo>
                  <a:lnTo>
                    <a:pt x="168592" y="236854"/>
                  </a:lnTo>
                  <a:lnTo>
                    <a:pt x="168592" y="246697"/>
                  </a:lnTo>
                  <a:lnTo>
                    <a:pt x="174307" y="288607"/>
                  </a:lnTo>
                  <a:lnTo>
                    <a:pt x="191452" y="326389"/>
                  </a:lnTo>
                  <a:lnTo>
                    <a:pt x="217487" y="358139"/>
                  </a:lnTo>
                  <a:lnTo>
                    <a:pt x="251460" y="382904"/>
                  </a:lnTo>
                  <a:lnTo>
                    <a:pt x="291782" y="398779"/>
                  </a:lnTo>
                  <a:lnTo>
                    <a:pt x="336232" y="404494"/>
                  </a:lnTo>
                  <a:lnTo>
                    <a:pt x="380999" y="398779"/>
                  </a:lnTo>
                  <a:lnTo>
                    <a:pt x="421005" y="382904"/>
                  </a:lnTo>
                  <a:lnTo>
                    <a:pt x="454977" y="358139"/>
                  </a:lnTo>
                  <a:lnTo>
                    <a:pt x="481330" y="326389"/>
                  </a:lnTo>
                  <a:lnTo>
                    <a:pt x="498157" y="288607"/>
                  </a:lnTo>
                  <a:lnTo>
                    <a:pt x="504189" y="246697"/>
                  </a:lnTo>
                  <a:lnTo>
                    <a:pt x="504189" y="236854"/>
                  </a:lnTo>
                  <a:close/>
                </a:path>
                <a:path w="535305" h="845185">
                  <a:moveTo>
                    <a:pt x="44767" y="291147"/>
                  </a:moveTo>
                  <a:lnTo>
                    <a:pt x="27304" y="291147"/>
                  </a:lnTo>
                  <a:lnTo>
                    <a:pt x="20320" y="297814"/>
                  </a:lnTo>
                  <a:lnTo>
                    <a:pt x="20320" y="355282"/>
                  </a:lnTo>
                  <a:lnTo>
                    <a:pt x="51752" y="355282"/>
                  </a:lnTo>
                  <a:lnTo>
                    <a:pt x="51752" y="297814"/>
                  </a:lnTo>
                  <a:lnTo>
                    <a:pt x="44767" y="291147"/>
                  </a:lnTo>
                  <a:close/>
                </a:path>
                <a:path w="535305" h="845185">
                  <a:moveTo>
                    <a:pt x="118745" y="291147"/>
                  </a:moveTo>
                  <a:lnTo>
                    <a:pt x="101599" y="291147"/>
                  </a:lnTo>
                  <a:lnTo>
                    <a:pt x="94297" y="297814"/>
                  </a:lnTo>
                  <a:lnTo>
                    <a:pt x="94297" y="355282"/>
                  </a:lnTo>
                  <a:lnTo>
                    <a:pt x="126047" y="355282"/>
                  </a:lnTo>
                  <a:lnTo>
                    <a:pt x="126047" y="297814"/>
                  </a:lnTo>
                  <a:lnTo>
                    <a:pt x="118745" y="291147"/>
                  </a:lnTo>
                  <a:close/>
                </a:path>
                <a:path w="535305" h="845185">
                  <a:moveTo>
                    <a:pt x="514349" y="167639"/>
                  </a:moveTo>
                  <a:lnTo>
                    <a:pt x="157479" y="167639"/>
                  </a:lnTo>
                  <a:lnTo>
                    <a:pt x="149224" y="169227"/>
                  </a:lnTo>
                  <a:lnTo>
                    <a:pt x="142557" y="173354"/>
                  </a:lnTo>
                  <a:lnTo>
                    <a:pt x="138112" y="179704"/>
                  </a:lnTo>
                  <a:lnTo>
                    <a:pt x="136524" y="187324"/>
                  </a:lnTo>
                  <a:lnTo>
                    <a:pt x="138112" y="195262"/>
                  </a:lnTo>
                  <a:lnTo>
                    <a:pt x="142557" y="201294"/>
                  </a:lnTo>
                  <a:lnTo>
                    <a:pt x="149224" y="205739"/>
                  </a:lnTo>
                  <a:lnTo>
                    <a:pt x="157479" y="207327"/>
                  </a:lnTo>
                  <a:lnTo>
                    <a:pt x="514349" y="207327"/>
                  </a:lnTo>
                  <a:lnTo>
                    <a:pt x="522287" y="205739"/>
                  </a:lnTo>
                  <a:lnTo>
                    <a:pt x="528955" y="201294"/>
                  </a:lnTo>
                  <a:lnTo>
                    <a:pt x="533717" y="195262"/>
                  </a:lnTo>
                  <a:lnTo>
                    <a:pt x="535305" y="187324"/>
                  </a:lnTo>
                  <a:lnTo>
                    <a:pt x="533717" y="179704"/>
                  </a:lnTo>
                  <a:lnTo>
                    <a:pt x="528955" y="173354"/>
                  </a:lnTo>
                  <a:lnTo>
                    <a:pt x="522287" y="169227"/>
                  </a:lnTo>
                  <a:lnTo>
                    <a:pt x="514349" y="167639"/>
                  </a:lnTo>
                  <a:close/>
                </a:path>
                <a:path w="535305" h="845185">
                  <a:moveTo>
                    <a:pt x="256539" y="38417"/>
                  </a:moveTo>
                  <a:lnTo>
                    <a:pt x="221614" y="61912"/>
                  </a:lnTo>
                  <a:lnTo>
                    <a:pt x="194627" y="92392"/>
                  </a:lnTo>
                  <a:lnTo>
                    <a:pt x="176529" y="128269"/>
                  </a:lnTo>
                  <a:lnTo>
                    <a:pt x="168592" y="167639"/>
                  </a:lnTo>
                  <a:lnTo>
                    <a:pt x="503872" y="167639"/>
                  </a:lnTo>
                  <a:lnTo>
                    <a:pt x="501649" y="157797"/>
                  </a:lnTo>
                  <a:lnTo>
                    <a:pt x="323532" y="157797"/>
                  </a:lnTo>
                  <a:lnTo>
                    <a:pt x="335914" y="111442"/>
                  </a:lnTo>
                  <a:lnTo>
                    <a:pt x="318452" y="111442"/>
                  </a:lnTo>
                  <a:lnTo>
                    <a:pt x="318770" y="108584"/>
                  </a:lnTo>
                  <a:lnTo>
                    <a:pt x="278447" y="108584"/>
                  </a:lnTo>
                  <a:lnTo>
                    <a:pt x="274002" y="105409"/>
                  </a:lnTo>
                  <a:lnTo>
                    <a:pt x="256539" y="38417"/>
                  </a:lnTo>
                  <a:close/>
                </a:path>
                <a:path w="535305" h="845185">
                  <a:moveTo>
                    <a:pt x="367347" y="0"/>
                  </a:moveTo>
                  <a:lnTo>
                    <a:pt x="358457" y="0"/>
                  </a:lnTo>
                  <a:lnTo>
                    <a:pt x="358457" y="99694"/>
                  </a:lnTo>
                  <a:lnTo>
                    <a:pt x="323532" y="157797"/>
                  </a:lnTo>
                  <a:lnTo>
                    <a:pt x="501649" y="157797"/>
                  </a:lnTo>
                  <a:lnTo>
                    <a:pt x="495617" y="128269"/>
                  </a:lnTo>
                  <a:lnTo>
                    <a:pt x="485774" y="108584"/>
                  </a:lnTo>
                  <a:lnTo>
                    <a:pt x="385762" y="108584"/>
                  </a:lnTo>
                  <a:lnTo>
                    <a:pt x="380047" y="107314"/>
                  </a:lnTo>
                  <a:lnTo>
                    <a:pt x="376555" y="102234"/>
                  </a:lnTo>
                  <a:lnTo>
                    <a:pt x="377824" y="96837"/>
                  </a:lnTo>
                  <a:lnTo>
                    <a:pt x="387118" y="61912"/>
                  </a:lnTo>
                  <a:lnTo>
                    <a:pt x="397827" y="22224"/>
                  </a:lnTo>
                  <a:lnTo>
                    <a:pt x="393699" y="13334"/>
                  </a:lnTo>
                  <a:lnTo>
                    <a:pt x="386714" y="6349"/>
                  </a:lnTo>
                  <a:lnTo>
                    <a:pt x="377507" y="1587"/>
                  </a:lnTo>
                  <a:lnTo>
                    <a:pt x="367347" y="0"/>
                  </a:lnTo>
                  <a:close/>
                </a:path>
                <a:path w="535305" h="845185">
                  <a:moveTo>
                    <a:pt x="358457" y="0"/>
                  </a:moveTo>
                  <a:lnTo>
                    <a:pt x="304482" y="0"/>
                  </a:lnTo>
                  <a:lnTo>
                    <a:pt x="294005" y="1587"/>
                  </a:lnTo>
                  <a:lnTo>
                    <a:pt x="285114" y="6349"/>
                  </a:lnTo>
                  <a:lnTo>
                    <a:pt x="278130" y="13334"/>
                  </a:lnTo>
                  <a:lnTo>
                    <a:pt x="274002" y="22224"/>
                  </a:lnTo>
                  <a:lnTo>
                    <a:pt x="294005" y="96202"/>
                  </a:lnTo>
                  <a:lnTo>
                    <a:pt x="295274" y="101599"/>
                  </a:lnTo>
                  <a:lnTo>
                    <a:pt x="292099" y="106997"/>
                  </a:lnTo>
                  <a:lnTo>
                    <a:pt x="286067" y="108584"/>
                  </a:lnTo>
                  <a:lnTo>
                    <a:pt x="318770" y="108584"/>
                  </a:lnTo>
                  <a:lnTo>
                    <a:pt x="326707" y="62229"/>
                  </a:lnTo>
                  <a:lnTo>
                    <a:pt x="358457" y="62229"/>
                  </a:lnTo>
                  <a:lnTo>
                    <a:pt x="358457" y="0"/>
                  </a:lnTo>
                  <a:close/>
                </a:path>
                <a:path w="535305" h="845185">
                  <a:moveTo>
                    <a:pt x="415607" y="38417"/>
                  </a:moveTo>
                  <a:lnTo>
                    <a:pt x="398780" y="100964"/>
                  </a:lnTo>
                  <a:lnTo>
                    <a:pt x="397510" y="105409"/>
                  </a:lnTo>
                  <a:lnTo>
                    <a:pt x="393382" y="108584"/>
                  </a:lnTo>
                  <a:lnTo>
                    <a:pt x="485774" y="108584"/>
                  </a:lnTo>
                  <a:lnTo>
                    <a:pt x="477520" y="92392"/>
                  </a:lnTo>
                  <a:lnTo>
                    <a:pt x="450532" y="61912"/>
                  </a:lnTo>
                  <a:lnTo>
                    <a:pt x="415607" y="38417"/>
                  </a:lnTo>
                  <a:close/>
                </a:path>
                <a:path w="535305" h="845185">
                  <a:moveTo>
                    <a:pt x="358457" y="62229"/>
                  </a:moveTo>
                  <a:lnTo>
                    <a:pt x="352107" y="62229"/>
                  </a:lnTo>
                  <a:lnTo>
                    <a:pt x="340995" y="99694"/>
                  </a:lnTo>
                  <a:lnTo>
                    <a:pt x="358457" y="99694"/>
                  </a:lnTo>
                  <a:lnTo>
                    <a:pt x="358457" y="622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2794" y="5502910"/>
              <a:ext cx="188912" cy="2190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87729" y="5406072"/>
              <a:ext cx="556895" cy="316230"/>
            </a:xfrm>
            <a:custGeom>
              <a:avLst/>
              <a:gdLst/>
              <a:ahLst/>
              <a:cxnLst/>
              <a:rect l="l" t="t" r="r" b="b"/>
              <a:pathLst>
                <a:path w="556894" h="316229">
                  <a:moveTo>
                    <a:pt x="220979" y="0"/>
                  </a:moveTo>
                  <a:lnTo>
                    <a:pt x="151129" y="5397"/>
                  </a:lnTo>
                  <a:lnTo>
                    <a:pt x="82550" y="19684"/>
                  </a:lnTo>
                  <a:lnTo>
                    <a:pt x="40639" y="33019"/>
                  </a:lnTo>
                  <a:lnTo>
                    <a:pt x="0" y="49212"/>
                  </a:lnTo>
                  <a:lnTo>
                    <a:pt x="0" y="143192"/>
                  </a:lnTo>
                  <a:lnTo>
                    <a:pt x="84454" y="143192"/>
                  </a:lnTo>
                  <a:lnTo>
                    <a:pt x="113029" y="148589"/>
                  </a:lnTo>
                  <a:lnTo>
                    <a:pt x="136525" y="163194"/>
                  </a:lnTo>
                  <a:lnTo>
                    <a:pt x="152400" y="185419"/>
                  </a:lnTo>
                  <a:lnTo>
                    <a:pt x="158114" y="212089"/>
                  </a:lnTo>
                  <a:lnTo>
                    <a:pt x="158114" y="315912"/>
                  </a:lnTo>
                  <a:lnTo>
                    <a:pt x="556894" y="315912"/>
                  </a:lnTo>
                  <a:lnTo>
                    <a:pt x="556894" y="157797"/>
                  </a:lnTo>
                  <a:lnTo>
                    <a:pt x="537210" y="107632"/>
                  </a:lnTo>
                  <a:lnTo>
                    <a:pt x="486409" y="70167"/>
                  </a:lnTo>
                  <a:lnTo>
                    <a:pt x="446087" y="49847"/>
                  </a:lnTo>
                  <a:lnTo>
                    <a:pt x="403542" y="33019"/>
                  </a:lnTo>
                  <a:lnTo>
                    <a:pt x="359409" y="19684"/>
                  </a:lnTo>
                  <a:lnTo>
                    <a:pt x="291147" y="5079"/>
                  </a:lnTo>
                  <a:lnTo>
                    <a:pt x="256222" y="1269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474084" y="5386387"/>
            <a:ext cx="398145" cy="522605"/>
          </a:xfrm>
          <a:custGeom>
            <a:avLst/>
            <a:gdLst/>
            <a:ahLst/>
            <a:cxnLst/>
            <a:rect l="l" t="t" r="r" b="b"/>
            <a:pathLst>
              <a:path w="398145" h="522604">
                <a:moveTo>
                  <a:pt x="0" y="357187"/>
                </a:moveTo>
                <a:lnTo>
                  <a:pt x="0" y="467359"/>
                </a:lnTo>
                <a:lnTo>
                  <a:pt x="38417" y="499744"/>
                </a:lnTo>
                <a:lnTo>
                  <a:pt x="81597" y="511492"/>
                </a:lnTo>
                <a:lnTo>
                  <a:pt x="136207" y="519430"/>
                </a:lnTo>
                <a:lnTo>
                  <a:pt x="199072" y="522287"/>
                </a:lnTo>
                <a:lnTo>
                  <a:pt x="261619" y="519430"/>
                </a:lnTo>
                <a:lnTo>
                  <a:pt x="316229" y="511492"/>
                </a:lnTo>
                <a:lnTo>
                  <a:pt x="359410" y="499744"/>
                </a:lnTo>
                <a:lnTo>
                  <a:pt x="387667" y="484505"/>
                </a:lnTo>
                <a:lnTo>
                  <a:pt x="397827" y="467359"/>
                </a:lnTo>
                <a:lnTo>
                  <a:pt x="332422" y="467359"/>
                </a:lnTo>
                <a:lnTo>
                  <a:pt x="327025" y="461644"/>
                </a:lnTo>
                <a:lnTo>
                  <a:pt x="327025" y="445134"/>
                </a:lnTo>
                <a:lnTo>
                  <a:pt x="332422" y="439737"/>
                </a:lnTo>
                <a:lnTo>
                  <a:pt x="355282" y="439737"/>
                </a:lnTo>
                <a:lnTo>
                  <a:pt x="355282" y="412115"/>
                </a:lnTo>
                <a:lnTo>
                  <a:pt x="199072" y="412115"/>
                </a:lnTo>
                <a:lnTo>
                  <a:pt x="136207" y="409575"/>
                </a:lnTo>
                <a:lnTo>
                  <a:pt x="81597" y="401637"/>
                </a:lnTo>
                <a:lnTo>
                  <a:pt x="38417" y="389572"/>
                </a:lnTo>
                <a:lnTo>
                  <a:pt x="10160" y="374650"/>
                </a:lnTo>
                <a:lnTo>
                  <a:pt x="0" y="357187"/>
                </a:lnTo>
                <a:close/>
              </a:path>
              <a:path w="398145" h="522604">
                <a:moveTo>
                  <a:pt x="397827" y="357187"/>
                </a:moveTo>
                <a:lnTo>
                  <a:pt x="387667" y="374650"/>
                </a:lnTo>
                <a:lnTo>
                  <a:pt x="359410" y="389572"/>
                </a:lnTo>
                <a:lnTo>
                  <a:pt x="355282" y="390842"/>
                </a:lnTo>
                <a:lnTo>
                  <a:pt x="355282" y="461644"/>
                </a:lnTo>
                <a:lnTo>
                  <a:pt x="349567" y="467359"/>
                </a:lnTo>
                <a:lnTo>
                  <a:pt x="397827" y="467359"/>
                </a:lnTo>
                <a:lnTo>
                  <a:pt x="397827" y="357187"/>
                </a:lnTo>
                <a:close/>
              </a:path>
              <a:path w="398145" h="522604">
                <a:moveTo>
                  <a:pt x="355282" y="439737"/>
                </a:moveTo>
                <a:lnTo>
                  <a:pt x="349567" y="439737"/>
                </a:lnTo>
                <a:lnTo>
                  <a:pt x="355282" y="445134"/>
                </a:lnTo>
                <a:lnTo>
                  <a:pt x="355282" y="439737"/>
                </a:lnTo>
                <a:close/>
              </a:path>
              <a:path w="398145" h="522604">
                <a:moveTo>
                  <a:pt x="355282" y="390842"/>
                </a:moveTo>
                <a:lnTo>
                  <a:pt x="316229" y="401637"/>
                </a:lnTo>
                <a:lnTo>
                  <a:pt x="261619" y="409575"/>
                </a:lnTo>
                <a:lnTo>
                  <a:pt x="199072" y="412115"/>
                </a:lnTo>
                <a:lnTo>
                  <a:pt x="355282" y="412115"/>
                </a:lnTo>
                <a:lnTo>
                  <a:pt x="355282" y="390842"/>
                </a:lnTo>
                <a:close/>
              </a:path>
              <a:path w="398145" h="522604">
                <a:moveTo>
                  <a:pt x="0" y="219709"/>
                </a:moveTo>
                <a:lnTo>
                  <a:pt x="0" y="329882"/>
                </a:lnTo>
                <a:lnTo>
                  <a:pt x="38417" y="362267"/>
                </a:lnTo>
                <a:lnTo>
                  <a:pt x="81597" y="374015"/>
                </a:lnTo>
                <a:lnTo>
                  <a:pt x="136207" y="381952"/>
                </a:lnTo>
                <a:lnTo>
                  <a:pt x="199072" y="384809"/>
                </a:lnTo>
                <a:lnTo>
                  <a:pt x="261619" y="381952"/>
                </a:lnTo>
                <a:lnTo>
                  <a:pt x="316229" y="374015"/>
                </a:lnTo>
                <a:lnTo>
                  <a:pt x="359410" y="362267"/>
                </a:lnTo>
                <a:lnTo>
                  <a:pt x="387667" y="347027"/>
                </a:lnTo>
                <a:lnTo>
                  <a:pt x="397827" y="329882"/>
                </a:lnTo>
                <a:lnTo>
                  <a:pt x="332422" y="329882"/>
                </a:lnTo>
                <a:lnTo>
                  <a:pt x="327025" y="324167"/>
                </a:lnTo>
                <a:lnTo>
                  <a:pt x="327025" y="307657"/>
                </a:lnTo>
                <a:lnTo>
                  <a:pt x="332422" y="302259"/>
                </a:lnTo>
                <a:lnTo>
                  <a:pt x="355282" y="302259"/>
                </a:lnTo>
                <a:lnTo>
                  <a:pt x="355282" y="274955"/>
                </a:lnTo>
                <a:lnTo>
                  <a:pt x="199072" y="274955"/>
                </a:lnTo>
                <a:lnTo>
                  <a:pt x="136207" y="272097"/>
                </a:lnTo>
                <a:lnTo>
                  <a:pt x="81597" y="264159"/>
                </a:lnTo>
                <a:lnTo>
                  <a:pt x="38417" y="252412"/>
                </a:lnTo>
                <a:lnTo>
                  <a:pt x="10160" y="237172"/>
                </a:lnTo>
                <a:lnTo>
                  <a:pt x="0" y="219709"/>
                </a:lnTo>
                <a:close/>
              </a:path>
              <a:path w="398145" h="522604">
                <a:moveTo>
                  <a:pt x="397827" y="219709"/>
                </a:moveTo>
                <a:lnTo>
                  <a:pt x="387667" y="237172"/>
                </a:lnTo>
                <a:lnTo>
                  <a:pt x="359410" y="252412"/>
                </a:lnTo>
                <a:lnTo>
                  <a:pt x="355282" y="253365"/>
                </a:lnTo>
                <a:lnTo>
                  <a:pt x="355282" y="324167"/>
                </a:lnTo>
                <a:lnTo>
                  <a:pt x="349567" y="329882"/>
                </a:lnTo>
                <a:lnTo>
                  <a:pt x="397827" y="329882"/>
                </a:lnTo>
                <a:lnTo>
                  <a:pt x="397827" y="219709"/>
                </a:lnTo>
                <a:close/>
              </a:path>
              <a:path w="398145" h="522604">
                <a:moveTo>
                  <a:pt x="355282" y="302259"/>
                </a:moveTo>
                <a:lnTo>
                  <a:pt x="349567" y="302259"/>
                </a:lnTo>
                <a:lnTo>
                  <a:pt x="355282" y="307657"/>
                </a:lnTo>
                <a:lnTo>
                  <a:pt x="355282" y="302259"/>
                </a:lnTo>
                <a:close/>
              </a:path>
              <a:path w="398145" h="522604">
                <a:moveTo>
                  <a:pt x="355282" y="253365"/>
                </a:moveTo>
                <a:lnTo>
                  <a:pt x="316229" y="264159"/>
                </a:lnTo>
                <a:lnTo>
                  <a:pt x="261619" y="272097"/>
                </a:lnTo>
                <a:lnTo>
                  <a:pt x="199072" y="274955"/>
                </a:lnTo>
                <a:lnTo>
                  <a:pt x="355282" y="274955"/>
                </a:lnTo>
                <a:lnTo>
                  <a:pt x="355282" y="253365"/>
                </a:lnTo>
                <a:close/>
              </a:path>
              <a:path w="398145" h="522604">
                <a:moveTo>
                  <a:pt x="0" y="82550"/>
                </a:moveTo>
                <a:lnTo>
                  <a:pt x="0" y="192405"/>
                </a:lnTo>
                <a:lnTo>
                  <a:pt x="38417" y="224790"/>
                </a:lnTo>
                <a:lnTo>
                  <a:pt x="81597" y="236855"/>
                </a:lnTo>
                <a:lnTo>
                  <a:pt x="136207" y="244475"/>
                </a:lnTo>
                <a:lnTo>
                  <a:pt x="199072" y="247332"/>
                </a:lnTo>
                <a:lnTo>
                  <a:pt x="261619" y="244475"/>
                </a:lnTo>
                <a:lnTo>
                  <a:pt x="316229" y="236855"/>
                </a:lnTo>
                <a:lnTo>
                  <a:pt x="359410" y="224790"/>
                </a:lnTo>
                <a:lnTo>
                  <a:pt x="387667" y="209550"/>
                </a:lnTo>
                <a:lnTo>
                  <a:pt x="397827" y="192405"/>
                </a:lnTo>
                <a:lnTo>
                  <a:pt x="332422" y="192405"/>
                </a:lnTo>
                <a:lnTo>
                  <a:pt x="327025" y="187007"/>
                </a:lnTo>
                <a:lnTo>
                  <a:pt x="327025" y="170497"/>
                </a:lnTo>
                <a:lnTo>
                  <a:pt x="332422" y="164782"/>
                </a:lnTo>
                <a:lnTo>
                  <a:pt x="355282" y="164782"/>
                </a:lnTo>
                <a:lnTo>
                  <a:pt x="355282" y="137477"/>
                </a:lnTo>
                <a:lnTo>
                  <a:pt x="199072" y="137477"/>
                </a:lnTo>
                <a:lnTo>
                  <a:pt x="136207" y="134619"/>
                </a:lnTo>
                <a:lnTo>
                  <a:pt x="81597" y="126682"/>
                </a:lnTo>
                <a:lnTo>
                  <a:pt x="38417" y="114934"/>
                </a:lnTo>
                <a:lnTo>
                  <a:pt x="10160" y="99694"/>
                </a:lnTo>
                <a:lnTo>
                  <a:pt x="0" y="82550"/>
                </a:lnTo>
                <a:close/>
              </a:path>
              <a:path w="398145" h="522604">
                <a:moveTo>
                  <a:pt x="397827" y="82550"/>
                </a:moveTo>
                <a:lnTo>
                  <a:pt x="387667" y="99694"/>
                </a:lnTo>
                <a:lnTo>
                  <a:pt x="359410" y="114934"/>
                </a:lnTo>
                <a:lnTo>
                  <a:pt x="355282" y="115887"/>
                </a:lnTo>
                <a:lnTo>
                  <a:pt x="355282" y="187007"/>
                </a:lnTo>
                <a:lnTo>
                  <a:pt x="349567" y="192405"/>
                </a:lnTo>
                <a:lnTo>
                  <a:pt x="397827" y="192405"/>
                </a:lnTo>
                <a:lnTo>
                  <a:pt x="397827" y="82550"/>
                </a:lnTo>
                <a:close/>
              </a:path>
              <a:path w="398145" h="522604">
                <a:moveTo>
                  <a:pt x="355282" y="164782"/>
                </a:moveTo>
                <a:lnTo>
                  <a:pt x="349567" y="164782"/>
                </a:lnTo>
                <a:lnTo>
                  <a:pt x="355282" y="170497"/>
                </a:lnTo>
                <a:lnTo>
                  <a:pt x="355282" y="164782"/>
                </a:lnTo>
                <a:close/>
              </a:path>
              <a:path w="398145" h="522604">
                <a:moveTo>
                  <a:pt x="355282" y="115887"/>
                </a:moveTo>
                <a:lnTo>
                  <a:pt x="316229" y="126682"/>
                </a:lnTo>
                <a:lnTo>
                  <a:pt x="261619" y="134619"/>
                </a:lnTo>
                <a:lnTo>
                  <a:pt x="199072" y="137477"/>
                </a:lnTo>
                <a:lnTo>
                  <a:pt x="355282" y="137477"/>
                </a:lnTo>
                <a:lnTo>
                  <a:pt x="355282" y="115887"/>
                </a:lnTo>
                <a:close/>
              </a:path>
              <a:path w="398145" h="522604">
                <a:moveTo>
                  <a:pt x="199072" y="0"/>
                </a:moveTo>
                <a:lnTo>
                  <a:pt x="136207" y="2857"/>
                </a:lnTo>
                <a:lnTo>
                  <a:pt x="81597" y="10477"/>
                </a:lnTo>
                <a:lnTo>
                  <a:pt x="38417" y="22542"/>
                </a:lnTo>
                <a:lnTo>
                  <a:pt x="0" y="54927"/>
                </a:lnTo>
                <a:lnTo>
                  <a:pt x="10160" y="72390"/>
                </a:lnTo>
                <a:lnTo>
                  <a:pt x="38417" y="87312"/>
                </a:lnTo>
                <a:lnTo>
                  <a:pt x="81597" y="99377"/>
                </a:lnTo>
                <a:lnTo>
                  <a:pt x="136207" y="106997"/>
                </a:lnTo>
                <a:lnTo>
                  <a:pt x="199072" y="109855"/>
                </a:lnTo>
                <a:lnTo>
                  <a:pt x="261937" y="106997"/>
                </a:lnTo>
                <a:lnTo>
                  <a:pt x="316547" y="99377"/>
                </a:lnTo>
                <a:lnTo>
                  <a:pt x="359410" y="87312"/>
                </a:lnTo>
                <a:lnTo>
                  <a:pt x="387667" y="72390"/>
                </a:lnTo>
                <a:lnTo>
                  <a:pt x="397827" y="54927"/>
                </a:lnTo>
                <a:lnTo>
                  <a:pt x="359410" y="22542"/>
                </a:lnTo>
                <a:lnTo>
                  <a:pt x="316547" y="10477"/>
                </a:lnTo>
                <a:lnTo>
                  <a:pt x="261937" y="2857"/>
                </a:lnTo>
                <a:lnTo>
                  <a:pt x="199072" y="0"/>
                </a:lnTo>
                <a:close/>
              </a:path>
            </a:pathLst>
          </a:custGeom>
          <a:solidFill>
            <a:srgbClr val="EB79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6367" y="5546407"/>
            <a:ext cx="1155700" cy="200025"/>
          </a:xfrm>
          <a:custGeom>
            <a:avLst/>
            <a:gdLst/>
            <a:ahLst/>
            <a:cxnLst/>
            <a:rect l="l" t="t" r="r" b="b"/>
            <a:pathLst>
              <a:path w="1155700" h="200025">
                <a:moveTo>
                  <a:pt x="955357" y="0"/>
                </a:moveTo>
                <a:lnTo>
                  <a:pt x="955357" y="200024"/>
                </a:lnTo>
                <a:lnTo>
                  <a:pt x="1088707" y="133349"/>
                </a:lnTo>
                <a:lnTo>
                  <a:pt x="988695" y="133349"/>
                </a:lnTo>
                <a:lnTo>
                  <a:pt x="988695" y="66674"/>
                </a:lnTo>
                <a:lnTo>
                  <a:pt x="1088707" y="66674"/>
                </a:lnTo>
                <a:lnTo>
                  <a:pt x="955357" y="0"/>
                </a:lnTo>
                <a:close/>
              </a:path>
              <a:path w="1155700" h="200025">
                <a:moveTo>
                  <a:pt x="955357" y="66674"/>
                </a:moveTo>
                <a:lnTo>
                  <a:pt x="0" y="66674"/>
                </a:lnTo>
                <a:lnTo>
                  <a:pt x="0" y="133349"/>
                </a:lnTo>
                <a:lnTo>
                  <a:pt x="955357" y="133349"/>
                </a:lnTo>
                <a:lnTo>
                  <a:pt x="955357" y="66674"/>
                </a:lnTo>
                <a:close/>
              </a:path>
              <a:path w="1155700" h="200025">
                <a:moveTo>
                  <a:pt x="1088707" y="66674"/>
                </a:moveTo>
                <a:lnTo>
                  <a:pt x="988695" y="66674"/>
                </a:lnTo>
                <a:lnTo>
                  <a:pt x="988695" y="133349"/>
                </a:lnTo>
                <a:lnTo>
                  <a:pt x="1088707" y="133349"/>
                </a:lnTo>
                <a:lnTo>
                  <a:pt x="1155382" y="100012"/>
                </a:lnTo>
                <a:lnTo>
                  <a:pt x="1088707" y="66674"/>
                </a:lnTo>
                <a:close/>
              </a:path>
            </a:pathLst>
          </a:custGeom>
          <a:solidFill>
            <a:srgbClr val="CF2D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7065" y="4854892"/>
            <a:ext cx="873125" cy="987425"/>
          </a:xfrm>
          <a:custGeom>
            <a:avLst/>
            <a:gdLst/>
            <a:ahLst/>
            <a:cxnLst/>
            <a:rect l="l" t="t" r="r" b="b"/>
            <a:pathLst>
              <a:path w="873125" h="987425">
                <a:moveTo>
                  <a:pt x="0" y="145415"/>
                </a:moveTo>
                <a:lnTo>
                  <a:pt x="7302" y="99377"/>
                </a:lnTo>
                <a:lnTo>
                  <a:pt x="27939" y="59372"/>
                </a:lnTo>
                <a:lnTo>
                  <a:pt x="59689" y="27940"/>
                </a:lnTo>
                <a:lnTo>
                  <a:pt x="99694" y="7302"/>
                </a:lnTo>
                <a:lnTo>
                  <a:pt x="145414" y="0"/>
                </a:lnTo>
                <a:lnTo>
                  <a:pt x="727710" y="0"/>
                </a:lnTo>
                <a:lnTo>
                  <a:pt x="773747" y="7302"/>
                </a:lnTo>
                <a:lnTo>
                  <a:pt x="813752" y="27940"/>
                </a:lnTo>
                <a:lnTo>
                  <a:pt x="845185" y="59372"/>
                </a:lnTo>
                <a:lnTo>
                  <a:pt x="865822" y="99377"/>
                </a:lnTo>
                <a:lnTo>
                  <a:pt x="873125" y="145415"/>
                </a:lnTo>
                <a:lnTo>
                  <a:pt x="873125" y="842010"/>
                </a:lnTo>
                <a:lnTo>
                  <a:pt x="865822" y="887730"/>
                </a:lnTo>
                <a:lnTo>
                  <a:pt x="845185" y="927735"/>
                </a:lnTo>
                <a:lnTo>
                  <a:pt x="813752" y="959485"/>
                </a:lnTo>
                <a:lnTo>
                  <a:pt x="773747" y="980122"/>
                </a:lnTo>
                <a:lnTo>
                  <a:pt x="727710" y="987425"/>
                </a:lnTo>
                <a:lnTo>
                  <a:pt x="145414" y="987425"/>
                </a:lnTo>
                <a:lnTo>
                  <a:pt x="99694" y="980122"/>
                </a:lnTo>
                <a:lnTo>
                  <a:pt x="59689" y="959485"/>
                </a:lnTo>
                <a:lnTo>
                  <a:pt x="27939" y="927735"/>
                </a:lnTo>
                <a:lnTo>
                  <a:pt x="7302" y="887730"/>
                </a:lnTo>
                <a:lnTo>
                  <a:pt x="0" y="842010"/>
                </a:lnTo>
                <a:lnTo>
                  <a:pt x="0" y="145415"/>
                </a:lnTo>
              </a:path>
            </a:pathLst>
          </a:custGeom>
          <a:ln w="38100">
            <a:solidFill>
              <a:srgbClr val="FFB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12540" y="4554537"/>
            <a:ext cx="1299845" cy="1440180"/>
          </a:xfrm>
          <a:custGeom>
            <a:avLst/>
            <a:gdLst/>
            <a:ahLst/>
            <a:cxnLst/>
            <a:rect l="l" t="t" r="r" b="b"/>
            <a:pathLst>
              <a:path w="1299845" h="1440179">
                <a:moveTo>
                  <a:pt x="0" y="216535"/>
                </a:moveTo>
                <a:lnTo>
                  <a:pt x="5714" y="167005"/>
                </a:lnTo>
                <a:lnTo>
                  <a:pt x="21907" y="121285"/>
                </a:lnTo>
                <a:lnTo>
                  <a:pt x="47625" y="81280"/>
                </a:lnTo>
                <a:lnTo>
                  <a:pt x="80962" y="47625"/>
                </a:lnTo>
                <a:lnTo>
                  <a:pt x="121285" y="21907"/>
                </a:lnTo>
                <a:lnTo>
                  <a:pt x="167005" y="5714"/>
                </a:lnTo>
                <a:lnTo>
                  <a:pt x="216535" y="0"/>
                </a:lnTo>
                <a:lnTo>
                  <a:pt x="1083310" y="0"/>
                </a:lnTo>
                <a:lnTo>
                  <a:pt x="1132839" y="5714"/>
                </a:lnTo>
                <a:lnTo>
                  <a:pt x="1178560" y="21907"/>
                </a:lnTo>
                <a:lnTo>
                  <a:pt x="1218564" y="47625"/>
                </a:lnTo>
                <a:lnTo>
                  <a:pt x="1252220" y="81280"/>
                </a:lnTo>
                <a:lnTo>
                  <a:pt x="1277937" y="121285"/>
                </a:lnTo>
                <a:lnTo>
                  <a:pt x="1294130" y="167005"/>
                </a:lnTo>
                <a:lnTo>
                  <a:pt x="1299845" y="216535"/>
                </a:lnTo>
                <a:lnTo>
                  <a:pt x="1299845" y="1223645"/>
                </a:lnTo>
                <a:lnTo>
                  <a:pt x="1294130" y="1273175"/>
                </a:lnTo>
                <a:lnTo>
                  <a:pt x="1277937" y="1318895"/>
                </a:lnTo>
                <a:lnTo>
                  <a:pt x="1252220" y="1358900"/>
                </a:lnTo>
                <a:lnTo>
                  <a:pt x="1218564" y="1392555"/>
                </a:lnTo>
                <a:lnTo>
                  <a:pt x="1178560" y="1418272"/>
                </a:lnTo>
                <a:lnTo>
                  <a:pt x="1132839" y="1434465"/>
                </a:lnTo>
                <a:lnTo>
                  <a:pt x="1083310" y="1440180"/>
                </a:lnTo>
                <a:lnTo>
                  <a:pt x="216535" y="1440180"/>
                </a:lnTo>
                <a:lnTo>
                  <a:pt x="167005" y="1434465"/>
                </a:lnTo>
                <a:lnTo>
                  <a:pt x="121285" y="1418272"/>
                </a:lnTo>
                <a:lnTo>
                  <a:pt x="80962" y="1392555"/>
                </a:lnTo>
                <a:lnTo>
                  <a:pt x="47625" y="1358900"/>
                </a:lnTo>
                <a:lnTo>
                  <a:pt x="21907" y="1318895"/>
                </a:lnTo>
                <a:lnTo>
                  <a:pt x="5714" y="1273175"/>
                </a:lnTo>
                <a:lnTo>
                  <a:pt x="0" y="1223645"/>
                </a:lnTo>
                <a:lnTo>
                  <a:pt x="0" y="216535"/>
                </a:lnTo>
              </a:path>
            </a:pathLst>
          </a:custGeom>
          <a:ln w="38100">
            <a:solidFill>
              <a:srgbClr val="FFB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134407" y="337820"/>
            <a:ext cx="1029335" cy="53949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10"/>
              </a:lnSpc>
            </a:pPr>
            <a:r>
              <a:rPr sz="3600" spc="270" dirty="0">
                <a:solidFill>
                  <a:srgbClr val="D8D8D8"/>
                </a:solidFill>
                <a:latin typeface="Calibri"/>
                <a:cs typeface="Calibri"/>
              </a:rPr>
              <a:t>ΈΛΕΓΧΟΣ</a:t>
            </a:r>
            <a:r>
              <a:rPr sz="36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90" dirty="0">
                <a:solidFill>
                  <a:srgbClr val="D8D8D8"/>
                </a:solidFill>
                <a:latin typeface="Calibri"/>
                <a:cs typeface="Calibri"/>
              </a:rPr>
              <a:t>ΠΡΌΣΒΑΣΗΣ</a:t>
            </a:r>
            <a:r>
              <a:rPr sz="3600" spc="10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45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310"/>
              </a:lnSpc>
            </a:pPr>
            <a:r>
              <a:rPr sz="3600" spc="2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r>
              <a:rPr sz="360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30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855344" y="773112"/>
            <a:ext cx="43014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5" dirty="0"/>
              <a:t>Εξουσιοδότηση</a:t>
            </a:r>
            <a:r>
              <a:rPr spc="215" dirty="0"/>
              <a:t> </a:t>
            </a:r>
            <a:r>
              <a:rPr spc="165" dirty="0"/>
              <a:t>χρήστη </a:t>
            </a:r>
            <a:r>
              <a:rPr spc="120" dirty="0"/>
              <a:t>σε</a:t>
            </a:r>
            <a:r>
              <a:rPr spc="130" dirty="0"/>
              <a:t> </a:t>
            </a:r>
            <a:r>
              <a:rPr spc="145" dirty="0"/>
              <a:t>δίκτυα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692150" y="1513840"/>
            <a:ext cx="6613525" cy="2856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120" dirty="0">
                <a:latin typeface="Calibri"/>
                <a:cs typeface="Calibri"/>
              </a:rPr>
              <a:t>Πράγματι,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κατά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τον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ορισμό</a:t>
            </a:r>
            <a:r>
              <a:rPr sz="1350" spc="7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μιας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πολιτικής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ελέγχου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πρόσβασης,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απαιτούνται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μέθοδοι </a:t>
            </a:r>
            <a:r>
              <a:rPr sz="1350" b="1" spc="145" dirty="0">
                <a:latin typeface="Calibri"/>
                <a:cs typeface="Calibri"/>
              </a:rPr>
              <a:t>ή </a:t>
            </a:r>
            <a:r>
              <a:rPr sz="1350" b="1" spc="125" dirty="0">
                <a:latin typeface="Calibri"/>
                <a:cs typeface="Calibri"/>
              </a:rPr>
              <a:t>μηχανισμοί </a:t>
            </a:r>
            <a:r>
              <a:rPr sz="1350" spc="110" dirty="0">
                <a:latin typeface="Calibri"/>
                <a:cs typeface="Calibri"/>
              </a:rPr>
              <a:t>για </a:t>
            </a:r>
            <a:r>
              <a:rPr sz="1350" spc="120" dirty="0">
                <a:latin typeface="Calibri"/>
                <a:cs typeface="Calibri"/>
              </a:rPr>
              <a:t>την </a:t>
            </a:r>
            <a:r>
              <a:rPr sz="1350" spc="130" dirty="0">
                <a:latin typeface="Calibri"/>
                <a:cs typeface="Calibri"/>
              </a:rPr>
              <a:t>υλοποίηση </a:t>
            </a:r>
            <a:r>
              <a:rPr sz="1350" spc="114" dirty="0">
                <a:latin typeface="Calibri"/>
                <a:cs typeface="Calibri"/>
              </a:rPr>
              <a:t>της </a:t>
            </a:r>
            <a:r>
              <a:rPr sz="1350" spc="145" dirty="0">
                <a:latin typeface="Calibri"/>
                <a:cs typeface="Calibri"/>
              </a:rPr>
              <a:t>συμμόρφωσης </a:t>
            </a:r>
            <a:r>
              <a:rPr sz="1350" spc="135" dirty="0">
                <a:latin typeface="Calibri"/>
                <a:cs typeface="Calibri"/>
              </a:rPr>
              <a:t>με </a:t>
            </a:r>
            <a:r>
              <a:rPr sz="1350" spc="125" dirty="0">
                <a:latin typeface="Calibri"/>
                <a:cs typeface="Calibri"/>
              </a:rPr>
              <a:t>τα </a:t>
            </a:r>
            <a:r>
              <a:rPr sz="1350" spc="114" dirty="0">
                <a:latin typeface="Calibri"/>
                <a:cs typeface="Calibri"/>
              </a:rPr>
              <a:t>κριτήρια </a:t>
            </a:r>
            <a:r>
              <a:rPr sz="1350" spc="-29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ασφαλείας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που: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4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50" dirty="0">
                <a:latin typeface="Calibri"/>
                <a:cs typeface="Calibri"/>
              </a:rPr>
              <a:t>Επιτρέψτε,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περιορίστε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5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55" dirty="0">
                <a:latin typeface="Calibri"/>
                <a:cs typeface="Calibri"/>
              </a:rPr>
              <a:t>Παρακολούθηση,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προστασία</a:t>
            </a:r>
            <a:endParaRPr sz="1200">
              <a:latin typeface="Calibri"/>
              <a:cs typeface="Calibri"/>
            </a:endParaRPr>
          </a:p>
          <a:p>
            <a:pPr marL="154940" marR="129539" lvl="2" indent="-154940" algn="r">
              <a:lnSpc>
                <a:spcPct val="100000"/>
              </a:lnSpc>
              <a:spcBef>
                <a:spcPts val="10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54940" algn="l"/>
              </a:tabLst>
            </a:pPr>
            <a:r>
              <a:rPr sz="1350" spc="140" dirty="0">
                <a:latin typeface="Calibri"/>
                <a:cs typeface="Calibri"/>
              </a:rPr>
              <a:t>Τα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βασικά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στοιχεία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ενός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μηχανισμού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ελέγχου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πρόσβασης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είναι:</a:t>
            </a:r>
            <a:endParaRPr sz="1350">
              <a:latin typeface="Calibri"/>
              <a:cs typeface="Calibri"/>
            </a:endParaRPr>
          </a:p>
          <a:p>
            <a:pPr marL="182245" marR="98425" lvl="3" indent="-182245" algn="r">
              <a:lnSpc>
                <a:spcPct val="100000"/>
              </a:lnSpc>
              <a:spcBef>
                <a:spcPts val="955"/>
              </a:spcBef>
              <a:buSzPct val="133333"/>
              <a:buFont typeface="Arial"/>
              <a:buChar char="•"/>
              <a:tabLst>
                <a:tab pos="182245" algn="l"/>
              </a:tabLst>
            </a:pPr>
            <a:r>
              <a:rPr sz="1200" b="1" spc="75" dirty="0">
                <a:latin typeface="Calibri"/>
                <a:cs typeface="Calibri"/>
              </a:rPr>
              <a:t>Αντικείμενο: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π.χ.,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PLC/RTU</a:t>
            </a:r>
            <a:endParaRPr sz="1200">
              <a:latin typeface="Calibri"/>
              <a:cs typeface="Calibri"/>
            </a:endParaRPr>
          </a:p>
          <a:p>
            <a:pPr marL="182245" marR="88265" indent="-182245" algn="r">
              <a:lnSpc>
                <a:spcPct val="100000"/>
              </a:lnSpc>
              <a:spcBef>
                <a:spcPts val="944"/>
              </a:spcBef>
              <a:buSzPct val="133333"/>
              <a:buFont typeface="Arial"/>
              <a:buChar char="•"/>
              <a:tabLst>
                <a:tab pos="182245" algn="l"/>
              </a:tabLst>
            </a:pPr>
            <a:r>
              <a:rPr sz="1200" b="1" spc="90" dirty="0">
                <a:latin typeface="Calibri"/>
                <a:cs typeface="Calibri"/>
              </a:rPr>
              <a:t>Θέμα: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Οντότητα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έχει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δυνητική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πρόσβαση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στα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αντικείμενα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Χειριστής</a:t>
            </a:r>
            <a:endParaRPr sz="1200">
              <a:latin typeface="Calibri"/>
              <a:cs typeface="Calibri"/>
            </a:endParaRPr>
          </a:p>
          <a:p>
            <a:pPr marL="396875" marR="147320" indent="-182880">
              <a:lnSpc>
                <a:spcPct val="100000"/>
              </a:lnSpc>
              <a:spcBef>
                <a:spcPts val="95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b="1" spc="90" dirty="0">
                <a:latin typeface="Calibri"/>
                <a:cs typeface="Calibri"/>
              </a:rPr>
              <a:t>Δικαίωμα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spc="90" dirty="0">
                <a:latin typeface="Calibri"/>
                <a:cs typeface="Calibri"/>
              </a:rPr>
              <a:t>πρόσβασης: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περιγράφει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τον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τρόπο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τον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οποίο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υποκείμενο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μπορεί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να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αποκτήσει </a:t>
            </a:r>
            <a:r>
              <a:rPr sz="1200" spc="95" dirty="0">
                <a:latin typeface="Calibri"/>
                <a:cs typeface="Calibri"/>
              </a:rPr>
              <a:t>πρόσβαση </a:t>
            </a:r>
            <a:r>
              <a:rPr sz="1200" spc="85" dirty="0">
                <a:latin typeface="Calibri"/>
                <a:cs typeface="Calibri"/>
              </a:rPr>
              <a:t>στο </a:t>
            </a:r>
            <a:r>
              <a:rPr sz="1200" spc="75" dirty="0">
                <a:latin typeface="Calibri"/>
                <a:cs typeface="Calibri"/>
              </a:rPr>
              <a:t>αντικείμενο: </a:t>
            </a:r>
            <a:r>
              <a:rPr sz="1200" spc="85" dirty="0">
                <a:latin typeface="Calibri"/>
                <a:cs typeface="Calibri"/>
              </a:rPr>
              <a:t>ανάγνωσηεγγραφή, </a:t>
            </a:r>
            <a:r>
              <a:rPr sz="1200" spc="75" dirty="0">
                <a:latin typeface="Calibri"/>
                <a:cs typeface="Calibri"/>
              </a:rPr>
              <a:t>εκτέλεση, </a:t>
            </a:r>
            <a:r>
              <a:rPr sz="1200" spc="80" dirty="0">
                <a:latin typeface="Calibri"/>
                <a:cs typeface="Calibri"/>
              </a:rPr>
              <a:t>διαγραφή, 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δημιουργία,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...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6275" y="4539615"/>
            <a:ext cx="473709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120" dirty="0">
                <a:latin typeface="Calibri"/>
                <a:cs typeface="Calibri"/>
              </a:rPr>
              <a:t>Θ</a:t>
            </a:r>
            <a:r>
              <a:rPr sz="1350" b="1" spc="75" dirty="0">
                <a:latin typeface="Calibri"/>
                <a:cs typeface="Calibri"/>
              </a:rPr>
              <a:t>έ</a:t>
            </a:r>
            <a:r>
              <a:rPr sz="1350" b="1" spc="100" dirty="0">
                <a:latin typeface="Calibri"/>
                <a:cs typeface="Calibri"/>
              </a:rPr>
              <a:t>μ</a:t>
            </a:r>
            <a:r>
              <a:rPr sz="1350" b="1" spc="120" dirty="0">
                <a:latin typeface="Calibri"/>
                <a:cs typeface="Calibri"/>
              </a:rPr>
              <a:t>α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91004" y="4859654"/>
            <a:ext cx="5861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50" spc="-15" dirty="0">
                <a:solidFill>
                  <a:srgbClr val="BF0000"/>
                </a:solidFill>
                <a:latin typeface="Courier New"/>
                <a:cs typeface="Courier New"/>
              </a:rPr>
              <a:t>&lt;&lt;allow, </a:t>
            </a:r>
            <a:r>
              <a:rPr sz="750" spc="-10" dirty="0">
                <a:solidFill>
                  <a:srgbClr val="BF0000"/>
                </a:solidFill>
                <a:latin typeface="Courier New"/>
                <a:cs typeface="Courier New"/>
              </a:rPr>
              <a:t> </a:t>
            </a:r>
            <a:r>
              <a:rPr sz="750" spc="-15" dirty="0">
                <a:solidFill>
                  <a:srgbClr val="BF0000"/>
                </a:solidFill>
                <a:latin typeface="Courier New"/>
                <a:cs typeface="Courier New"/>
              </a:rPr>
              <a:t>restrict&gt;</a:t>
            </a:r>
            <a:r>
              <a:rPr sz="750" dirty="0">
                <a:solidFill>
                  <a:srgbClr val="BF0000"/>
                </a:solidFill>
                <a:latin typeface="Courier New"/>
                <a:cs typeface="Courier New"/>
              </a:rPr>
              <a:t>&gt;</a:t>
            </a:r>
            <a:endParaRPr sz="75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92095" y="4493259"/>
            <a:ext cx="269875" cy="39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300"/>
              </a:lnSpc>
              <a:spcBef>
                <a:spcPts val="100"/>
              </a:spcBef>
            </a:pPr>
            <a:r>
              <a:rPr sz="900" b="1" spc="50" dirty="0">
                <a:latin typeface="Calibri"/>
                <a:cs typeface="Calibri"/>
              </a:rPr>
              <a:t>P</a:t>
            </a:r>
            <a:r>
              <a:rPr sz="900" b="1" spc="30" dirty="0">
                <a:latin typeface="Calibri"/>
                <a:cs typeface="Calibri"/>
              </a:rPr>
              <a:t>L</a:t>
            </a:r>
            <a:r>
              <a:rPr sz="900" b="1" spc="45" dirty="0">
                <a:latin typeface="Calibri"/>
                <a:cs typeface="Calibri"/>
              </a:rPr>
              <a:t>C</a:t>
            </a:r>
            <a:r>
              <a:rPr sz="900" b="1" spc="40" dirty="0">
                <a:latin typeface="Calibri"/>
                <a:cs typeface="Calibri"/>
              </a:rPr>
              <a:t>/  </a:t>
            </a:r>
            <a:r>
              <a:rPr sz="900" b="1" spc="-20" dirty="0">
                <a:latin typeface="Calibri"/>
                <a:cs typeface="Calibri"/>
              </a:rPr>
              <a:t>RTU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23029" y="4559934"/>
            <a:ext cx="1228725" cy="400431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94945" marR="5080">
              <a:lnSpc>
                <a:spcPct val="101699"/>
              </a:lnSpc>
              <a:spcBef>
                <a:spcPts val="70"/>
              </a:spcBef>
            </a:pPr>
            <a:r>
              <a:rPr sz="1350" b="1" spc="65" dirty="0" err="1">
                <a:latin typeface="Calibri"/>
                <a:cs typeface="Calibri"/>
              </a:rPr>
              <a:t>Δ</a:t>
            </a:r>
            <a:r>
              <a:rPr sz="1350" b="1" spc="20" dirty="0" err="1">
                <a:latin typeface="Calibri"/>
                <a:cs typeface="Calibri"/>
              </a:rPr>
              <a:t>ι</a:t>
            </a:r>
            <a:r>
              <a:rPr sz="1350" b="1" spc="50" dirty="0" err="1">
                <a:latin typeface="Calibri"/>
                <a:cs typeface="Calibri"/>
              </a:rPr>
              <a:t>κ</a:t>
            </a:r>
            <a:r>
              <a:rPr sz="1350" b="1" spc="65" dirty="0">
                <a:latin typeface="Calibri"/>
                <a:cs typeface="Calibri"/>
              </a:rPr>
              <a:t>α</a:t>
            </a:r>
            <a:r>
              <a:rPr sz="1350" b="1" spc="20" dirty="0">
                <a:latin typeface="Calibri"/>
                <a:cs typeface="Calibri"/>
              </a:rPr>
              <a:t>ι</a:t>
            </a:r>
            <a:r>
              <a:rPr sz="1350" b="1" spc="80" dirty="0">
                <a:latin typeface="Calibri"/>
                <a:cs typeface="Calibri"/>
              </a:rPr>
              <a:t>ώ</a:t>
            </a:r>
            <a:r>
              <a:rPr sz="1350" b="1" spc="45" dirty="0">
                <a:latin typeface="Calibri"/>
                <a:cs typeface="Calibri"/>
              </a:rPr>
              <a:t>μ</a:t>
            </a:r>
            <a:r>
              <a:rPr sz="1350" b="1" spc="60" dirty="0">
                <a:latin typeface="Calibri"/>
                <a:cs typeface="Calibri"/>
              </a:rPr>
              <a:t>ατα</a:t>
            </a:r>
            <a:endParaRPr sz="13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750" spc="-15" dirty="0">
                <a:solidFill>
                  <a:srgbClr val="BF0000"/>
                </a:solidFill>
                <a:latin typeface="Courier New"/>
                <a:cs typeface="Courier New"/>
              </a:rPr>
              <a:t>&lt;&lt;</a:t>
            </a:r>
            <a:r>
              <a:rPr sz="750" spc="-15" dirty="0">
                <a:solidFill>
                  <a:srgbClr val="BF0000"/>
                </a:solidFill>
                <a:latin typeface="Calibri"/>
                <a:cs typeface="Calibri"/>
              </a:rPr>
              <a:t>εκτέλεση</a:t>
            </a:r>
            <a:r>
              <a:rPr sz="750" spc="-15" dirty="0">
                <a:solidFill>
                  <a:srgbClr val="BF0000"/>
                </a:solidFill>
                <a:latin typeface="Courier New"/>
                <a:cs typeface="Courier New"/>
              </a:rPr>
              <a:t>&gt;&gt;</a:t>
            </a:r>
            <a:endParaRPr sz="750" dirty="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52745" y="4544059"/>
            <a:ext cx="104521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110" dirty="0">
                <a:latin typeface="Calibri"/>
                <a:cs typeface="Calibri"/>
              </a:rPr>
              <a:t>Αντικείμενο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71942" y="5453062"/>
            <a:ext cx="1045844" cy="36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35560" algn="ctr">
              <a:lnSpc>
                <a:spcPct val="100000"/>
              </a:lnSpc>
              <a:spcBef>
                <a:spcPts val="100"/>
              </a:spcBef>
            </a:pPr>
            <a:r>
              <a:rPr sz="750" spc="65" dirty="0">
                <a:latin typeface="Calibri"/>
                <a:cs typeface="Calibri"/>
              </a:rPr>
              <a:t>Έλεγχος </a:t>
            </a:r>
            <a:r>
              <a:rPr sz="750" spc="75" dirty="0">
                <a:latin typeface="Calibri"/>
                <a:cs typeface="Calibri"/>
              </a:rPr>
              <a:t>πρόσβασης </a:t>
            </a:r>
            <a:r>
              <a:rPr sz="750" spc="80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(για</a:t>
            </a:r>
            <a:r>
              <a:rPr sz="750" spc="10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την</a:t>
            </a:r>
            <a:r>
              <a:rPr sz="750" spc="10" dirty="0">
                <a:latin typeface="Calibri"/>
                <a:cs typeface="Calibri"/>
              </a:rPr>
              <a:t> </a:t>
            </a:r>
            <a:r>
              <a:rPr sz="750" spc="75" dirty="0">
                <a:latin typeface="Calibri"/>
                <a:cs typeface="Calibri"/>
              </a:rPr>
              <a:t>πρόσβαση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75" dirty="0">
                <a:latin typeface="Calibri"/>
                <a:cs typeface="Calibri"/>
              </a:rPr>
              <a:t>σε </a:t>
            </a:r>
            <a:r>
              <a:rPr sz="750" spc="-155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κρίσιμα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δεδομένα)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78579" y="5823902"/>
            <a:ext cx="1036319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15" dirty="0">
                <a:solidFill>
                  <a:srgbClr val="BF0000"/>
                </a:solidFill>
                <a:latin typeface="Courier New"/>
                <a:cs typeface="Courier New"/>
              </a:rPr>
              <a:t>&lt;&lt;</a:t>
            </a:r>
            <a:r>
              <a:rPr sz="750" spc="-15" dirty="0">
                <a:solidFill>
                  <a:srgbClr val="BF0000"/>
                </a:solidFill>
                <a:latin typeface="Calibri"/>
                <a:cs typeface="Calibri"/>
              </a:rPr>
              <a:t>εγγραφή</a:t>
            </a:r>
            <a:r>
              <a:rPr sz="750" spc="-15" dirty="0">
                <a:solidFill>
                  <a:srgbClr val="BF0000"/>
                </a:solidFill>
                <a:latin typeface="Courier New"/>
                <a:cs typeface="Courier New"/>
              </a:rPr>
              <a:t>,</a:t>
            </a:r>
            <a:r>
              <a:rPr sz="750" spc="-15" dirty="0">
                <a:solidFill>
                  <a:srgbClr val="BF0000"/>
                </a:solidFill>
                <a:latin typeface="Calibri"/>
                <a:cs typeface="Calibri"/>
              </a:rPr>
              <a:t>ανάγνωση</a:t>
            </a:r>
            <a:r>
              <a:rPr sz="750" spc="-15" dirty="0">
                <a:solidFill>
                  <a:srgbClr val="BF0000"/>
                </a:solidFill>
                <a:latin typeface="Courier New"/>
                <a:cs typeface="Courier New"/>
              </a:rPr>
              <a:t>&gt;&gt;</a:t>
            </a:r>
            <a:endParaRPr sz="75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2554" y="5990590"/>
            <a:ext cx="4206875" cy="5353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717800">
              <a:lnSpc>
                <a:spcPct val="100000"/>
              </a:lnSpc>
              <a:spcBef>
                <a:spcPts val="345"/>
              </a:spcBef>
            </a:pPr>
            <a:r>
              <a:rPr sz="750" spc="-15" dirty="0">
                <a:solidFill>
                  <a:srgbClr val="BF0000"/>
                </a:solidFill>
                <a:latin typeface="Courier New"/>
                <a:cs typeface="Courier New"/>
              </a:rPr>
              <a:t>&lt;&lt;monitor&gt;&gt;</a:t>
            </a:r>
            <a:endParaRPr sz="750">
              <a:latin typeface="Courier New"/>
              <a:cs typeface="Courier New"/>
            </a:endParaRPr>
          </a:p>
          <a:p>
            <a:pPr marL="2691765">
              <a:lnSpc>
                <a:spcPct val="100000"/>
              </a:lnSpc>
              <a:spcBef>
                <a:spcPts val="244"/>
              </a:spcBef>
            </a:pPr>
            <a:r>
              <a:rPr sz="750" spc="-15" dirty="0">
                <a:solidFill>
                  <a:srgbClr val="BF0000"/>
                </a:solidFill>
                <a:latin typeface="Courier New"/>
                <a:cs typeface="Courier New"/>
              </a:rPr>
              <a:t>&lt;&lt;</a:t>
            </a:r>
            <a:r>
              <a:rPr sz="750" spc="-15" dirty="0">
                <a:solidFill>
                  <a:srgbClr val="BF0000"/>
                </a:solidFill>
                <a:latin typeface="Calibri"/>
                <a:cs typeface="Calibri"/>
              </a:rPr>
              <a:t>προστασία</a:t>
            </a:r>
            <a:r>
              <a:rPr sz="750" spc="-15" dirty="0">
                <a:solidFill>
                  <a:srgbClr val="BF0000"/>
                </a:solidFill>
                <a:latin typeface="Courier New"/>
                <a:cs typeface="Courier New"/>
              </a:rPr>
              <a:t>&gt;&gt;</a:t>
            </a:r>
            <a:endParaRPr sz="7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177587" y="6137275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09258" y="5562600"/>
            <a:ext cx="928053" cy="195695"/>
          </a:xfrm>
          <a:prstGeom prst="rect">
            <a:avLst/>
          </a:prstGeom>
          <a:ln w="9525">
            <a:solidFill>
              <a:srgbClr val="BF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86360" marR="6985">
              <a:lnSpc>
                <a:spcPct val="101800"/>
              </a:lnSpc>
              <a:spcBef>
                <a:spcPts val="285"/>
              </a:spcBef>
            </a:pPr>
            <a:r>
              <a:rPr sz="1050" spc="150" dirty="0" err="1">
                <a:latin typeface="Calibri"/>
                <a:cs typeface="Calibri"/>
              </a:rPr>
              <a:t>Δ</a:t>
            </a:r>
            <a:r>
              <a:rPr sz="1050" spc="120" dirty="0" err="1">
                <a:latin typeface="Calibri"/>
                <a:cs typeface="Calibri"/>
              </a:rPr>
              <a:t>ε</a:t>
            </a:r>
            <a:r>
              <a:rPr sz="1050" spc="145" dirty="0" err="1">
                <a:latin typeface="Calibri"/>
                <a:cs typeface="Calibri"/>
              </a:rPr>
              <a:t>δομ</a:t>
            </a:r>
            <a:r>
              <a:rPr sz="1050" spc="120" dirty="0" err="1">
                <a:latin typeface="Calibri"/>
                <a:cs typeface="Calibri"/>
              </a:rPr>
              <a:t>έ</a:t>
            </a:r>
            <a:r>
              <a:rPr sz="1050" spc="95" dirty="0" err="1">
                <a:latin typeface="Calibri"/>
                <a:cs typeface="Calibri"/>
              </a:rPr>
              <a:t>ν</a:t>
            </a:r>
            <a:r>
              <a:rPr sz="1050" spc="175" dirty="0">
                <a:latin typeface="Calibri"/>
                <a:cs typeface="Calibri"/>
              </a:rPr>
              <a:t>α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60975" y="4925695"/>
            <a:ext cx="1248410" cy="363220"/>
          </a:xfrm>
          <a:prstGeom prst="rect">
            <a:avLst/>
          </a:prstGeom>
          <a:ln w="9525">
            <a:solidFill>
              <a:srgbClr val="BF0000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309"/>
              </a:spcBef>
            </a:pPr>
            <a:r>
              <a:rPr sz="1050" spc="70" dirty="0">
                <a:latin typeface="Calibri"/>
                <a:cs typeface="Calibri"/>
              </a:rPr>
              <a:t>Ενεργοποιητής-1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680825" y="337820"/>
            <a:ext cx="482600" cy="52387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270" dirty="0">
                <a:solidFill>
                  <a:srgbClr val="D8D8D8"/>
                </a:solidFill>
                <a:latin typeface="Calibri"/>
                <a:cs typeface="Calibri"/>
              </a:rPr>
              <a:t>ΈΛΕΓΧΟΣ</a:t>
            </a:r>
            <a:r>
              <a:rPr sz="3600" spc="9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90" dirty="0">
                <a:solidFill>
                  <a:srgbClr val="D8D8D8"/>
                </a:solidFill>
                <a:latin typeface="Calibri"/>
                <a:cs typeface="Calibri"/>
              </a:rPr>
              <a:t>ΠΡΌΣΒΑΣΗΣ</a:t>
            </a:r>
            <a:r>
              <a:rPr sz="36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45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34407" y="337820"/>
            <a:ext cx="482600" cy="1369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-5" dirty="0">
                <a:solidFill>
                  <a:srgbClr val="D8D8D8"/>
                </a:solidFill>
                <a:latin typeface="Calibri"/>
                <a:cs typeface="Calibri"/>
              </a:rPr>
              <a:t>ΕΝΕΡΓ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47107" y="1693362"/>
            <a:ext cx="457200" cy="967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3600" spc="245" dirty="0">
                <a:solidFill>
                  <a:srgbClr val="D8D8D8"/>
                </a:solidFill>
                <a:latin typeface="Calibri"/>
                <a:cs typeface="Calibri"/>
              </a:rPr>
              <a:t>ΕΙΑΚ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47107" y="2659745"/>
            <a:ext cx="457200" cy="1417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5"/>
              </a:lnSpc>
            </a:pPr>
            <a:r>
              <a:rPr sz="3600" spc="315" dirty="0">
                <a:solidFill>
                  <a:srgbClr val="D8D8D8"/>
                </a:solidFill>
                <a:latin typeface="Calibri"/>
                <a:cs typeface="Calibri"/>
              </a:rPr>
              <a:t>Ά</a:t>
            </a:r>
            <a:endParaRPr sz="3600">
              <a:latin typeface="Calibri"/>
              <a:cs typeface="Calibri"/>
            </a:endParaRPr>
          </a:p>
          <a:p>
            <a:pPr>
              <a:lnSpc>
                <a:spcPct val="44000"/>
              </a:lnSpc>
              <a:spcBef>
                <a:spcPts val="1925"/>
              </a:spcBef>
            </a:pPr>
            <a:r>
              <a:rPr sz="3600" spc="185" dirty="0">
                <a:solidFill>
                  <a:srgbClr val="D8D8D8"/>
                </a:solidFill>
                <a:latin typeface="Calibri"/>
                <a:cs typeface="Calibri"/>
              </a:rPr>
              <a:t>Σ </a:t>
            </a:r>
            <a:r>
              <a:rPr sz="3600" spc="254" dirty="0">
                <a:solidFill>
                  <a:srgbClr val="D8D8D8"/>
                </a:solidFill>
                <a:latin typeface="Calibri"/>
                <a:cs typeface="Calibri"/>
              </a:rPr>
              <a:t>ΥΣΤ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34407" y="4065074"/>
            <a:ext cx="482600" cy="16675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-5" dirty="0">
                <a:solidFill>
                  <a:srgbClr val="D8D8D8"/>
                </a:solidFill>
                <a:latin typeface="Calibri"/>
                <a:cs typeface="Calibri"/>
              </a:rPr>
              <a:t>ΉΜΑΤΑ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5344" y="773112"/>
            <a:ext cx="58775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Τυπικοί</a:t>
            </a:r>
            <a:r>
              <a:rPr spc="185" dirty="0"/>
              <a:t> </a:t>
            </a:r>
            <a:r>
              <a:rPr spc="160" dirty="0"/>
              <a:t>μηχανισμοί</a:t>
            </a:r>
            <a:r>
              <a:rPr spc="185" dirty="0"/>
              <a:t> </a:t>
            </a:r>
            <a:r>
              <a:rPr spc="175" dirty="0"/>
              <a:t>εξουσιοδότησης</a:t>
            </a:r>
            <a:r>
              <a:rPr spc="195" dirty="0"/>
              <a:t> </a:t>
            </a:r>
            <a:r>
              <a:rPr spc="175" dirty="0"/>
              <a:t>χρηστών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92150" y="1513840"/>
            <a:ext cx="658368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indent="-1549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95" dirty="0">
                <a:latin typeface="Calibri"/>
                <a:cs typeface="Calibri"/>
              </a:rPr>
              <a:t>Οι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μηχανισμοί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ελέγχου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πρόσβασης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χωρίζονται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κυρίως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σε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διάφορες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κατηγορίες:</a:t>
            </a:r>
            <a:endParaRPr sz="1350">
              <a:latin typeface="Calibri"/>
              <a:cs typeface="Calibri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42900" y="1826895"/>
          <a:ext cx="11402693" cy="23907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6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2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2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0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5814"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900" b="1" spc="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DAC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(διακριτικός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έλεγχος</a:t>
                      </a:r>
                      <a:r>
                        <a:rPr sz="9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πρόσβασης)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601980" marR="341630" indent="-236854">
                        <a:lnSpc>
                          <a:spcPct val="134300"/>
                        </a:lnSpc>
                        <a:spcBef>
                          <a:spcPts val="284"/>
                        </a:spcBef>
                      </a:pP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MAC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(Διεύθυνση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φυσικού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επιπέδου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δικτύου) </a:t>
                      </a:r>
                      <a:r>
                        <a:rPr sz="900" b="1" spc="-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(Υποχρεωτικός</a:t>
                      </a:r>
                      <a:r>
                        <a:rPr sz="9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έλεγχος</a:t>
                      </a:r>
                      <a:r>
                        <a:rPr sz="9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πρόσβασης)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73660" marR="48895" indent="-635" algn="ctr">
                        <a:lnSpc>
                          <a:spcPct val="134300"/>
                        </a:lnSpc>
                        <a:spcBef>
                          <a:spcPts val="284"/>
                        </a:spcBef>
                      </a:pP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RBAC </a:t>
                      </a:r>
                      <a:r>
                        <a:rPr sz="9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(Role-Based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Access </a:t>
                      </a:r>
                      <a:r>
                        <a:rPr sz="9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Control - </a:t>
                      </a:r>
                      <a:r>
                        <a:rPr sz="9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μοντέλο </a:t>
                      </a:r>
                      <a:r>
                        <a:rPr sz="9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διαχείρισης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πρόσβασης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βασισμένο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σε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ρόλους </a:t>
                      </a:r>
                      <a:r>
                        <a:rPr sz="900" b="1" spc="-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χρηστών)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841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(Έλεγχος</a:t>
                      </a:r>
                      <a:r>
                        <a:rPr sz="9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πρόσβασης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βάσει</a:t>
                      </a:r>
                      <a:r>
                        <a:rPr sz="9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ρόλων)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900" b="1" spc="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ABAC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651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(Έλεγχος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πρόσβασης</a:t>
                      </a:r>
                      <a:r>
                        <a:rPr sz="9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βάσει</a:t>
                      </a:r>
                      <a:r>
                        <a:rPr sz="9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χαρακτηριστικών)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59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00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1050" spc="80" dirty="0">
                          <a:latin typeface="Calibri"/>
                          <a:cs typeface="Calibri"/>
                        </a:rPr>
                        <a:t>βάση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την </a:t>
                      </a:r>
                      <a:r>
                        <a:rPr sz="1050" b="1" spc="70" dirty="0">
                          <a:latin typeface="Calibri"/>
                          <a:cs typeface="Calibri"/>
                        </a:rPr>
                        <a:t>ταυτότητα </a:t>
                      </a:r>
                      <a:r>
                        <a:rPr sz="1050" b="1" spc="75" dirty="0">
                          <a:latin typeface="Calibri"/>
                          <a:cs typeface="Calibri"/>
                        </a:rPr>
                        <a:t>του </a:t>
                      </a:r>
                      <a:r>
                        <a:rPr sz="1050" b="1" spc="65" dirty="0">
                          <a:latin typeface="Calibri"/>
                          <a:cs typeface="Calibri"/>
                        </a:rPr>
                        <a:t>αιτούντος </a:t>
                      </a:r>
                      <a:r>
                        <a:rPr sz="1050" b="1" spc="70" dirty="0">
                          <a:latin typeface="Calibri"/>
                          <a:cs typeface="Calibri"/>
                        </a:rPr>
                        <a:t> και τους κανόνες </a:t>
                      </a:r>
                      <a:r>
                        <a:rPr sz="1050" b="1" spc="80" dirty="0">
                          <a:latin typeface="Calibri"/>
                          <a:cs typeface="Calibri"/>
                        </a:rPr>
                        <a:t>πρόσβασης </a:t>
                      </a:r>
                      <a:r>
                        <a:rPr sz="1050" b="1" spc="6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050" spc="60" dirty="0">
                          <a:latin typeface="Calibri"/>
                          <a:cs typeface="Calibri"/>
                        </a:rPr>
                        <a:t>οι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οποίοι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υποδεικνύουν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ποιοι αιτούντες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επιτρέπεται</a:t>
                      </a:r>
                      <a:r>
                        <a:rPr sz="10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85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10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δεν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επιτρέπεται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κάνουν </a:t>
                      </a:r>
                      <a:r>
                        <a:rPr sz="105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0" dirty="0">
                          <a:latin typeface="Calibri"/>
                          <a:cs typeface="Calibri"/>
                        </a:rPr>
                        <a:t>κάτι)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36957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00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1050" spc="80" dirty="0">
                          <a:latin typeface="Calibri"/>
                          <a:cs typeface="Calibri"/>
                        </a:rPr>
                        <a:t>βάση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τη σύγκριση </a:t>
                      </a:r>
                      <a:r>
                        <a:rPr sz="1050" b="1" spc="80" dirty="0">
                          <a:latin typeface="Calibri"/>
                          <a:cs typeface="Calibri"/>
                        </a:rPr>
                        <a:t>των </a:t>
                      </a:r>
                      <a:r>
                        <a:rPr sz="1050" b="1" spc="65" dirty="0">
                          <a:latin typeface="Calibri"/>
                          <a:cs typeface="Calibri"/>
                        </a:rPr>
                        <a:t>ετικετών </a:t>
                      </a:r>
                      <a:r>
                        <a:rPr sz="10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75" dirty="0">
                          <a:latin typeface="Calibri"/>
                          <a:cs typeface="Calibri"/>
                        </a:rPr>
                        <a:t>ασφαλείας (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που υποδεικνύουν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την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κρισιμότητα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των πόρων) με </a:t>
                      </a:r>
                      <a:r>
                        <a:rPr sz="1050" b="1" spc="50" dirty="0">
                          <a:latin typeface="Calibri"/>
                          <a:cs typeface="Calibri"/>
                        </a:rPr>
                        <a:t>τις </a:t>
                      </a:r>
                      <a:r>
                        <a:rPr sz="10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70" dirty="0">
                          <a:latin typeface="Calibri"/>
                          <a:cs typeface="Calibri"/>
                        </a:rPr>
                        <a:t>εξουσιοδοτήσεις </a:t>
                      </a:r>
                      <a:r>
                        <a:rPr sz="1050" b="1" spc="75" dirty="0">
                          <a:latin typeface="Calibri"/>
                          <a:cs typeface="Calibri"/>
                        </a:rPr>
                        <a:t>ασφαλείας </a:t>
                      </a:r>
                      <a:r>
                        <a:rPr sz="1050" spc="80" dirty="0">
                          <a:latin typeface="Calibri"/>
                          <a:cs typeface="Calibri"/>
                        </a:rPr>
                        <a:t>που </a:t>
                      </a:r>
                      <a:r>
                        <a:rPr sz="10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υποδεικνύουν </a:t>
                      </a:r>
                      <a:r>
                        <a:rPr sz="1050" spc="55" dirty="0">
                          <a:latin typeface="Calibri"/>
                          <a:cs typeface="Calibri"/>
                        </a:rPr>
                        <a:t>τις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εξουσιοδοτήσεις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 ασφαλείας</a:t>
                      </a:r>
                      <a:r>
                        <a:rPr sz="10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(που</a:t>
                      </a:r>
                      <a:r>
                        <a:rPr sz="10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80" dirty="0">
                          <a:latin typeface="Calibri"/>
                          <a:cs typeface="Calibri"/>
                        </a:rPr>
                        <a:t>δηλώνουν</a:t>
                      </a:r>
                      <a:r>
                        <a:rPr sz="10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ποιες</a:t>
                      </a:r>
                      <a:r>
                        <a:rPr sz="10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οντότητες </a:t>
                      </a:r>
                      <a:r>
                        <a:rPr sz="105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επιτρέπεται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να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έχουν </a:t>
                      </a:r>
                      <a:r>
                        <a:rPr sz="1050" spc="80" dirty="0">
                          <a:latin typeface="Calibri"/>
                          <a:cs typeface="Calibri"/>
                        </a:rPr>
                        <a:t>πρόσβαση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σε </a:t>
                      </a:r>
                      <a:r>
                        <a:rPr sz="105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ορισμένους</a:t>
                      </a:r>
                      <a:r>
                        <a:rPr sz="10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πόρους)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9060" marR="438784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3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10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10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105" dirty="0">
                          <a:latin typeface="Calibri"/>
                          <a:cs typeface="Calibri"/>
                        </a:rPr>
                        <a:t>ρόλο</a:t>
                      </a:r>
                      <a:r>
                        <a:rPr sz="105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110" dirty="0">
                          <a:latin typeface="Calibri"/>
                          <a:cs typeface="Calibri"/>
                        </a:rPr>
                        <a:t>που</a:t>
                      </a:r>
                      <a:r>
                        <a:rPr sz="10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85" dirty="0">
                          <a:latin typeface="Calibri"/>
                          <a:cs typeface="Calibri"/>
                        </a:rPr>
                        <a:t>έχει</a:t>
                      </a:r>
                      <a:r>
                        <a:rPr sz="105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105" dirty="0">
                          <a:latin typeface="Calibri"/>
                          <a:cs typeface="Calibri"/>
                        </a:rPr>
                        <a:t>κάθε </a:t>
                      </a:r>
                      <a:r>
                        <a:rPr sz="1050" b="1" spc="-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100" dirty="0">
                          <a:latin typeface="Calibri"/>
                          <a:cs typeface="Calibri"/>
                        </a:rPr>
                        <a:t>χρήστης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στο σύστημα, </a:t>
                      </a:r>
                      <a:r>
                        <a:rPr sz="1050" spc="85" dirty="0">
                          <a:latin typeface="Calibri"/>
                          <a:cs typeface="Calibri"/>
                        </a:rPr>
                        <a:t>και </a:t>
                      </a:r>
                      <a:r>
                        <a:rPr sz="1050" b="1" spc="105" dirty="0">
                          <a:latin typeface="Calibri"/>
                          <a:cs typeface="Calibri"/>
                        </a:rPr>
                        <a:t>που </a:t>
                      </a:r>
                      <a:r>
                        <a:rPr sz="10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0" dirty="0">
                          <a:latin typeface="Calibri"/>
                          <a:cs typeface="Calibri"/>
                        </a:rPr>
                        <a:t>σημειώνουν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προσβάσεις </a:t>
                      </a:r>
                      <a:r>
                        <a:rPr sz="105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0" dirty="0">
                          <a:latin typeface="Calibri"/>
                          <a:cs typeface="Calibri"/>
                        </a:rPr>
                        <a:t>επιτρέπονται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σε </a:t>
                      </a:r>
                      <a:r>
                        <a:rPr sz="1050" spc="105" dirty="0">
                          <a:latin typeface="Calibri"/>
                          <a:cs typeface="Calibri"/>
                        </a:rPr>
                        <a:t>όσους </a:t>
                      </a:r>
                      <a:r>
                        <a:rPr sz="1050" spc="95" dirty="0">
                          <a:latin typeface="Calibri"/>
                          <a:cs typeface="Calibri"/>
                        </a:rPr>
                        <a:t>έχουν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5" dirty="0">
                          <a:latin typeface="Calibri"/>
                          <a:cs typeface="Calibri"/>
                        </a:rPr>
                        <a:t>συγκεκριμένο</a:t>
                      </a:r>
                      <a:r>
                        <a:rPr sz="10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0" dirty="0">
                          <a:latin typeface="Calibri"/>
                          <a:cs typeface="Calibri"/>
                        </a:rPr>
                        <a:t>ρόλο.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50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95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βάση </a:t>
                      </a:r>
                      <a:r>
                        <a:rPr sz="1050" b="1" spc="95" dirty="0">
                          <a:latin typeface="Calibri"/>
                          <a:cs typeface="Calibri"/>
                        </a:rPr>
                        <a:t>τα </a:t>
                      </a:r>
                      <a:r>
                        <a:rPr sz="1050" b="1" spc="85" dirty="0">
                          <a:latin typeface="Calibri"/>
                          <a:cs typeface="Calibri"/>
                        </a:rPr>
                        <a:t>χαρακτηριστικά </a:t>
                      </a:r>
                      <a:r>
                        <a:rPr sz="1050" b="1" spc="105" dirty="0">
                          <a:latin typeface="Calibri"/>
                          <a:cs typeface="Calibri"/>
                        </a:rPr>
                        <a:t>που </a:t>
                      </a:r>
                      <a:r>
                        <a:rPr sz="10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75" dirty="0">
                          <a:latin typeface="Calibri"/>
                          <a:cs typeface="Calibri"/>
                        </a:rPr>
                        <a:t>σχετίζονται </a:t>
                      </a:r>
                      <a:r>
                        <a:rPr sz="1050" b="1" spc="105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1050" b="1" spc="95" dirty="0">
                          <a:latin typeface="Calibri"/>
                          <a:cs typeface="Calibri"/>
                        </a:rPr>
                        <a:t>τον </a:t>
                      </a:r>
                      <a:r>
                        <a:rPr sz="1050" b="1" spc="100" dirty="0">
                          <a:latin typeface="Calibri"/>
                          <a:cs typeface="Calibri"/>
                        </a:rPr>
                        <a:t>χρήστη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και, </a:t>
                      </a:r>
                      <a:r>
                        <a:rPr sz="1050" spc="105" dirty="0">
                          <a:latin typeface="Calibri"/>
                          <a:cs typeface="Calibri"/>
                        </a:rPr>
                        <a:t>ανάλογα </a:t>
                      </a:r>
                      <a:r>
                        <a:rPr sz="10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10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0" dirty="0">
                          <a:latin typeface="Calibri"/>
                          <a:cs typeface="Calibri"/>
                        </a:rPr>
                        <a:t>χαρακτηριστικό,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0" dirty="0">
                          <a:latin typeface="Calibri"/>
                          <a:cs typeface="Calibri"/>
                        </a:rPr>
                        <a:t>επιτρέπεται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10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85" dirty="0">
                          <a:latin typeface="Calibri"/>
                          <a:cs typeface="Calibri"/>
                        </a:rPr>
                        <a:t>όχι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10" dirty="0">
                          <a:latin typeface="Calibri"/>
                          <a:cs typeface="Calibri"/>
                        </a:rPr>
                        <a:t>η </a:t>
                      </a:r>
                      <a:r>
                        <a:rPr sz="105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10" dirty="0">
                          <a:latin typeface="Calibri"/>
                          <a:cs typeface="Calibri"/>
                        </a:rPr>
                        <a:t>πρόσβαση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ένα</a:t>
                      </a:r>
                      <a:r>
                        <a:rPr sz="10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05" dirty="0">
                          <a:latin typeface="Calibri"/>
                          <a:cs typeface="Calibri"/>
                        </a:rPr>
                        <a:t>σύστημα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11177587" y="627856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2554" y="6456362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94512" y="0"/>
            <a:ext cx="5294630" cy="6858000"/>
            <a:chOff x="6894512" y="0"/>
            <a:chExt cx="5294630" cy="685800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05992" y="5562917"/>
              <a:ext cx="788035" cy="200025"/>
            </a:xfrm>
            <a:custGeom>
              <a:avLst/>
              <a:gdLst/>
              <a:ahLst/>
              <a:cxnLst/>
              <a:rect l="l" t="t" r="r" b="b"/>
              <a:pathLst>
                <a:path w="788034" h="200025">
                  <a:moveTo>
                    <a:pt x="588010" y="0"/>
                  </a:moveTo>
                  <a:lnTo>
                    <a:pt x="588010" y="200025"/>
                  </a:lnTo>
                  <a:lnTo>
                    <a:pt x="721360" y="133350"/>
                  </a:lnTo>
                  <a:lnTo>
                    <a:pt x="621347" y="133350"/>
                  </a:lnTo>
                  <a:lnTo>
                    <a:pt x="621347" y="66675"/>
                  </a:lnTo>
                  <a:lnTo>
                    <a:pt x="721360" y="66675"/>
                  </a:lnTo>
                  <a:lnTo>
                    <a:pt x="588010" y="0"/>
                  </a:lnTo>
                  <a:close/>
                </a:path>
                <a:path w="788034" h="200025">
                  <a:moveTo>
                    <a:pt x="588010" y="66675"/>
                  </a:moveTo>
                  <a:lnTo>
                    <a:pt x="0" y="66675"/>
                  </a:lnTo>
                  <a:lnTo>
                    <a:pt x="0" y="133350"/>
                  </a:lnTo>
                  <a:lnTo>
                    <a:pt x="588010" y="133350"/>
                  </a:lnTo>
                  <a:lnTo>
                    <a:pt x="588010" y="66675"/>
                  </a:lnTo>
                  <a:close/>
                </a:path>
                <a:path w="788034" h="200025">
                  <a:moveTo>
                    <a:pt x="721360" y="66675"/>
                  </a:moveTo>
                  <a:lnTo>
                    <a:pt x="621347" y="66675"/>
                  </a:lnTo>
                  <a:lnTo>
                    <a:pt x="621347" y="133350"/>
                  </a:lnTo>
                  <a:lnTo>
                    <a:pt x="721360" y="133350"/>
                  </a:lnTo>
                  <a:lnTo>
                    <a:pt x="788035" y="100012"/>
                  </a:lnTo>
                  <a:lnTo>
                    <a:pt x="721360" y="6667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80069" y="5241607"/>
              <a:ext cx="3424554" cy="846454"/>
            </a:xfrm>
            <a:custGeom>
              <a:avLst/>
              <a:gdLst/>
              <a:ahLst/>
              <a:cxnLst/>
              <a:rect l="l" t="t" r="r" b="b"/>
              <a:pathLst>
                <a:path w="3424554" h="733425">
                  <a:moveTo>
                    <a:pt x="3302317" y="0"/>
                  </a:moveTo>
                  <a:lnTo>
                    <a:pt x="122237" y="0"/>
                  </a:lnTo>
                  <a:lnTo>
                    <a:pt x="74612" y="9524"/>
                  </a:lnTo>
                  <a:lnTo>
                    <a:pt x="35877" y="35877"/>
                  </a:lnTo>
                  <a:lnTo>
                    <a:pt x="9525" y="74612"/>
                  </a:lnTo>
                  <a:lnTo>
                    <a:pt x="0" y="122237"/>
                  </a:lnTo>
                  <a:lnTo>
                    <a:pt x="0" y="610869"/>
                  </a:lnTo>
                  <a:lnTo>
                    <a:pt x="9525" y="658494"/>
                  </a:lnTo>
                  <a:lnTo>
                    <a:pt x="35877" y="697229"/>
                  </a:lnTo>
                  <a:lnTo>
                    <a:pt x="74612" y="723582"/>
                  </a:lnTo>
                  <a:lnTo>
                    <a:pt x="122237" y="733107"/>
                  </a:lnTo>
                  <a:lnTo>
                    <a:pt x="3302317" y="733107"/>
                  </a:lnTo>
                  <a:lnTo>
                    <a:pt x="3349942" y="723582"/>
                  </a:lnTo>
                  <a:lnTo>
                    <a:pt x="3388677" y="697229"/>
                  </a:lnTo>
                  <a:lnTo>
                    <a:pt x="3414712" y="658494"/>
                  </a:lnTo>
                  <a:lnTo>
                    <a:pt x="3424554" y="610869"/>
                  </a:lnTo>
                  <a:lnTo>
                    <a:pt x="3424554" y="122237"/>
                  </a:lnTo>
                  <a:lnTo>
                    <a:pt x="3414712" y="74612"/>
                  </a:lnTo>
                  <a:lnTo>
                    <a:pt x="3388677" y="35877"/>
                  </a:lnTo>
                  <a:lnTo>
                    <a:pt x="3349942" y="9524"/>
                  </a:lnTo>
                  <a:lnTo>
                    <a:pt x="33023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el-GR" dirty="0"/>
                <a:t>ΥΠΕΥΘΥΝΟΤΗΤΑ</a:t>
              </a:r>
              <a:br>
                <a:rPr lang="en-US" dirty="0"/>
              </a:br>
              <a:r>
                <a:rPr lang="el-GR" dirty="0" err="1"/>
                <a:t>Επαληθευσιμότητα</a:t>
              </a:r>
              <a:r>
                <a:rPr lang="el-GR" dirty="0"/>
                <a:t> δεδομένων ➔ έλεγχος</a:t>
              </a:r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8180069" y="5241607"/>
              <a:ext cx="3424554" cy="846454"/>
            </a:xfrm>
            <a:custGeom>
              <a:avLst/>
              <a:gdLst/>
              <a:ahLst/>
              <a:cxnLst/>
              <a:rect l="l" t="t" r="r" b="b"/>
              <a:pathLst>
                <a:path w="3424554" h="733425">
                  <a:moveTo>
                    <a:pt x="0" y="122237"/>
                  </a:moveTo>
                  <a:lnTo>
                    <a:pt x="9525" y="74612"/>
                  </a:lnTo>
                  <a:lnTo>
                    <a:pt x="35877" y="35877"/>
                  </a:lnTo>
                  <a:lnTo>
                    <a:pt x="74612" y="9524"/>
                  </a:lnTo>
                  <a:lnTo>
                    <a:pt x="122237" y="0"/>
                  </a:lnTo>
                  <a:lnTo>
                    <a:pt x="3302317" y="0"/>
                  </a:lnTo>
                  <a:lnTo>
                    <a:pt x="3349942" y="9524"/>
                  </a:lnTo>
                  <a:lnTo>
                    <a:pt x="3388677" y="35877"/>
                  </a:lnTo>
                  <a:lnTo>
                    <a:pt x="3414712" y="74612"/>
                  </a:lnTo>
                  <a:lnTo>
                    <a:pt x="3424554" y="122237"/>
                  </a:lnTo>
                  <a:lnTo>
                    <a:pt x="3424554" y="610869"/>
                  </a:lnTo>
                  <a:lnTo>
                    <a:pt x="3414712" y="658494"/>
                  </a:lnTo>
                  <a:lnTo>
                    <a:pt x="3388677" y="697229"/>
                  </a:lnTo>
                  <a:lnTo>
                    <a:pt x="3349942" y="723582"/>
                  </a:lnTo>
                  <a:lnTo>
                    <a:pt x="3302317" y="733107"/>
                  </a:lnTo>
                  <a:lnTo>
                    <a:pt x="122237" y="733107"/>
                  </a:lnTo>
                  <a:lnTo>
                    <a:pt x="74612" y="723582"/>
                  </a:lnTo>
                  <a:lnTo>
                    <a:pt x="35877" y="697229"/>
                  </a:lnTo>
                  <a:lnTo>
                    <a:pt x="9525" y="658494"/>
                  </a:lnTo>
                  <a:lnTo>
                    <a:pt x="0" y="610869"/>
                  </a:lnTo>
                  <a:lnTo>
                    <a:pt x="0" y="122237"/>
                  </a:lnTo>
                </a:path>
              </a:pathLst>
            </a:custGeom>
            <a:ln w="28574">
              <a:solidFill>
                <a:srgbClr val="B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680825" y="337820"/>
            <a:ext cx="482600" cy="52387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270" dirty="0">
                <a:solidFill>
                  <a:srgbClr val="D8D8D8"/>
                </a:solidFill>
                <a:latin typeface="Calibri"/>
                <a:cs typeface="Calibri"/>
              </a:rPr>
              <a:t>ΈΛΕΓΧΟΣ</a:t>
            </a:r>
            <a:r>
              <a:rPr sz="3600" spc="9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90" dirty="0">
                <a:solidFill>
                  <a:srgbClr val="D8D8D8"/>
                </a:solidFill>
                <a:latin typeface="Calibri"/>
                <a:cs typeface="Calibri"/>
              </a:rPr>
              <a:t>ΠΡΌΣΒΑΣΗΣ</a:t>
            </a:r>
            <a:r>
              <a:rPr sz="36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45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34407" y="337820"/>
            <a:ext cx="482600" cy="1369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-5" dirty="0">
                <a:solidFill>
                  <a:srgbClr val="D8D8D8"/>
                </a:solidFill>
                <a:latin typeface="Calibri"/>
                <a:cs typeface="Calibri"/>
              </a:rPr>
              <a:t>ΕΝΕΡΓ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47107" y="1693362"/>
            <a:ext cx="457200" cy="967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3600" spc="245" dirty="0">
                <a:solidFill>
                  <a:srgbClr val="D8D8D8"/>
                </a:solidFill>
                <a:latin typeface="Calibri"/>
                <a:cs typeface="Calibri"/>
              </a:rPr>
              <a:t>ΕΙΑΚ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47107" y="2659745"/>
            <a:ext cx="457200" cy="1417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5"/>
              </a:lnSpc>
            </a:pPr>
            <a:r>
              <a:rPr sz="3600" spc="315" dirty="0">
                <a:solidFill>
                  <a:srgbClr val="D8D8D8"/>
                </a:solidFill>
                <a:latin typeface="Calibri"/>
                <a:cs typeface="Calibri"/>
              </a:rPr>
              <a:t>Ά</a:t>
            </a:r>
            <a:endParaRPr sz="3600">
              <a:latin typeface="Calibri"/>
              <a:cs typeface="Calibri"/>
            </a:endParaRPr>
          </a:p>
          <a:p>
            <a:pPr>
              <a:lnSpc>
                <a:spcPct val="44000"/>
              </a:lnSpc>
              <a:spcBef>
                <a:spcPts val="1925"/>
              </a:spcBef>
            </a:pPr>
            <a:r>
              <a:rPr sz="3600" spc="185" dirty="0">
                <a:solidFill>
                  <a:srgbClr val="D8D8D8"/>
                </a:solidFill>
                <a:latin typeface="Calibri"/>
                <a:cs typeface="Calibri"/>
              </a:rPr>
              <a:t>Σ </a:t>
            </a:r>
            <a:r>
              <a:rPr sz="3600" spc="254" dirty="0">
                <a:solidFill>
                  <a:srgbClr val="D8D8D8"/>
                </a:solidFill>
                <a:latin typeface="Calibri"/>
                <a:cs typeface="Calibri"/>
              </a:rPr>
              <a:t>ΥΣΤ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34407" y="4065074"/>
            <a:ext cx="482600" cy="16675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-5" dirty="0">
                <a:solidFill>
                  <a:srgbClr val="D8D8D8"/>
                </a:solidFill>
                <a:latin typeface="Calibri"/>
                <a:cs typeface="Calibri"/>
              </a:rPr>
              <a:t>ΉΜΑΤΑ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55344" y="773112"/>
            <a:ext cx="58775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Τυπικοί</a:t>
            </a:r>
            <a:r>
              <a:rPr spc="185" dirty="0"/>
              <a:t> </a:t>
            </a:r>
            <a:r>
              <a:rPr spc="160" dirty="0"/>
              <a:t>μηχανισμοί</a:t>
            </a:r>
            <a:r>
              <a:rPr spc="185" dirty="0"/>
              <a:t> </a:t>
            </a:r>
            <a:r>
              <a:rPr spc="175" dirty="0"/>
              <a:t>εξουσιοδότησης</a:t>
            </a:r>
            <a:r>
              <a:rPr spc="195" dirty="0"/>
              <a:t> </a:t>
            </a:r>
            <a:r>
              <a:rPr spc="175" dirty="0"/>
              <a:t>χρηστών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92150" y="1513840"/>
            <a:ext cx="658368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indent="-1549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95" dirty="0">
                <a:latin typeface="Calibri"/>
                <a:cs typeface="Calibri"/>
              </a:rPr>
              <a:t>Οι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μηχανισμοί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ελέγχου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πρόσβασης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χωρίζονται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κυρίως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σε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διάφορες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κατηγορίες:</a:t>
            </a:r>
            <a:endParaRPr sz="1350">
              <a:latin typeface="Calibri"/>
              <a:cs typeface="Calibri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342900" y="1826895"/>
          <a:ext cx="11402693" cy="23907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6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2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2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0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5814"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900" b="1" spc="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DAC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(διακριτικός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έλεγχος</a:t>
                      </a:r>
                      <a:r>
                        <a:rPr sz="9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πρόσβασης)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601980" marR="341630" indent="-236854">
                        <a:lnSpc>
                          <a:spcPct val="134300"/>
                        </a:lnSpc>
                        <a:spcBef>
                          <a:spcPts val="284"/>
                        </a:spcBef>
                      </a:pP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MAC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(Διεύθυνση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φυσικού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επιπέδου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δικτύου) </a:t>
                      </a:r>
                      <a:r>
                        <a:rPr sz="900" b="1" spc="-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(Υποχρεωτικός</a:t>
                      </a:r>
                      <a:r>
                        <a:rPr sz="9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έλεγχος</a:t>
                      </a:r>
                      <a:r>
                        <a:rPr sz="9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πρόσβασης)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73660" marR="48895" indent="-635" algn="ctr">
                        <a:lnSpc>
                          <a:spcPct val="134300"/>
                        </a:lnSpc>
                        <a:spcBef>
                          <a:spcPts val="284"/>
                        </a:spcBef>
                      </a:pP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RBAC </a:t>
                      </a:r>
                      <a:r>
                        <a:rPr sz="9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(Role-Based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Access </a:t>
                      </a:r>
                      <a:r>
                        <a:rPr sz="9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Control - </a:t>
                      </a:r>
                      <a:r>
                        <a:rPr sz="9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μοντέλο </a:t>
                      </a:r>
                      <a:r>
                        <a:rPr sz="9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διαχείρισης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πρόσβασης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βασισμένο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σε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ρόλους </a:t>
                      </a:r>
                      <a:r>
                        <a:rPr sz="900" b="1" spc="-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χρηστών)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841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(Έλεγχος</a:t>
                      </a:r>
                      <a:r>
                        <a:rPr sz="9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πρόσβασης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βάσει</a:t>
                      </a:r>
                      <a:r>
                        <a:rPr sz="9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ρόλων)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900" b="1" spc="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ABAC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651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(Έλεγχος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πρόσβασης</a:t>
                      </a:r>
                      <a:r>
                        <a:rPr sz="9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βάσει</a:t>
                      </a:r>
                      <a:r>
                        <a:rPr sz="9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χαρακτηριστικών)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59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00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1050" spc="80" dirty="0">
                          <a:latin typeface="Calibri"/>
                          <a:cs typeface="Calibri"/>
                        </a:rPr>
                        <a:t>βάση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την </a:t>
                      </a:r>
                      <a:r>
                        <a:rPr sz="1050" b="1" spc="70" dirty="0">
                          <a:latin typeface="Calibri"/>
                          <a:cs typeface="Calibri"/>
                        </a:rPr>
                        <a:t>ταυτότητα </a:t>
                      </a:r>
                      <a:r>
                        <a:rPr sz="1050" b="1" spc="75" dirty="0">
                          <a:latin typeface="Calibri"/>
                          <a:cs typeface="Calibri"/>
                        </a:rPr>
                        <a:t>του </a:t>
                      </a:r>
                      <a:r>
                        <a:rPr sz="1050" b="1" spc="65" dirty="0">
                          <a:latin typeface="Calibri"/>
                          <a:cs typeface="Calibri"/>
                        </a:rPr>
                        <a:t>αιτούντος </a:t>
                      </a:r>
                      <a:r>
                        <a:rPr sz="1050" b="1" spc="70" dirty="0">
                          <a:latin typeface="Calibri"/>
                          <a:cs typeface="Calibri"/>
                        </a:rPr>
                        <a:t> και τους κανόνες </a:t>
                      </a:r>
                      <a:r>
                        <a:rPr sz="1050" b="1" spc="80" dirty="0">
                          <a:latin typeface="Calibri"/>
                          <a:cs typeface="Calibri"/>
                        </a:rPr>
                        <a:t>πρόσβασης </a:t>
                      </a:r>
                      <a:r>
                        <a:rPr sz="1050" b="1" spc="6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050" spc="60" dirty="0">
                          <a:latin typeface="Calibri"/>
                          <a:cs typeface="Calibri"/>
                        </a:rPr>
                        <a:t>οι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οποίοι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υποδεικνύουν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ποιοι αιτούντες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επιτρέπεται</a:t>
                      </a:r>
                      <a:r>
                        <a:rPr sz="10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85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10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δεν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επιτρέπεται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κάνουν </a:t>
                      </a:r>
                      <a:r>
                        <a:rPr sz="105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0" dirty="0">
                          <a:latin typeface="Calibri"/>
                          <a:cs typeface="Calibri"/>
                        </a:rPr>
                        <a:t>κάτι)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36957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00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1050" spc="80" dirty="0">
                          <a:latin typeface="Calibri"/>
                          <a:cs typeface="Calibri"/>
                        </a:rPr>
                        <a:t>βάση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τη σύγκριση </a:t>
                      </a:r>
                      <a:r>
                        <a:rPr sz="1050" b="1" spc="80" dirty="0">
                          <a:latin typeface="Calibri"/>
                          <a:cs typeface="Calibri"/>
                        </a:rPr>
                        <a:t>των </a:t>
                      </a:r>
                      <a:r>
                        <a:rPr sz="1050" b="1" spc="65" dirty="0">
                          <a:latin typeface="Calibri"/>
                          <a:cs typeface="Calibri"/>
                        </a:rPr>
                        <a:t>ετικετών </a:t>
                      </a:r>
                      <a:r>
                        <a:rPr sz="10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75" dirty="0">
                          <a:latin typeface="Calibri"/>
                          <a:cs typeface="Calibri"/>
                        </a:rPr>
                        <a:t>ασφαλείας (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που υποδεικνύουν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την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κρισιμότητα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των πόρων) με </a:t>
                      </a:r>
                      <a:r>
                        <a:rPr sz="1050" b="1" spc="50" dirty="0">
                          <a:latin typeface="Calibri"/>
                          <a:cs typeface="Calibri"/>
                        </a:rPr>
                        <a:t>τις </a:t>
                      </a:r>
                      <a:r>
                        <a:rPr sz="10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70" dirty="0">
                          <a:latin typeface="Calibri"/>
                          <a:cs typeface="Calibri"/>
                        </a:rPr>
                        <a:t>εξουσιοδοτήσεις </a:t>
                      </a:r>
                      <a:r>
                        <a:rPr sz="1050" b="1" spc="75" dirty="0">
                          <a:latin typeface="Calibri"/>
                          <a:cs typeface="Calibri"/>
                        </a:rPr>
                        <a:t>ασφαλείας </a:t>
                      </a:r>
                      <a:r>
                        <a:rPr sz="1050" spc="80" dirty="0">
                          <a:latin typeface="Calibri"/>
                          <a:cs typeface="Calibri"/>
                        </a:rPr>
                        <a:t>που </a:t>
                      </a:r>
                      <a:r>
                        <a:rPr sz="10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υποδεικνύουν </a:t>
                      </a:r>
                      <a:r>
                        <a:rPr sz="1050" spc="55" dirty="0">
                          <a:latin typeface="Calibri"/>
                          <a:cs typeface="Calibri"/>
                        </a:rPr>
                        <a:t>τις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εξουσιοδοτήσεις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 ασφαλείας</a:t>
                      </a:r>
                      <a:r>
                        <a:rPr sz="10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(που</a:t>
                      </a:r>
                      <a:r>
                        <a:rPr sz="10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80" dirty="0">
                          <a:latin typeface="Calibri"/>
                          <a:cs typeface="Calibri"/>
                        </a:rPr>
                        <a:t>δηλώνουν</a:t>
                      </a:r>
                      <a:r>
                        <a:rPr sz="10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ποιες</a:t>
                      </a:r>
                      <a:r>
                        <a:rPr sz="10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οντότητες </a:t>
                      </a:r>
                      <a:r>
                        <a:rPr sz="105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επιτρέπεται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να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έχουν </a:t>
                      </a:r>
                      <a:r>
                        <a:rPr sz="1050" spc="80" dirty="0">
                          <a:latin typeface="Calibri"/>
                          <a:cs typeface="Calibri"/>
                        </a:rPr>
                        <a:t>πρόσβαση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σε </a:t>
                      </a:r>
                      <a:r>
                        <a:rPr sz="105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ορισμένους</a:t>
                      </a:r>
                      <a:r>
                        <a:rPr sz="10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πόρους)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9060" marR="438784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3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10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10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105" dirty="0">
                          <a:latin typeface="Calibri"/>
                          <a:cs typeface="Calibri"/>
                        </a:rPr>
                        <a:t>ρόλο</a:t>
                      </a:r>
                      <a:r>
                        <a:rPr sz="105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110" dirty="0">
                          <a:latin typeface="Calibri"/>
                          <a:cs typeface="Calibri"/>
                        </a:rPr>
                        <a:t>που</a:t>
                      </a:r>
                      <a:r>
                        <a:rPr sz="10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85" dirty="0">
                          <a:latin typeface="Calibri"/>
                          <a:cs typeface="Calibri"/>
                        </a:rPr>
                        <a:t>έχει</a:t>
                      </a:r>
                      <a:r>
                        <a:rPr sz="105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105" dirty="0">
                          <a:latin typeface="Calibri"/>
                          <a:cs typeface="Calibri"/>
                        </a:rPr>
                        <a:t>κάθε </a:t>
                      </a:r>
                      <a:r>
                        <a:rPr sz="1050" b="1" spc="-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100" dirty="0">
                          <a:latin typeface="Calibri"/>
                          <a:cs typeface="Calibri"/>
                        </a:rPr>
                        <a:t>χρήστης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στο σύστημα, </a:t>
                      </a:r>
                      <a:r>
                        <a:rPr sz="1050" spc="85" dirty="0">
                          <a:latin typeface="Calibri"/>
                          <a:cs typeface="Calibri"/>
                        </a:rPr>
                        <a:t>και </a:t>
                      </a:r>
                      <a:r>
                        <a:rPr sz="1050" b="1" spc="105" dirty="0">
                          <a:latin typeface="Calibri"/>
                          <a:cs typeface="Calibri"/>
                        </a:rPr>
                        <a:t>που </a:t>
                      </a:r>
                      <a:r>
                        <a:rPr sz="10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0" dirty="0">
                          <a:latin typeface="Calibri"/>
                          <a:cs typeface="Calibri"/>
                        </a:rPr>
                        <a:t>σημειώνουν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προσβάσεις </a:t>
                      </a:r>
                      <a:r>
                        <a:rPr sz="105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0" dirty="0">
                          <a:latin typeface="Calibri"/>
                          <a:cs typeface="Calibri"/>
                        </a:rPr>
                        <a:t>επιτρέπονται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σε </a:t>
                      </a:r>
                      <a:r>
                        <a:rPr sz="1050" spc="105" dirty="0">
                          <a:latin typeface="Calibri"/>
                          <a:cs typeface="Calibri"/>
                        </a:rPr>
                        <a:t>όσους </a:t>
                      </a:r>
                      <a:r>
                        <a:rPr sz="1050" spc="95" dirty="0">
                          <a:latin typeface="Calibri"/>
                          <a:cs typeface="Calibri"/>
                        </a:rPr>
                        <a:t>έχουν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5" dirty="0">
                          <a:latin typeface="Calibri"/>
                          <a:cs typeface="Calibri"/>
                        </a:rPr>
                        <a:t>συγκεκριμένο</a:t>
                      </a:r>
                      <a:r>
                        <a:rPr sz="10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0" dirty="0">
                          <a:latin typeface="Calibri"/>
                          <a:cs typeface="Calibri"/>
                        </a:rPr>
                        <a:t>ρόλο.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50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95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βάση </a:t>
                      </a:r>
                      <a:r>
                        <a:rPr sz="1050" b="1" spc="95" dirty="0">
                          <a:latin typeface="Calibri"/>
                          <a:cs typeface="Calibri"/>
                        </a:rPr>
                        <a:t>τα </a:t>
                      </a:r>
                      <a:r>
                        <a:rPr sz="1050" b="1" spc="85" dirty="0">
                          <a:latin typeface="Calibri"/>
                          <a:cs typeface="Calibri"/>
                        </a:rPr>
                        <a:t>χαρακτηριστικά </a:t>
                      </a:r>
                      <a:r>
                        <a:rPr sz="1050" b="1" spc="105" dirty="0">
                          <a:latin typeface="Calibri"/>
                          <a:cs typeface="Calibri"/>
                        </a:rPr>
                        <a:t>που </a:t>
                      </a:r>
                      <a:r>
                        <a:rPr sz="10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75" dirty="0">
                          <a:latin typeface="Calibri"/>
                          <a:cs typeface="Calibri"/>
                        </a:rPr>
                        <a:t>σχετίζονται </a:t>
                      </a:r>
                      <a:r>
                        <a:rPr sz="1050" b="1" spc="105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1050" b="1" spc="95" dirty="0">
                          <a:latin typeface="Calibri"/>
                          <a:cs typeface="Calibri"/>
                        </a:rPr>
                        <a:t>τον </a:t>
                      </a:r>
                      <a:r>
                        <a:rPr sz="1050" b="1" spc="100" dirty="0">
                          <a:latin typeface="Calibri"/>
                          <a:cs typeface="Calibri"/>
                        </a:rPr>
                        <a:t>χρήστη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και, </a:t>
                      </a:r>
                      <a:r>
                        <a:rPr sz="1050" spc="105" dirty="0">
                          <a:latin typeface="Calibri"/>
                          <a:cs typeface="Calibri"/>
                        </a:rPr>
                        <a:t>ανάλογα </a:t>
                      </a:r>
                      <a:r>
                        <a:rPr sz="10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10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0" dirty="0">
                          <a:latin typeface="Calibri"/>
                          <a:cs typeface="Calibri"/>
                        </a:rPr>
                        <a:t>χαρακτηριστικό,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0" dirty="0">
                          <a:latin typeface="Calibri"/>
                          <a:cs typeface="Calibri"/>
                        </a:rPr>
                        <a:t>επιτρέπεται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10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85" dirty="0">
                          <a:latin typeface="Calibri"/>
                          <a:cs typeface="Calibri"/>
                        </a:rPr>
                        <a:t>όχι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10" dirty="0">
                          <a:latin typeface="Calibri"/>
                          <a:cs typeface="Calibri"/>
                        </a:rPr>
                        <a:t>η </a:t>
                      </a:r>
                      <a:r>
                        <a:rPr sz="105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10" dirty="0">
                          <a:latin typeface="Calibri"/>
                          <a:cs typeface="Calibri"/>
                        </a:rPr>
                        <a:t>πρόσβαση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00" dirty="0">
                          <a:latin typeface="Calibri"/>
                          <a:cs typeface="Calibri"/>
                        </a:rPr>
                        <a:t>ένα</a:t>
                      </a:r>
                      <a:r>
                        <a:rPr sz="10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05" dirty="0">
                          <a:latin typeface="Calibri"/>
                          <a:cs typeface="Calibri"/>
                        </a:rPr>
                        <a:t>σύστημα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object 18"/>
          <p:cNvSpPr txBox="1"/>
          <p:nvPr/>
        </p:nvSpPr>
        <p:spPr>
          <a:xfrm>
            <a:off x="692150" y="4236045"/>
            <a:ext cx="6737984" cy="224599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67640" indent="-154940">
              <a:lnSpc>
                <a:spcPct val="100000"/>
              </a:lnSpc>
              <a:spcBef>
                <a:spcPts val="59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95" dirty="0">
                <a:latin typeface="Calibri"/>
                <a:cs typeface="Calibri"/>
              </a:rPr>
              <a:t>Οι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πολιτικές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αυτές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δεν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αποκλείουν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μία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την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άλλη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145" dirty="0">
                <a:latin typeface="Calibri"/>
                <a:cs typeface="Calibri"/>
              </a:rPr>
              <a:t>DAC+)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-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50" dirty="0">
                <a:latin typeface="Calibri"/>
                <a:cs typeface="Calibri"/>
              </a:rPr>
              <a:t>+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60" dirty="0">
                <a:latin typeface="Calibri"/>
                <a:cs typeface="Calibri"/>
              </a:rPr>
              <a:t>RBAC+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65" dirty="0">
                <a:latin typeface="Calibri"/>
                <a:cs typeface="Calibri"/>
              </a:rPr>
              <a:t>ABAC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-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65" dirty="0">
                <a:latin typeface="Calibri"/>
                <a:cs typeface="Calibri"/>
              </a:rPr>
              <a:t>RBAC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65" dirty="0">
                <a:latin typeface="Calibri"/>
                <a:cs typeface="Calibri"/>
              </a:rPr>
              <a:t>ABAC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-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170" dirty="0">
                <a:latin typeface="Calibri"/>
                <a:cs typeface="Calibri"/>
              </a:rPr>
              <a:t>DAC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90" dirty="0">
                <a:latin typeface="Calibri"/>
                <a:cs typeface="Calibri"/>
              </a:rPr>
              <a:t>MAC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50" dirty="0">
                <a:latin typeface="Calibri"/>
                <a:cs typeface="Calibri"/>
              </a:rPr>
              <a:t>+++</a:t>
            </a:r>
            <a:endParaRPr sz="120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495"/>
              </a:spcBef>
            </a:pPr>
            <a:r>
              <a:rPr sz="1200" spc="160" dirty="0">
                <a:latin typeface="Calibri"/>
                <a:cs typeface="Calibri"/>
              </a:rPr>
              <a:t>+RBAC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spc="145" dirty="0">
                <a:latin typeface="Calibri"/>
                <a:cs typeface="Calibri"/>
              </a:rPr>
              <a:t>XML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(Extensible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Markup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Language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-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δομημένη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μορφή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ανταλλαγής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δεδομένωνn)</a:t>
            </a:r>
            <a:endParaRPr sz="1200">
              <a:latin typeface="Calibri"/>
              <a:cs typeface="Calibri"/>
            </a:endParaRPr>
          </a:p>
          <a:p>
            <a:pPr marL="104139" marR="980440" indent="-91440">
              <a:lnSpc>
                <a:spcPct val="134600"/>
              </a:lnSpc>
              <a:spcBef>
                <a:spcPts val="56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70" dirty="0">
                <a:latin typeface="Calibri"/>
                <a:cs typeface="Calibri"/>
              </a:rPr>
              <a:t>Λόγω </a:t>
            </a:r>
            <a:r>
              <a:rPr sz="1350" spc="60" dirty="0">
                <a:latin typeface="Calibri"/>
                <a:cs typeface="Calibri"/>
              </a:rPr>
              <a:t>του κρίσιμου </a:t>
            </a:r>
            <a:r>
              <a:rPr sz="1350" spc="65" dirty="0">
                <a:latin typeface="Calibri"/>
                <a:cs typeface="Calibri"/>
              </a:rPr>
              <a:t>χαρακτήρα των συστημάτων </a:t>
            </a:r>
            <a:r>
              <a:rPr sz="1350" spc="60" dirty="0">
                <a:latin typeface="Calibri"/>
                <a:cs typeface="Calibri"/>
              </a:rPr>
              <a:t>ενεργειακού </a:t>
            </a:r>
            <a:r>
              <a:rPr sz="1350" spc="55" dirty="0">
                <a:latin typeface="Calibri"/>
                <a:cs typeface="Calibri"/>
              </a:rPr>
              <a:t>ελέγχου, 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επίσης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σημαντικό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να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αποθηκεύονται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καταγραφές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των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επιδόσεων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που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αποδίδονται</a:t>
            </a:r>
            <a:endParaRPr sz="1350">
              <a:latin typeface="Calibri"/>
              <a:cs typeface="Calibri"/>
            </a:endParaRPr>
          </a:p>
          <a:p>
            <a:pPr marL="396875" marR="601345" lvl="1" indent="-182880">
              <a:lnSpc>
                <a:spcPct val="100000"/>
              </a:lnSpc>
              <a:spcBef>
                <a:spcPts val="102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75" dirty="0">
                <a:latin typeface="Calibri"/>
                <a:cs typeface="Calibri"/>
              </a:rPr>
              <a:t>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διαδικασία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αυτή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θα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ωφελήσει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την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ιχνηλασιμότητα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και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τον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έλεγχο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ασφαλείας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σε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περίπτωση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ανεπιθύμητης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πρόσβασης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σε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πόρους.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03259" y="4434840"/>
            <a:ext cx="3150870" cy="348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75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0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0150" y="6167437"/>
              <a:ext cx="3293427" cy="61118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7702" y="3410584"/>
            <a:ext cx="5411470" cy="271970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640579" y="3991609"/>
            <a:ext cx="6941820" cy="2067560"/>
            <a:chOff x="4640579" y="3991609"/>
            <a:chExt cx="6941820" cy="2067560"/>
          </a:xfrm>
        </p:grpSpPr>
        <p:sp>
          <p:nvSpPr>
            <p:cNvPr id="9" name="object 9"/>
            <p:cNvSpPr/>
            <p:nvPr/>
          </p:nvSpPr>
          <p:spPr>
            <a:xfrm>
              <a:off x="6634797" y="5002529"/>
              <a:ext cx="4933315" cy="1042669"/>
            </a:xfrm>
            <a:custGeom>
              <a:avLst/>
              <a:gdLst/>
              <a:ahLst/>
              <a:cxnLst/>
              <a:rect l="l" t="t" r="r" b="b"/>
              <a:pathLst>
                <a:path w="4933315" h="1042670">
                  <a:moveTo>
                    <a:pt x="4759325" y="0"/>
                  </a:moveTo>
                  <a:lnTo>
                    <a:pt x="173672" y="0"/>
                  </a:lnTo>
                  <a:lnTo>
                    <a:pt x="127635" y="6350"/>
                  </a:lnTo>
                  <a:lnTo>
                    <a:pt x="86042" y="23812"/>
                  </a:lnTo>
                  <a:lnTo>
                    <a:pt x="50800" y="50800"/>
                  </a:lnTo>
                  <a:lnTo>
                    <a:pt x="23812" y="86042"/>
                  </a:lnTo>
                  <a:lnTo>
                    <a:pt x="6350" y="127635"/>
                  </a:lnTo>
                  <a:lnTo>
                    <a:pt x="0" y="173672"/>
                  </a:lnTo>
                  <a:lnTo>
                    <a:pt x="0" y="868680"/>
                  </a:lnTo>
                  <a:lnTo>
                    <a:pt x="6350" y="914717"/>
                  </a:lnTo>
                  <a:lnTo>
                    <a:pt x="23812" y="956310"/>
                  </a:lnTo>
                  <a:lnTo>
                    <a:pt x="50800" y="991552"/>
                  </a:lnTo>
                  <a:lnTo>
                    <a:pt x="86042" y="1018540"/>
                  </a:lnTo>
                  <a:lnTo>
                    <a:pt x="127635" y="1036320"/>
                  </a:lnTo>
                  <a:lnTo>
                    <a:pt x="173672" y="1042352"/>
                  </a:lnTo>
                  <a:lnTo>
                    <a:pt x="4759325" y="1042352"/>
                  </a:lnTo>
                  <a:lnTo>
                    <a:pt x="4805680" y="1036320"/>
                  </a:lnTo>
                  <a:lnTo>
                    <a:pt x="4847272" y="1018540"/>
                  </a:lnTo>
                  <a:lnTo>
                    <a:pt x="4882197" y="991552"/>
                  </a:lnTo>
                  <a:lnTo>
                    <a:pt x="4909502" y="956310"/>
                  </a:lnTo>
                  <a:lnTo>
                    <a:pt x="4926965" y="914717"/>
                  </a:lnTo>
                  <a:lnTo>
                    <a:pt x="4933315" y="868680"/>
                  </a:lnTo>
                  <a:lnTo>
                    <a:pt x="4933315" y="173672"/>
                  </a:lnTo>
                  <a:lnTo>
                    <a:pt x="4926965" y="127635"/>
                  </a:lnTo>
                  <a:lnTo>
                    <a:pt x="4909502" y="86042"/>
                  </a:lnTo>
                  <a:lnTo>
                    <a:pt x="4882197" y="50800"/>
                  </a:lnTo>
                  <a:lnTo>
                    <a:pt x="4847272" y="23812"/>
                  </a:lnTo>
                  <a:lnTo>
                    <a:pt x="4805680" y="6350"/>
                  </a:lnTo>
                  <a:lnTo>
                    <a:pt x="47593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34797" y="5002529"/>
              <a:ext cx="4933315" cy="1042669"/>
            </a:xfrm>
            <a:custGeom>
              <a:avLst/>
              <a:gdLst/>
              <a:ahLst/>
              <a:cxnLst/>
              <a:rect l="l" t="t" r="r" b="b"/>
              <a:pathLst>
                <a:path w="4933315" h="1042670">
                  <a:moveTo>
                    <a:pt x="0" y="173672"/>
                  </a:moveTo>
                  <a:lnTo>
                    <a:pt x="6350" y="127635"/>
                  </a:lnTo>
                  <a:lnTo>
                    <a:pt x="23812" y="86042"/>
                  </a:lnTo>
                  <a:lnTo>
                    <a:pt x="50800" y="50800"/>
                  </a:lnTo>
                  <a:lnTo>
                    <a:pt x="86042" y="23812"/>
                  </a:lnTo>
                  <a:lnTo>
                    <a:pt x="127635" y="6350"/>
                  </a:lnTo>
                  <a:lnTo>
                    <a:pt x="173672" y="0"/>
                  </a:lnTo>
                  <a:lnTo>
                    <a:pt x="4759325" y="0"/>
                  </a:lnTo>
                  <a:lnTo>
                    <a:pt x="4805680" y="6350"/>
                  </a:lnTo>
                  <a:lnTo>
                    <a:pt x="4847272" y="23812"/>
                  </a:lnTo>
                  <a:lnTo>
                    <a:pt x="4882197" y="50800"/>
                  </a:lnTo>
                  <a:lnTo>
                    <a:pt x="4909502" y="86042"/>
                  </a:lnTo>
                  <a:lnTo>
                    <a:pt x="4926965" y="127635"/>
                  </a:lnTo>
                  <a:lnTo>
                    <a:pt x="4933315" y="173672"/>
                  </a:lnTo>
                  <a:lnTo>
                    <a:pt x="4933315" y="868680"/>
                  </a:lnTo>
                  <a:lnTo>
                    <a:pt x="4926965" y="914717"/>
                  </a:lnTo>
                  <a:lnTo>
                    <a:pt x="4909502" y="956310"/>
                  </a:lnTo>
                  <a:lnTo>
                    <a:pt x="4882197" y="991552"/>
                  </a:lnTo>
                  <a:lnTo>
                    <a:pt x="4847272" y="1018540"/>
                  </a:lnTo>
                  <a:lnTo>
                    <a:pt x="4805680" y="1036320"/>
                  </a:lnTo>
                  <a:lnTo>
                    <a:pt x="4759325" y="1042352"/>
                  </a:lnTo>
                  <a:lnTo>
                    <a:pt x="173672" y="1042352"/>
                  </a:lnTo>
                  <a:lnTo>
                    <a:pt x="127635" y="1036320"/>
                  </a:lnTo>
                  <a:lnTo>
                    <a:pt x="86042" y="1018540"/>
                  </a:lnTo>
                  <a:lnTo>
                    <a:pt x="50800" y="991552"/>
                  </a:lnTo>
                  <a:lnTo>
                    <a:pt x="23812" y="956310"/>
                  </a:lnTo>
                  <a:lnTo>
                    <a:pt x="6350" y="914717"/>
                  </a:lnTo>
                  <a:lnTo>
                    <a:pt x="0" y="868680"/>
                  </a:lnTo>
                  <a:lnTo>
                    <a:pt x="0" y="173672"/>
                  </a:lnTo>
                </a:path>
              </a:pathLst>
            </a:custGeom>
            <a:ln w="28574">
              <a:solidFill>
                <a:srgbClr val="B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40579" y="3991609"/>
              <a:ext cx="2729865" cy="1541145"/>
            </a:xfrm>
            <a:custGeom>
              <a:avLst/>
              <a:gdLst/>
              <a:ahLst/>
              <a:cxnLst/>
              <a:rect l="l" t="t" r="r" b="b"/>
              <a:pathLst>
                <a:path w="2729865" h="1541145">
                  <a:moveTo>
                    <a:pt x="1757045" y="1341120"/>
                  </a:moveTo>
                  <a:lnTo>
                    <a:pt x="1757045" y="1407795"/>
                  </a:lnTo>
                  <a:lnTo>
                    <a:pt x="1426527" y="1407795"/>
                  </a:lnTo>
                  <a:lnTo>
                    <a:pt x="1426527" y="1474470"/>
                  </a:lnTo>
                  <a:lnTo>
                    <a:pt x="1757045" y="1474470"/>
                  </a:lnTo>
                  <a:lnTo>
                    <a:pt x="1757045" y="1541145"/>
                  </a:lnTo>
                  <a:lnTo>
                    <a:pt x="1957070" y="1441132"/>
                  </a:lnTo>
                  <a:lnTo>
                    <a:pt x="1757045" y="1341120"/>
                  </a:lnTo>
                  <a:close/>
                </a:path>
                <a:path w="2729865" h="1541145">
                  <a:moveTo>
                    <a:pt x="2529522" y="0"/>
                  </a:moveTo>
                  <a:lnTo>
                    <a:pt x="2529522" y="66675"/>
                  </a:lnTo>
                  <a:lnTo>
                    <a:pt x="0" y="66675"/>
                  </a:lnTo>
                  <a:lnTo>
                    <a:pt x="0" y="133350"/>
                  </a:lnTo>
                  <a:lnTo>
                    <a:pt x="2529522" y="133350"/>
                  </a:lnTo>
                  <a:lnTo>
                    <a:pt x="2529522" y="200025"/>
                  </a:lnTo>
                  <a:lnTo>
                    <a:pt x="2729547" y="100012"/>
                  </a:lnTo>
                  <a:lnTo>
                    <a:pt x="2529522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009947" y="2980372"/>
            <a:ext cx="482600" cy="153987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265" dirty="0">
                <a:solidFill>
                  <a:srgbClr val="D8D8D8"/>
                </a:solidFill>
                <a:latin typeface="Calibri"/>
                <a:cs typeface="Calibri"/>
              </a:rPr>
              <a:t>Y</a:t>
            </a:r>
            <a:r>
              <a:rPr sz="3600" spc="3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75" dirty="0">
                <a:solidFill>
                  <a:srgbClr val="D8D8D8"/>
                </a:solidFill>
                <a:latin typeface="Calibri"/>
                <a:cs typeface="Calibri"/>
              </a:rPr>
              <a:t>SYSTE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24932" y="337184"/>
            <a:ext cx="482600" cy="54248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365" dirty="0">
                <a:solidFill>
                  <a:srgbClr val="D8D8D8"/>
                </a:solidFill>
                <a:latin typeface="Calibri"/>
                <a:cs typeface="Calibri"/>
              </a:rPr>
              <a:t>ΈΛΕΓΧΟΣ</a:t>
            </a:r>
            <a:r>
              <a:rPr sz="3600" spc="1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390" dirty="0">
                <a:solidFill>
                  <a:srgbClr val="D8D8D8"/>
                </a:solidFill>
                <a:latin typeface="Calibri"/>
                <a:cs typeface="Calibri"/>
              </a:rPr>
              <a:t>ΠΡΌΣΒΑΣΗΣ</a:t>
            </a:r>
            <a:r>
              <a:rPr sz="3600" spc="1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155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793730" y="4708207"/>
            <a:ext cx="482600" cy="6534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-35" dirty="0">
                <a:solidFill>
                  <a:srgbClr val="D8D8D8"/>
                </a:solidFill>
                <a:latin typeface="Calibri"/>
                <a:cs typeface="Calibri"/>
              </a:rPr>
              <a:t>M</a:t>
            </a:r>
            <a:r>
              <a:rPr sz="3600" dirty="0">
                <a:solidFill>
                  <a:srgbClr val="D8D8D8"/>
                </a:solidFill>
                <a:latin typeface="Calibri"/>
                <a:cs typeface="Calibri"/>
              </a:rPr>
              <a:t>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55344" y="393382"/>
            <a:ext cx="7583805" cy="63309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2260"/>
              </a:lnSpc>
              <a:spcBef>
                <a:spcPts val="390"/>
              </a:spcBef>
            </a:pPr>
            <a:r>
              <a:rPr spc="170" dirty="0"/>
              <a:t>Παράδειγμα</a:t>
            </a:r>
            <a:r>
              <a:rPr spc="215" dirty="0"/>
              <a:t> </a:t>
            </a:r>
            <a:r>
              <a:rPr spc="114" dirty="0"/>
              <a:t>(Ι)</a:t>
            </a:r>
            <a:r>
              <a:rPr spc="190" dirty="0"/>
              <a:t> </a:t>
            </a:r>
            <a:r>
              <a:rPr spc="135" dirty="0"/>
              <a:t>μιας</a:t>
            </a:r>
            <a:r>
              <a:rPr spc="195" dirty="0"/>
              <a:t> </a:t>
            </a:r>
            <a:r>
              <a:rPr spc="165" dirty="0"/>
              <a:t>αρχιτεκτονικής</a:t>
            </a:r>
            <a:r>
              <a:rPr spc="220" dirty="0"/>
              <a:t> </a:t>
            </a:r>
            <a:r>
              <a:rPr spc="155" dirty="0"/>
              <a:t>ελέγχου</a:t>
            </a:r>
            <a:r>
              <a:rPr spc="210" dirty="0"/>
              <a:t> </a:t>
            </a:r>
            <a:r>
              <a:rPr spc="100" dirty="0"/>
              <a:t>πρόσβασης</a:t>
            </a:r>
            <a:r>
              <a:rPr spc="55" dirty="0"/>
              <a:t> </a:t>
            </a:r>
            <a:r>
              <a:rPr spc="140" dirty="0"/>
              <a:t>για </a:t>
            </a:r>
            <a:r>
              <a:rPr spc="-509" dirty="0"/>
              <a:t> </a:t>
            </a:r>
            <a:r>
              <a:rPr spc="170" dirty="0"/>
              <a:t>περιβάλλοντα</a:t>
            </a:r>
            <a:r>
              <a:rPr spc="210" dirty="0"/>
              <a:t> </a:t>
            </a:r>
            <a:r>
              <a:rPr spc="170" dirty="0"/>
              <a:t>έξυπνου</a:t>
            </a:r>
            <a:r>
              <a:rPr spc="220" dirty="0"/>
              <a:t> </a:t>
            </a:r>
            <a:r>
              <a:rPr spc="155" dirty="0"/>
              <a:t>δικτύου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92150" y="1422717"/>
            <a:ext cx="6329045" cy="153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120" dirty="0">
                <a:latin typeface="Calibri"/>
                <a:cs typeface="Calibri"/>
              </a:rPr>
              <a:t>Στην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i="1" spc="125" dirty="0">
                <a:latin typeface="Calibri"/>
                <a:cs typeface="Calibri"/>
              </a:rPr>
              <a:t>εργασία</a:t>
            </a:r>
            <a:r>
              <a:rPr sz="1350" i="1" spc="60" dirty="0">
                <a:latin typeface="Calibri"/>
                <a:cs typeface="Calibri"/>
              </a:rPr>
              <a:t> </a:t>
            </a:r>
            <a:r>
              <a:rPr sz="1350" i="1" spc="135" dirty="0">
                <a:latin typeface="Calibri"/>
                <a:cs typeface="Calibri"/>
              </a:rPr>
              <a:t>των</a:t>
            </a:r>
            <a:r>
              <a:rPr sz="1350" i="1" spc="6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C.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Alcaraz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i="1" spc="85" dirty="0">
                <a:latin typeface="Calibri"/>
                <a:cs typeface="Calibri"/>
              </a:rPr>
              <a:t>.ά.,</a:t>
            </a:r>
            <a:r>
              <a:rPr sz="1350" i="1" spc="60" dirty="0">
                <a:latin typeface="Calibri"/>
                <a:cs typeface="Calibri"/>
              </a:rPr>
              <a:t> </a:t>
            </a:r>
            <a:r>
              <a:rPr sz="1350" i="1" spc="120" dirty="0">
                <a:latin typeface="Calibri"/>
                <a:cs typeface="Calibri"/>
              </a:rPr>
              <a:t>μια</a:t>
            </a:r>
            <a:r>
              <a:rPr sz="1350" i="1" spc="6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αρχιτεκτονική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ελέγχου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πρόσβασης,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η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οποία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χρησιμοποιεί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ένα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σύνολο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όρων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όπως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"έλεγχος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πρόσβασης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5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b="1" spc="80" dirty="0">
                <a:latin typeface="Calibri"/>
                <a:cs typeface="Calibri"/>
              </a:rPr>
              <a:t>Σημείο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b="1" spc="90" dirty="0">
                <a:latin typeface="Calibri"/>
                <a:cs typeface="Calibri"/>
              </a:rPr>
              <a:t>εφαρμογής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b="1" spc="75" dirty="0">
                <a:latin typeface="Calibri"/>
                <a:cs typeface="Calibri"/>
              </a:rPr>
              <a:t>πολιτικής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spc="80" dirty="0">
                <a:latin typeface="Calibri"/>
                <a:cs typeface="Calibri"/>
              </a:rPr>
              <a:t>PEP)</a:t>
            </a:r>
            <a:r>
              <a:rPr sz="1200" b="1" spc="50" dirty="0">
                <a:latin typeface="Calibri"/>
                <a:cs typeface="Calibri"/>
              </a:rPr>
              <a:t> </a:t>
            </a:r>
            <a:r>
              <a:rPr sz="1200" b="1" spc="85" dirty="0">
                <a:latin typeface="Calibri"/>
                <a:cs typeface="Calibri"/>
              </a:rPr>
              <a:t>στο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spc="85" dirty="0">
                <a:latin typeface="Calibri"/>
                <a:cs typeface="Calibri"/>
              </a:rPr>
              <a:t>οποίο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εφαρμόζεται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πολιτική</a:t>
            </a:r>
            <a:endParaRPr sz="1200">
              <a:latin typeface="Calibri"/>
              <a:cs typeface="Calibri"/>
            </a:endParaRPr>
          </a:p>
          <a:p>
            <a:pPr marL="396875" marR="896619" lvl="1" indent="-182880">
              <a:lnSpc>
                <a:spcPct val="133200"/>
              </a:lnSpc>
              <a:spcBef>
                <a:spcPts val="51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b="1" spc="110" dirty="0">
                <a:latin typeface="Calibri"/>
                <a:cs typeface="Calibri"/>
              </a:rPr>
              <a:t>Σημείο </a:t>
            </a:r>
            <a:r>
              <a:rPr sz="1200" b="1" spc="130" dirty="0">
                <a:latin typeface="Calibri"/>
                <a:cs typeface="Calibri"/>
              </a:rPr>
              <a:t>απόφασης </a:t>
            </a:r>
            <a:r>
              <a:rPr sz="1200" b="1" spc="100" dirty="0">
                <a:latin typeface="Calibri"/>
                <a:cs typeface="Calibri"/>
              </a:rPr>
              <a:t>πολιτικής </a:t>
            </a:r>
            <a:r>
              <a:rPr sz="1200" b="1" spc="120" dirty="0">
                <a:latin typeface="Calibri"/>
                <a:cs typeface="Calibri"/>
              </a:rPr>
              <a:t>ΣΑΠ) </a:t>
            </a:r>
            <a:r>
              <a:rPr sz="1200" b="1" spc="114" dirty="0">
                <a:latin typeface="Calibri"/>
                <a:cs typeface="Calibri"/>
              </a:rPr>
              <a:t>στο οποίο </a:t>
            </a:r>
            <a:r>
              <a:rPr sz="1200" spc="100" dirty="0">
                <a:latin typeface="Calibri"/>
                <a:cs typeface="Calibri"/>
              </a:rPr>
              <a:t>μηχανισμοί 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υλοποιούνται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όπως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RBAC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ρόλοι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που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εξάγονται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από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το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IEC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62351-8)</a:t>
            </a:r>
            <a:endParaRPr sz="1200">
              <a:latin typeface="Calibri"/>
              <a:cs typeface="Calibri"/>
            </a:endParaRPr>
          </a:p>
          <a:p>
            <a:pPr marL="451484">
              <a:lnSpc>
                <a:spcPct val="100000"/>
              </a:lnSpc>
              <a:spcBef>
                <a:spcPts val="490"/>
              </a:spcBef>
            </a:pPr>
            <a:r>
              <a:rPr sz="1200" spc="120" dirty="0">
                <a:latin typeface="Calibri"/>
                <a:cs typeface="Calibri"/>
              </a:rPr>
              <a:t>+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ABAC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καταστάσεις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περιβάλλοντος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των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υποσταθμών)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85572" y="3506152"/>
            <a:ext cx="63309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65" dirty="0">
                <a:latin typeface="Calibri"/>
                <a:cs typeface="Calibri"/>
              </a:rPr>
              <a:t>IEC</a:t>
            </a:r>
            <a:r>
              <a:rPr sz="1050" b="1" spc="-5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62351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66000" y="2877502"/>
            <a:ext cx="4218940" cy="177927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6720681" y="5084959"/>
            <a:ext cx="4679950" cy="786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3995">
              <a:lnSpc>
                <a:spcPct val="100000"/>
              </a:lnSpc>
              <a:spcBef>
                <a:spcPts val="100"/>
              </a:spcBef>
            </a:pPr>
            <a:r>
              <a:rPr sz="900" spc="85" dirty="0">
                <a:latin typeface="Calibri"/>
                <a:cs typeface="Calibri"/>
              </a:rPr>
              <a:t>Προαπαιτούμενο </a:t>
            </a:r>
            <a:r>
              <a:rPr sz="900" spc="75" dirty="0">
                <a:latin typeface="Calibri"/>
                <a:cs typeface="Calibri"/>
              </a:rPr>
              <a:t>για </a:t>
            </a:r>
            <a:r>
              <a:rPr sz="900" spc="80" dirty="0">
                <a:latin typeface="Calibri"/>
                <a:cs typeface="Calibri"/>
              </a:rPr>
              <a:t>την </a:t>
            </a:r>
            <a:r>
              <a:rPr sz="900" spc="85" dirty="0">
                <a:latin typeface="Calibri"/>
                <a:cs typeface="Calibri"/>
              </a:rPr>
              <a:t>κατάσταση κάθε υποσταθμού, </a:t>
            </a:r>
            <a:r>
              <a:rPr sz="900" spc="80" dirty="0">
                <a:latin typeface="Calibri"/>
                <a:cs typeface="Calibri"/>
              </a:rPr>
              <a:t>ορισμένοι </a:t>
            </a:r>
            <a:r>
              <a:rPr sz="900" spc="85" dirty="0">
                <a:latin typeface="Calibri"/>
                <a:cs typeface="Calibri"/>
              </a:rPr>
              <a:t>με 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συγκεκριμένους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ρόλους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και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χαλαρό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έλεγχο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θα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μπορούν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να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έχουν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πρόσβαση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σε</a:t>
            </a:r>
            <a:endParaRPr sz="9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900" spc="55" dirty="0">
                <a:latin typeface="Calibri"/>
                <a:cs typeface="Calibri"/>
              </a:rPr>
              <a:t>Για </a:t>
            </a:r>
            <a:r>
              <a:rPr sz="900" spc="60" dirty="0">
                <a:latin typeface="Calibri"/>
                <a:cs typeface="Calibri"/>
              </a:rPr>
              <a:t>παράδειγμα, </a:t>
            </a:r>
            <a:r>
              <a:rPr sz="900" spc="65" dirty="0">
                <a:latin typeface="Calibri"/>
                <a:cs typeface="Calibri"/>
              </a:rPr>
              <a:t>σε υποσταθμούς </a:t>
            </a:r>
            <a:r>
              <a:rPr sz="900" spc="70" dirty="0">
                <a:latin typeface="Calibri"/>
                <a:cs typeface="Calibri"/>
              </a:rPr>
              <a:t>που </a:t>
            </a:r>
            <a:r>
              <a:rPr sz="900" spc="60" dirty="0">
                <a:latin typeface="Calibri"/>
                <a:cs typeface="Calibri"/>
              </a:rPr>
              <a:t>έχουν </a:t>
            </a:r>
            <a:r>
              <a:rPr sz="900" spc="65" dirty="0">
                <a:latin typeface="Calibri"/>
                <a:cs typeface="Calibri"/>
              </a:rPr>
              <a:t>πλήρως </a:t>
            </a:r>
            <a:r>
              <a:rPr sz="900" spc="55" dirty="0">
                <a:latin typeface="Calibri"/>
                <a:cs typeface="Calibri"/>
              </a:rPr>
              <a:t>πληγεί </a:t>
            </a:r>
            <a:r>
              <a:rPr sz="900" spc="70" dirty="0">
                <a:latin typeface="Calibri"/>
                <a:cs typeface="Calibri"/>
              </a:rPr>
              <a:t>από </a:t>
            </a:r>
            <a:r>
              <a:rPr sz="900" spc="55" dirty="0">
                <a:latin typeface="Calibri"/>
                <a:cs typeface="Calibri"/>
              </a:rPr>
              <a:t>επίθεση, </a:t>
            </a:r>
            <a:r>
              <a:rPr sz="900" spc="65" dirty="0">
                <a:latin typeface="Calibri"/>
                <a:cs typeface="Calibri"/>
              </a:rPr>
              <a:t>μόνο </a:t>
            </a:r>
            <a:r>
              <a:rPr sz="900" spc="50" dirty="0">
                <a:latin typeface="Calibri"/>
                <a:cs typeface="Calibri"/>
              </a:rPr>
              <a:t>οι 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χειριστές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ή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οι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μηχανικοί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θα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μπορούν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να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έχουν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πρόσβαση,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προκειμένου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να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μετριάσουν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τις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επιπτώσεις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και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να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επαναφέρουν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σύστημα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σταθερή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κατάσταση.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2554" y="6276020"/>
            <a:ext cx="3728085" cy="302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1700"/>
              </a:lnSpc>
              <a:spcBef>
                <a:spcPts val="100"/>
              </a:spcBef>
            </a:pPr>
            <a:r>
              <a:rPr sz="600" spc="40" dirty="0">
                <a:latin typeface="Calibri"/>
                <a:cs typeface="Calibri"/>
              </a:rPr>
              <a:t>Πηγή: </a:t>
            </a:r>
            <a:r>
              <a:rPr sz="600" spc="35" dirty="0">
                <a:latin typeface="Calibri"/>
                <a:cs typeface="Calibri"/>
              </a:rPr>
              <a:t>Wolthusen"Policy </a:t>
            </a:r>
            <a:r>
              <a:rPr sz="600" spc="40" dirty="0">
                <a:latin typeface="Calibri"/>
                <a:cs typeface="Calibri"/>
              </a:rPr>
              <a:t>Enforcement System </a:t>
            </a:r>
            <a:r>
              <a:rPr sz="600" spc="30" dirty="0">
                <a:latin typeface="Calibri"/>
                <a:cs typeface="Calibri"/>
              </a:rPr>
              <a:t>for </a:t>
            </a:r>
            <a:r>
              <a:rPr sz="600" spc="35" dirty="0">
                <a:latin typeface="Calibri"/>
                <a:cs typeface="Calibri"/>
              </a:rPr>
              <a:t>Secure Interoperable Control </a:t>
            </a:r>
            <a:r>
              <a:rPr sz="600" spc="30" dirty="0">
                <a:latin typeface="Calibri"/>
                <a:cs typeface="Calibri"/>
              </a:rPr>
              <a:t>in </a:t>
            </a:r>
            <a:r>
              <a:rPr sz="600" spc="40" dirty="0">
                <a:latin typeface="Calibri"/>
                <a:cs typeface="Calibri"/>
              </a:rPr>
              <a:t>κατανεμημένο έξυπνο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Grid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Systems",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of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and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Computer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30" dirty="0">
                <a:latin typeface="Calibri"/>
                <a:cs typeface="Calibri"/>
              </a:rPr>
              <a:t>Applications,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25" dirty="0">
                <a:latin typeface="Calibri"/>
                <a:cs typeface="Calibri"/>
              </a:rPr>
              <a:t>τ.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59,</a:t>
            </a:r>
            <a:r>
              <a:rPr sz="600" spc="20" dirty="0">
                <a:latin typeface="Calibri"/>
                <a:cs typeface="Calibri"/>
              </a:rPr>
              <a:t> .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301314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2016.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2554" y="5968047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793730" y="969010"/>
            <a:ext cx="482600" cy="14922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spc="-15" dirty="0">
                <a:solidFill>
                  <a:srgbClr val="D8D8D8"/>
                </a:solidFill>
                <a:latin typeface="Calibri"/>
                <a:cs typeface="Calibri"/>
              </a:rPr>
              <a:t>ENER</a:t>
            </a:r>
            <a:r>
              <a:rPr sz="3600" dirty="0">
                <a:solidFill>
                  <a:srgbClr val="D8D8D8"/>
                </a:solidFill>
                <a:latin typeface="Calibri"/>
                <a:cs typeface="Calibri"/>
              </a:rPr>
              <a:t>G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04004" y="0"/>
            <a:ext cx="8084820" cy="6879590"/>
            <a:chOff x="4104004" y="0"/>
            <a:chExt cx="808482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069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8029" y="3172777"/>
              <a:ext cx="3272154" cy="3048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04004" y="4554219"/>
              <a:ext cx="417195" cy="200025"/>
            </a:xfrm>
            <a:custGeom>
              <a:avLst/>
              <a:gdLst/>
              <a:ahLst/>
              <a:cxnLst/>
              <a:rect l="l" t="t" r="r" b="b"/>
              <a:pathLst>
                <a:path w="417195" h="200025">
                  <a:moveTo>
                    <a:pt x="217170" y="0"/>
                  </a:moveTo>
                  <a:lnTo>
                    <a:pt x="217170" y="200024"/>
                  </a:lnTo>
                  <a:lnTo>
                    <a:pt x="350837" y="133349"/>
                  </a:lnTo>
                  <a:lnTo>
                    <a:pt x="250507" y="133349"/>
                  </a:lnTo>
                  <a:lnTo>
                    <a:pt x="250507" y="66674"/>
                  </a:lnTo>
                  <a:lnTo>
                    <a:pt x="350520" y="66674"/>
                  </a:lnTo>
                  <a:lnTo>
                    <a:pt x="217170" y="0"/>
                  </a:lnTo>
                  <a:close/>
                </a:path>
                <a:path w="417195" h="200025">
                  <a:moveTo>
                    <a:pt x="217170" y="66674"/>
                  </a:moveTo>
                  <a:lnTo>
                    <a:pt x="0" y="66674"/>
                  </a:lnTo>
                  <a:lnTo>
                    <a:pt x="0" y="133349"/>
                  </a:lnTo>
                  <a:lnTo>
                    <a:pt x="217170" y="133349"/>
                  </a:lnTo>
                  <a:lnTo>
                    <a:pt x="217170" y="66674"/>
                  </a:lnTo>
                  <a:close/>
                </a:path>
                <a:path w="417195" h="200025">
                  <a:moveTo>
                    <a:pt x="350520" y="66674"/>
                  </a:moveTo>
                  <a:lnTo>
                    <a:pt x="250507" y="66674"/>
                  </a:lnTo>
                  <a:lnTo>
                    <a:pt x="250507" y="133349"/>
                  </a:lnTo>
                  <a:lnTo>
                    <a:pt x="350837" y="133349"/>
                  </a:lnTo>
                  <a:lnTo>
                    <a:pt x="417195" y="100012"/>
                  </a:lnTo>
                  <a:lnTo>
                    <a:pt x="350520" y="66674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4222" y="3173730"/>
              <a:ext cx="3256915" cy="3006725"/>
            </a:xfrm>
            <a:custGeom>
              <a:avLst/>
              <a:gdLst/>
              <a:ahLst/>
              <a:cxnLst/>
              <a:rect l="l" t="t" r="r" b="b"/>
              <a:pathLst>
                <a:path w="3256915" h="3006725">
                  <a:moveTo>
                    <a:pt x="2417127" y="1755775"/>
                  </a:moveTo>
                  <a:lnTo>
                    <a:pt x="3256915" y="1755775"/>
                  </a:lnTo>
                  <a:lnTo>
                    <a:pt x="3256915" y="0"/>
                  </a:lnTo>
                  <a:lnTo>
                    <a:pt x="2417127" y="0"/>
                  </a:lnTo>
                  <a:lnTo>
                    <a:pt x="2417127" y="1755775"/>
                  </a:lnTo>
                </a:path>
                <a:path w="3256915" h="3006725">
                  <a:moveTo>
                    <a:pt x="10794" y="1967547"/>
                  </a:moveTo>
                  <a:lnTo>
                    <a:pt x="2348547" y="1967547"/>
                  </a:lnTo>
                  <a:lnTo>
                    <a:pt x="2348547" y="0"/>
                  </a:lnTo>
                  <a:lnTo>
                    <a:pt x="10794" y="0"/>
                  </a:lnTo>
                  <a:lnTo>
                    <a:pt x="10794" y="1967547"/>
                  </a:lnTo>
                </a:path>
                <a:path w="3256915" h="3006725">
                  <a:moveTo>
                    <a:pt x="0" y="3006725"/>
                  </a:moveTo>
                  <a:lnTo>
                    <a:pt x="2379027" y="3006725"/>
                  </a:lnTo>
                  <a:lnTo>
                    <a:pt x="2379027" y="2034540"/>
                  </a:lnTo>
                  <a:lnTo>
                    <a:pt x="0" y="2034540"/>
                  </a:lnTo>
                  <a:lnTo>
                    <a:pt x="0" y="3006725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134407" y="337820"/>
            <a:ext cx="1029335" cy="53949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510"/>
              </a:lnSpc>
            </a:pPr>
            <a:r>
              <a:rPr sz="3600" spc="270" dirty="0">
                <a:solidFill>
                  <a:srgbClr val="D8D8D8"/>
                </a:solidFill>
                <a:latin typeface="Calibri"/>
                <a:cs typeface="Calibri"/>
              </a:rPr>
              <a:t>ΈΛΕΓΧΟΣ</a:t>
            </a:r>
            <a:r>
              <a:rPr sz="36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90" dirty="0">
                <a:solidFill>
                  <a:srgbClr val="D8D8D8"/>
                </a:solidFill>
                <a:latin typeface="Calibri"/>
                <a:cs typeface="Calibri"/>
              </a:rPr>
              <a:t>ΠΡΌΣΒΑΣΗΣ</a:t>
            </a:r>
            <a:r>
              <a:rPr sz="3600" spc="10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245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endParaRPr sz="3600" dirty="0">
              <a:latin typeface="Calibri"/>
              <a:cs typeface="Calibri"/>
            </a:endParaRPr>
          </a:p>
          <a:p>
            <a:pPr marL="12700">
              <a:lnSpc>
                <a:spcPts val="4310"/>
              </a:lnSpc>
            </a:pPr>
            <a:r>
              <a:rPr sz="3600" spc="2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r>
              <a:rPr sz="360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600" spc="30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344" y="393700"/>
            <a:ext cx="5866130" cy="63309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2260"/>
              </a:lnSpc>
              <a:spcBef>
                <a:spcPts val="390"/>
              </a:spcBef>
            </a:pPr>
            <a:r>
              <a:rPr spc="170" dirty="0"/>
              <a:t>Παράδειγμα</a:t>
            </a:r>
            <a:r>
              <a:rPr spc="210" dirty="0"/>
              <a:t> </a:t>
            </a:r>
            <a:r>
              <a:rPr spc="125" dirty="0"/>
              <a:t>(II)</a:t>
            </a:r>
            <a:r>
              <a:rPr spc="204" dirty="0"/>
              <a:t> </a:t>
            </a:r>
            <a:r>
              <a:rPr spc="140" dirty="0"/>
              <a:t>μιας</a:t>
            </a:r>
            <a:r>
              <a:rPr spc="200" dirty="0"/>
              <a:t> </a:t>
            </a:r>
            <a:r>
              <a:rPr spc="165" dirty="0"/>
              <a:t>αρχιτεκτονικής</a:t>
            </a:r>
            <a:r>
              <a:rPr spc="220" dirty="0"/>
              <a:t> </a:t>
            </a:r>
            <a:r>
              <a:rPr spc="155" dirty="0"/>
              <a:t>ελέγχου </a:t>
            </a:r>
            <a:r>
              <a:rPr spc="-509" dirty="0"/>
              <a:t> </a:t>
            </a:r>
            <a:r>
              <a:rPr spc="100" dirty="0"/>
              <a:t>πρόσβασης</a:t>
            </a:r>
            <a:r>
              <a:rPr spc="40" dirty="0"/>
              <a:t> </a:t>
            </a:r>
            <a:r>
              <a:rPr spc="140" dirty="0"/>
              <a:t>για</a:t>
            </a:r>
            <a:r>
              <a:rPr spc="215" dirty="0"/>
              <a:t> </a:t>
            </a:r>
            <a:r>
              <a:rPr spc="170" dirty="0"/>
              <a:t>περιβάλλοντα</a:t>
            </a:r>
            <a:r>
              <a:rPr spc="215" dirty="0"/>
              <a:t> </a:t>
            </a:r>
            <a:r>
              <a:rPr spc="170" dirty="0"/>
              <a:t>έξυπνου</a:t>
            </a:r>
            <a:r>
              <a:rPr spc="220" dirty="0"/>
              <a:t> </a:t>
            </a:r>
            <a:r>
              <a:rPr spc="155" dirty="0"/>
              <a:t>δικτύου</a:t>
            </a: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9890" y="3373120"/>
            <a:ext cx="3655060" cy="267461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92150" y="1423034"/>
            <a:ext cx="10151109" cy="1574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454660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120" dirty="0">
                <a:latin typeface="Calibri"/>
                <a:cs typeface="Calibri"/>
              </a:rPr>
              <a:t>Στην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i="1" spc="125" dirty="0">
                <a:latin typeface="Calibri"/>
                <a:cs typeface="Calibri"/>
              </a:rPr>
              <a:t>εργασία</a:t>
            </a:r>
            <a:r>
              <a:rPr sz="1350" i="1" spc="60" dirty="0">
                <a:latin typeface="Calibri"/>
                <a:cs typeface="Calibri"/>
              </a:rPr>
              <a:t> </a:t>
            </a:r>
            <a:r>
              <a:rPr sz="1350" i="1" spc="135" dirty="0">
                <a:latin typeface="Calibri"/>
                <a:cs typeface="Calibri"/>
              </a:rPr>
              <a:t>των</a:t>
            </a:r>
            <a:r>
              <a:rPr sz="1350" i="1" spc="65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.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i="1" spc="65" dirty="0">
                <a:latin typeface="Calibri"/>
                <a:cs typeface="Calibri"/>
              </a:rPr>
              <a:t>..,</a:t>
            </a:r>
            <a:r>
              <a:rPr sz="1350" i="1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μια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i="1" spc="130" dirty="0">
                <a:latin typeface="Calibri"/>
                <a:cs typeface="Calibri"/>
              </a:rPr>
              <a:t>άλλη</a:t>
            </a:r>
            <a:r>
              <a:rPr sz="1350" i="1" spc="6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αρχιτεκτονική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ελέγχου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πρόσβασης,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οι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πολιτικές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ενημερώνονται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από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40" dirty="0">
                <a:latin typeface="Calibri"/>
                <a:cs typeface="Calibri"/>
              </a:rPr>
              <a:t>ψηφιακά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δίδυμα:</a:t>
            </a:r>
            <a:endParaRPr sz="1350" dirty="0">
              <a:latin typeface="Calibri"/>
              <a:cs typeface="Calibri"/>
            </a:endParaRPr>
          </a:p>
          <a:p>
            <a:pPr marL="396240" marR="5080" lvl="1" indent="-182245">
              <a:lnSpc>
                <a:spcPct val="101699"/>
              </a:lnSpc>
              <a:spcBef>
                <a:spcPts val="91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114" dirty="0">
                <a:latin typeface="Calibri"/>
                <a:cs typeface="Calibri"/>
              </a:rPr>
              <a:t>Προσομοίωση: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Προλεκτική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αξιολόγηση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της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καλύτερης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πολιτικής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που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πρέπει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εφαρμοστεί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με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βάση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το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RBAC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(Role-Based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Access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Control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-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μοντέλο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διαχείρισης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πρόσβασης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βασισμένο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σε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ρόλους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χρηστών)</a:t>
            </a:r>
            <a:endParaRPr sz="1200" dirty="0">
              <a:latin typeface="Calibri"/>
              <a:cs typeface="Calibri"/>
            </a:endParaRPr>
          </a:p>
          <a:p>
            <a:pPr marL="396240" marR="105410" lvl="1" indent="-182245">
              <a:lnSpc>
                <a:spcPct val="101699"/>
              </a:lnSpc>
              <a:spcBef>
                <a:spcPts val="92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85" dirty="0">
                <a:latin typeface="Calibri"/>
                <a:cs typeface="Calibri"/>
              </a:rPr>
              <a:t>blockchain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 err="1">
                <a:latin typeface="Calibri"/>
                <a:cs typeface="Calibri"/>
              </a:rPr>
              <a:t>τεχνολογί</a:t>
            </a:r>
            <a:r>
              <a:rPr sz="1200" spc="95" dirty="0">
                <a:latin typeface="Calibri"/>
                <a:cs typeface="Calibri"/>
              </a:rPr>
              <a:t>α</a:t>
            </a:r>
            <a:r>
              <a:rPr lang="el-GR" sz="1200" spc="50" dirty="0">
                <a:latin typeface="Calibri"/>
                <a:cs typeface="Calibri"/>
              </a:rPr>
              <a:t>: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Συντήρηση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καταγραφών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που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σχετίζονται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με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τα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χαρακτηριστικά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του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χρήστη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και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του 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πλαισίου</a:t>
            </a:r>
            <a:endParaRPr sz="1200" dirty="0">
              <a:latin typeface="Calibri"/>
              <a:cs typeface="Calibri"/>
            </a:endParaRPr>
          </a:p>
          <a:p>
            <a:pPr marL="396240" marR="19050" indent="-182245">
              <a:lnSpc>
                <a:spcPct val="101699"/>
              </a:lnSpc>
              <a:spcBef>
                <a:spcPts val="930"/>
              </a:spcBef>
            </a:pPr>
            <a:r>
              <a:rPr sz="1600" dirty="0">
                <a:latin typeface="Arial"/>
                <a:cs typeface="Arial"/>
              </a:rPr>
              <a:t>•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200" spc="120" dirty="0">
                <a:latin typeface="Calibri"/>
                <a:cs typeface="Calibri"/>
              </a:rPr>
              <a:t>+5G/6G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lang="el-GR" sz="1200" spc="114" dirty="0">
                <a:latin typeface="Calibri"/>
                <a:cs typeface="Calibri"/>
              </a:rPr>
              <a:t>μέσω του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νέφους: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Διευκόλυνση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της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επιβολής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πολιτικής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σε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πραγματικό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χρόνο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8589" y="6470967"/>
            <a:ext cx="2994025" cy="271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700"/>
              </a:lnSpc>
              <a:spcBef>
                <a:spcPts val="100"/>
              </a:spcBef>
            </a:pPr>
            <a:r>
              <a:rPr sz="600" spc="40" dirty="0">
                <a:latin typeface="Calibri"/>
                <a:cs typeface="Calibri"/>
              </a:rPr>
              <a:t>Πηγή: </a:t>
            </a:r>
            <a:r>
              <a:rPr sz="600" spc="30" dirty="0">
                <a:latin typeface="Calibri"/>
                <a:cs typeface="Calibri"/>
              </a:rPr>
              <a:t>Alcaraz, "Digital for Intelligent </a:t>
            </a:r>
            <a:r>
              <a:rPr sz="600" spc="35" dirty="0">
                <a:latin typeface="Calibri"/>
                <a:cs typeface="Calibri"/>
              </a:rPr>
              <a:t>Authorization </a:t>
            </a:r>
            <a:r>
              <a:rPr sz="600" spc="30" dirty="0">
                <a:latin typeface="Calibri"/>
                <a:cs typeface="Calibri"/>
              </a:rPr>
              <a:t>in </a:t>
            </a:r>
            <a:r>
              <a:rPr sz="600" spc="35" dirty="0">
                <a:latin typeface="Calibri"/>
                <a:cs typeface="Calibri"/>
              </a:rPr>
              <a:t>the </a:t>
            </a:r>
            <a:r>
              <a:rPr sz="600" spc="40" dirty="0">
                <a:latin typeface="Calibri"/>
                <a:cs typeface="Calibri"/>
              </a:rPr>
              <a:t>B5G-enabled Smart </a:t>
            </a:r>
            <a:r>
              <a:rPr sz="600" spc="30" dirty="0">
                <a:latin typeface="Calibri"/>
                <a:cs typeface="Calibri"/>
              </a:rPr>
              <a:t>Grid",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spc="20" dirty="0">
                <a:latin typeface="Calibri"/>
                <a:cs typeface="Calibri"/>
              </a:rPr>
              <a:t>IEEE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20" dirty="0">
                <a:latin typeface="Calibri"/>
                <a:cs typeface="Calibri"/>
              </a:rPr>
              <a:t>Wireless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25" dirty="0">
                <a:latin typeface="Calibri"/>
                <a:cs typeface="Calibri"/>
              </a:rPr>
              <a:t>Communications,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25" dirty="0">
                <a:latin typeface="Calibri"/>
                <a:cs typeface="Calibri"/>
              </a:rPr>
              <a:t>τόμος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20" dirty="0">
                <a:latin typeface="Calibri"/>
                <a:cs typeface="Calibri"/>
              </a:rPr>
              <a:t>28,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20" dirty="0">
                <a:latin typeface="Calibri"/>
                <a:cs typeface="Calibri"/>
              </a:rPr>
              <a:t>σ.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20" dirty="0">
                <a:latin typeface="Calibri"/>
                <a:cs typeface="Calibri"/>
              </a:rPr>
              <a:t>48-55,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25" dirty="0">
                <a:latin typeface="Calibri"/>
                <a:cs typeface="Calibri"/>
              </a:rPr>
              <a:t>2021.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96225" y="5498147"/>
            <a:ext cx="4241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45" dirty="0">
                <a:latin typeface="Calibri"/>
                <a:cs typeface="Calibri"/>
              </a:rPr>
              <a:t>Επιβολή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85602" y="3826852"/>
            <a:ext cx="248920" cy="9042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60"/>
              </a:lnSpc>
            </a:pPr>
            <a:r>
              <a:rPr sz="800" b="1" spc="60" dirty="0">
                <a:latin typeface="Calibri"/>
                <a:cs typeface="Calibri"/>
              </a:rPr>
              <a:t>Πολιτική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75" dirty="0">
                <a:latin typeface="Calibri"/>
                <a:cs typeface="Calibri"/>
              </a:rPr>
              <a:t>ελέγχου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960"/>
              </a:lnSpc>
            </a:pPr>
            <a:r>
              <a:rPr sz="800" b="1" spc="80" dirty="0">
                <a:latin typeface="Calibri"/>
                <a:cs typeface="Calibri"/>
              </a:rPr>
              <a:t>πρόσβασης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7925115" y="3298858"/>
            <a:ext cx="14135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45" dirty="0">
                <a:latin typeface="Calibri"/>
                <a:cs typeface="Calibri"/>
              </a:rPr>
              <a:t>Υπευθυνότητα/απολογισμός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" name="object 3"/>
          <p:cNvSpPr txBox="1"/>
          <p:nvPr/>
        </p:nvSpPr>
        <p:spPr>
          <a:xfrm>
            <a:off x="7953690" y="3440463"/>
            <a:ext cx="4125595" cy="377667"/>
          </a:xfrm>
          <a:prstGeom prst="rect">
            <a:avLst/>
          </a:prstGeom>
          <a:ln w="9525">
            <a:solidFill>
              <a:srgbClr val="BF0000"/>
            </a:solidFill>
          </a:ln>
        </p:spPr>
        <p:txBody>
          <a:bodyPr vert="horz" wrap="square" lIns="0" tIns="79375" rIns="0" bIns="0" rtlCol="0">
            <a:spAutoFit/>
          </a:bodyPr>
          <a:lstStyle/>
          <a:p>
            <a:pPr marL="373380" indent="-286385">
              <a:lnSpc>
                <a:spcPct val="100000"/>
              </a:lnSpc>
              <a:spcBef>
                <a:spcPts val="625"/>
              </a:spcBef>
              <a:buSzPct val="137500"/>
              <a:buFont typeface="Arial"/>
              <a:buChar char="•"/>
              <a:tabLst>
                <a:tab pos="372745" algn="l"/>
                <a:tab pos="373380" algn="l"/>
              </a:tabLst>
            </a:pPr>
            <a:r>
              <a:rPr sz="800" spc="50" dirty="0">
                <a:highlight>
                  <a:srgbClr val="C0C0C0"/>
                </a:highlight>
                <a:latin typeface="Calibri"/>
                <a:cs typeface="Calibri"/>
              </a:rPr>
              <a:t>Καταχρήσεις</a:t>
            </a:r>
            <a:r>
              <a:rPr sz="800" spc="30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800" spc="65" dirty="0">
                <a:highlight>
                  <a:srgbClr val="C0C0C0"/>
                </a:highlight>
                <a:latin typeface="Calibri"/>
                <a:cs typeface="Calibri"/>
              </a:rPr>
              <a:t>από</a:t>
            </a:r>
            <a:r>
              <a:rPr sz="800" spc="35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800" spc="55" dirty="0">
                <a:highlight>
                  <a:srgbClr val="C0C0C0"/>
                </a:highlight>
                <a:latin typeface="Calibri"/>
                <a:cs typeface="Calibri"/>
              </a:rPr>
              <a:t>κακόβουλους</a:t>
            </a:r>
            <a:r>
              <a:rPr sz="800" spc="30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800" spc="65" dirty="0">
                <a:highlight>
                  <a:srgbClr val="C0C0C0"/>
                </a:highlight>
                <a:latin typeface="Calibri"/>
                <a:cs typeface="Calibri"/>
              </a:rPr>
              <a:t>ή</a:t>
            </a:r>
            <a:r>
              <a:rPr sz="800" spc="30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800" spc="55" dirty="0">
                <a:highlight>
                  <a:srgbClr val="C0C0C0"/>
                </a:highlight>
                <a:latin typeface="Calibri"/>
                <a:cs typeface="Calibri"/>
              </a:rPr>
              <a:t>απρόσεκτους</a:t>
            </a:r>
            <a:r>
              <a:rPr sz="800" spc="30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800" spc="45" dirty="0">
                <a:highlight>
                  <a:srgbClr val="C0C0C0"/>
                </a:highlight>
                <a:latin typeface="Calibri"/>
                <a:cs typeface="Calibri"/>
              </a:rPr>
              <a:t>χρήστες</a:t>
            </a:r>
            <a:endParaRPr sz="800" dirty="0">
              <a:highlight>
                <a:srgbClr val="C0C0C0"/>
              </a:highlight>
              <a:latin typeface="Calibri"/>
              <a:cs typeface="Calibri"/>
            </a:endParaRPr>
          </a:p>
          <a:p>
            <a:pPr marL="373380" indent="-286385">
              <a:lnSpc>
                <a:spcPct val="100000"/>
              </a:lnSpc>
              <a:spcBef>
                <a:spcPts val="370"/>
              </a:spcBef>
              <a:buSzPct val="137500"/>
              <a:buFont typeface="Arial"/>
              <a:buChar char="•"/>
              <a:tabLst>
                <a:tab pos="372745" algn="l"/>
                <a:tab pos="373380" algn="l"/>
              </a:tabLst>
            </a:pPr>
            <a:r>
              <a:rPr sz="800" spc="55" dirty="0">
                <a:highlight>
                  <a:srgbClr val="C0C0C0"/>
                </a:highlight>
                <a:latin typeface="Calibri"/>
                <a:cs typeface="Calibri"/>
              </a:rPr>
              <a:t>Συναφείς</a:t>
            </a:r>
            <a:r>
              <a:rPr sz="800" spc="25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800" spc="50" dirty="0">
                <a:highlight>
                  <a:srgbClr val="C0C0C0"/>
                </a:highlight>
                <a:latin typeface="Calibri"/>
                <a:cs typeface="Calibri"/>
              </a:rPr>
              <a:t>καταστάσεις</a:t>
            </a:r>
            <a:r>
              <a:rPr sz="800" spc="25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800" spc="55" dirty="0">
                <a:highlight>
                  <a:srgbClr val="C0C0C0"/>
                </a:highlight>
                <a:latin typeface="Calibri"/>
                <a:cs typeface="Calibri"/>
              </a:rPr>
              <a:t>υποσταθμών,</a:t>
            </a:r>
            <a:r>
              <a:rPr sz="800" spc="25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800" spc="55" dirty="0">
                <a:highlight>
                  <a:srgbClr val="C0C0C0"/>
                </a:highlight>
                <a:latin typeface="Calibri"/>
                <a:cs typeface="Calibri"/>
              </a:rPr>
              <a:t>μικροδικτύων</a:t>
            </a:r>
            <a:r>
              <a:rPr sz="800" spc="35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800" spc="50" dirty="0">
                <a:highlight>
                  <a:srgbClr val="C0C0C0"/>
                </a:highlight>
                <a:latin typeface="Calibri"/>
                <a:cs typeface="Calibri"/>
              </a:rPr>
              <a:t>και</a:t>
            </a:r>
            <a:r>
              <a:rPr sz="800" spc="25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800" spc="55" dirty="0">
                <a:highlight>
                  <a:srgbClr val="C0C0C0"/>
                </a:highlight>
                <a:latin typeface="Calibri"/>
                <a:cs typeface="Calibri"/>
              </a:rPr>
              <a:t>DERs</a:t>
            </a:r>
            <a:endParaRPr sz="800" dirty="0">
              <a:highlight>
                <a:srgbClr val="C0C0C0"/>
              </a:highlight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0332" y="0"/>
            <a:ext cx="10798810" cy="6879590"/>
            <a:chOff x="1390332" y="0"/>
            <a:chExt cx="1079881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42402" y="4050664"/>
              <a:ext cx="5988050" cy="606425"/>
            </a:xfrm>
            <a:custGeom>
              <a:avLst/>
              <a:gdLst/>
              <a:ahLst/>
              <a:cxnLst/>
              <a:rect l="l" t="t" r="r" b="b"/>
              <a:pathLst>
                <a:path w="5988050" h="606425">
                  <a:moveTo>
                    <a:pt x="5943600" y="0"/>
                  </a:moveTo>
                  <a:lnTo>
                    <a:pt x="9207" y="0"/>
                  </a:lnTo>
                  <a:lnTo>
                    <a:pt x="9207" y="7620"/>
                  </a:lnTo>
                  <a:lnTo>
                    <a:pt x="5943600" y="7620"/>
                  </a:lnTo>
                  <a:lnTo>
                    <a:pt x="5943600" y="0"/>
                  </a:lnTo>
                  <a:close/>
                </a:path>
                <a:path w="5988050" h="606425">
                  <a:moveTo>
                    <a:pt x="5987732" y="598805"/>
                  </a:moveTo>
                  <a:lnTo>
                    <a:pt x="0" y="598805"/>
                  </a:lnTo>
                  <a:lnTo>
                    <a:pt x="0" y="606425"/>
                  </a:lnTo>
                  <a:lnTo>
                    <a:pt x="5987732" y="606425"/>
                  </a:lnTo>
                  <a:lnTo>
                    <a:pt x="5987732" y="598805"/>
                  </a:lnTo>
                  <a:close/>
                </a:path>
              </a:pathLst>
            </a:custGeom>
            <a:solidFill>
              <a:srgbClr val="8587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3685" y="5207635"/>
              <a:ext cx="757555" cy="1644650"/>
            </a:xfrm>
            <a:custGeom>
              <a:avLst/>
              <a:gdLst/>
              <a:ahLst/>
              <a:cxnLst/>
              <a:rect l="l" t="t" r="r" b="b"/>
              <a:pathLst>
                <a:path w="757554" h="1644650">
                  <a:moveTo>
                    <a:pt x="579120" y="0"/>
                  </a:moveTo>
                  <a:lnTo>
                    <a:pt x="533082" y="6350"/>
                  </a:lnTo>
                  <a:lnTo>
                    <a:pt x="490537" y="24129"/>
                  </a:lnTo>
                  <a:lnTo>
                    <a:pt x="454025" y="52387"/>
                  </a:lnTo>
                  <a:lnTo>
                    <a:pt x="425767" y="89534"/>
                  </a:lnTo>
                  <a:lnTo>
                    <a:pt x="407035" y="134302"/>
                  </a:lnTo>
                  <a:lnTo>
                    <a:pt x="0" y="1644332"/>
                  </a:lnTo>
                  <a:lnTo>
                    <a:pt x="26352" y="1644332"/>
                  </a:lnTo>
                  <a:lnTo>
                    <a:pt x="430847" y="140969"/>
                  </a:lnTo>
                  <a:lnTo>
                    <a:pt x="450850" y="95249"/>
                  </a:lnTo>
                  <a:lnTo>
                    <a:pt x="482917" y="59372"/>
                  </a:lnTo>
                  <a:lnTo>
                    <a:pt x="523875" y="35559"/>
                  </a:lnTo>
                  <a:lnTo>
                    <a:pt x="570547" y="25399"/>
                  </a:lnTo>
                  <a:lnTo>
                    <a:pt x="663698" y="25399"/>
                  </a:lnTo>
                  <a:lnTo>
                    <a:pt x="625792" y="6350"/>
                  </a:lnTo>
                  <a:lnTo>
                    <a:pt x="579120" y="0"/>
                  </a:lnTo>
                  <a:close/>
                </a:path>
                <a:path w="757554" h="1644650">
                  <a:moveTo>
                    <a:pt x="663698" y="25399"/>
                  </a:moveTo>
                  <a:lnTo>
                    <a:pt x="570547" y="25399"/>
                  </a:lnTo>
                  <a:lnTo>
                    <a:pt x="619442" y="30797"/>
                  </a:lnTo>
                  <a:lnTo>
                    <a:pt x="673417" y="57467"/>
                  </a:lnTo>
                  <a:lnTo>
                    <a:pt x="712470" y="103822"/>
                  </a:lnTo>
                  <a:lnTo>
                    <a:pt x="731837" y="161289"/>
                  </a:lnTo>
                  <a:lnTo>
                    <a:pt x="732790" y="192087"/>
                  </a:lnTo>
                  <a:lnTo>
                    <a:pt x="727392" y="222884"/>
                  </a:lnTo>
                  <a:lnTo>
                    <a:pt x="344170" y="1644332"/>
                  </a:lnTo>
                  <a:lnTo>
                    <a:pt x="370522" y="1644332"/>
                  </a:lnTo>
                  <a:lnTo>
                    <a:pt x="751522" y="229234"/>
                  </a:lnTo>
                  <a:lnTo>
                    <a:pt x="757237" y="193674"/>
                  </a:lnTo>
                  <a:lnTo>
                    <a:pt x="756285" y="158114"/>
                  </a:lnTo>
                  <a:lnTo>
                    <a:pt x="733742" y="90804"/>
                  </a:lnTo>
                  <a:lnTo>
                    <a:pt x="687705" y="37464"/>
                  </a:lnTo>
                  <a:lnTo>
                    <a:pt x="663698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71079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8129" y="1517332"/>
                  </a:moveTo>
                  <a:lnTo>
                    <a:pt x="1500822" y="1524000"/>
                  </a:lnTo>
                  <a:lnTo>
                    <a:pt x="1457325" y="1542097"/>
                  </a:lnTo>
                  <a:lnTo>
                    <a:pt x="1419542" y="1570354"/>
                  </a:lnTo>
                  <a:lnTo>
                    <a:pt x="1390332" y="1608137"/>
                  </a:lnTo>
                  <a:lnTo>
                    <a:pt x="1371600" y="1653539"/>
                  </a:lnTo>
                  <a:lnTo>
                    <a:pt x="976947" y="3108642"/>
                  </a:lnTo>
                  <a:lnTo>
                    <a:pt x="4127" y="6844665"/>
                  </a:lnTo>
                  <a:lnTo>
                    <a:pt x="317" y="6857365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6262"/>
                  </a:lnTo>
                  <a:lnTo>
                    <a:pt x="1397000" y="1661160"/>
                  </a:lnTo>
                  <a:lnTo>
                    <a:pt x="1418272" y="1615122"/>
                  </a:lnTo>
                  <a:lnTo>
                    <a:pt x="1451610" y="1578927"/>
                  </a:lnTo>
                  <a:lnTo>
                    <a:pt x="1493837" y="1554797"/>
                  </a:lnTo>
                  <a:lnTo>
                    <a:pt x="1541779" y="1544002"/>
                  </a:lnTo>
                  <a:lnTo>
                    <a:pt x="1643697" y="1544002"/>
                  </a:lnTo>
                  <a:lnTo>
                    <a:pt x="1631632" y="1536700"/>
                  </a:lnTo>
                  <a:lnTo>
                    <a:pt x="1597025" y="1524000"/>
                  </a:lnTo>
                  <a:lnTo>
                    <a:pt x="1548129" y="1517332"/>
                  </a:lnTo>
                  <a:close/>
                </a:path>
                <a:path w="2556509" h="6858000">
                  <a:moveTo>
                    <a:pt x="1643697" y="1544002"/>
                  </a:moveTo>
                  <a:lnTo>
                    <a:pt x="1541779" y="1544002"/>
                  </a:lnTo>
                  <a:lnTo>
                    <a:pt x="1591945" y="1549400"/>
                  </a:lnTo>
                  <a:lnTo>
                    <a:pt x="1621154" y="1560512"/>
                  </a:lnTo>
                  <a:lnTo>
                    <a:pt x="1669732" y="1597660"/>
                  </a:lnTo>
                  <a:lnTo>
                    <a:pt x="1700529" y="1651635"/>
                  </a:lnTo>
                  <a:lnTo>
                    <a:pt x="1708150" y="1712595"/>
                  </a:lnTo>
                  <a:lnTo>
                    <a:pt x="1702752" y="1744027"/>
                  </a:lnTo>
                  <a:lnTo>
                    <a:pt x="1443037" y="2701607"/>
                  </a:lnTo>
                  <a:lnTo>
                    <a:pt x="1436687" y="2750502"/>
                  </a:lnTo>
                  <a:lnTo>
                    <a:pt x="1443037" y="2797810"/>
                  </a:lnTo>
                  <a:lnTo>
                    <a:pt x="1461135" y="2841307"/>
                  </a:lnTo>
                  <a:lnTo>
                    <a:pt x="1489710" y="2879090"/>
                  </a:lnTo>
                  <a:lnTo>
                    <a:pt x="1527492" y="2908300"/>
                  </a:lnTo>
                  <a:lnTo>
                    <a:pt x="1572895" y="2926715"/>
                  </a:lnTo>
                  <a:lnTo>
                    <a:pt x="1624965" y="2933065"/>
                  </a:lnTo>
                  <a:lnTo>
                    <a:pt x="1675129" y="2924810"/>
                  </a:lnTo>
                  <a:lnTo>
                    <a:pt x="1710372" y="2908300"/>
                  </a:lnTo>
                  <a:lnTo>
                    <a:pt x="1623695" y="2908300"/>
                  </a:lnTo>
                  <a:lnTo>
                    <a:pt x="1579245" y="2902585"/>
                  </a:lnTo>
                  <a:lnTo>
                    <a:pt x="1533207" y="2881629"/>
                  </a:lnTo>
                  <a:lnTo>
                    <a:pt x="1497012" y="2848292"/>
                  </a:lnTo>
                  <a:lnTo>
                    <a:pt x="1472565" y="2806065"/>
                  </a:lnTo>
                  <a:lnTo>
                    <a:pt x="1462087" y="2758440"/>
                  </a:lnTo>
                  <a:lnTo>
                    <a:pt x="1467167" y="2707957"/>
                  </a:lnTo>
                  <a:lnTo>
                    <a:pt x="1726882" y="1750377"/>
                  </a:lnTo>
                  <a:lnTo>
                    <a:pt x="1732915" y="1714500"/>
                  </a:lnTo>
                  <a:lnTo>
                    <a:pt x="1731962" y="1681479"/>
                  </a:lnTo>
                  <a:lnTo>
                    <a:pt x="1731962" y="1678939"/>
                  </a:lnTo>
                  <a:lnTo>
                    <a:pt x="1724025" y="1643697"/>
                  </a:lnTo>
                  <a:lnTo>
                    <a:pt x="1709102" y="1610360"/>
                  </a:lnTo>
                  <a:lnTo>
                    <a:pt x="1688147" y="1580514"/>
                  </a:lnTo>
                  <a:lnTo>
                    <a:pt x="1662112" y="1555750"/>
                  </a:lnTo>
                  <a:lnTo>
                    <a:pt x="1643697" y="1544002"/>
                  </a:lnTo>
                  <a:close/>
                </a:path>
                <a:path w="2556509" h="6858000">
                  <a:moveTo>
                    <a:pt x="2556510" y="0"/>
                  </a:moveTo>
                  <a:lnTo>
                    <a:pt x="2529204" y="0"/>
                  </a:lnTo>
                  <a:lnTo>
                    <a:pt x="2106209" y="1542097"/>
                  </a:lnTo>
                  <a:lnTo>
                    <a:pt x="1764029" y="2817495"/>
                  </a:lnTo>
                  <a:lnTo>
                    <a:pt x="1738947" y="2855277"/>
                  </a:lnTo>
                  <a:lnTo>
                    <a:pt x="1705927" y="2883535"/>
                  </a:lnTo>
                  <a:lnTo>
                    <a:pt x="1666557" y="2901632"/>
                  </a:lnTo>
                  <a:lnTo>
                    <a:pt x="1623695" y="2908300"/>
                  </a:lnTo>
                  <a:lnTo>
                    <a:pt x="1710372" y="2908300"/>
                  </a:lnTo>
                  <a:lnTo>
                    <a:pt x="1720850" y="2903537"/>
                  </a:lnTo>
                  <a:lnTo>
                    <a:pt x="1759267" y="2870200"/>
                  </a:lnTo>
                  <a:lnTo>
                    <a:pt x="1788160" y="2826385"/>
                  </a:lnTo>
                  <a:lnTo>
                    <a:pt x="1788160" y="2825115"/>
                  </a:lnTo>
                  <a:lnTo>
                    <a:pt x="2130742" y="1548129"/>
                  </a:lnTo>
                  <a:lnTo>
                    <a:pt x="255651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93189" y="2653982"/>
              <a:ext cx="5506085" cy="0"/>
            </a:xfrm>
            <a:custGeom>
              <a:avLst/>
              <a:gdLst/>
              <a:ahLst/>
              <a:cxnLst/>
              <a:rect l="l" t="t" r="r" b="b"/>
              <a:pathLst>
                <a:path w="5506084">
                  <a:moveTo>
                    <a:pt x="0" y="0"/>
                  </a:moveTo>
                  <a:lnTo>
                    <a:pt x="5506085" y="0"/>
                  </a:lnTo>
                </a:path>
              </a:pathLst>
            </a:custGeom>
            <a:ln w="5715">
              <a:solidFill>
                <a:srgbClr val="8587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1211579"/>
            <a:ext cx="32645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04" dirty="0">
                <a:solidFill>
                  <a:srgbClr val="FFB800"/>
                </a:solidFill>
              </a:rPr>
              <a:t>Αναφορές</a:t>
            </a:r>
            <a:r>
              <a:rPr sz="2700" spc="175" dirty="0">
                <a:solidFill>
                  <a:srgbClr val="FFB800"/>
                </a:solidFill>
              </a:rPr>
              <a:t> </a:t>
            </a:r>
            <a:r>
              <a:rPr sz="2700" spc="155" dirty="0">
                <a:solidFill>
                  <a:srgbClr val="FFB800"/>
                </a:solidFill>
              </a:rPr>
              <a:t>και</a:t>
            </a:r>
            <a:r>
              <a:rPr sz="2700" spc="140" dirty="0">
                <a:solidFill>
                  <a:srgbClr val="FFB800"/>
                </a:solidFill>
              </a:rPr>
              <a:t> </a:t>
            </a:r>
            <a:r>
              <a:rPr sz="2700" spc="175" dirty="0">
                <a:solidFill>
                  <a:srgbClr val="FFB800"/>
                </a:solidFill>
              </a:rPr>
              <a:t>πηγές</a:t>
            </a:r>
            <a:endParaRPr sz="2700"/>
          </a:p>
        </p:txBody>
      </p:sp>
      <p:sp>
        <p:nvSpPr>
          <p:cNvPr id="11" name="object 11"/>
          <p:cNvSpPr txBox="1"/>
          <p:nvPr/>
        </p:nvSpPr>
        <p:spPr>
          <a:xfrm>
            <a:off x="875030" y="2121534"/>
            <a:ext cx="6406515" cy="183578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86385" marR="438150" indent="-274320">
              <a:lnSpc>
                <a:spcPct val="75800"/>
              </a:lnSpc>
              <a:spcBef>
                <a:spcPts val="390"/>
              </a:spcBef>
              <a:buClr>
                <a:srgbClr val="FFB800"/>
              </a:buClr>
              <a:buSzPct val="133333"/>
              <a:buAutoNum type="arabicPeriod"/>
              <a:tabLst>
                <a:tab pos="286385" algn="l"/>
                <a:tab pos="287020" algn="l"/>
              </a:tabLst>
            </a:pPr>
            <a:r>
              <a:rPr sz="750" spc="25" dirty="0">
                <a:latin typeface="Calibri"/>
                <a:cs typeface="Calibri"/>
              </a:rPr>
              <a:t>T. Piens, K. </a:t>
            </a:r>
            <a:r>
              <a:rPr sz="750" spc="35" dirty="0">
                <a:latin typeface="Calibri"/>
                <a:cs typeface="Calibri"/>
              </a:rPr>
              <a:t>Wens, </a:t>
            </a:r>
            <a:r>
              <a:rPr sz="750" spc="30" dirty="0">
                <a:latin typeface="Calibri"/>
                <a:cs typeface="Calibri"/>
              </a:rPr>
              <a:t>Mastering Palo Alto </a:t>
            </a:r>
            <a:r>
              <a:rPr sz="750" spc="15" dirty="0">
                <a:latin typeface="Calibri"/>
                <a:cs typeface="Calibri"/>
              </a:rPr>
              <a:t>, </a:t>
            </a:r>
            <a:r>
              <a:rPr sz="750" spc="25" dirty="0">
                <a:latin typeface="Calibri"/>
                <a:cs typeface="Calibri"/>
              </a:rPr>
              <a:t>Build,</a:t>
            </a:r>
            <a:r>
              <a:rPr sz="750" spc="30" dirty="0">
                <a:latin typeface="Calibri"/>
                <a:cs typeface="Calibri"/>
              </a:rPr>
              <a:t> και Διαδικασία </a:t>
            </a:r>
            <a:r>
              <a:rPr sz="750" spc="35" dirty="0">
                <a:latin typeface="Calibri"/>
                <a:cs typeface="Calibri"/>
              </a:rPr>
              <a:t>Μεταφοράς Κώδικα </a:t>
            </a:r>
            <a:r>
              <a:rPr sz="750" spc="40" dirty="0">
                <a:latin typeface="Calibri"/>
                <a:cs typeface="Calibri"/>
              </a:rPr>
              <a:t>από </a:t>
            </a:r>
            <a:r>
              <a:rPr sz="750" spc="35" dirty="0">
                <a:latin typeface="Calibri"/>
                <a:cs typeface="Calibri"/>
              </a:rPr>
              <a:t>Ανάπτυξη σε Χρήση Υποδομής Παραγωγής </a:t>
            </a:r>
            <a:r>
              <a:rPr sz="750" spc="30" dirty="0">
                <a:latin typeface="Calibri"/>
                <a:cs typeface="Calibri"/>
              </a:rPr>
              <a:t>με </a:t>
            </a:r>
            <a:r>
              <a:rPr sz="750" spc="-155" dirty="0">
                <a:latin typeface="Calibri"/>
                <a:cs typeface="Calibri"/>
              </a:rPr>
              <a:t> </a:t>
            </a:r>
            <a:r>
              <a:rPr sz="750" spc="30" dirty="0">
                <a:latin typeface="Calibri"/>
                <a:cs typeface="Calibri"/>
              </a:rPr>
              <a:t>Χαρακτηριστικά/</a:t>
            </a:r>
            <a:r>
              <a:rPr sz="750" spc="5" dirty="0">
                <a:latin typeface="Calibri"/>
                <a:cs typeface="Calibri"/>
              </a:rPr>
              <a:t> </a:t>
            </a:r>
            <a:r>
              <a:rPr sz="750" spc="30" dirty="0">
                <a:latin typeface="Calibri"/>
                <a:cs typeface="Calibri"/>
              </a:rPr>
              <a:t>2022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AutoNum type="arabicPeriod"/>
            </a:pPr>
            <a:endParaRPr sz="500">
              <a:latin typeface="Calibri"/>
              <a:cs typeface="Calibri"/>
            </a:endParaRPr>
          </a:p>
          <a:p>
            <a:pPr marL="286385" marR="373380" indent="-274320">
              <a:lnSpc>
                <a:spcPct val="75800"/>
              </a:lnSpc>
              <a:buClr>
                <a:srgbClr val="FFB800"/>
              </a:buClr>
              <a:buSzPct val="133333"/>
              <a:buAutoNum type="arabicPeriod"/>
              <a:tabLst>
                <a:tab pos="286385" algn="l"/>
                <a:tab pos="287020" algn="l"/>
              </a:tabLst>
            </a:pPr>
            <a:r>
              <a:rPr sz="750" spc="50" dirty="0">
                <a:latin typeface="Calibri"/>
                <a:cs typeface="Calibri"/>
              </a:rPr>
              <a:t>Trend </a:t>
            </a:r>
            <a:r>
              <a:rPr sz="750" spc="45" dirty="0">
                <a:latin typeface="Calibri"/>
                <a:cs typeface="Calibri"/>
              </a:rPr>
              <a:t>Micro, </a:t>
            </a:r>
            <a:r>
              <a:rPr sz="750" spc="55" dirty="0">
                <a:latin typeface="Calibri"/>
                <a:cs typeface="Calibri"/>
              </a:rPr>
              <a:t>Ασφαλές </a:t>
            </a:r>
            <a:r>
              <a:rPr sz="750" spc="50" dirty="0">
                <a:latin typeface="Calibri"/>
                <a:cs typeface="Calibri"/>
              </a:rPr>
              <a:t>Smart </a:t>
            </a:r>
            <a:r>
              <a:rPr sz="750" spc="40" dirty="0">
                <a:latin typeface="Calibri"/>
                <a:cs typeface="Calibri"/>
              </a:rPr>
              <a:t>Factories: </a:t>
            </a:r>
            <a:r>
              <a:rPr sz="750" spc="50" dirty="0">
                <a:latin typeface="Calibri"/>
                <a:cs typeface="Calibri"/>
              </a:rPr>
              <a:t>Απειλές </a:t>
            </a:r>
            <a:r>
              <a:rPr sz="750" spc="45" dirty="0">
                <a:latin typeface="Calibri"/>
                <a:cs typeface="Calibri"/>
              </a:rPr>
              <a:t>για </a:t>
            </a:r>
            <a:r>
              <a:rPr sz="750" spc="50" dirty="0">
                <a:latin typeface="Calibri"/>
                <a:cs typeface="Calibri"/>
              </a:rPr>
              <a:t>τα περιβάλλοντα </a:t>
            </a:r>
            <a:r>
              <a:rPr sz="750" spc="55" dirty="0">
                <a:latin typeface="Calibri"/>
                <a:cs typeface="Calibri"/>
              </a:rPr>
              <a:t>παραγωγής </a:t>
            </a:r>
            <a:r>
              <a:rPr sz="750" spc="50" dirty="0">
                <a:latin typeface="Calibri"/>
                <a:cs typeface="Calibri"/>
              </a:rPr>
              <a:t>στην </a:t>
            </a:r>
            <a:r>
              <a:rPr sz="750" spc="55" dirty="0">
                <a:latin typeface="Calibri"/>
                <a:cs typeface="Calibri"/>
              </a:rPr>
              <a:t>εποχή </a:t>
            </a:r>
            <a:r>
              <a:rPr sz="750" spc="45" dirty="0">
                <a:latin typeface="Calibri"/>
                <a:cs typeface="Calibri"/>
              </a:rPr>
              <a:t>της βιομηχανίας.0, </a:t>
            </a:r>
            <a:r>
              <a:rPr sz="750" spc="50" dirty="0">
                <a:latin typeface="Calibri"/>
                <a:cs typeface="Calibri"/>
              </a:rPr>
              <a:t>URL: 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https</a:t>
            </a:r>
            <a:r>
              <a:rPr sz="750" spc="40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://documen</a:t>
            </a:r>
            <a:r>
              <a:rPr sz="750" spc="40" dirty="0">
                <a:solidFill>
                  <a:srgbClr val="85872B"/>
                </a:solidFill>
                <a:latin typeface="Calibri"/>
                <a:cs typeface="Calibri"/>
              </a:rPr>
              <a:t>ts.</a:t>
            </a:r>
            <a:r>
              <a:rPr sz="750" spc="40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trendmicro.com/assets/white_papers/wp-threats-to-manufacturing-</a:t>
            </a:r>
            <a:r>
              <a:rPr sz="750" spc="35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 environments-in-the-era-of</a:t>
            </a:r>
            <a:r>
              <a:rPr sz="750" spc="35" dirty="0">
                <a:solidFill>
                  <a:srgbClr val="85872B"/>
                </a:solidFill>
                <a:latin typeface="Calibri"/>
                <a:cs typeface="Calibri"/>
              </a:rPr>
              <a:t>-industry-4.pdf</a:t>
            </a:r>
            <a:endParaRPr sz="750">
              <a:latin typeface="Calibri"/>
              <a:cs typeface="Calibri"/>
            </a:endParaRPr>
          </a:p>
          <a:p>
            <a:pPr marL="287020" indent="-274320">
              <a:lnSpc>
                <a:spcPts val="1150"/>
              </a:lnSpc>
              <a:spcBef>
                <a:spcPts val="265"/>
              </a:spcBef>
              <a:buClr>
                <a:srgbClr val="FFB800"/>
              </a:buClr>
              <a:buSzPct val="133333"/>
              <a:buAutoNum type="arabicPeriod"/>
              <a:tabLst>
                <a:tab pos="286385" algn="l"/>
                <a:tab pos="287020" algn="l"/>
              </a:tabLst>
            </a:pPr>
            <a:r>
              <a:rPr sz="750" spc="55" dirty="0">
                <a:latin typeface="Calibri"/>
                <a:cs typeface="Calibri"/>
              </a:rPr>
              <a:t>Διαρθρώνουμε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κανόνες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με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πολιτική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ομάδας,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2024</a:t>
            </a:r>
            <a:endParaRPr sz="750">
              <a:latin typeface="Calibri"/>
              <a:cs typeface="Calibri"/>
            </a:endParaRPr>
          </a:p>
          <a:p>
            <a:pPr marL="286385">
              <a:lnSpc>
                <a:spcPts val="850"/>
              </a:lnSpc>
            </a:pPr>
            <a:r>
              <a:rPr sz="750" spc="30" dirty="0">
                <a:latin typeface="Calibri"/>
                <a:cs typeface="Calibri"/>
              </a:rPr>
              <a:t>URL: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https:/</a:t>
            </a:r>
            <a:r>
              <a:rPr sz="7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/</a:t>
            </a:r>
            <a:r>
              <a:rPr sz="7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.microsoft.com/en-us/windows/security/λειτουργικό-ασφάλεια/ασφάλεια-</a:t>
            </a:r>
            <a:r>
              <a:rPr sz="75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7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δικτύου/windows-firewall/δ</a:t>
            </a:r>
            <a:r>
              <a:rPr sz="7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ιαρθρώνω</a:t>
            </a:r>
            <a:endParaRPr sz="75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270"/>
              </a:spcBef>
              <a:buClr>
                <a:srgbClr val="FFB800"/>
              </a:buClr>
              <a:buSzPct val="133333"/>
              <a:buAutoNum type="arabicPeriod" startAt="4"/>
              <a:tabLst>
                <a:tab pos="286385" algn="l"/>
                <a:tab pos="287020" algn="l"/>
              </a:tabLst>
            </a:pPr>
            <a:r>
              <a:rPr sz="750" spc="40" dirty="0">
                <a:latin typeface="Calibri"/>
                <a:cs typeface="Calibri"/>
              </a:rPr>
              <a:t>Archlinux, </a:t>
            </a:r>
            <a:r>
              <a:rPr sz="750" spc="50" dirty="0">
                <a:latin typeface="Calibri"/>
                <a:cs typeface="Calibri"/>
              </a:rPr>
              <a:t>"Uncomplicated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Tight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(Electronic)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Protection)",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2024</a:t>
            </a:r>
            <a:endParaRPr sz="750">
              <a:latin typeface="Calibri"/>
              <a:cs typeface="Calibri"/>
            </a:endParaRPr>
          </a:p>
          <a:p>
            <a:pPr marL="369570">
              <a:lnSpc>
                <a:spcPct val="100000"/>
              </a:lnSpc>
              <a:spcBef>
                <a:spcPts val="140"/>
              </a:spcBef>
            </a:pPr>
            <a:r>
              <a:rPr sz="750" spc="30" dirty="0">
                <a:latin typeface="Calibri"/>
                <a:cs typeface="Calibri"/>
              </a:rPr>
              <a:t>URL: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XML-ph-0000@DeepL</a:t>
            </a:r>
            <a:r>
              <a:rPr sz="75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(λογισμικό </a:t>
            </a:r>
            <a:r>
              <a:rPr sz="7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μηχανικής</a:t>
            </a:r>
            <a:r>
              <a:rPr sz="75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μετάφρασης</a:t>
            </a:r>
            <a:r>
              <a:rPr sz="75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βασισμένο</a:t>
            </a:r>
            <a:r>
              <a:rPr sz="75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σtην </a:t>
            </a:r>
            <a:r>
              <a:rPr sz="7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ΤΝ)</a:t>
            </a:r>
            <a:r>
              <a:rPr sz="75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https://wiki.archlinux.org/title/Uncomplica</a:t>
            </a:r>
            <a:r>
              <a:rPr sz="75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ted_Firewal</a:t>
            </a:r>
            <a:r>
              <a:rPr sz="750" spc="15" dirty="0">
                <a:solidFill>
                  <a:srgbClr val="85872B"/>
                </a:solidFill>
                <a:latin typeface="Calibri"/>
                <a:cs typeface="Calibri"/>
              </a:rPr>
              <a:t>l</a:t>
            </a:r>
            <a:endParaRPr sz="750">
              <a:latin typeface="Calibri"/>
              <a:cs typeface="Calibri"/>
            </a:endParaRPr>
          </a:p>
          <a:p>
            <a:pPr marL="287020" indent="-274320">
              <a:lnSpc>
                <a:spcPts val="1150"/>
              </a:lnSpc>
              <a:spcBef>
                <a:spcPts val="280"/>
              </a:spcBef>
              <a:buClr>
                <a:srgbClr val="FFB800"/>
              </a:buClr>
              <a:buSzPct val="133333"/>
              <a:buAutoNum type="arabicPeriod" startAt="5"/>
              <a:tabLst>
                <a:tab pos="286385" algn="l"/>
                <a:tab pos="287020" algn="l"/>
              </a:tabLst>
            </a:pPr>
            <a:r>
              <a:rPr sz="750" spc="30" dirty="0">
                <a:latin typeface="Calibri"/>
                <a:cs typeface="Calibri"/>
              </a:rPr>
              <a:t>Microsoft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25" dirty="0">
                <a:latin typeface="Calibri"/>
                <a:cs typeface="Calibri"/>
              </a:rPr>
              <a:t>(εταιρεία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25" dirty="0">
                <a:latin typeface="Calibri"/>
                <a:cs typeface="Calibri"/>
              </a:rPr>
              <a:t>τεχνολογίας),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30" dirty="0">
                <a:latin typeface="Calibri"/>
                <a:cs typeface="Calibri"/>
              </a:rPr>
              <a:t>Ενεργοποιήστε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25" dirty="0">
                <a:latin typeface="Calibri"/>
                <a:cs typeface="Calibri"/>
              </a:rPr>
              <a:t>το</a:t>
            </a:r>
            <a:r>
              <a:rPr sz="750" spc="15" dirty="0">
                <a:latin typeface="Calibri"/>
                <a:cs typeface="Calibri"/>
              </a:rPr>
              <a:t> τείχος</a:t>
            </a:r>
            <a:r>
              <a:rPr sz="750" spc="10" dirty="0">
                <a:latin typeface="Calibri"/>
                <a:cs typeface="Calibri"/>
              </a:rPr>
              <a:t> </a:t>
            </a:r>
            <a:r>
              <a:rPr sz="750" spc="15" dirty="0">
                <a:latin typeface="Calibri"/>
                <a:cs typeface="Calibri"/>
              </a:rPr>
              <a:t>(ηλεκτρονικής)</a:t>
            </a:r>
            <a:r>
              <a:rPr sz="750" spc="10" dirty="0">
                <a:latin typeface="Calibri"/>
                <a:cs typeface="Calibri"/>
              </a:rPr>
              <a:t> </a:t>
            </a:r>
            <a:r>
              <a:rPr sz="750" spc="20" dirty="0">
                <a:latin typeface="Calibri"/>
                <a:cs typeface="Calibri"/>
              </a:rPr>
              <a:t>προστασίας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των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Windows </a:t>
            </a:r>
            <a:r>
              <a:rPr sz="750" spc="30" dirty="0">
                <a:latin typeface="Calibri"/>
                <a:cs typeface="Calibri"/>
              </a:rPr>
              <a:t>Defender,</a:t>
            </a:r>
            <a:endParaRPr sz="750">
              <a:latin typeface="Calibri"/>
              <a:cs typeface="Calibri"/>
            </a:endParaRPr>
          </a:p>
          <a:p>
            <a:pPr marL="286385">
              <a:lnSpc>
                <a:spcPts val="850"/>
              </a:lnSpc>
            </a:pPr>
            <a:r>
              <a:rPr sz="750" spc="50" dirty="0">
                <a:latin typeface="Calibri"/>
                <a:cs typeface="Calibri"/>
              </a:rPr>
              <a:t>URL:</a:t>
            </a:r>
            <a:r>
              <a:rPr sz="750" spc="65" dirty="0">
                <a:latin typeface="Calibri"/>
                <a:cs typeface="Calibri"/>
              </a:rPr>
              <a:t> </a:t>
            </a:r>
            <a:r>
              <a:rPr sz="750" spc="5" dirty="0">
                <a:solidFill>
                  <a:srgbClr val="85872B"/>
                </a:solidFill>
                <a:latin typeface="Calibri"/>
                <a:cs typeface="Calibri"/>
                <a:hlinkClick r:id="rId7"/>
              </a:rPr>
              <a:t>http</a:t>
            </a:r>
            <a:r>
              <a:rPr sz="750" spc="5" dirty="0">
                <a:solidFill>
                  <a:srgbClr val="85872B"/>
                </a:solidFill>
                <a:latin typeface="Calibri"/>
                <a:cs typeface="Calibri"/>
              </a:rPr>
              <a:t>s.</a:t>
            </a:r>
            <a:r>
              <a:rPr sz="750" u="sng" spc="9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7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microsoft.com/en-us/mem/intune/user-help/you-need-to-enable-defender-tight-</a:t>
            </a:r>
            <a:r>
              <a:rPr sz="75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7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(ηλεκτρονικής)</a:t>
            </a:r>
            <a:r>
              <a:rPr sz="7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7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προστα</a:t>
            </a:r>
            <a:r>
              <a:rPr sz="7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σίας-</a:t>
            </a:r>
            <a:r>
              <a:rPr sz="7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παράθυρα</a:t>
            </a:r>
            <a:endParaRPr sz="750">
              <a:latin typeface="Calibri"/>
              <a:cs typeface="Calibri"/>
            </a:endParaRPr>
          </a:p>
          <a:p>
            <a:pPr marL="286385" marR="5080" indent="-274320">
              <a:lnSpc>
                <a:spcPct val="77800"/>
              </a:lnSpc>
              <a:spcBef>
                <a:spcPts val="600"/>
              </a:spcBef>
              <a:buClr>
                <a:srgbClr val="FFB800"/>
              </a:buClr>
              <a:buSzPct val="137500"/>
              <a:buAutoNum type="arabicPeriod" startAt="6"/>
              <a:tabLst>
                <a:tab pos="286385" algn="l"/>
                <a:tab pos="287020" algn="l"/>
              </a:tabLst>
            </a:pPr>
            <a:r>
              <a:rPr sz="800" spc="35" dirty="0">
                <a:solidFill>
                  <a:srgbClr val="151515"/>
                </a:solidFill>
                <a:latin typeface="Calibri"/>
                <a:cs typeface="Calibri"/>
              </a:rPr>
              <a:t>ENISA (Ευρωπαϊκή Υπηρεσία Κυβερνοασφάλειας), "Κατάλληλα μέτρα ασφάλειας </a:t>
            </a:r>
            <a:r>
              <a:rPr sz="800" spc="30" dirty="0">
                <a:solidFill>
                  <a:srgbClr val="151515"/>
                </a:solidFill>
                <a:latin typeface="Calibri"/>
                <a:cs typeface="Calibri"/>
              </a:rPr>
              <a:t>για </a:t>
            </a:r>
            <a:r>
              <a:rPr sz="800" spc="35" dirty="0">
                <a:solidFill>
                  <a:srgbClr val="151515"/>
                </a:solidFill>
                <a:latin typeface="Calibri"/>
                <a:cs typeface="Calibri"/>
              </a:rPr>
              <a:t>έξυπνα </a:t>
            </a:r>
            <a:r>
              <a:rPr sz="800" spc="30" dirty="0">
                <a:solidFill>
                  <a:srgbClr val="151515"/>
                </a:solidFill>
                <a:latin typeface="Calibri"/>
                <a:cs typeface="Calibri"/>
              </a:rPr>
              <a:t>δίκτυα. </a:t>
            </a:r>
            <a:r>
              <a:rPr sz="800" spc="35" dirty="0">
                <a:solidFill>
                  <a:srgbClr val="151515"/>
                </a:solidFill>
                <a:latin typeface="Calibri"/>
                <a:cs typeface="Calibri"/>
              </a:rPr>
              <a:t>Κατευθυντήριες γραμμές </a:t>
            </a:r>
            <a:r>
              <a:rPr sz="800" spc="30" dirty="0">
                <a:solidFill>
                  <a:srgbClr val="151515"/>
                </a:solidFill>
                <a:latin typeface="Calibri"/>
                <a:cs typeface="Calibri"/>
              </a:rPr>
              <a:t>για </a:t>
            </a:r>
            <a:r>
              <a:rPr sz="800" spc="35" dirty="0">
                <a:solidFill>
                  <a:srgbClr val="151515"/>
                </a:solidFill>
                <a:latin typeface="Calibri"/>
                <a:cs typeface="Calibri"/>
              </a:rPr>
              <a:t>την </a:t>
            </a:r>
            <a:r>
              <a:rPr sz="800" spc="-17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151515"/>
                </a:solidFill>
                <a:latin typeface="Calibri"/>
                <a:cs typeface="Calibri"/>
              </a:rPr>
              <a:t>αξιολόγηση </a:t>
            </a:r>
            <a:r>
              <a:rPr sz="800" spc="30" dirty="0">
                <a:solidFill>
                  <a:srgbClr val="151515"/>
                </a:solidFill>
                <a:latin typeface="Calibri"/>
                <a:cs typeface="Calibri"/>
              </a:rPr>
              <a:t>της </a:t>
            </a:r>
            <a:r>
              <a:rPr sz="800" spc="35" dirty="0">
                <a:solidFill>
                  <a:srgbClr val="151515"/>
                </a:solidFill>
                <a:latin typeface="Calibri"/>
                <a:cs typeface="Calibri"/>
              </a:rPr>
              <a:t>πολυπλοκότητας </a:t>
            </a:r>
            <a:r>
              <a:rPr sz="800" spc="30" dirty="0">
                <a:solidFill>
                  <a:srgbClr val="151515"/>
                </a:solidFill>
                <a:latin typeface="Calibri"/>
                <a:cs typeface="Calibri"/>
              </a:rPr>
              <a:t>της </a:t>
            </a:r>
            <a:r>
              <a:rPr sz="800" spc="35" dirty="0">
                <a:solidFill>
                  <a:srgbClr val="151515"/>
                </a:solidFill>
                <a:latin typeface="Calibri"/>
                <a:cs typeface="Calibri"/>
              </a:rPr>
              <a:t>υλοποίησης </a:t>
            </a:r>
            <a:r>
              <a:rPr sz="800" spc="40" dirty="0">
                <a:solidFill>
                  <a:srgbClr val="151515"/>
                </a:solidFill>
                <a:latin typeface="Calibri"/>
                <a:cs typeface="Calibri"/>
              </a:rPr>
              <a:t>των </a:t>
            </a:r>
            <a:r>
              <a:rPr sz="800" spc="35" dirty="0">
                <a:solidFill>
                  <a:srgbClr val="151515"/>
                </a:solidFill>
                <a:latin typeface="Calibri"/>
                <a:cs typeface="Calibri"/>
              </a:rPr>
              <a:t>μέτρων ασφαλείας", </a:t>
            </a:r>
            <a:r>
              <a:rPr sz="800" spc="30" dirty="0">
                <a:solidFill>
                  <a:srgbClr val="151515"/>
                </a:solidFill>
                <a:latin typeface="Calibri"/>
                <a:cs typeface="Calibri"/>
              </a:rPr>
              <a:t>2012. </a:t>
            </a:r>
            <a:r>
              <a:rPr sz="800" spc="3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800" spc="20" dirty="0">
                <a:latin typeface="Calibri"/>
                <a:cs typeface="Calibri"/>
              </a:rPr>
              <a:t>URL:https</a:t>
            </a:r>
            <a:r>
              <a:rPr sz="800" spc="20" dirty="0">
                <a:solidFill>
                  <a:srgbClr val="85872B"/>
                </a:solidFill>
                <a:latin typeface="Calibri"/>
                <a:cs typeface="Calibri"/>
                <a:hlinkClick r:id="rId8"/>
              </a:rPr>
              <a:t>://www.enisa.europa.eu/publications/κατάλληλες-ασφαλείς-μέθοδοι-ασφάλειας-για-συστήματα-συνδεδεμένα-με</a:t>
            </a:r>
            <a:r>
              <a:rPr sz="800" spc="20" dirty="0">
                <a:solidFill>
                  <a:srgbClr val="85872B"/>
                </a:solidFill>
                <a:latin typeface="Calibri"/>
                <a:cs typeface="Calibri"/>
              </a:rPr>
              <a:t>-το-internet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7587" y="560419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54" y="5781357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41182" y="4329747"/>
            <a:ext cx="3781425" cy="360045"/>
          </a:xfrm>
          <a:custGeom>
            <a:avLst/>
            <a:gdLst/>
            <a:ahLst/>
            <a:cxnLst/>
            <a:rect l="l" t="t" r="r" b="b"/>
            <a:pathLst>
              <a:path w="3781425" h="360045">
                <a:moveTo>
                  <a:pt x="3589972" y="0"/>
                </a:moveTo>
                <a:lnTo>
                  <a:pt x="192405" y="0"/>
                </a:lnTo>
                <a:lnTo>
                  <a:pt x="154622" y="3492"/>
                </a:lnTo>
                <a:lnTo>
                  <a:pt x="85725" y="30797"/>
                </a:lnTo>
                <a:lnTo>
                  <a:pt x="33019" y="81279"/>
                </a:lnTo>
                <a:lnTo>
                  <a:pt x="3810" y="145097"/>
                </a:lnTo>
                <a:lnTo>
                  <a:pt x="0" y="180022"/>
                </a:lnTo>
                <a:lnTo>
                  <a:pt x="635" y="191769"/>
                </a:lnTo>
                <a:lnTo>
                  <a:pt x="26352" y="271144"/>
                </a:lnTo>
                <a:lnTo>
                  <a:pt x="56832" y="307975"/>
                </a:lnTo>
                <a:lnTo>
                  <a:pt x="95567" y="336232"/>
                </a:lnTo>
                <a:lnTo>
                  <a:pt x="141605" y="354329"/>
                </a:lnTo>
                <a:lnTo>
                  <a:pt x="192405" y="360044"/>
                </a:lnTo>
                <a:lnTo>
                  <a:pt x="3589972" y="360044"/>
                </a:lnTo>
                <a:lnTo>
                  <a:pt x="3627754" y="356552"/>
                </a:lnTo>
                <a:lnTo>
                  <a:pt x="3663632" y="346392"/>
                </a:lnTo>
                <a:lnTo>
                  <a:pt x="3683952" y="335914"/>
                </a:lnTo>
                <a:lnTo>
                  <a:pt x="192405" y="335914"/>
                </a:lnTo>
                <a:lnTo>
                  <a:pt x="148590" y="330834"/>
                </a:lnTo>
                <a:lnTo>
                  <a:pt x="109219" y="315277"/>
                </a:lnTo>
                <a:lnTo>
                  <a:pt x="75882" y="291147"/>
                </a:lnTo>
                <a:lnTo>
                  <a:pt x="49847" y="259397"/>
                </a:lnTo>
                <a:lnTo>
                  <a:pt x="33019" y="221932"/>
                </a:lnTo>
                <a:lnTo>
                  <a:pt x="26987" y="180022"/>
                </a:lnTo>
                <a:lnTo>
                  <a:pt x="29844" y="149225"/>
                </a:lnTo>
                <a:lnTo>
                  <a:pt x="54292" y="93344"/>
                </a:lnTo>
                <a:lnTo>
                  <a:pt x="99694" y="50800"/>
                </a:lnTo>
                <a:lnTo>
                  <a:pt x="159067" y="27304"/>
                </a:lnTo>
                <a:lnTo>
                  <a:pt x="192405" y="24129"/>
                </a:lnTo>
                <a:lnTo>
                  <a:pt x="3687445" y="24129"/>
                </a:lnTo>
                <a:lnTo>
                  <a:pt x="3686809" y="23812"/>
                </a:lnTo>
                <a:lnTo>
                  <a:pt x="3640772" y="5714"/>
                </a:lnTo>
                <a:lnTo>
                  <a:pt x="3589972" y="0"/>
                </a:lnTo>
                <a:close/>
              </a:path>
              <a:path w="3781425" h="360045">
                <a:moveTo>
                  <a:pt x="3687445" y="24129"/>
                </a:moveTo>
                <a:lnTo>
                  <a:pt x="3589972" y="24129"/>
                </a:lnTo>
                <a:lnTo>
                  <a:pt x="3633787" y="29527"/>
                </a:lnTo>
                <a:lnTo>
                  <a:pt x="3673475" y="45084"/>
                </a:lnTo>
                <a:lnTo>
                  <a:pt x="3707129" y="69532"/>
                </a:lnTo>
                <a:lnTo>
                  <a:pt x="3733482" y="101282"/>
                </a:lnTo>
                <a:lnTo>
                  <a:pt x="3750627" y="138747"/>
                </a:lnTo>
                <a:lnTo>
                  <a:pt x="3756659" y="180022"/>
                </a:lnTo>
                <a:lnTo>
                  <a:pt x="3753484" y="210819"/>
                </a:lnTo>
                <a:lnTo>
                  <a:pt x="3728720" y="266382"/>
                </a:lnTo>
                <a:lnTo>
                  <a:pt x="3682682" y="309562"/>
                </a:lnTo>
                <a:lnTo>
                  <a:pt x="3623309" y="332739"/>
                </a:lnTo>
                <a:lnTo>
                  <a:pt x="3589972" y="335914"/>
                </a:lnTo>
                <a:lnTo>
                  <a:pt x="3683952" y="335914"/>
                </a:lnTo>
                <a:lnTo>
                  <a:pt x="3725545" y="306387"/>
                </a:lnTo>
                <a:lnTo>
                  <a:pt x="3766820" y="247332"/>
                </a:lnTo>
                <a:lnTo>
                  <a:pt x="3781107" y="178752"/>
                </a:lnTo>
                <a:lnTo>
                  <a:pt x="3781425" y="167004"/>
                </a:lnTo>
                <a:lnTo>
                  <a:pt x="3780472" y="155257"/>
                </a:lnTo>
                <a:lnTo>
                  <a:pt x="3778250" y="143827"/>
                </a:lnTo>
                <a:lnTo>
                  <a:pt x="3775709" y="132714"/>
                </a:lnTo>
                <a:lnTo>
                  <a:pt x="3756025" y="88900"/>
                </a:lnTo>
                <a:lnTo>
                  <a:pt x="3725545" y="52069"/>
                </a:lnTo>
                <a:lnTo>
                  <a:pt x="3687445" y="24129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893685" y="5207635"/>
              <a:ext cx="757555" cy="1644650"/>
            </a:xfrm>
            <a:custGeom>
              <a:avLst/>
              <a:gdLst/>
              <a:ahLst/>
              <a:cxnLst/>
              <a:rect l="l" t="t" r="r" b="b"/>
              <a:pathLst>
                <a:path w="757554" h="1644650">
                  <a:moveTo>
                    <a:pt x="579120" y="0"/>
                  </a:moveTo>
                  <a:lnTo>
                    <a:pt x="533082" y="6350"/>
                  </a:lnTo>
                  <a:lnTo>
                    <a:pt x="490537" y="24129"/>
                  </a:lnTo>
                  <a:lnTo>
                    <a:pt x="454025" y="52387"/>
                  </a:lnTo>
                  <a:lnTo>
                    <a:pt x="425767" y="89534"/>
                  </a:lnTo>
                  <a:lnTo>
                    <a:pt x="407035" y="134302"/>
                  </a:lnTo>
                  <a:lnTo>
                    <a:pt x="0" y="1644332"/>
                  </a:lnTo>
                  <a:lnTo>
                    <a:pt x="26352" y="1644332"/>
                  </a:lnTo>
                  <a:lnTo>
                    <a:pt x="430847" y="140969"/>
                  </a:lnTo>
                  <a:lnTo>
                    <a:pt x="450850" y="95249"/>
                  </a:lnTo>
                  <a:lnTo>
                    <a:pt x="482917" y="59372"/>
                  </a:lnTo>
                  <a:lnTo>
                    <a:pt x="523875" y="35559"/>
                  </a:lnTo>
                  <a:lnTo>
                    <a:pt x="570547" y="25399"/>
                  </a:lnTo>
                  <a:lnTo>
                    <a:pt x="663698" y="25399"/>
                  </a:lnTo>
                  <a:lnTo>
                    <a:pt x="625792" y="6350"/>
                  </a:lnTo>
                  <a:lnTo>
                    <a:pt x="579120" y="0"/>
                  </a:lnTo>
                  <a:close/>
                </a:path>
                <a:path w="757554" h="1644650">
                  <a:moveTo>
                    <a:pt x="663698" y="25399"/>
                  </a:moveTo>
                  <a:lnTo>
                    <a:pt x="570547" y="25399"/>
                  </a:lnTo>
                  <a:lnTo>
                    <a:pt x="619442" y="30797"/>
                  </a:lnTo>
                  <a:lnTo>
                    <a:pt x="673417" y="57467"/>
                  </a:lnTo>
                  <a:lnTo>
                    <a:pt x="712470" y="103822"/>
                  </a:lnTo>
                  <a:lnTo>
                    <a:pt x="731837" y="161289"/>
                  </a:lnTo>
                  <a:lnTo>
                    <a:pt x="732790" y="192087"/>
                  </a:lnTo>
                  <a:lnTo>
                    <a:pt x="727392" y="222884"/>
                  </a:lnTo>
                  <a:lnTo>
                    <a:pt x="344170" y="1644332"/>
                  </a:lnTo>
                  <a:lnTo>
                    <a:pt x="370522" y="1644332"/>
                  </a:lnTo>
                  <a:lnTo>
                    <a:pt x="751522" y="229234"/>
                  </a:lnTo>
                  <a:lnTo>
                    <a:pt x="757237" y="193674"/>
                  </a:lnTo>
                  <a:lnTo>
                    <a:pt x="756285" y="158114"/>
                  </a:lnTo>
                  <a:lnTo>
                    <a:pt x="733742" y="90804"/>
                  </a:lnTo>
                  <a:lnTo>
                    <a:pt x="687705" y="37464"/>
                  </a:lnTo>
                  <a:lnTo>
                    <a:pt x="663698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1080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8129" y="1517332"/>
                  </a:moveTo>
                  <a:lnTo>
                    <a:pt x="1500822" y="1524000"/>
                  </a:lnTo>
                  <a:lnTo>
                    <a:pt x="1457325" y="1542097"/>
                  </a:lnTo>
                  <a:lnTo>
                    <a:pt x="1419542" y="1570354"/>
                  </a:lnTo>
                  <a:lnTo>
                    <a:pt x="1390332" y="1608137"/>
                  </a:lnTo>
                  <a:lnTo>
                    <a:pt x="1371600" y="1653539"/>
                  </a:lnTo>
                  <a:lnTo>
                    <a:pt x="976947" y="3108642"/>
                  </a:lnTo>
                  <a:lnTo>
                    <a:pt x="4127" y="6844665"/>
                  </a:lnTo>
                  <a:lnTo>
                    <a:pt x="317" y="6857365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6262"/>
                  </a:lnTo>
                  <a:lnTo>
                    <a:pt x="1397000" y="1661160"/>
                  </a:lnTo>
                  <a:lnTo>
                    <a:pt x="1418272" y="1615122"/>
                  </a:lnTo>
                  <a:lnTo>
                    <a:pt x="1451610" y="1578927"/>
                  </a:lnTo>
                  <a:lnTo>
                    <a:pt x="1493837" y="1554797"/>
                  </a:lnTo>
                  <a:lnTo>
                    <a:pt x="1541779" y="1544002"/>
                  </a:lnTo>
                  <a:lnTo>
                    <a:pt x="1643697" y="1544002"/>
                  </a:lnTo>
                  <a:lnTo>
                    <a:pt x="1631632" y="1536700"/>
                  </a:lnTo>
                  <a:lnTo>
                    <a:pt x="1597025" y="1524000"/>
                  </a:lnTo>
                  <a:lnTo>
                    <a:pt x="1548129" y="1517332"/>
                  </a:lnTo>
                  <a:close/>
                </a:path>
                <a:path w="2556509" h="6858000">
                  <a:moveTo>
                    <a:pt x="1643697" y="1544002"/>
                  </a:moveTo>
                  <a:lnTo>
                    <a:pt x="1541779" y="1544002"/>
                  </a:lnTo>
                  <a:lnTo>
                    <a:pt x="1591945" y="1549400"/>
                  </a:lnTo>
                  <a:lnTo>
                    <a:pt x="1621154" y="1560512"/>
                  </a:lnTo>
                  <a:lnTo>
                    <a:pt x="1669732" y="1597660"/>
                  </a:lnTo>
                  <a:lnTo>
                    <a:pt x="1700529" y="1651635"/>
                  </a:lnTo>
                  <a:lnTo>
                    <a:pt x="1708150" y="1712595"/>
                  </a:lnTo>
                  <a:lnTo>
                    <a:pt x="1702752" y="1744027"/>
                  </a:lnTo>
                  <a:lnTo>
                    <a:pt x="1443037" y="2701607"/>
                  </a:lnTo>
                  <a:lnTo>
                    <a:pt x="1436687" y="2750502"/>
                  </a:lnTo>
                  <a:lnTo>
                    <a:pt x="1443037" y="2797810"/>
                  </a:lnTo>
                  <a:lnTo>
                    <a:pt x="1461135" y="2841307"/>
                  </a:lnTo>
                  <a:lnTo>
                    <a:pt x="1489710" y="2879090"/>
                  </a:lnTo>
                  <a:lnTo>
                    <a:pt x="1527492" y="2908300"/>
                  </a:lnTo>
                  <a:lnTo>
                    <a:pt x="1572895" y="2926715"/>
                  </a:lnTo>
                  <a:lnTo>
                    <a:pt x="1624965" y="2933065"/>
                  </a:lnTo>
                  <a:lnTo>
                    <a:pt x="1675129" y="2924810"/>
                  </a:lnTo>
                  <a:lnTo>
                    <a:pt x="1710372" y="2908300"/>
                  </a:lnTo>
                  <a:lnTo>
                    <a:pt x="1623695" y="2908300"/>
                  </a:lnTo>
                  <a:lnTo>
                    <a:pt x="1579245" y="2902585"/>
                  </a:lnTo>
                  <a:lnTo>
                    <a:pt x="1533207" y="2881629"/>
                  </a:lnTo>
                  <a:lnTo>
                    <a:pt x="1497012" y="2848292"/>
                  </a:lnTo>
                  <a:lnTo>
                    <a:pt x="1472565" y="2806065"/>
                  </a:lnTo>
                  <a:lnTo>
                    <a:pt x="1462087" y="2758440"/>
                  </a:lnTo>
                  <a:lnTo>
                    <a:pt x="1467167" y="2707957"/>
                  </a:lnTo>
                  <a:lnTo>
                    <a:pt x="1726882" y="1750377"/>
                  </a:lnTo>
                  <a:lnTo>
                    <a:pt x="1732915" y="1714500"/>
                  </a:lnTo>
                  <a:lnTo>
                    <a:pt x="1731962" y="1681479"/>
                  </a:lnTo>
                  <a:lnTo>
                    <a:pt x="1731962" y="1678939"/>
                  </a:lnTo>
                  <a:lnTo>
                    <a:pt x="1724025" y="1643697"/>
                  </a:lnTo>
                  <a:lnTo>
                    <a:pt x="1709102" y="1610360"/>
                  </a:lnTo>
                  <a:lnTo>
                    <a:pt x="1688147" y="1580514"/>
                  </a:lnTo>
                  <a:lnTo>
                    <a:pt x="1662112" y="1555750"/>
                  </a:lnTo>
                  <a:lnTo>
                    <a:pt x="1643697" y="1544002"/>
                  </a:lnTo>
                  <a:close/>
                </a:path>
                <a:path w="2556509" h="6858000">
                  <a:moveTo>
                    <a:pt x="2556510" y="0"/>
                  </a:moveTo>
                  <a:lnTo>
                    <a:pt x="2529204" y="0"/>
                  </a:lnTo>
                  <a:lnTo>
                    <a:pt x="2106209" y="1542097"/>
                  </a:lnTo>
                  <a:lnTo>
                    <a:pt x="1764029" y="2817495"/>
                  </a:lnTo>
                  <a:lnTo>
                    <a:pt x="1738947" y="2855277"/>
                  </a:lnTo>
                  <a:lnTo>
                    <a:pt x="1705927" y="2883535"/>
                  </a:lnTo>
                  <a:lnTo>
                    <a:pt x="1666557" y="2901632"/>
                  </a:lnTo>
                  <a:lnTo>
                    <a:pt x="1623695" y="2908300"/>
                  </a:lnTo>
                  <a:lnTo>
                    <a:pt x="1710372" y="2908300"/>
                  </a:lnTo>
                  <a:lnTo>
                    <a:pt x="1720850" y="2903537"/>
                  </a:lnTo>
                  <a:lnTo>
                    <a:pt x="1759267" y="2870200"/>
                  </a:lnTo>
                  <a:lnTo>
                    <a:pt x="1788160" y="2826385"/>
                  </a:lnTo>
                  <a:lnTo>
                    <a:pt x="1788160" y="2825115"/>
                  </a:lnTo>
                  <a:lnTo>
                    <a:pt x="2130742" y="1548129"/>
                  </a:lnTo>
                  <a:lnTo>
                    <a:pt x="255651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1211579"/>
            <a:ext cx="32645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04" dirty="0">
                <a:solidFill>
                  <a:srgbClr val="FFB800"/>
                </a:solidFill>
              </a:rPr>
              <a:t>Αναφορές</a:t>
            </a:r>
            <a:r>
              <a:rPr sz="2700" spc="175" dirty="0">
                <a:solidFill>
                  <a:srgbClr val="FFB800"/>
                </a:solidFill>
              </a:rPr>
              <a:t> </a:t>
            </a:r>
            <a:r>
              <a:rPr sz="2700" spc="155" dirty="0">
                <a:solidFill>
                  <a:srgbClr val="FFB800"/>
                </a:solidFill>
              </a:rPr>
              <a:t>και</a:t>
            </a:r>
            <a:r>
              <a:rPr sz="2700" spc="140" dirty="0">
                <a:solidFill>
                  <a:srgbClr val="FFB800"/>
                </a:solidFill>
              </a:rPr>
              <a:t> </a:t>
            </a:r>
            <a:r>
              <a:rPr sz="2700" spc="175" dirty="0">
                <a:solidFill>
                  <a:srgbClr val="FFB800"/>
                </a:solidFill>
              </a:rPr>
              <a:t>πηγές</a:t>
            </a:r>
            <a:endParaRPr sz="2700"/>
          </a:p>
        </p:txBody>
      </p:sp>
      <p:sp>
        <p:nvSpPr>
          <p:cNvPr id="9" name="object 9"/>
          <p:cNvSpPr txBox="1"/>
          <p:nvPr/>
        </p:nvSpPr>
        <p:spPr>
          <a:xfrm>
            <a:off x="875030" y="2195195"/>
            <a:ext cx="6323330" cy="1884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1395"/>
              </a:lnSpc>
              <a:buClr>
                <a:srgbClr val="FFB800"/>
              </a:buClr>
              <a:buSzPct val="133333"/>
              <a:buAutoNum type="arabicPeriod" startAt="7"/>
              <a:tabLst>
                <a:tab pos="354965" algn="l"/>
                <a:tab pos="355600" algn="l"/>
              </a:tabLst>
            </a:pPr>
            <a:r>
              <a:rPr sz="1050" spc="20" dirty="0">
                <a:solidFill>
                  <a:srgbClr val="151515"/>
                </a:solidFill>
                <a:latin typeface="Calibri"/>
                <a:cs typeface="Calibri"/>
              </a:rPr>
              <a:t>DeepL</a:t>
            </a:r>
            <a:r>
              <a:rPr sz="1050" spc="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151515"/>
                </a:solidFill>
                <a:latin typeface="Calibri"/>
                <a:cs typeface="Calibri"/>
              </a:rPr>
              <a:t>(λογισμικό</a:t>
            </a:r>
            <a:r>
              <a:rPr sz="1050" spc="1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151515"/>
                </a:solidFill>
                <a:latin typeface="Calibri"/>
                <a:cs typeface="Calibri"/>
              </a:rPr>
              <a:t>μηχανικής</a:t>
            </a:r>
            <a:r>
              <a:rPr sz="1050" spc="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151515"/>
                </a:solidFill>
                <a:latin typeface="Calibri"/>
                <a:cs typeface="Calibri"/>
              </a:rPr>
              <a:t>μετάφρασης</a:t>
            </a:r>
            <a:r>
              <a:rPr sz="1050" spc="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151515"/>
                </a:solidFill>
                <a:latin typeface="Calibri"/>
                <a:cs typeface="Calibri"/>
              </a:rPr>
              <a:t>βασισμένο</a:t>
            </a:r>
            <a:endParaRPr sz="1050">
              <a:latin typeface="Calibri"/>
              <a:cs typeface="Calibri"/>
            </a:endParaRPr>
          </a:p>
          <a:p>
            <a:pPr marL="355600">
              <a:lnSpc>
                <a:spcPts val="1225"/>
              </a:lnSpc>
            </a:pPr>
            <a:r>
              <a:rPr sz="1050" spc="20" dirty="0">
                <a:solidFill>
                  <a:srgbClr val="151515"/>
                </a:solidFill>
                <a:latin typeface="Calibri"/>
                <a:cs typeface="Calibri"/>
              </a:rPr>
              <a:t>σtην</a:t>
            </a:r>
            <a:r>
              <a:rPr sz="1050" spc="-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151515"/>
                </a:solidFill>
                <a:latin typeface="Calibri"/>
                <a:cs typeface="Calibri"/>
              </a:rPr>
              <a:t>ΤΝ)</a:t>
            </a:r>
            <a:r>
              <a:rPr sz="1050" spc="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50" spc="10" dirty="0">
                <a:solidFill>
                  <a:srgbClr val="151515"/>
                </a:solidFill>
                <a:latin typeface="Calibri"/>
                <a:cs typeface="Calibri"/>
              </a:rPr>
              <a:t>URL:</a:t>
            </a:r>
            <a:r>
              <a:rPr sz="1050" spc="-1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5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https://www.deepl.com/translat</a:t>
            </a:r>
            <a:r>
              <a:rPr sz="105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or</a:t>
            </a:r>
            <a:endParaRPr sz="1050">
              <a:latin typeface="Calibri"/>
              <a:cs typeface="Calibri"/>
            </a:endParaRPr>
          </a:p>
          <a:p>
            <a:pPr marL="355600" marR="3891279" indent="-342900">
              <a:lnSpc>
                <a:spcPct val="121700"/>
              </a:lnSpc>
              <a:spcBef>
                <a:spcPts val="235"/>
              </a:spcBef>
              <a:buClr>
                <a:srgbClr val="FFB800"/>
              </a:buClr>
              <a:buSzPct val="133333"/>
              <a:buAutoNum type="arabicPeriod" startAt="8"/>
              <a:tabLst>
                <a:tab pos="354965" algn="l"/>
                <a:tab pos="355600" algn="l"/>
              </a:tabLst>
            </a:pPr>
            <a:r>
              <a:rPr sz="1050" spc="20" dirty="0">
                <a:solidFill>
                  <a:srgbClr val="151515"/>
                </a:solidFill>
                <a:latin typeface="Calibri"/>
                <a:cs typeface="Calibri"/>
              </a:rPr>
              <a:t>CSRC, "γλωσσάριο", NIST, 2024. </a:t>
            </a:r>
            <a:r>
              <a:rPr sz="1050" spc="2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URL:https</a:t>
            </a:r>
            <a:r>
              <a:rPr sz="10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://csrc.nist.gov/gloss</a:t>
            </a:r>
            <a:r>
              <a:rPr sz="10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ary</a:t>
            </a:r>
            <a:endParaRPr sz="1050">
              <a:latin typeface="Calibri"/>
              <a:cs typeface="Calibri"/>
            </a:endParaRPr>
          </a:p>
          <a:p>
            <a:pPr marL="355600" marR="69215" indent="-342900">
              <a:lnSpc>
                <a:spcPct val="94500"/>
              </a:lnSpc>
              <a:spcBef>
                <a:spcPts val="730"/>
              </a:spcBef>
              <a:buClr>
                <a:srgbClr val="FFB800"/>
              </a:buClr>
              <a:buSzPct val="133333"/>
              <a:buAutoNum type="arabicPeriod" startAt="8"/>
              <a:tabLst>
                <a:tab pos="354965" algn="l"/>
                <a:tab pos="355600" algn="l"/>
              </a:tabLst>
            </a:pPr>
            <a:r>
              <a:rPr sz="1050" spc="75" dirty="0">
                <a:latin typeface="Calibri"/>
                <a:cs typeface="Calibri"/>
              </a:rPr>
              <a:t>Πηγή: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Alcaraz,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"Digital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Twins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for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Intelligent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Authorization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in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the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B5G-enabled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Smart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Grid",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IEEE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Wireless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Communications,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vol.,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pp.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48-55,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2021.</a:t>
            </a:r>
            <a:endParaRPr sz="1050">
              <a:latin typeface="Calibri"/>
              <a:cs typeface="Calibri"/>
            </a:endParaRPr>
          </a:p>
          <a:p>
            <a:pPr marL="355600" marR="5080" indent="-342900">
              <a:lnSpc>
                <a:spcPct val="97100"/>
              </a:lnSpc>
              <a:spcBef>
                <a:spcPts val="635"/>
              </a:spcBef>
              <a:buClr>
                <a:srgbClr val="FFB800"/>
              </a:buClr>
              <a:buSzPct val="133333"/>
              <a:buAutoNum type="arabicPeriod" startAt="8"/>
              <a:tabLst>
                <a:tab pos="354330" algn="l"/>
              </a:tabLst>
            </a:pPr>
            <a:r>
              <a:rPr sz="1050" spc="60" dirty="0">
                <a:latin typeface="Calibri"/>
                <a:cs typeface="Calibri"/>
              </a:rPr>
              <a:t>C. Alcaraz, </a:t>
            </a:r>
            <a:r>
              <a:rPr sz="1050" spc="40" dirty="0">
                <a:latin typeface="Calibri"/>
                <a:cs typeface="Calibri"/>
              </a:rPr>
              <a:t>J. </a:t>
            </a:r>
            <a:r>
              <a:rPr sz="1050" spc="65" dirty="0">
                <a:latin typeface="Calibri"/>
                <a:cs typeface="Calibri"/>
              </a:rPr>
              <a:t>Lopez, </a:t>
            </a:r>
            <a:r>
              <a:rPr sz="1050" spc="75" dirty="0">
                <a:latin typeface="Calibri"/>
                <a:cs typeface="Calibri"/>
              </a:rPr>
              <a:t>and </a:t>
            </a:r>
            <a:r>
              <a:rPr sz="1050" spc="55" dirty="0">
                <a:latin typeface="Calibri"/>
                <a:cs typeface="Calibri"/>
              </a:rPr>
              <a:t>S. </a:t>
            </a:r>
            <a:r>
              <a:rPr sz="1050" spc="70" dirty="0">
                <a:latin typeface="Calibri"/>
                <a:cs typeface="Calibri"/>
              </a:rPr>
              <a:t>Wolthusen, </a:t>
            </a:r>
            <a:r>
              <a:rPr sz="1050" spc="60" dirty="0">
                <a:latin typeface="Calibri"/>
                <a:cs typeface="Calibri"/>
              </a:rPr>
              <a:t>"Policy </a:t>
            </a:r>
            <a:r>
              <a:rPr sz="1050" spc="70" dirty="0">
                <a:latin typeface="Calibri"/>
                <a:cs typeface="Calibri"/>
              </a:rPr>
              <a:t>Enforcement </a:t>
            </a:r>
            <a:r>
              <a:rPr sz="1050" spc="75" dirty="0">
                <a:latin typeface="Calibri"/>
                <a:cs typeface="Calibri"/>
              </a:rPr>
              <a:t>System </a:t>
            </a:r>
            <a:r>
              <a:rPr sz="1050" spc="60" dirty="0">
                <a:latin typeface="Calibri"/>
                <a:cs typeface="Calibri"/>
              </a:rPr>
              <a:t>for </a:t>
            </a:r>
            <a:r>
              <a:rPr sz="1050" spc="70" dirty="0">
                <a:latin typeface="Calibri"/>
                <a:cs typeface="Calibri"/>
              </a:rPr>
              <a:t>Secure </a:t>
            </a:r>
            <a:r>
              <a:rPr sz="1050" spc="65" dirty="0">
                <a:latin typeface="Calibri"/>
                <a:cs typeface="Calibri"/>
              </a:rPr>
              <a:t>Interoperable 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Control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in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Distributed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Smart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Grid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Systems",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Journal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of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Network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and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Computer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Applications,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vol.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59,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pp.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301314,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2016.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77587" y="5733415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5910579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41182" y="4458970"/>
            <a:ext cx="3781425" cy="360045"/>
          </a:xfrm>
          <a:custGeom>
            <a:avLst/>
            <a:gdLst/>
            <a:ahLst/>
            <a:cxnLst/>
            <a:rect l="l" t="t" r="r" b="b"/>
            <a:pathLst>
              <a:path w="3781425" h="360045">
                <a:moveTo>
                  <a:pt x="3589972" y="0"/>
                </a:moveTo>
                <a:lnTo>
                  <a:pt x="192405" y="0"/>
                </a:lnTo>
                <a:lnTo>
                  <a:pt x="154622" y="3492"/>
                </a:lnTo>
                <a:lnTo>
                  <a:pt x="85725" y="30797"/>
                </a:lnTo>
                <a:lnTo>
                  <a:pt x="33019" y="81279"/>
                </a:lnTo>
                <a:lnTo>
                  <a:pt x="3810" y="145097"/>
                </a:lnTo>
                <a:lnTo>
                  <a:pt x="0" y="180022"/>
                </a:lnTo>
                <a:lnTo>
                  <a:pt x="635" y="191769"/>
                </a:lnTo>
                <a:lnTo>
                  <a:pt x="26352" y="271144"/>
                </a:lnTo>
                <a:lnTo>
                  <a:pt x="56832" y="307974"/>
                </a:lnTo>
                <a:lnTo>
                  <a:pt x="95567" y="336232"/>
                </a:lnTo>
                <a:lnTo>
                  <a:pt x="141605" y="354329"/>
                </a:lnTo>
                <a:lnTo>
                  <a:pt x="192405" y="360044"/>
                </a:lnTo>
                <a:lnTo>
                  <a:pt x="3589972" y="360044"/>
                </a:lnTo>
                <a:lnTo>
                  <a:pt x="3627754" y="356552"/>
                </a:lnTo>
                <a:lnTo>
                  <a:pt x="3663632" y="346392"/>
                </a:lnTo>
                <a:lnTo>
                  <a:pt x="3683952" y="335914"/>
                </a:lnTo>
                <a:lnTo>
                  <a:pt x="192405" y="335914"/>
                </a:lnTo>
                <a:lnTo>
                  <a:pt x="148590" y="330834"/>
                </a:lnTo>
                <a:lnTo>
                  <a:pt x="109219" y="315277"/>
                </a:lnTo>
                <a:lnTo>
                  <a:pt x="75882" y="291147"/>
                </a:lnTo>
                <a:lnTo>
                  <a:pt x="49847" y="259397"/>
                </a:lnTo>
                <a:lnTo>
                  <a:pt x="33019" y="221932"/>
                </a:lnTo>
                <a:lnTo>
                  <a:pt x="26987" y="180022"/>
                </a:lnTo>
                <a:lnTo>
                  <a:pt x="29844" y="149224"/>
                </a:lnTo>
                <a:lnTo>
                  <a:pt x="54292" y="93344"/>
                </a:lnTo>
                <a:lnTo>
                  <a:pt x="99694" y="50799"/>
                </a:lnTo>
                <a:lnTo>
                  <a:pt x="159067" y="27304"/>
                </a:lnTo>
                <a:lnTo>
                  <a:pt x="192405" y="24129"/>
                </a:lnTo>
                <a:lnTo>
                  <a:pt x="3687445" y="24129"/>
                </a:lnTo>
                <a:lnTo>
                  <a:pt x="3686809" y="23812"/>
                </a:lnTo>
                <a:lnTo>
                  <a:pt x="3640772" y="5714"/>
                </a:lnTo>
                <a:lnTo>
                  <a:pt x="3589972" y="0"/>
                </a:lnTo>
                <a:close/>
              </a:path>
              <a:path w="3781425" h="360045">
                <a:moveTo>
                  <a:pt x="3687445" y="24129"/>
                </a:moveTo>
                <a:lnTo>
                  <a:pt x="3589972" y="24129"/>
                </a:lnTo>
                <a:lnTo>
                  <a:pt x="3633787" y="29527"/>
                </a:lnTo>
                <a:lnTo>
                  <a:pt x="3673475" y="45084"/>
                </a:lnTo>
                <a:lnTo>
                  <a:pt x="3707129" y="69532"/>
                </a:lnTo>
                <a:lnTo>
                  <a:pt x="3733482" y="101282"/>
                </a:lnTo>
                <a:lnTo>
                  <a:pt x="3750627" y="138747"/>
                </a:lnTo>
                <a:lnTo>
                  <a:pt x="3756659" y="180022"/>
                </a:lnTo>
                <a:lnTo>
                  <a:pt x="3753484" y="210819"/>
                </a:lnTo>
                <a:lnTo>
                  <a:pt x="3728720" y="266382"/>
                </a:lnTo>
                <a:lnTo>
                  <a:pt x="3682682" y="309562"/>
                </a:lnTo>
                <a:lnTo>
                  <a:pt x="3623309" y="332739"/>
                </a:lnTo>
                <a:lnTo>
                  <a:pt x="3589972" y="335914"/>
                </a:lnTo>
                <a:lnTo>
                  <a:pt x="3683952" y="335914"/>
                </a:lnTo>
                <a:lnTo>
                  <a:pt x="3725545" y="306387"/>
                </a:lnTo>
                <a:lnTo>
                  <a:pt x="3766820" y="247332"/>
                </a:lnTo>
                <a:lnTo>
                  <a:pt x="3781107" y="178752"/>
                </a:lnTo>
                <a:lnTo>
                  <a:pt x="3781425" y="167004"/>
                </a:lnTo>
                <a:lnTo>
                  <a:pt x="3780472" y="155257"/>
                </a:lnTo>
                <a:lnTo>
                  <a:pt x="3778250" y="143827"/>
                </a:lnTo>
                <a:lnTo>
                  <a:pt x="3775709" y="132714"/>
                </a:lnTo>
                <a:lnTo>
                  <a:pt x="3756025" y="88899"/>
                </a:lnTo>
                <a:lnTo>
                  <a:pt x="3725545" y="52069"/>
                </a:lnTo>
                <a:lnTo>
                  <a:pt x="3687445" y="24129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925" y="0"/>
            <a:ext cx="11395075" cy="6883400"/>
            <a:chOff x="796925" y="0"/>
            <a:chExt cx="11395075" cy="6883400"/>
          </a:xfrm>
        </p:grpSpPr>
        <p:sp>
          <p:nvSpPr>
            <p:cNvPr id="3" name="object 3"/>
            <p:cNvSpPr/>
            <p:nvPr/>
          </p:nvSpPr>
          <p:spPr>
            <a:xfrm>
              <a:off x="5386387" y="1270"/>
              <a:ext cx="5360670" cy="6837680"/>
            </a:xfrm>
            <a:custGeom>
              <a:avLst/>
              <a:gdLst/>
              <a:ahLst/>
              <a:cxnLst/>
              <a:rect l="l" t="t" r="r" b="b"/>
              <a:pathLst>
                <a:path w="5360670" h="6837680">
                  <a:moveTo>
                    <a:pt x="5360670" y="0"/>
                  </a:moveTo>
                  <a:lnTo>
                    <a:pt x="1922145" y="0"/>
                  </a:lnTo>
                  <a:lnTo>
                    <a:pt x="0" y="6837680"/>
                  </a:lnTo>
                  <a:lnTo>
                    <a:pt x="3438525" y="6837680"/>
                  </a:lnTo>
                  <a:lnTo>
                    <a:pt x="5360670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3109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2390" y="60960"/>
              <a:ext cx="7039292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7652" y="255904"/>
              <a:ext cx="6557644" cy="63458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6925" y="4459287"/>
              <a:ext cx="4200207" cy="214280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313372"/>
            <a:ext cx="4272280" cy="9207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380"/>
              </a:spcBef>
            </a:pPr>
            <a:r>
              <a:rPr spc="-5" dirty="0">
                <a:solidFill>
                  <a:srgbClr val="FFB800"/>
                </a:solidFill>
              </a:rPr>
              <a:t>Συνδεθείτε</a:t>
            </a:r>
            <a:r>
              <a:rPr dirty="0">
                <a:solidFill>
                  <a:srgbClr val="FFB800"/>
                </a:solidFill>
              </a:rPr>
              <a:t> </a:t>
            </a:r>
            <a:r>
              <a:rPr spc="-5" dirty="0">
                <a:solidFill>
                  <a:srgbClr val="FFB800"/>
                </a:solidFill>
              </a:rPr>
              <a:t>με το CyberSecPro: </a:t>
            </a:r>
            <a:r>
              <a:rPr dirty="0">
                <a:solidFill>
                  <a:srgbClr val="FFB800"/>
                </a:solidFill>
              </a:rPr>
              <a:t>Πώς</a:t>
            </a:r>
            <a:r>
              <a:rPr spc="5" dirty="0">
                <a:solidFill>
                  <a:srgbClr val="FFB800"/>
                </a:solidFill>
              </a:rPr>
              <a:t> </a:t>
            </a:r>
            <a:r>
              <a:rPr spc="95" dirty="0"/>
              <a:t>να </a:t>
            </a:r>
            <a:r>
              <a:rPr spc="-509" dirty="0"/>
              <a:t> </a:t>
            </a:r>
            <a:r>
              <a:rPr spc="90" dirty="0"/>
              <a:t>εγγραφείτε </a:t>
            </a:r>
            <a:r>
              <a:rPr spc="85" dirty="0"/>
              <a:t>και </a:t>
            </a:r>
            <a:r>
              <a:rPr spc="95" dirty="0"/>
              <a:t>άλλες </a:t>
            </a:r>
            <a:r>
              <a:rPr spc="90" dirty="0"/>
              <a:t>πρακτικές </a:t>
            </a:r>
            <a:r>
              <a:rPr spc="95" dirty="0"/>
              <a:t> πληροφορίες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5030" y="1943629"/>
            <a:ext cx="3956685" cy="161290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270"/>
              </a:spcBef>
              <a:buClr>
                <a:srgbClr val="FFB800"/>
              </a:buClr>
              <a:buSzPct val="133333"/>
              <a:buAutoNum type="arabicPeriod"/>
              <a:tabLst>
                <a:tab pos="354965" algn="l"/>
                <a:tab pos="355600" algn="l"/>
              </a:tabLst>
            </a:pPr>
            <a:r>
              <a:rPr sz="1200" spc="35" dirty="0">
                <a:latin typeface="Calibri"/>
                <a:cs typeface="Calibri"/>
              </a:rPr>
              <a:t>Ιστοσελίδα:</a:t>
            </a:r>
            <a:endParaRPr sz="1200">
              <a:latin typeface="Calibri"/>
              <a:cs typeface="Calibri"/>
            </a:endParaRPr>
          </a:p>
          <a:p>
            <a:pPr marL="304800">
              <a:lnSpc>
                <a:spcPct val="100000"/>
              </a:lnSpc>
              <a:spcBef>
                <a:spcPts val="130"/>
              </a:spcBef>
            </a:pPr>
            <a:r>
              <a:rPr sz="1200" u="sng" spc="4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200" u="sng" spc="9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ww</a:t>
            </a:r>
            <a:r>
              <a:rPr sz="1200" u="sng" spc="9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w.</a:t>
            </a:r>
            <a:r>
              <a:rPr sz="1200" u="sng" spc="9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cybersecpro-projec</a:t>
            </a:r>
            <a:r>
              <a:rPr sz="1200" u="sng" spc="9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t.eu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B800"/>
              </a:buClr>
              <a:buSzPct val="133333"/>
              <a:buAutoNum type="arabicPeriod" startAt="2"/>
              <a:tabLst>
                <a:tab pos="354965" algn="l"/>
                <a:tab pos="355600" algn="l"/>
              </a:tabLst>
            </a:pPr>
            <a:r>
              <a:rPr sz="1200" spc="90" dirty="0">
                <a:latin typeface="Calibri"/>
                <a:cs typeface="Calibri"/>
              </a:rPr>
              <a:t>X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(Twitter):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https://</a:t>
            </a:r>
            <a:r>
              <a:rPr sz="120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twitter.com/CyberSecPro</a:t>
            </a:r>
            <a:r>
              <a:rPr sz="120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_eu</a:t>
            </a:r>
            <a:endParaRPr sz="1200">
              <a:latin typeface="Calibri"/>
              <a:cs typeface="Calibri"/>
            </a:endParaRPr>
          </a:p>
          <a:p>
            <a:pPr marL="355600" marR="5080" indent="-342900">
              <a:lnSpc>
                <a:spcPct val="87000"/>
              </a:lnSpc>
              <a:spcBef>
                <a:spcPts val="1375"/>
              </a:spcBef>
              <a:buClr>
                <a:srgbClr val="FFB800"/>
              </a:buClr>
              <a:buSzPct val="133333"/>
              <a:buAutoNum type="arabicPeriod" startAt="2"/>
              <a:tabLst>
                <a:tab pos="354965" algn="l"/>
                <a:tab pos="355600" algn="l"/>
              </a:tabLst>
            </a:pPr>
            <a:r>
              <a:rPr sz="1200" spc="65" dirty="0">
                <a:latin typeface="Calibri"/>
                <a:cs typeface="Calibri"/>
              </a:rPr>
              <a:t>LinkedIn </a:t>
            </a:r>
            <a:r>
              <a:rPr sz="1200" spc="70" dirty="0">
                <a:latin typeface="Calibri"/>
                <a:cs typeface="Calibri"/>
              </a:rPr>
              <a:t>(επαγγελματικό κοινωνικό </a:t>
            </a:r>
            <a:r>
              <a:rPr sz="1200" spc="65" dirty="0">
                <a:latin typeface="Calibri"/>
                <a:cs typeface="Calibri"/>
              </a:rPr>
              <a:t>δίκτυο): </a:t>
            </a:r>
            <a:r>
              <a:rPr sz="1200" spc="7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20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https://www.linkedin.com/company/cy bers</a:t>
            </a:r>
            <a:r>
              <a:rPr sz="120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ecpro- </a:t>
            </a:r>
            <a:r>
              <a:rPr sz="1200" spc="-26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20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euprojec</a:t>
            </a:r>
            <a:r>
              <a:rPr sz="120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t/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93509" y="33019"/>
            <a:ext cx="5347335" cy="6819900"/>
          </a:xfrm>
          <a:custGeom>
            <a:avLst/>
            <a:gdLst/>
            <a:ahLst/>
            <a:cxnLst/>
            <a:rect l="l" t="t" r="r" b="b"/>
            <a:pathLst>
              <a:path w="5347334" h="6819900">
                <a:moveTo>
                  <a:pt x="5347335" y="0"/>
                </a:moveTo>
                <a:lnTo>
                  <a:pt x="1917382" y="0"/>
                </a:lnTo>
                <a:lnTo>
                  <a:pt x="0" y="6819582"/>
                </a:lnTo>
                <a:lnTo>
                  <a:pt x="3429952" y="6819582"/>
                </a:lnTo>
                <a:lnTo>
                  <a:pt x="5347335" y="0"/>
                </a:lnTo>
                <a:close/>
              </a:path>
            </a:pathLst>
          </a:custGeom>
          <a:solidFill>
            <a:srgbClr val="FFB800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6989445" cy="6879590"/>
            <a:chOff x="0" y="0"/>
            <a:chExt cx="6989445" cy="6879590"/>
          </a:xfrm>
        </p:grpSpPr>
        <p:sp>
          <p:nvSpPr>
            <p:cNvPr id="5" name="object 5"/>
            <p:cNvSpPr/>
            <p:nvPr/>
          </p:nvSpPr>
          <p:spPr>
            <a:xfrm>
              <a:off x="5451475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784340" cy="685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44047" y="4444"/>
              <a:ext cx="2545080" cy="6838315"/>
            </a:xfrm>
            <a:custGeom>
              <a:avLst/>
              <a:gdLst/>
              <a:ahLst/>
              <a:cxnLst/>
              <a:rect l="l" t="t" r="r" b="b"/>
              <a:pathLst>
                <a:path w="2545079" h="6838315">
                  <a:moveTo>
                    <a:pt x="1321435" y="2283459"/>
                  </a:moveTo>
                  <a:lnTo>
                    <a:pt x="1271587" y="2291715"/>
                  </a:lnTo>
                  <a:lnTo>
                    <a:pt x="1226185" y="2312669"/>
                  </a:lnTo>
                  <a:lnTo>
                    <a:pt x="1187767" y="2345690"/>
                  </a:lnTo>
                  <a:lnTo>
                    <a:pt x="1159510" y="2389504"/>
                  </a:lnTo>
                  <a:lnTo>
                    <a:pt x="1159510" y="2390775"/>
                  </a:lnTo>
                  <a:lnTo>
                    <a:pt x="819150" y="3659187"/>
                  </a:lnTo>
                  <a:lnTo>
                    <a:pt x="0" y="6837045"/>
                  </a:lnTo>
                  <a:lnTo>
                    <a:pt x="6667" y="6837680"/>
                  </a:lnTo>
                  <a:lnTo>
                    <a:pt x="20954" y="6838314"/>
                  </a:lnTo>
                  <a:lnTo>
                    <a:pt x="26669" y="6838314"/>
                  </a:lnTo>
                  <a:lnTo>
                    <a:pt x="843365" y="3665219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4"/>
                  </a:lnTo>
                  <a:lnTo>
                    <a:pt x="1279842" y="2314575"/>
                  </a:lnTo>
                  <a:lnTo>
                    <a:pt x="1322704" y="2307907"/>
                  </a:lnTo>
                  <a:lnTo>
                    <a:pt x="1417637" y="2307907"/>
                  </a:lnTo>
                  <a:lnTo>
                    <a:pt x="1372869" y="2289492"/>
                  </a:lnTo>
                  <a:lnTo>
                    <a:pt x="1321435" y="2283459"/>
                  </a:lnTo>
                  <a:close/>
                </a:path>
                <a:path w="2545079" h="6838315">
                  <a:moveTo>
                    <a:pt x="1417637" y="2307907"/>
                  </a:moveTo>
                  <a:lnTo>
                    <a:pt x="1322704" y="2307907"/>
                  </a:lnTo>
                  <a:lnTo>
                    <a:pt x="1366837" y="2313622"/>
                  </a:lnTo>
                  <a:lnTo>
                    <a:pt x="1412557" y="2334259"/>
                  </a:lnTo>
                  <a:lnTo>
                    <a:pt x="1448435" y="2367279"/>
                  </a:lnTo>
                  <a:lnTo>
                    <a:pt x="1472564" y="2409190"/>
                  </a:lnTo>
                  <a:lnTo>
                    <a:pt x="1483042" y="2456815"/>
                  </a:lnTo>
                  <a:lnTo>
                    <a:pt x="1477962" y="2506979"/>
                  </a:lnTo>
                  <a:lnTo>
                    <a:pt x="1220152" y="3458209"/>
                  </a:lnTo>
                  <a:lnTo>
                    <a:pt x="1214119" y="3493769"/>
                  </a:lnTo>
                  <a:lnTo>
                    <a:pt x="1223010" y="3563937"/>
                  </a:lnTo>
                  <a:lnTo>
                    <a:pt x="1258569" y="3627119"/>
                  </a:lnTo>
                  <a:lnTo>
                    <a:pt x="1314767" y="3670300"/>
                  </a:lnTo>
                  <a:lnTo>
                    <a:pt x="1397635" y="3689667"/>
                  </a:lnTo>
                  <a:lnTo>
                    <a:pt x="1444625" y="3683000"/>
                  </a:lnTo>
                  <a:lnTo>
                    <a:pt x="1487804" y="3665219"/>
                  </a:lnTo>
                  <a:lnTo>
                    <a:pt x="1490662" y="3662997"/>
                  </a:lnTo>
                  <a:lnTo>
                    <a:pt x="1403985" y="3662997"/>
                  </a:lnTo>
                  <a:lnTo>
                    <a:pt x="1354137" y="3657917"/>
                  </a:lnTo>
                  <a:lnTo>
                    <a:pt x="1299210" y="3630612"/>
                  </a:lnTo>
                  <a:lnTo>
                    <a:pt x="1259204" y="3584575"/>
                  </a:lnTo>
                  <a:lnTo>
                    <a:pt x="1239202" y="3526472"/>
                  </a:lnTo>
                  <a:lnTo>
                    <a:pt x="1238567" y="3495675"/>
                  </a:lnTo>
                  <a:lnTo>
                    <a:pt x="1243964" y="3464559"/>
                  </a:lnTo>
                  <a:lnTo>
                    <a:pt x="1502092" y="2513329"/>
                  </a:lnTo>
                  <a:lnTo>
                    <a:pt x="1508442" y="2464434"/>
                  </a:lnTo>
                  <a:lnTo>
                    <a:pt x="1502092" y="2417444"/>
                  </a:lnTo>
                  <a:lnTo>
                    <a:pt x="1483994" y="2374265"/>
                  </a:lnTo>
                  <a:lnTo>
                    <a:pt x="1455737" y="2337117"/>
                  </a:lnTo>
                  <a:lnTo>
                    <a:pt x="1418272" y="2308225"/>
                  </a:lnTo>
                  <a:lnTo>
                    <a:pt x="1417637" y="2307907"/>
                  </a:lnTo>
                  <a:close/>
                </a:path>
                <a:path w="2545079" h="683831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1215"/>
                  </a:lnTo>
                  <a:lnTo>
                    <a:pt x="1547494" y="3546792"/>
                  </a:lnTo>
                  <a:lnTo>
                    <a:pt x="1526539" y="3592512"/>
                  </a:lnTo>
                  <a:lnTo>
                    <a:pt x="1493519" y="3628390"/>
                  </a:lnTo>
                  <a:lnTo>
                    <a:pt x="1451610" y="3652519"/>
                  </a:lnTo>
                  <a:lnTo>
                    <a:pt x="1403985" y="3662997"/>
                  </a:lnTo>
                  <a:lnTo>
                    <a:pt x="1490662" y="3662997"/>
                  </a:lnTo>
                  <a:lnTo>
                    <a:pt x="1525269" y="3636962"/>
                  </a:lnTo>
                  <a:lnTo>
                    <a:pt x="1554162" y="3599497"/>
                  </a:lnTo>
                  <a:lnTo>
                    <a:pt x="1572894" y="3554412"/>
                  </a:lnTo>
                  <a:lnTo>
                    <a:pt x="1964689" y="2108834"/>
                  </a:lnTo>
                  <a:lnTo>
                    <a:pt x="2539999" y="16509"/>
                  </a:lnTo>
                  <a:lnTo>
                    <a:pt x="2543810" y="3809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64317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6167437"/>
            <a:ext cx="3293427" cy="61118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9769" y="2182495"/>
            <a:ext cx="3886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240" dirty="0">
                <a:solidFill>
                  <a:srgbClr val="FFB800"/>
                </a:solidFill>
              </a:rPr>
              <a:t>Σας</a:t>
            </a:r>
            <a:r>
              <a:rPr sz="4500" spc="140" dirty="0">
                <a:solidFill>
                  <a:srgbClr val="FFB800"/>
                </a:solidFill>
              </a:rPr>
              <a:t> </a:t>
            </a:r>
            <a:r>
              <a:rPr sz="4500" spc="265" dirty="0">
                <a:solidFill>
                  <a:srgbClr val="FFB800"/>
                </a:solidFill>
              </a:rPr>
              <a:t>ευχαριστώ</a:t>
            </a:r>
            <a:endParaRPr sz="4500"/>
          </a:p>
        </p:txBody>
      </p:sp>
      <p:sp>
        <p:nvSpPr>
          <p:cNvPr id="11" name="object 11"/>
          <p:cNvSpPr txBox="1"/>
          <p:nvPr/>
        </p:nvSpPr>
        <p:spPr>
          <a:xfrm>
            <a:off x="7049134" y="3344862"/>
            <a:ext cx="3720465" cy="1542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>
              <a:lnSpc>
                <a:spcPct val="134400"/>
              </a:lnSpc>
              <a:spcBef>
                <a:spcPts val="100"/>
              </a:spcBef>
            </a:pP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Calibri"/>
                <a:cs typeface="Calibri"/>
              </a:rPr>
              <a:t>παρακαλώ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μην </a:t>
            </a:r>
            <a:r>
              <a:rPr sz="1200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επικοινωνήσετε: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299720" marR="1487805" indent="-287020">
              <a:lnSpc>
                <a:spcPct val="100000"/>
              </a:lnSpc>
              <a:spcBef>
                <a:spcPts val="869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Davide 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Ferraris 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Αναπληρωτής 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καθηγητής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Calibri"/>
                <a:cs typeface="Calibri"/>
              </a:rPr>
              <a:t>Μάλαγα </a:t>
            </a:r>
            <a:r>
              <a:rPr sz="1200" spc="-254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20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ferraris@uma.</a:t>
            </a:r>
            <a:r>
              <a:rPr sz="120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5913437"/>
            <a:ext cx="3282950" cy="4559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5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5: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Davide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Ferraris,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8575" y="4199890"/>
            <a:ext cx="1427797" cy="76263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150995" y="1195705"/>
            <a:ext cx="4753610" cy="4680585"/>
            <a:chOff x="4150995" y="1195705"/>
            <a:chExt cx="4753610" cy="46805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0220" y="2152650"/>
              <a:ext cx="1417002" cy="7518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8162" y="2132965"/>
              <a:ext cx="1655127" cy="16551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5410" y="1195705"/>
              <a:ext cx="1656714" cy="16567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9147" y="2492692"/>
              <a:ext cx="1656714" cy="16551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6940" y="3068637"/>
              <a:ext cx="1656714" cy="16551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31355" y="3932872"/>
              <a:ext cx="1656714" cy="16551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8967" y="3500119"/>
              <a:ext cx="1656714" cy="165671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1900" y="3140392"/>
              <a:ext cx="1655127" cy="16567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91175" y="2923857"/>
              <a:ext cx="1656715" cy="16567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8967" y="1557020"/>
              <a:ext cx="1656714" cy="16551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47890" y="2492692"/>
              <a:ext cx="1656715" cy="16551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8162" y="4220844"/>
              <a:ext cx="1655127" cy="16551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1720" y="2132965"/>
              <a:ext cx="1655127" cy="16551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8255" y="2708910"/>
              <a:ext cx="1655127" cy="165512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0995" y="2492692"/>
              <a:ext cx="1656714" cy="16551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5502" y="4076065"/>
              <a:ext cx="1656714" cy="16567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44182"/>
            <a:ext cx="12111355" cy="6884034"/>
            <a:chOff x="304800" y="444182"/>
            <a:chExt cx="12111355" cy="6884034"/>
          </a:xfrm>
        </p:grpSpPr>
        <p:sp>
          <p:nvSpPr>
            <p:cNvPr id="3" name="object 3"/>
            <p:cNvSpPr/>
            <p:nvPr/>
          </p:nvSpPr>
          <p:spPr>
            <a:xfrm>
              <a:off x="5690552" y="458787"/>
              <a:ext cx="5361305" cy="6839584"/>
            </a:xfrm>
            <a:custGeom>
              <a:avLst/>
              <a:gdLst/>
              <a:ahLst/>
              <a:cxnLst/>
              <a:rect l="l" t="t" r="r" b="b"/>
              <a:pathLst>
                <a:path w="5361305" h="6839584">
                  <a:moveTo>
                    <a:pt x="5361305" y="0"/>
                  </a:moveTo>
                  <a:lnTo>
                    <a:pt x="1923414" y="0"/>
                  </a:lnTo>
                  <a:lnTo>
                    <a:pt x="0" y="6839584"/>
                  </a:lnTo>
                  <a:lnTo>
                    <a:pt x="3439794" y="6839584"/>
                  </a:lnTo>
                  <a:lnTo>
                    <a:pt x="5361305" y="0"/>
                  </a:lnTo>
                  <a:close/>
                </a:path>
              </a:pathLst>
            </a:custGeom>
            <a:solidFill>
              <a:srgbClr val="FFB800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67275" y="457199"/>
              <a:ext cx="1925320" cy="6858000"/>
            </a:xfrm>
            <a:custGeom>
              <a:avLst/>
              <a:gdLst/>
              <a:ahLst/>
              <a:cxnLst/>
              <a:rect l="l" t="t" r="r" b="b"/>
              <a:pathLst>
                <a:path w="1925320" h="6858000">
                  <a:moveTo>
                    <a:pt x="1925320" y="0"/>
                  </a:moveTo>
                  <a:lnTo>
                    <a:pt x="0" y="6858000"/>
                  </a:lnTo>
                </a:path>
              </a:pathLst>
            </a:custGeom>
            <a:ln w="2603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3175" y="457199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650"/>
                  </a:moveTo>
                  <a:lnTo>
                    <a:pt x="1275397" y="2287587"/>
                  </a:lnTo>
                  <a:lnTo>
                    <a:pt x="1229995" y="2308860"/>
                  </a:lnTo>
                  <a:lnTo>
                    <a:pt x="1191577" y="2341562"/>
                  </a:lnTo>
                  <a:lnTo>
                    <a:pt x="1162685" y="2385060"/>
                  </a:lnTo>
                  <a:lnTo>
                    <a:pt x="1162685" y="2386647"/>
                  </a:lnTo>
                  <a:lnTo>
                    <a:pt x="821372" y="3659187"/>
                  </a:lnTo>
                  <a:lnTo>
                    <a:pt x="0" y="6845934"/>
                  </a:lnTo>
                  <a:lnTo>
                    <a:pt x="13652" y="6847205"/>
                  </a:lnTo>
                  <a:lnTo>
                    <a:pt x="26035" y="6847205"/>
                  </a:lnTo>
                  <a:lnTo>
                    <a:pt x="845905" y="3664902"/>
                  </a:lnTo>
                  <a:lnTo>
                    <a:pt x="1187132" y="2394267"/>
                  </a:lnTo>
                  <a:lnTo>
                    <a:pt x="1211579" y="2356485"/>
                  </a:lnTo>
                  <a:lnTo>
                    <a:pt x="1244282" y="2328227"/>
                  </a:lnTo>
                  <a:lnTo>
                    <a:pt x="1283335" y="2310129"/>
                  </a:lnTo>
                  <a:lnTo>
                    <a:pt x="1325879" y="2303462"/>
                  </a:lnTo>
                  <a:lnTo>
                    <a:pt x="1420686" y="2303462"/>
                  </a:lnTo>
                  <a:lnTo>
                    <a:pt x="1377632" y="2286000"/>
                  </a:lnTo>
                  <a:lnTo>
                    <a:pt x="1325562" y="2279650"/>
                  </a:lnTo>
                  <a:close/>
                </a:path>
                <a:path w="2549525" h="6847205">
                  <a:moveTo>
                    <a:pt x="1420686" y="2303462"/>
                  </a:moveTo>
                  <a:lnTo>
                    <a:pt x="1325879" y="2303462"/>
                  </a:lnTo>
                  <a:lnTo>
                    <a:pt x="1370012" y="2308860"/>
                  </a:lnTo>
                  <a:lnTo>
                    <a:pt x="1416050" y="2329815"/>
                  </a:lnTo>
                  <a:lnTo>
                    <a:pt x="1452562" y="2363152"/>
                  </a:lnTo>
                  <a:lnTo>
                    <a:pt x="1477327" y="2405697"/>
                  </a:lnTo>
                  <a:lnTo>
                    <a:pt x="1487804" y="2453640"/>
                  </a:lnTo>
                  <a:lnTo>
                    <a:pt x="1482725" y="2503804"/>
                  </a:lnTo>
                  <a:lnTo>
                    <a:pt x="1223645" y="3457892"/>
                  </a:lnTo>
                  <a:lnTo>
                    <a:pt x="1217929" y="3492817"/>
                  </a:lnTo>
                  <a:lnTo>
                    <a:pt x="1242060" y="3596640"/>
                  </a:lnTo>
                  <a:lnTo>
                    <a:pt x="1288097" y="3650932"/>
                  </a:lnTo>
                  <a:lnTo>
                    <a:pt x="1353185" y="3683635"/>
                  </a:lnTo>
                  <a:lnTo>
                    <a:pt x="1402079" y="3689667"/>
                  </a:lnTo>
                  <a:lnTo>
                    <a:pt x="1449070" y="3683000"/>
                  </a:lnTo>
                  <a:lnTo>
                    <a:pt x="1492250" y="3664902"/>
                  </a:lnTo>
                  <a:lnTo>
                    <a:pt x="1494754" y="3662997"/>
                  </a:lnTo>
                  <a:lnTo>
                    <a:pt x="1408112" y="3662997"/>
                  </a:lnTo>
                  <a:lnTo>
                    <a:pt x="1329054" y="3646804"/>
                  </a:lnTo>
                  <a:lnTo>
                    <a:pt x="1280795" y="3609657"/>
                  </a:lnTo>
                  <a:lnTo>
                    <a:pt x="1250314" y="3556000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5585" y="2510154"/>
                  </a:lnTo>
                  <a:lnTo>
                    <a:pt x="1512570" y="2461260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3035" y="2304415"/>
                  </a:lnTo>
                  <a:lnTo>
                    <a:pt x="1420686" y="2303462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2220" y="0"/>
                  </a:lnTo>
                  <a:lnTo>
                    <a:pt x="1944687" y="2097087"/>
                  </a:lnTo>
                  <a:lnTo>
                    <a:pt x="1551304" y="3546475"/>
                  </a:lnTo>
                  <a:lnTo>
                    <a:pt x="1530667" y="3592195"/>
                  </a:lnTo>
                  <a:lnTo>
                    <a:pt x="1497647" y="3628390"/>
                  </a:lnTo>
                  <a:lnTo>
                    <a:pt x="1455737" y="3652520"/>
                  </a:lnTo>
                  <a:lnTo>
                    <a:pt x="1408112" y="3662997"/>
                  </a:lnTo>
                  <a:lnTo>
                    <a:pt x="1494754" y="3662997"/>
                  </a:lnTo>
                  <a:lnTo>
                    <a:pt x="1529397" y="3636645"/>
                  </a:lnTo>
                  <a:lnTo>
                    <a:pt x="1558607" y="3599179"/>
                  </a:lnTo>
                  <a:lnTo>
                    <a:pt x="1577339" y="3554095"/>
                  </a:lnTo>
                  <a:lnTo>
                    <a:pt x="1970404" y="2104707"/>
                  </a:lnTo>
                  <a:lnTo>
                    <a:pt x="2548254" y="6032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5612"/>
              <a:ext cx="5841365" cy="68611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5207" y="6809104"/>
              <a:ext cx="2500947" cy="46640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75755" y="1665922"/>
            <a:ext cx="5302885" cy="262064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3440"/>
              </a:lnSpc>
              <a:spcBef>
                <a:spcPts val="345"/>
              </a:spcBef>
            </a:pPr>
            <a:r>
              <a:rPr sz="3000" spc="100" dirty="0">
                <a:latin typeface="Calibri"/>
                <a:cs typeface="Calibri"/>
              </a:rPr>
              <a:t>Ουσιώδεις αρχές </a:t>
            </a:r>
            <a:r>
              <a:rPr sz="3000" spc="125" dirty="0">
                <a:latin typeface="Calibri"/>
                <a:cs typeface="Calibri"/>
              </a:rPr>
              <a:t>και </a:t>
            </a:r>
            <a:r>
              <a:rPr sz="3000" spc="130" dirty="0">
                <a:latin typeface="Calibri"/>
                <a:cs typeface="Calibri"/>
              </a:rPr>
              <a:t> διαχείριση</a:t>
            </a:r>
            <a:r>
              <a:rPr sz="3000" spc="120" dirty="0">
                <a:latin typeface="Calibri"/>
                <a:cs typeface="Calibri"/>
              </a:rPr>
              <a:t> </a:t>
            </a:r>
            <a:r>
              <a:rPr sz="3000" spc="100" dirty="0">
                <a:latin typeface="Calibri"/>
                <a:cs typeface="Calibri"/>
              </a:rPr>
              <a:t>της</a:t>
            </a:r>
            <a:r>
              <a:rPr sz="3000" spc="25" dirty="0">
                <a:latin typeface="Calibri"/>
                <a:cs typeface="Calibri"/>
              </a:rPr>
              <a:t> </a:t>
            </a:r>
            <a:r>
              <a:rPr sz="3000" spc="100" dirty="0">
                <a:latin typeface="Calibri"/>
                <a:cs typeface="Calibri"/>
              </a:rPr>
              <a:t>ασφάλειας</a:t>
            </a:r>
            <a:r>
              <a:rPr sz="3000" spc="30" dirty="0">
                <a:latin typeface="Calibri"/>
                <a:cs typeface="Calibri"/>
              </a:rPr>
              <a:t> </a:t>
            </a:r>
            <a:r>
              <a:rPr sz="3000" spc="105" dirty="0">
                <a:latin typeface="Calibri"/>
                <a:cs typeface="Calibri"/>
              </a:rPr>
              <a:t>στον </a:t>
            </a:r>
            <a:r>
              <a:rPr sz="3000" spc="-665" dirty="0">
                <a:latin typeface="Calibri"/>
                <a:cs typeface="Calibri"/>
              </a:rPr>
              <a:t> </a:t>
            </a:r>
            <a:r>
              <a:rPr sz="3000" spc="105" dirty="0">
                <a:latin typeface="Calibri"/>
                <a:cs typeface="Calibri"/>
              </a:rPr>
              <a:t>κυβερνοχώρο </a:t>
            </a:r>
            <a:r>
              <a:rPr sz="3000" spc="120" dirty="0"/>
              <a:t>(</a:t>
            </a:r>
            <a:r>
              <a:rPr sz="3000" spc="120" dirty="0">
                <a:latin typeface="Calibri"/>
                <a:cs typeface="Calibri"/>
              </a:rPr>
              <a:t>τομέας </a:t>
            </a:r>
            <a:r>
              <a:rPr sz="3000" spc="125" dirty="0">
                <a:latin typeface="Calibri"/>
                <a:cs typeface="Calibri"/>
              </a:rPr>
              <a:t> </a:t>
            </a:r>
            <a:r>
              <a:rPr sz="3000" spc="110" dirty="0">
                <a:latin typeface="Calibri"/>
                <a:cs typeface="Calibri"/>
              </a:rPr>
              <a:t>ενέργειας</a:t>
            </a:r>
            <a:r>
              <a:rPr sz="3000" spc="110" dirty="0"/>
              <a:t>)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4500" spc="110" dirty="0">
                <a:solidFill>
                  <a:srgbClr val="D6791A"/>
                </a:solidFill>
              </a:rPr>
              <a:t>CSP001</a:t>
            </a:r>
            <a:endParaRPr sz="4500"/>
          </a:p>
        </p:txBody>
      </p:sp>
      <p:sp>
        <p:nvSpPr>
          <p:cNvPr id="9" name="object 9"/>
          <p:cNvSpPr txBox="1"/>
          <p:nvPr/>
        </p:nvSpPr>
        <p:spPr>
          <a:xfrm>
            <a:off x="6675755" y="4421187"/>
            <a:ext cx="417766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400"/>
              </a:lnSpc>
              <a:spcBef>
                <a:spcPts val="100"/>
              </a:spcBef>
            </a:pPr>
            <a:r>
              <a:rPr sz="1500" spc="80" dirty="0">
                <a:latin typeface="Calibri"/>
                <a:cs typeface="Calibri"/>
              </a:rPr>
              <a:t>Θέμα </a:t>
            </a:r>
            <a:r>
              <a:rPr sz="1500" spc="55" dirty="0">
                <a:latin typeface="Times New Roman"/>
                <a:cs typeface="Times New Roman"/>
              </a:rPr>
              <a:t>5/7: </a:t>
            </a:r>
            <a:r>
              <a:rPr sz="1500" spc="65" dirty="0">
                <a:latin typeface="Calibri"/>
                <a:cs typeface="Calibri"/>
              </a:rPr>
              <a:t>Σχεδιασμός </a:t>
            </a:r>
            <a:r>
              <a:rPr sz="1500" spc="60" dirty="0">
                <a:latin typeface="Calibri"/>
                <a:cs typeface="Calibri"/>
              </a:rPr>
              <a:t>και </a:t>
            </a:r>
            <a:r>
              <a:rPr sz="1500" spc="70" dirty="0">
                <a:latin typeface="Calibri"/>
                <a:cs typeface="Calibri"/>
              </a:rPr>
              <a:t>υλοποίηση </a:t>
            </a:r>
            <a:r>
              <a:rPr sz="1500" spc="75" dirty="0">
                <a:latin typeface="Calibri"/>
                <a:cs typeface="Calibri"/>
              </a:rPr>
              <a:t>ασφαλούς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60" dirty="0">
                <a:latin typeface="Calibri"/>
                <a:cs typeface="Calibri"/>
              </a:rPr>
              <a:t>αρχιτεκτονικής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60" dirty="0">
                <a:latin typeface="Calibri"/>
                <a:cs typeface="Calibri"/>
              </a:rPr>
              <a:t>για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65" dirty="0">
                <a:latin typeface="Calibri"/>
                <a:cs typeface="Calibri"/>
              </a:rPr>
              <a:t>ενεργειακά </a:t>
            </a:r>
            <a:r>
              <a:rPr sz="1500" spc="75" dirty="0">
                <a:latin typeface="Calibri"/>
                <a:cs typeface="Calibri"/>
              </a:rPr>
              <a:t>συστήματα</a:t>
            </a: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50" dirty="0">
              <a:latin typeface="Calibri"/>
              <a:cs typeface="Calibri"/>
            </a:endParaRPr>
          </a:p>
          <a:p>
            <a:pPr algn="l"/>
            <a:r>
              <a:rPr sz="1350" spc="70" dirty="0">
                <a:latin typeface="Calibri"/>
                <a:cs typeface="Calibri"/>
              </a:rPr>
              <a:t>ΠΑΡΟΥΣ</a:t>
            </a:r>
            <a:r>
              <a:rPr lang="el-GR" sz="1350" spc="70" dirty="0">
                <a:latin typeface="Calibri"/>
                <a:cs typeface="Calibri"/>
              </a:rPr>
              <a:t>Ι</a:t>
            </a:r>
            <a:r>
              <a:rPr sz="1350" spc="70" dirty="0">
                <a:latin typeface="Calibri"/>
                <a:cs typeface="Calibri"/>
              </a:rPr>
              <a:t>ΑΣΗ</a:t>
            </a:r>
            <a:r>
              <a:rPr sz="1350" spc="180" dirty="0">
                <a:latin typeface="Calibri"/>
                <a:cs typeface="Calibri"/>
              </a:rPr>
              <a:t> </a:t>
            </a:r>
            <a:r>
              <a:rPr sz="1350" spc="45" dirty="0">
                <a:latin typeface="Times New Roman"/>
                <a:cs typeface="Times New Roman"/>
              </a:rPr>
              <a:t>:</a:t>
            </a:r>
            <a:r>
              <a:rPr sz="1350" spc="110" dirty="0">
                <a:latin typeface="Times New Roman"/>
                <a:cs typeface="Times New Roman"/>
              </a:rPr>
              <a:t> </a:t>
            </a:r>
            <a:r>
              <a:rPr lang="en-US" sz="1800" b="0" i="0" u="none" strike="noStrike" baseline="0" dirty="0">
                <a:latin typeface="CIDFont+F1"/>
              </a:rPr>
              <a:t>STYLIANOS</a:t>
            </a:r>
          </a:p>
          <a:p>
            <a:pPr algn="l"/>
            <a:r>
              <a:rPr lang="en-US" sz="1800" b="0" i="0" u="none" strike="noStrike" baseline="0" dirty="0">
                <a:latin typeface="CIDFont+F1"/>
              </a:rPr>
              <a:t>KARAGIANNIS (PDMFC, PORTUGAL)</a:t>
            </a:r>
            <a:endParaRPr sz="13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496800" cy="73152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2334" y="3488372"/>
              <a:ext cx="780097" cy="18973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9407" y="3241675"/>
              <a:ext cx="76200" cy="1431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29397" y="1941512"/>
              <a:ext cx="582930" cy="1184910"/>
            </a:xfrm>
            <a:custGeom>
              <a:avLst/>
              <a:gdLst/>
              <a:ahLst/>
              <a:cxnLst/>
              <a:rect l="l" t="t" r="r" b="b"/>
              <a:pathLst>
                <a:path w="582930" h="1184910">
                  <a:moveTo>
                    <a:pt x="203517" y="1143000"/>
                  </a:moveTo>
                  <a:lnTo>
                    <a:pt x="200342" y="1145539"/>
                  </a:lnTo>
                  <a:lnTo>
                    <a:pt x="197484" y="1158239"/>
                  </a:lnTo>
                  <a:lnTo>
                    <a:pt x="198754" y="1160780"/>
                  </a:lnTo>
                  <a:lnTo>
                    <a:pt x="220345" y="1167130"/>
                  </a:lnTo>
                  <a:lnTo>
                    <a:pt x="238759" y="1173480"/>
                  </a:lnTo>
                  <a:lnTo>
                    <a:pt x="254634" y="1178560"/>
                  </a:lnTo>
                  <a:lnTo>
                    <a:pt x="267334" y="1184910"/>
                  </a:lnTo>
                  <a:lnTo>
                    <a:pt x="273684" y="1184910"/>
                  </a:lnTo>
                  <a:lnTo>
                    <a:pt x="288290" y="1165860"/>
                  </a:lnTo>
                  <a:lnTo>
                    <a:pt x="297179" y="1151889"/>
                  </a:lnTo>
                  <a:lnTo>
                    <a:pt x="241617" y="1151889"/>
                  </a:lnTo>
                  <a:lnTo>
                    <a:pt x="231775" y="1149350"/>
                  </a:lnTo>
                  <a:lnTo>
                    <a:pt x="223202" y="1148080"/>
                  </a:lnTo>
                  <a:lnTo>
                    <a:pt x="215265" y="1145539"/>
                  </a:lnTo>
                  <a:lnTo>
                    <a:pt x="207962" y="1145539"/>
                  </a:lnTo>
                  <a:lnTo>
                    <a:pt x="203517" y="1143000"/>
                  </a:lnTo>
                  <a:close/>
                </a:path>
                <a:path w="582930" h="1184910">
                  <a:moveTo>
                    <a:pt x="314007" y="1002030"/>
                  </a:moveTo>
                  <a:lnTo>
                    <a:pt x="237490" y="1002030"/>
                  </a:lnTo>
                  <a:lnTo>
                    <a:pt x="274320" y="1014730"/>
                  </a:lnTo>
                  <a:lnTo>
                    <a:pt x="297179" y="1050289"/>
                  </a:lnTo>
                  <a:lnTo>
                    <a:pt x="290829" y="1098550"/>
                  </a:lnTo>
                  <a:lnTo>
                    <a:pt x="264795" y="1136650"/>
                  </a:lnTo>
                  <a:lnTo>
                    <a:pt x="241617" y="1151889"/>
                  </a:lnTo>
                  <a:lnTo>
                    <a:pt x="297179" y="1151889"/>
                  </a:lnTo>
                  <a:lnTo>
                    <a:pt x="300672" y="1145539"/>
                  </a:lnTo>
                  <a:lnTo>
                    <a:pt x="310515" y="1123950"/>
                  </a:lnTo>
                  <a:lnTo>
                    <a:pt x="324484" y="1064260"/>
                  </a:lnTo>
                  <a:lnTo>
                    <a:pt x="324484" y="1060450"/>
                  </a:lnTo>
                  <a:lnTo>
                    <a:pt x="324802" y="1057910"/>
                  </a:lnTo>
                  <a:lnTo>
                    <a:pt x="324802" y="1056639"/>
                  </a:lnTo>
                  <a:lnTo>
                    <a:pt x="325120" y="1050289"/>
                  </a:lnTo>
                  <a:lnTo>
                    <a:pt x="323850" y="1037589"/>
                  </a:lnTo>
                  <a:lnTo>
                    <a:pt x="320675" y="1019810"/>
                  </a:lnTo>
                  <a:lnTo>
                    <a:pt x="315912" y="1005839"/>
                  </a:lnTo>
                  <a:lnTo>
                    <a:pt x="314007" y="1002030"/>
                  </a:lnTo>
                  <a:close/>
                </a:path>
                <a:path w="582930" h="1184910">
                  <a:moveTo>
                    <a:pt x="51117" y="910589"/>
                  </a:moveTo>
                  <a:lnTo>
                    <a:pt x="45084" y="910589"/>
                  </a:lnTo>
                  <a:lnTo>
                    <a:pt x="33337" y="924560"/>
                  </a:lnTo>
                  <a:lnTo>
                    <a:pt x="14287" y="962660"/>
                  </a:lnTo>
                  <a:lnTo>
                    <a:pt x="952" y="1016000"/>
                  </a:lnTo>
                  <a:lnTo>
                    <a:pt x="0" y="1038860"/>
                  </a:lnTo>
                  <a:lnTo>
                    <a:pt x="3492" y="1060450"/>
                  </a:lnTo>
                  <a:lnTo>
                    <a:pt x="21907" y="1098550"/>
                  </a:lnTo>
                  <a:lnTo>
                    <a:pt x="53022" y="1122680"/>
                  </a:lnTo>
                  <a:lnTo>
                    <a:pt x="93980" y="1134110"/>
                  </a:lnTo>
                  <a:lnTo>
                    <a:pt x="112395" y="1132839"/>
                  </a:lnTo>
                  <a:lnTo>
                    <a:pt x="153352" y="1109980"/>
                  </a:lnTo>
                  <a:lnTo>
                    <a:pt x="174625" y="1075689"/>
                  </a:lnTo>
                  <a:lnTo>
                    <a:pt x="78422" y="1075689"/>
                  </a:lnTo>
                  <a:lnTo>
                    <a:pt x="46990" y="1062989"/>
                  </a:lnTo>
                  <a:lnTo>
                    <a:pt x="27622" y="1024889"/>
                  </a:lnTo>
                  <a:lnTo>
                    <a:pt x="27622" y="1019810"/>
                  </a:lnTo>
                  <a:lnTo>
                    <a:pt x="37782" y="980439"/>
                  </a:lnTo>
                  <a:lnTo>
                    <a:pt x="65087" y="946150"/>
                  </a:lnTo>
                  <a:lnTo>
                    <a:pt x="70802" y="944880"/>
                  </a:lnTo>
                  <a:lnTo>
                    <a:pt x="109854" y="944880"/>
                  </a:lnTo>
                  <a:lnTo>
                    <a:pt x="112077" y="935989"/>
                  </a:lnTo>
                  <a:lnTo>
                    <a:pt x="110490" y="932180"/>
                  </a:lnTo>
                  <a:lnTo>
                    <a:pt x="93027" y="927100"/>
                  </a:lnTo>
                  <a:lnTo>
                    <a:pt x="77470" y="923289"/>
                  </a:lnTo>
                  <a:lnTo>
                    <a:pt x="63182" y="916939"/>
                  </a:lnTo>
                  <a:lnTo>
                    <a:pt x="51117" y="910589"/>
                  </a:lnTo>
                  <a:close/>
                </a:path>
                <a:path w="582930" h="1184910">
                  <a:moveTo>
                    <a:pt x="217487" y="938530"/>
                  </a:moveTo>
                  <a:lnTo>
                    <a:pt x="205740" y="938530"/>
                  </a:lnTo>
                  <a:lnTo>
                    <a:pt x="194309" y="942339"/>
                  </a:lnTo>
                  <a:lnTo>
                    <a:pt x="185102" y="944880"/>
                  </a:lnTo>
                  <a:lnTo>
                    <a:pt x="176529" y="951230"/>
                  </a:lnTo>
                  <a:lnTo>
                    <a:pt x="168275" y="958850"/>
                  </a:lnTo>
                  <a:lnTo>
                    <a:pt x="160654" y="969010"/>
                  </a:lnTo>
                  <a:lnTo>
                    <a:pt x="156209" y="974089"/>
                  </a:lnTo>
                  <a:lnTo>
                    <a:pt x="151765" y="982980"/>
                  </a:lnTo>
                  <a:lnTo>
                    <a:pt x="148590" y="990600"/>
                  </a:lnTo>
                  <a:lnTo>
                    <a:pt x="144462" y="999489"/>
                  </a:lnTo>
                  <a:lnTo>
                    <a:pt x="138747" y="1012189"/>
                  </a:lnTo>
                  <a:lnTo>
                    <a:pt x="137795" y="1014730"/>
                  </a:lnTo>
                  <a:lnTo>
                    <a:pt x="128587" y="1032510"/>
                  </a:lnTo>
                  <a:lnTo>
                    <a:pt x="107315" y="1064260"/>
                  </a:lnTo>
                  <a:lnTo>
                    <a:pt x="89217" y="1075689"/>
                  </a:lnTo>
                  <a:lnTo>
                    <a:pt x="175259" y="1075689"/>
                  </a:lnTo>
                  <a:lnTo>
                    <a:pt x="186690" y="1050289"/>
                  </a:lnTo>
                  <a:lnTo>
                    <a:pt x="196532" y="1031239"/>
                  </a:lnTo>
                  <a:lnTo>
                    <a:pt x="225425" y="1003300"/>
                  </a:lnTo>
                  <a:lnTo>
                    <a:pt x="237490" y="1002030"/>
                  </a:lnTo>
                  <a:lnTo>
                    <a:pt x="314007" y="1002030"/>
                  </a:lnTo>
                  <a:lnTo>
                    <a:pt x="300990" y="980439"/>
                  </a:lnTo>
                  <a:lnTo>
                    <a:pt x="260350" y="948689"/>
                  </a:lnTo>
                  <a:lnTo>
                    <a:pt x="217487" y="938530"/>
                  </a:lnTo>
                  <a:close/>
                </a:path>
                <a:path w="582930" h="1184910">
                  <a:moveTo>
                    <a:pt x="109854" y="944880"/>
                  </a:moveTo>
                  <a:lnTo>
                    <a:pt x="76200" y="944880"/>
                  </a:lnTo>
                  <a:lnTo>
                    <a:pt x="83820" y="946150"/>
                  </a:lnTo>
                  <a:lnTo>
                    <a:pt x="93662" y="948689"/>
                  </a:lnTo>
                  <a:lnTo>
                    <a:pt x="106045" y="949960"/>
                  </a:lnTo>
                  <a:lnTo>
                    <a:pt x="108902" y="948689"/>
                  </a:lnTo>
                  <a:lnTo>
                    <a:pt x="109854" y="944880"/>
                  </a:lnTo>
                  <a:close/>
                </a:path>
                <a:path w="582930" h="1184910">
                  <a:moveTo>
                    <a:pt x="375602" y="789939"/>
                  </a:moveTo>
                  <a:lnTo>
                    <a:pt x="372745" y="789939"/>
                  </a:lnTo>
                  <a:lnTo>
                    <a:pt x="369570" y="800100"/>
                  </a:lnTo>
                  <a:lnTo>
                    <a:pt x="367029" y="806450"/>
                  </a:lnTo>
                  <a:lnTo>
                    <a:pt x="364807" y="811530"/>
                  </a:lnTo>
                  <a:lnTo>
                    <a:pt x="363537" y="815339"/>
                  </a:lnTo>
                  <a:lnTo>
                    <a:pt x="361950" y="817880"/>
                  </a:lnTo>
                  <a:lnTo>
                    <a:pt x="358775" y="819150"/>
                  </a:lnTo>
                  <a:lnTo>
                    <a:pt x="83184" y="819150"/>
                  </a:lnTo>
                  <a:lnTo>
                    <a:pt x="87630" y="821689"/>
                  </a:lnTo>
                  <a:lnTo>
                    <a:pt x="97790" y="821689"/>
                  </a:lnTo>
                  <a:lnTo>
                    <a:pt x="112712" y="825500"/>
                  </a:lnTo>
                  <a:lnTo>
                    <a:pt x="132079" y="829310"/>
                  </a:lnTo>
                  <a:lnTo>
                    <a:pt x="342265" y="892810"/>
                  </a:lnTo>
                  <a:lnTo>
                    <a:pt x="342265" y="897889"/>
                  </a:lnTo>
                  <a:lnTo>
                    <a:pt x="341947" y="899160"/>
                  </a:lnTo>
                  <a:lnTo>
                    <a:pt x="340995" y="904239"/>
                  </a:lnTo>
                  <a:lnTo>
                    <a:pt x="339407" y="913130"/>
                  </a:lnTo>
                  <a:lnTo>
                    <a:pt x="337502" y="923289"/>
                  </a:lnTo>
                  <a:lnTo>
                    <a:pt x="339090" y="924560"/>
                  </a:lnTo>
                  <a:lnTo>
                    <a:pt x="352742" y="929639"/>
                  </a:lnTo>
                  <a:lnTo>
                    <a:pt x="355917" y="927100"/>
                  </a:lnTo>
                  <a:lnTo>
                    <a:pt x="358775" y="914400"/>
                  </a:lnTo>
                  <a:lnTo>
                    <a:pt x="362584" y="899160"/>
                  </a:lnTo>
                  <a:lnTo>
                    <a:pt x="367347" y="881380"/>
                  </a:lnTo>
                  <a:lnTo>
                    <a:pt x="372745" y="859789"/>
                  </a:lnTo>
                  <a:lnTo>
                    <a:pt x="378142" y="840739"/>
                  </a:lnTo>
                  <a:lnTo>
                    <a:pt x="383222" y="821689"/>
                  </a:lnTo>
                  <a:lnTo>
                    <a:pt x="387984" y="806450"/>
                  </a:lnTo>
                  <a:lnTo>
                    <a:pt x="392429" y="796289"/>
                  </a:lnTo>
                  <a:lnTo>
                    <a:pt x="389254" y="792480"/>
                  </a:lnTo>
                  <a:lnTo>
                    <a:pt x="375602" y="789939"/>
                  </a:lnTo>
                  <a:close/>
                </a:path>
                <a:path w="582930" h="1184910">
                  <a:moveTo>
                    <a:pt x="89217" y="711200"/>
                  </a:moveTo>
                  <a:lnTo>
                    <a:pt x="86042" y="713739"/>
                  </a:lnTo>
                  <a:lnTo>
                    <a:pt x="83502" y="726439"/>
                  </a:lnTo>
                  <a:lnTo>
                    <a:pt x="75247" y="758189"/>
                  </a:lnTo>
                  <a:lnTo>
                    <a:pt x="69215" y="778510"/>
                  </a:lnTo>
                  <a:lnTo>
                    <a:pt x="63817" y="800100"/>
                  </a:lnTo>
                  <a:lnTo>
                    <a:pt x="54609" y="834389"/>
                  </a:lnTo>
                  <a:lnTo>
                    <a:pt x="51117" y="847089"/>
                  </a:lnTo>
                  <a:lnTo>
                    <a:pt x="51117" y="848360"/>
                  </a:lnTo>
                  <a:lnTo>
                    <a:pt x="66357" y="850900"/>
                  </a:lnTo>
                  <a:lnTo>
                    <a:pt x="69215" y="849630"/>
                  </a:lnTo>
                  <a:lnTo>
                    <a:pt x="72390" y="840739"/>
                  </a:lnTo>
                  <a:lnTo>
                    <a:pt x="74930" y="834389"/>
                  </a:lnTo>
                  <a:lnTo>
                    <a:pt x="77152" y="828039"/>
                  </a:lnTo>
                  <a:lnTo>
                    <a:pt x="78422" y="825500"/>
                  </a:lnTo>
                  <a:lnTo>
                    <a:pt x="80009" y="821689"/>
                  </a:lnTo>
                  <a:lnTo>
                    <a:pt x="83184" y="819150"/>
                  </a:lnTo>
                  <a:lnTo>
                    <a:pt x="354329" y="819150"/>
                  </a:lnTo>
                  <a:lnTo>
                    <a:pt x="329247" y="815339"/>
                  </a:lnTo>
                  <a:lnTo>
                    <a:pt x="149225" y="767080"/>
                  </a:lnTo>
                  <a:lnTo>
                    <a:pt x="99695" y="748030"/>
                  </a:lnTo>
                  <a:lnTo>
                    <a:pt x="99695" y="742950"/>
                  </a:lnTo>
                  <a:lnTo>
                    <a:pt x="100012" y="740410"/>
                  </a:lnTo>
                  <a:lnTo>
                    <a:pt x="100965" y="735330"/>
                  </a:lnTo>
                  <a:lnTo>
                    <a:pt x="102234" y="727710"/>
                  </a:lnTo>
                  <a:lnTo>
                    <a:pt x="104457" y="717550"/>
                  </a:lnTo>
                  <a:lnTo>
                    <a:pt x="102870" y="713739"/>
                  </a:lnTo>
                  <a:lnTo>
                    <a:pt x="89217" y="711200"/>
                  </a:lnTo>
                  <a:close/>
                </a:path>
                <a:path w="582930" h="1184910">
                  <a:moveTo>
                    <a:pt x="394652" y="651510"/>
                  </a:moveTo>
                  <a:lnTo>
                    <a:pt x="133350" y="651510"/>
                  </a:lnTo>
                  <a:lnTo>
                    <a:pt x="143509" y="652780"/>
                  </a:lnTo>
                  <a:lnTo>
                    <a:pt x="158432" y="656589"/>
                  </a:lnTo>
                  <a:lnTo>
                    <a:pt x="310197" y="695960"/>
                  </a:lnTo>
                  <a:lnTo>
                    <a:pt x="358775" y="709930"/>
                  </a:lnTo>
                  <a:lnTo>
                    <a:pt x="394017" y="740410"/>
                  </a:lnTo>
                  <a:lnTo>
                    <a:pt x="396875" y="742950"/>
                  </a:lnTo>
                  <a:lnTo>
                    <a:pt x="403225" y="745489"/>
                  </a:lnTo>
                  <a:lnTo>
                    <a:pt x="406082" y="742950"/>
                  </a:lnTo>
                  <a:lnTo>
                    <a:pt x="407987" y="732789"/>
                  </a:lnTo>
                  <a:lnTo>
                    <a:pt x="410845" y="720089"/>
                  </a:lnTo>
                  <a:lnTo>
                    <a:pt x="414654" y="704850"/>
                  </a:lnTo>
                  <a:lnTo>
                    <a:pt x="419734" y="688339"/>
                  </a:lnTo>
                  <a:lnTo>
                    <a:pt x="429259" y="652780"/>
                  </a:lnTo>
                  <a:lnTo>
                    <a:pt x="401637" y="652780"/>
                  </a:lnTo>
                  <a:lnTo>
                    <a:pt x="394652" y="651510"/>
                  </a:lnTo>
                  <a:close/>
                </a:path>
                <a:path w="582930" h="1184910">
                  <a:moveTo>
                    <a:pt x="157797" y="453389"/>
                  </a:moveTo>
                  <a:lnTo>
                    <a:pt x="156209" y="454660"/>
                  </a:lnTo>
                  <a:lnTo>
                    <a:pt x="142557" y="508000"/>
                  </a:lnTo>
                  <a:lnTo>
                    <a:pt x="131127" y="551180"/>
                  </a:lnTo>
                  <a:lnTo>
                    <a:pt x="121920" y="584200"/>
                  </a:lnTo>
                  <a:lnTo>
                    <a:pt x="114934" y="609600"/>
                  </a:lnTo>
                  <a:lnTo>
                    <a:pt x="104457" y="650239"/>
                  </a:lnTo>
                  <a:lnTo>
                    <a:pt x="99695" y="664210"/>
                  </a:lnTo>
                  <a:lnTo>
                    <a:pt x="95250" y="675639"/>
                  </a:lnTo>
                  <a:lnTo>
                    <a:pt x="96837" y="679450"/>
                  </a:lnTo>
                  <a:lnTo>
                    <a:pt x="112077" y="683260"/>
                  </a:lnTo>
                  <a:lnTo>
                    <a:pt x="114934" y="681989"/>
                  </a:lnTo>
                  <a:lnTo>
                    <a:pt x="118109" y="671830"/>
                  </a:lnTo>
                  <a:lnTo>
                    <a:pt x="120650" y="664210"/>
                  </a:lnTo>
                  <a:lnTo>
                    <a:pt x="122872" y="659130"/>
                  </a:lnTo>
                  <a:lnTo>
                    <a:pt x="124142" y="656589"/>
                  </a:lnTo>
                  <a:lnTo>
                    <a:pt x="125729" y="652780"/>
                  </a:lnTo>
                  <a:lnTo>
                    <a:pt x="128904" y="651510"/>
                  </a:lnTo>
                  <a:lnTo>
                    <a:pt x="394652" y="651510"/>
                  </a:lnTo>
                  <a:lnTo>
                    <a:pt x="374015" y="647700"/>
                  </a:lnTo>
                  <a:lnTo>
                    <a:pt x="281304" y="622300"/>
                  </a:lnTo>
                  <a:lnTo>
                    <a:pt x="282575" y="614680"/>
                  </a:lnTo>
                  <a:lnTo>
                    <a:pt x="256857" y="614680"/>
                  </a:lnTo>
                  <a:lnTo>
                    <a:pt x="211137" y="603250"/>
                  </a:lnTo>
                  <a:lnTo>
                    <a:pt x="192404" y="599439"/>
                  </a:lnTo>
                  <a:lnTo>
                    <a:pt x="175895" y="593089"/>
                  </a:lnTo>
                  <a:lnTo>
                    <a:pt x="161925" y="588010"/>
                  </a:lnTo>
                  <a:lnTo>
                    <a:pt x="150177" y="584200"/>
                  </a:lnTo>
                  <a:lnTo>
                    <a:pt x="151447" y="574039"/>
                  </a:lnTo>
                  <a:lnTo>
                    <a:pt x="153352" y="565150"/>
                  </a:lnTo>
                  <a:lnTo>
                    <a:pt x="155575" y="556260"/>
                  </a:lnTo>
                  <a:lnTo>
                    <a:pt x="157797" y="546100"/>
                  </a:lnTo>
                  <a:lnTo>
                    <a:pt x="163195" y="529589"/>
                  </a:lnTo>
                  <a:lnTo>
                    <a:pt x="166370" y="519430"/>
                  </a:lnTo>
                  <a:lnTo>
                    <a:pt x="169862" y="510539"/>
                  </a:lnTo>
                  <a:lnTo>
                    <a:pt x="174625" y="497839"/>
                  </a:lnTo>
                  <a:lnTo>
                    <a:pt x="180657" y="486410"/>
                  </a:lnTo>
                  <a:lnTo>
                    <a:pt x="220027" y="486410"/>
                  </a:lnTo>
                  <a:lnTo>
                    <a:pt x="221615" y="480060"/>
                  </a:lnTo>
                  <a:lnTo>
                    <a:pt x="220345" y="476250"/>
                  </a:lnTo>
                  <a:lnTo>
                    <a:pt x="200342" y="469900"/>
                  </a:lnTo>
                  <a:lnTo>
                    <a:pt x="194309" y="467360"/>
                  </a:lnTo>
                  <a:lnTo>
                    <a:pt x="188277" y="466089"/>
                  </a:lnTo>
                  <a:lnTo>
                    <a:pt x="157797" y="453389"/>
                  </a:lnTo>
                  <a:close/>
                </a:path>
                <a:path w="582930" h="1184910">
                  <a:moveTo>
                    <a:pt x="390842" y="504189"/>
                  </a:moveTo>
                  <a:lnTo>
                    <a:pt x="389254" y="505460"/>
                  </a:lnTo>
                  <a:lnTo>
                    <a:pt x="384809" y="519430"/>
                  </a:lnTo>
                  <a:lnTo>
                    <a:pt x="386397" y="523239"/>
                  </a:lnTo>
                  <a:lnTo>
                    <a:pt x="412115" y="535939"/>
                  </a:lnTo>
                  <a:lnTo>
                    <a:pt x="418465" y="537210"/>
                  </a:lnTo>
                  <a:lnTo>
                    <a:pt x="422909" y="538480"/>
                  </a:lnTo>
                  <a:lnTo>
                    <a:pt x="424497" y="542289"/>
                  </a:lnTo>
                  <a:lnTo>
                    <a:pt x="426084" y="543560"/>
                  </a:lnTo>
                  <a:lnTo>
                    <a:pt x="425767" y="546100"/>
                  </a:lnTo>
                  <a:lnTo>
                    <a:pt x="416877" y="595630"/>
                  </a:lnTo>
                  <a:lnTo>
                    <a:pt x="401637" y="652780"/>
                  </a:lnTo>
                  <a:lnTo>
                    <a:pt x="429259" y="652780"/>
                  </a:lnTo>
                  <a:lnTo>
                    <a:pt x="462597" y="530860"/>
                  </a:lnTo>
                  <a:lnTo>
                    <a:pt x="461009" y="529589"/>
                  </a:lnTo>
                  <a:lnTo>
                    <a:pt x="442277" y="523239"/>
                  </a:lnTo>
                  <a:lnTo>
                    <a:pt x="424179" y="516889"/>
                  </a:lnTo>
                  <a:lnTo>
                    <a:pt x="390842" y="504189"/>
                  </a:lnTo>
                  <a:close/>
                </a:path>
                <a:path w="582930" h="1184910">
                  <a:moveTo>
                    <a:pt x="252095" y="506730"/>
                  </a:moveTo>
                  <a:lnTo>
                    <a:pt x="249237" y="508000"/>
                  </a:lnTo>
                  <a:lnTo>
                    <a:pt x="246062" y="523239"/>
                  </a:lnTo>
                  <a:lnTo>
                    <a:pt x="247650" y="523239"/>
                  </a:lnTo>
                  <a:lnTo>
                    <a:pt x="258762" y="529589"/>
                  </a:lnTo>
                  <a:lnTo>
                    <a:pt x="267017" y="530860"/>
                  </a:lnTo>
                  <a:lnTo>
                    <a:pt x="272415" y="535939"/>
                  </a:lnTo>
                  <a:lnTo>
                    <a:pt x="274954" y="535939"/>
                  </a:lnTo>
                  <a:lnTo>
                    <a:pt x="276542" y="538480"/>
                  </a:lnTo>
                  <a:lnTo>
                    <a:pt x="274954" y="546100"/>
                  </a:lnTo>
                  <a:lnTo>
                    <a:pt x="272097" y="561339"/>
                  </a:lnTo>
                  <a:lnTo>
                    <a:pt x="264477" y="588010"/>
                  </a:lnTo>
                  <a:lnTo>
                    <a:pt x="262890" y="593089"/>
                  </a:lnTo>
                  <a:lnTo>
                    <a:pt x="261302" y="600710"/>
                  </a:lnTo>
                  <a:lnTo>
                    <a:pt x="256857" y="614680"/>
                  </a:lnTo>
                  <a:lnTo>
                    <a:pt x="282575" y="614680"/>
                  </a:lnTo>
                  <a:lnTo>
                    <a:pt x="283527" y="608330"/>
                  </a:lnTo>
                  <a:lnTo>
                    <a:pt x="287337" y="593089"/>
                  </a:lnTo>
                  <a:lnTo>
                    <a:pt x="304165" y="546100"/>
                  </a:lnTo>
                  <a:lnTo>
                    <a:pt x="308609" y="544830"/>
                  </a:lnTo>
                  <a:lnTo>
                    <a:pt x="341947" y="544830"/>
                  </a:lnTo>
                  <a:lnTo>
                    <a:pt x="345122" y="535939"/>
                  </a:lnTo>
                  <a:lnTo>
                    <a:pt x="343534" y="530860"/>
                  </a:lnTo>
                  <a:lnTo>
                    <a:pt x="318770" y="525780"/>
                  </a:lnTo>
                  <a:lnTo>
                    <a:pt x="307340" y="523239"/>
                  </a:lnTo>
                  <a:lnTo>
                    <a:pt x="285750" y="516889"/>
                  </a:lnTo>
                  <a:lnTo>
                    <a:pt x="274954" y="513080"/>
                  </a:lnTo>
                  <a:lnTo>
                    <a:pt x="263525" y="510539"/>
                  </a:lnTo>
                  <a:lnTo>
                    <a:pt x="252095" y="506730"/>
                  </a:lnTo>
                  <a:close/>
                </a:path>
                <a:path w="582930" h="1184910">
                  <a:moveTo>
                    <a:pt x="341947" y="544830"/>
                  </a:moveTo>
                  <a:lnTo>
                    <a:pt x="318770" y="544830"/>
                  </a:lnTo>
                  <a:lnTo>
                    <a:pt x="327659" y="546100"/>
                  </a:lnTo>
                  <a:lnTo>
                    <a:pt x="339090" y="549910"/>
                  </a:lnTo>
                  <a:lnTo>
                    <a:pt x="340677" y="548639"/>
                  </a:lnTo>
                  <a:lnTo>
                    <a:pt x="341947" y="544830"/>
                  </a:lnTo>
                  <a:close/>
                </a:path>
                <a:path w="582930" h="1184910">
                  <a:moveTo>
                    <a:pt x="220027" y="486410"/>
                  </a:moveTo>
                  <a:lnTo>
                    <a:pt x="180657" y="486410"/>
                  </a:lnTo>
                  <a:lnTo>
                    <a:pt x="184467" y="487680"/>
                  </a:lnTo>
                  <a:lnTo>
                    <a:pt x="191770" y="488950"/>
                  </a:lnTo>
                  <a:lnTo>
                    <a:pt x="202247" y="491489"/>
                  </a:lnTo>
                  <a:lnTo>
                    <a:pt x="215582" y="492760"/>
                  </a:lnTo>
                  <a:lnTo>
                    <a:pt x="218757" y="491489"/>
                  </a:lnTo>
                  <a:lnTo>
                    <a:pt x="220027" y="486410"/>
                  </a:lnTo>
                  <a:close/>
                </a:path>
                <a:path w="582930" h="1184910">
                  <a:moveTo>
                    <a:pt x="320040" y="381000"/>
                  </a:moveTo>
                  <a:lnTo>
                    <a:pt x="206375" y="381000"/>
                  </a:lnTo>
                  <a:lnTo>
                    <a:pt x="216852" y="383539"/>
                  </a:lnTo>
                  <a:lnTo>
                    <a:pt x="231457" y="384810"/>
                  </a:lnTo>
                  <a:lnTo>
                    <a:pt x="411479" y="434339"/>
                  </a:lnTo>
                  <a:lnTo>
                    <a:pt x="430529" y="440689"/>
                  </a:lnTo>
                  <a:lnTo>
                    <a:pt x="444817" y="443230"/>
                  </a:lnTo>
                  <a:lnTo>
                    <a:pt x="454977" y="447039"/>
                  </a:lnTo>
                  <a:lnTo>
                    <a:pt x="457834" y="448310"/>
                  </a:lnTo>
                  <a:lnTo>
                    <a:pt x="459422" y="453389"/>
                  </a:lnTo>
                  <a:lnTo>
                    <a:pt x="459422" y="457200"/>
                  </a:lnTo>
                  <a:lnTo>
                    <a:pt x="459104" y="459739"/>
                  </a:lnTo>
                  <a:lnTo>
                    <a:pt x="458470" y="466089"/>
                  </a:lnTo>
                  <a:lnTo>
                    <a:pt x="456882" y="472439"/>
                  </a:lnTo>
                  <a:lnTo>
                    <a:pt x="454977" y="482600"/>
                  </a:lnTo>
                  <a:lnTo>
                    <a:pt x="456565" y="485139"/>
                  </a:lnTo>
                  <a:lnTo>
                    <a:pt x="471804" y="491489"/>
                  </a:lnTo>
                  <a:lnTo>
                    <a:pt x="474662" y="488950"/>
                  </a:lnTo>
                  <a:lnTo>
                    <a:pt x="477202" y="474980"/>
                  </a:lnTo>
                  <a:lnTo>
                    <a:pt x="480377" y="462280"/>
                  </a:lnTo>
                  <a:lnTo>
                    <a:pt x="483552" y="450850"/>
                  </a:lnTo>
                  <a:lnTo>
                    <a:pt x="487045" y="438150"/>
                  </a:lnTo>
                  <a:lnTo>
                    <a:pt x="489584" y="427989"/>
                  </a:lnTo>
                  <a:lnTo>
                    <a:pt x="492125" y="416560"/>
                  </a:lnTo>
                  <a:lnTo>
                    <a:pt x="462597" y="416560"/>
                  </a:lnTo>
                  <a:lnTo>
                    <a:pt x="452120" y="415289"/>
                  </a:lnTo>
                  <a:lnTo>
                    <a:pt x="437515" y="412750"/>
                  </a:lnTo>
                  <a:lnTo>
                    <a:pt x="320040" y="381000"/>
                  </a:lnTo>
                  <a:close/>
                </a:path>
                <a:path w="582930" h="1184910">
                  <a:moveTo>
                    <a:pt x="483870" y="384810"/>
                  </a:moveTo>
                  <a:lnTo>
                    <a:pt x="480695" y="386080"/>
                  </a:lnTo>
                  <a:lnTo>
                    <a:pt x="477837" y="396239"/>
                  </a:lnTo>
                  <a:lnTo>
                    <a:pt x="473709" y="408939"/>
                  </a:lnTo>
                  <a:lnTo>
                    <a:pt x="473075" y="410210"/>
                  </a:lnTo>
                  <a:lnTo>
                    <a:pt x="470217" y="415289"/>
                  </a:lnTo>
                  <a:lnTo>
                    <a:pt x="467042" y="416560"/>
                  </a:lnTo>
                  <a:lnTo>
                    <a:pt x="492125" y="416560"/>
                  </a:lnTo>
                  <a:lnTo>
                    <a:pt x="492759" y="415289"/>
                  </a:lnTo>
                  <a:lnTo>
                    <a:pt x="496252" y="403860"/>
                  </a:lnTo>
                  <a:lnTo>
                    <a:pt x="500697" y="392430"/>
                  </a:lnTo>
                  <a:lnTo>
                    <a:pt x="499109" y="389889"/>
                  </a:lnTo>
                  <a:lnTo>
                    <a:pt x="483870" y="384810"/>
                  </a:lnTo>
                  <a:close/>
                </a:path>
                <a:path w="582930" h="1184910">
                  <a:moveTo>
                    <a:pt x="281304" y="0"/>
                  </a:moveTo>
                  <a:lnTo>
                    <a:pt x="278129" y="2540"/>
                  </a:lnTo>
                  <a:lnTo>
                    <a:pt x="275272" y="15240"/>
                  </a:lnTo>
                  <a:lnTo>
                    <a:pt x="271462" y="27940"/>
                  </a:lnTo>
                  <a:lnTo>
                    <a:pt x="261302" y="66040"/>
                  </a:lnTo>
                  <a:lnTo>
                    <a:pt x="260032" y="72390"/>
                  </a:lnTo>
                  <a:lnTo>
                    <a:pt x="257809" y="78740"/>
                  </a:lnTo>
                  <a:lnTo>
                    <a:pt x="255270" y="87629"/>
                  </a:lnTo>
                  <a:lnTo>
                    <a:pt x="252095" y="99060"/>
                  </a:lnTo>
                  <a:lnTo>
                    <a:pt x="262254" y="105410"/>
                  </a:lnTo>
                  <a:lnTo>
                    <a:pt x="271779" y="113029"/>
                  </a:lnTo>
                  <a:lnTo>
                    <a:pt x="280352" y="120650"/>
                  </a:lnTo>
                  <a:lnTo>
                    <a:pt x="288925" y="127000"/>
                  </a:lnTo>
                  <a:lnTo>
                    <a:pt x="384809" y="208279"/>
                  </a:lnTo>
                  <a:lnTo>
                    <a:pt x="442595" y="260350"/>
                  </a:lnTo>
                  <a:lnTo>
                    <a:pt x="281304" y="289560"/>
                  </a:lnTo>
                  <a:lnTo>
                    <a:pt x="247650" y="294640"/>
                  </a:lnTo>
                  <a:lnTo>
                    <a:pt x="232409" y="297179"/>
                  </a:lnTo>
                  <a:lnTo>
                    <a:pt x="218440" y="300990"/>
                  </a:lnTo>
                  <a:lnTo>
                    <a:pt x="206057" y="300990"/>
                  </a:lnTo>
                  <a:lnTo>
                    <a:pt x="195897" y="302260"/>
                  </a:lnTo>
                  <a:lnTo>
                    <a:pt x="194309" y="313690"/>
                  </a:lnTo>
                  <a:lnTo>
                    <a:pt x="191770" y="326390"/>
                  </a:lnTo>
                  <a:lnTo>
                    <a:pt x="188595" y="336550"/>
                  </a:lnTo>
                  <a:lnTo>
                    <a:pt x="185102" y="351790"/>
                  </a:lnTo>
                  <a:lnTo>
                    <a:pt x="176847" y="381000"/>
                  </a:lnTo>
                  <a:lnTo>
                    <a:pt x="172720" y="393700"/>
                  </a:lnTo>
                  <a:lnTo>
                    <a:pt x="168275" y="406400"/>
                  </a:lnTo>
                  <a:lnTo>
                    <a:pt x="169862" y="408939"/>
                  </a:lnTo>
                  <a:lnTo>
                    <a:pt x="185102" y="412750"/>
                  </a:lnTo>
                  <a:lnTo>
                    <a:pt x="188277" y="410210"/>
                  </a:lnTo>
                  <a:lnTo>
                    <a:pt x="191452" y="402589"/>
                  </a:lnTo>
                  <a:lnTo>
                    <a:pt x="195262" y="389889"/>
                  </a:lnTo>
                  <a:lnTo>
                    <a:pt x="195897" y="386080"/>
                  </a:lnTo>
                  <a:lnTo>
                    <a:pt x="198754" y="383539"/>
                  </a:lnTo>
                  <a:lnTo>
                    <a:pt x="201929" y="381000"/>
                  </a:lnTo>
                  <a:lnTo>
                    <a:pt x="320040" y="381000"/>
                  </a:lnTo>
                  <a:lnTo>
                    <a:pt x="244475" y="360679"/>
                  </a:lnTo>
                  <a:lnTo>
                    <a:pt x="472440" y="320040"/>
                  </a:lnTo>
                  <a:lnTo>
                    <a:pt x="492442" y="316229"/>
                  </a:lnTo>
                  <a:lnTo>
                    <a:pt x="510540" y="313690"/>
                  </a:lnTo>
                  <a:lnTo>
                    <a:pt x="526415" y="313690"/>
                  </a:lnTo>
                  <a:lnTo>
                    <a:pt x="529590" y="295910"/>
                  </a:lnTo>
                  <a:lnTo>
                    <a:pt x="434340" y="218440"/>
                  </a:lnTo>
                  <a:lnTo>
                    <a:pt x="407670" y="195579"/>
                  </a:lnTo>
                  <a:lnTo>
                    <a:pt x="401637" y="190500"/>
                  </a:lnTo>
                  <a:lnTo>
                    <a:pt x="316229" y="116840"/>
                  </a:lnTo>
                  <a:lnTo>
                    <a:pt x="573404" y="116840"/>
                  </a:lnTo>
                  <a:lnTo>
                    <a:pt x="575627" y="107950"/>
                  </a:lnTo>
                  <a:lnTo>
                    <a:pt x="546417" y="107950"/>
                  </a:lnTo>
                  <a:lnTo>
                    <a:pt x="535940" y="106679"/>
                  </a:lnTo>
                  <a:lnTo>
                    <a:pt x="521334" y="104140"/>
                  </a:lnTo>
                  <a:lnTo>
                    <a:pt x="501650" y="99060"/>
                  </a:lnTo>
                  <a:lnTo>
                    <a:pt x="340677" y="55879"/>
                  </a:lnTo>
                  <a:lnTo>
                    <a:pt x="291782" y="35560"/>
                  </a:lnTo>
                  <a:lnTo>
                    <a:pt x="291782" y="31750"/>
                  </a:lnTo>
                  <a:lnTo>
                    <a:pt x="292100" y="29210"/>
                  </a:lnTo>
                  <a:lnTo>
                    <a:pt x="293052" y="24129"/>
                  </a:lnTo>
                  <a:lnTo>
                    <a:pt x="294322" y="15240"/>
                  </a:lnTo>
                  <a:lnTo>
                    <a:pt x="296545" y="5079"/>
                  </a:lnTo>
                  <a:lnTo>
                    <a:pt x="294957" y="3810"/>
                  </a:lnTo>
                  <a:lnTo>
                    <a:pt x="281304" y="0"/>
                  </a:lnTo>
                  <a:close/>
                </a:path>
                <a:path w="582930" h="1184910">
                  <a:moveTo>
                    <a:pt x="573404" y="116840"/>
                  </a:moveTo>
                  <a:lnTo>
                    <a:pt x="316229" y="116840"/>
                  </a:lnTo>
                  <a:lnTo>
                    <a:pt x="503554" y="167640"/>
                  </a:lnTo>
                  <a:lnTo>
                    <a:pt x="518159" y="171450"/>
                  </a:lnTo>
                  <a:lnTo>
                    <a:pt x="528002" y="175260"/>
                  </a:lnTo>
                  <a:lnTo>
                    <a:pt x="534035" y="180340"/>
                  </a:lnTo>
                  <a:lnTo>
                    <a:pt x="534035" y="186690"/>
                  </a:lnTo>
                  <a:lnTo>
                    <a:pt x="533082" y="193040"/>
                  </a:lnTo>
                  <a:lnTo>
                    <a:pt x="531495" y="200660"/>
                  </a:lnTo>
                  <a:lnTo>
                    <a:pt x="529590" y="212090"/>
                  </a:lnTo>
                  <a:lnTo>
                    <a:pt x="531177" y="213360"/>
                  </a:lnTo>
                  <a:lnTo>
                    <a:pt x="544829" y="218440"/>
                  </a:lnTo>
                  <a:lnTo>
                    <a:pt x="548004" y="215900"/>
                  </a:lnTo>
                  <a:lnTo>
                    <a:pt x="550545" y="203200"/>
                  </a:lnTo>
                  <a:lnTo>
                    <a:pt x="554037" y="187960"/>
                  </a:lnTo>
                  <a:lnTo>
                    <a:pt x="558482" y="170179"/>
                  </a:lnTo>
                  <a:lnTo>
                    <a:pt x="564515" y="148590"/>
                  </a:lnTo>
                  <a:lnTo>
                    <a:pt x="569912" y="129540"/>
                  </a:lnTo>
                  <a:lnTo>
                    <a:pt x="573404" y="116840"/>
                  </a:lnTo>
                  <a:close/>
                </a:path>
                <a:path w="582930" h="1184910">
                  <a:moveTo>
                    <a:pt x="567690" y="78740"/>
                  </a:moveTo>
                  <a:lnTo>
                    <a:pt x="564515" y="78740"/>
                  </a:lnTo>
                  <a:lnTo>
                    <a:pt x="561340" y="87629"/>
                  </a:lnTo>
                  <a:lnTo>
                    <a:pt x="558800" y="95250"/>
                  </a:lnTo>
                  <a:lnTo>
                    <a:pt x="556895" y="100329"/>
                  </a:lnTo>
                  <a:lnTo>
                    <a:pt x="555625" y="104140"/>
                  </a:lnTo>
                  <a:lnTo>
                    <a:pt x="554037" y="105410"/>
                  </a:lnTo>
                  <a:lnTo>
                    <a:pt x="549275" y="107950"/>
                  </a:lnTo>
                  <a:lnTo>
                    <a:pt x="575627" y="107950"/>
                  </a:lnTo>
                  <a:lnTo>
                    <a:pt x="579120" y="95250"/>
                  </a:lnTo>
                  <a:lnTo>
                    <a:pt x="582929" y="85090"/>
                  </a:lnTo>
                  <a:lnTo>
                    <a:pt x="581342" y="80010"/>
                  </a:lnTo>
                  <a:lnTo>
                    <a:pt x="567690" y="787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68630" y="423862"/>
            <a:ext cx="11254739" cy="938397"/>
          </a:xfrm>
          <a:prstGeom prst="rect">
            <a:avLst/>
          </a:prstGeom>
        </p:spPr>
        <p:txBody>
          <a:bodyPr vert="horz" wrap="square" lIns="0" tIns="573722" rIns="0" bIns="0" rtlCol="0">
            <a:spAutoFit/>
          </a:bodyPr>
          <a:lstStyle/>
          <a:p>
            <a:pPr marL="3817620" marR="5080">
              <a:lnSpc>
                <a:spcPts val="2760"/>
              </a:lnSpc>
              <a:spcBef>
                <a:spcPts val="290"/>
              </a:spcBef>
            </a:pPr>
            <a:r>
              <a:rPr sz="2400" spc="215" dirty="0">
                <a:solidFill>
                  <a:srgbClr val="FFFFFF"/>
                </a:solidFill>
              </a:rPr>
              <a:t>Host</a:t>
            </a:r>
            <a:r>
              <a:rPr sz="2400" spc="204" dirty="0">
                <a:solidFill>
                  <a:srgbClr val="FFFFFF"/>
                </a:solidFill>
              </a:rPr>
              <a:t> </a:t>
            </a:r>
            <a:r>
              <a:rPr sz="2400" spc="229" dirty="0">
                <a:solidFill>
                  <a:srgbClr val="FFFFFF"/>
                </a:solidFill>
              </a:rPr>
              <a:t>IDS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lang="el-GR" sz="2400" spc="200" dirty="0">
                <a:solidFill>
                  <a:srgbClr val="FFFFFF"/>
                </a:solidFill>
              </a:rPr>
              <a:t>- </a:t>
            </a:r>
            <a:r>
              <a:rPr lang="en-US" sz="2400" spc="200" dirty="0">
                <a:solidFill>
                  <a:srgbClr val="FFFFFF"/>
                </a:solidFill>
              </a:rPr>
              <a:t>SIEM</a:t>
            </a:r>
            <a:endParaRPr sz="2400" dirty="0"/>
          </a:p>
        </p:txBody>
      </p:sp>
      <p:sp>
        <p:nvSpPr>
          <p:cNvPr id="10" name="object 10"/>
          <p:cNvSpPr txBox="1"/>
          <p:nvPr/>
        </p:nvSpPr>
        <p:spPr>
          <a:xfrm>
            <a:off x="4077334" y="1775777"/>
            <a:ext cx="8061325" cy="14230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09550" marR="523240">
              <a:lnSpc>
                <a:spcPct val="101699"/>
              </a:lnSpc>
              <a:spcBef>
                <a:spcPts val="70"/>
              </a:spcBef>
            </a:pPr>
            <a:r>
              <a:rPr sz="1500" spc="114" dirty="0">
                <a:solidFill>
                  <a:srgbClr val="FFB800"/>
                </a:solidFill>
                <a:latin typeface="Calibri"/>
                <a:cs typeface="Calibri"/>
              </a:rPr>
              <a:t>Ασφαλές</a:t>
            </a:r>
            <a:r>
              <a:rPr sz="1500" spc="8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B800"/>
                </a:solidFill>
                <a:latin typeface="Calibri"/>
                <a:cs typeface="Calibri"/>
              </a:rPr>
              <a:t>περιβάλλον</a:t>
            </a:r>
            <a:r>
              <a:rPr sz="1500" spc="9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B800"/>
                </a:solidFill>
                <a:latin typeface="Calibri"/>
                <a:cs typeface="Calibri"/>
              </a:rPr>
              <a:t>ενέργειας</a:t>
            </a:r>
            <a:r>
              <a:rPr sz="1500" spc="8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B800"/>
                </a:solidFill>
                <a:latin typeface="Calibri"/>
                <a:cs typeface="Calibri"/>
              </a:rPr>
              <a:t>με</a:t>
            </a:r>
            <a:r>
              <a:rPr sz="1500" spc="9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B800"/>
                </a:solidFill>
                <a:latin typeface="Times New Roman"/>
                <a:cs typeface="Times New Roman"/>
              </a:rPr>
              <a:t>Host</a:t>
            </a:r>
            <a:r>
              <a:rPr sz="1500" spc="55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500" spc="114" dirty="0">
                <a:solidFill>
                  <a:srgbClr val="FFB800"/>
                </a:solidFill>
                <a:latin typeface="Times New Roman"/>
                <a:cs typeface="Times New Roman"/>
              </a:rPr>
              <a:t>IDS</a:t>
            </a:r>
            <a:r>
              <a:rPr sz="1500" spc="65" dirty="0">
                <a:solidFill>
                  <a:srgbClr val="FFB800"/>
                </a:solidFill>
                <a:latin typeface="Times New Roman"/>
                <a:cs typeface="Times New Roman"/>
              </a:rPr>
              <a:t> Intrusion</a:t>
            </a:r>
            <a:r>
              <a:rPr sz="1500" spc="20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B800"/>
                </a:solidFill>
                <a:latin typeface="Times New Roman"/>
                <a:cs typeface="Times New Roman"/>
              </a:rPr>
              <a:t>Detection</a:t>
            </a:r>
            <a:r>
              <a:rPr sz="1500" spc="15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500" spc="90" dirty="0">
                <a:solidFill>
                  <a:srgbClr val="FFB800"/>
                </a:solidFill>
                <a:latin typeface="Times New Roman"/>
                <a:cs typeface="Times New Roman"/>
              </a:rPr>
              <a:t>System</a:t>
            </a:r>
            <a:r>
              <a:rPr sz="1500" spc="15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B800"/>
                </a:solidFill>
                <a:latin typeface="Times New Roman"/>
                <a:cs typeface="Times New Roman"/>
              </a:rPr>
              <a:t>-</a:t>
            </a:r>
            <a:r>
              <a:rPr sz="1500" spc="15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500" spc="95" dirty="0">
                <a:solidFill>
                  <a:srgbClr val="FFB800"/>
                </a:solidFill>
                <a:latin typeface="Calibri"/>
                <a:cs typeface="Calibri"/>
              </a:rPr>
              <a:t>Σύστημα </a:t>
            </a:r>
            <a:r>
              <a:rPr sz="1500" spc="-32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80" dirty="0">
                <a:solidFill>
                  <a:srgbClr val="FFB800"/>
                </a:solidFill>
                <a:latin typeface="Calibri"/>
                <a:cs typeface="Calibri"/>
              </a:rPr>
              <a:t>ανίχνευσης</a:t>
            </a:r>
            <a:r>
              <a:rPr sz="1500" spc="3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90" dirty="0">
                <a:solidFill>
                  <a:srgbClr val="FFB800"/>
                </a:solidFill>
                <a:latin typeface="Calibri"/>
                <a:cs typeface="Calibri"/>
              </a:rPr>
              <a:t>εισβολών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Calibri"/>
              <a:cs typeface="Calibri"/>
            </a:endParaRPr>
          </a:p>
          <a:p>
            <a:pPr marL="286385" marR="5080" indent="-274320" algn="just">
              <a:lnSpc>
                <a:spcPts val="1670"/>
              </a:lnSpc>
              <a:buClr>
                <a:srgbClr val="FFB800"/>
              </a:buClr>
              <a:buSzPct val="135714"/>
              <a:buChar char="▪"/>
              <a:tabLst>
                <a:tab pos="287020" algn="l"/>
              </a:tabLst>
            </a:pP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Τα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εισβολών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(IDS)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οι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πλατφόρμες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πληροφοριών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συμβάντων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(SIEM)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διαδραματίζουν κρίσιμο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ρόλο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στην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ασφαλή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λειτουργία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του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τομέα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77334" y="3386772"/>
            <a:ext cx="6567170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86385" marR="5080" indent="-274320">
              <a:lnSpc>
                <a:spcPts val="1610"/>
              </a:lnSpc>
              <a:spcBef>
                <a:spcPts val="210"/>
              </a:spcBef>
              <a:buClr>
                <a:srgbClr val="FFB800"/>
              </a:buClr>
              <a:buSzPct val="135714"/>
              <a:buChar char="▪"/>
              <a:tabLst>
                <a:tab pos="286385" algn="l"/>
                <a:tab pos="287020" algn="l"/>
                <a:tab pos="1511300" algn="l"/>
                <a:tab pos="2632075" algn="l"/>
                <a:tab pos="3910329" algn="l"/>
                <a:tab pos="4862195" algn="l"/>
                <a:tab pos="5962015" algn="l"/>
              </a:tabLst>
            </a:pP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Υποδοχής	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IDS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(Intrusion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Detection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System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Σύστημα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ανίχνευσης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εισβολών)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μεμονωμένα	συσκευές	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ή	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hosts	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μέσα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στο	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85169" y="3386772"/>
            <a:ext cx="1346835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παρακολουθεί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77334" y="3692341"/>
            <a:ext cx="8056245" cy="1007744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286385">
              <a:lnSpc>
                <a:spcPct val="100000"/>
              </a:lnSpc>
              <a:spcBef>
                <a:spcPts val="1030"/>
              </a:spcBef>
            </a:pP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υποδομή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ύποπτες</a:t>
            </a: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δραστηριότητες</a:t>
            </a: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ή </a:t>
            </a:r>
            <a:r>
              <a:rPr sz="1400" spc="50" dirty="0">
                <a:solidFill>
                  <a:srgbClr val="FFFFFF"/>
                </a:solidFill>
                <a:latin typeface="Calibri"/>
                <a:cs typeface="Calibri"/>
              </a:rPr>
              <a:t>απόπειρες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 ανεξουσιοδοτημένης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Times New Roman"/>
              <a:cs typeface="Times New Roman"/>
            </a:endParaRPr>
          </a:p>
          <a:p>
            <a:pPr marL="286385" marR="5080" indent="-274320">
              <a:lnSpc>
                <a:spcPct val="100000"/>
              </a:lnSpc>
              <a:buClr>
                <a:srgbClr val="FFB800"/>
              </a:buClr>
              <a:buSzPct val="135714"/>
              <a:buChar char="▪"/>
              <a:tabLst>
                <a:tab pos="286385" algn="l"/>
                <a:tab pos="287020" algn="l"/>
              </a:tabLst>
            </a:pP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Παρέχει</a:t>
            </a:r>
            <a:r>
              <a:rPr sz="1400" spc="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δυνατότητες</a:t>
            </a:r>
            <a:r>
              <a:rPr sz="1400" spc="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ανίχνευσης</a:t>
            </a:r>
            <a:r>
              <a:rPr sz="1400" spc="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απόκρισης</a:t>
            </a:r>
            <a:r>
              <a:rPr sz="1400" spc="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πραγματικό</a:t>
            </a:r>
            <a:r>
              <a:rPr sz="14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χρόνο</a:t>
            </a:r>
            <a:r>
              <a:rPr sz="14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400" spc="2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τον</a:t>
            </a:r>
            <a:r>
              <a:rPr sz="1400" spc="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μετριασμό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δυνητικών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απειλών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4040" y="4886642"/>
            <a:ext cx="11567160" cy="21532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790315" marR="5715" indent="-274320" algn="just">
              <a:lnSpc>
                <a:spcPts val="1670"/>
              </a:lnSpc>
              <a:spcBef>
                <a:spcPts val="160"/>
              </a:spcBef>
              <a:buClr>
                <a:srgbClr val="FFB800"/>
              </a:buClr>
              <a:buSzPct val="135714"/>
              <a:buChar char="▪"/>
              <a:tabLst>
                <a:tab pos="3790315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Οι πλατφόρμες 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SIEM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συγκεντρώνουν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δεδομένα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από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διάφορες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πηγές,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συμπεριλαμβανομένων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ειδοποιήσεων Host IDS, της κίνησης δικτύου και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καταγραφών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συστήματος,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να παρέχουν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ολοκληρωμένη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ορατότητα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περιστατικά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3790315" marR="5080" indent="-274320" algn="just">
              <a:lnSpc>
                <a:spcPts val="1670"/>
              </a:lnSpc>
              <a:spcBef>
                <a:spcPts val="5"/>
              </a:spcBef>
              <a:buClr>
                <a:srgbClr val="FFB800"/>
              </a:buClr>
              <a:buSzPct val="135714"/>
              <a:buChar char="▪"/>
              <a:tabLst>
                <a:tab pos="3790315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Οφέλη: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α)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έγκαιρη ανίχνευση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παραβιάσεων ασφαλείας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εσωτερικών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απειλών,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β)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βελτιωμένες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δυνατότητες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αντιμετώπισης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συμβάντων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μέσω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ειδοποιήσεων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σε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πραγματικό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χρόνο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αυτοματισμένων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ενεργειών αντίδρασης,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γ)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ενισχυμένη ορατότητα και εγκληματολογική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ανάλυση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συμβάντων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προδραστική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κινδύνων.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Παρουσίαση 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6889750"/>
            <a:ext cx="2500947" cy="46482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801600" cy="73152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044" y="2312035"/>
              <a:ext cx="1004887" cy="27263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3722" rIns="0" bIns="0" rtlCol="0">
            <a:spAutoFit/>
          </a:bodyPr>
          <a:lstStyle/>
          <a:p>
            <a:pPr marL="3817620" marR="5080">
              <a:lnSpc>
                <a:spcPts val="2760"/>
              </a:lnSpc>
              <a:spcBef>
                <a:spcPts val="290"/>
              </a:spcBef>
            </a:pPr>
            <a:r>
              <a:rPr sz="2400" spc="215" dirty="0">
                <a:solidFill>
                  <a:srgbClr val="FFFFFF"/>
                </a:solidFill>
              </a:rPr>
              <a:t>IDS</a:t>
            </a:r>
            <a:r>
              <a:rPr sz="2400" spc="185" dirty="0">
                <a:solidFill>
                  <a:srgbClr val="FFFFFF"/>
                </a:solidFill>
              </a:rPr>
              <a:t> </a:t>
            </a:r>
            <a:r>
              <a:rPr sz="2400" spc="200" dirty="0">
                <a:solidFill>
                  <a:srgbClr val="FFFFFF"/>
                </a:solidFill>
              </a:rPr>
              <a:t>(Intrusion</a:t>
            </a:r>
            <a:r>
              <a:rPr sz="2400" spc="225" dirty="0">
                <a:solidFill>
                  <a:srgbClr val="FFFFFF"/>
                </a:solidFill>
              </a:rPr>
              <a:t> </a:t>
            </a:r>
            <a:r>
              <a:rPr sz="2400" spc="215" dirty="0">
                <a:solidFill>
                  <a:srgbClr val="FFFFFF"/>
                </a:solidFill>
              </a:rPr>
              <a:t>Detection</a:t>
            </a:r>
            <a:r>
              <a:rPr sz="2400" spc="220" dirty="0">
                <a:solidFill>
                  <a:srgbClr val="FFFFFF"/>
                </a:solidFill>
              </a:rPr>
              <a:t> </a:t>
            </a:r>
            <a:r>
              <a:rPr sz="2400" spc="229" dirty="0">
                <a:solidFill>
                  <a:srgbClr val="FFFFFF"/>
                </a:solidFill>
              </a:rPr>
              <a:t>System</a:t>
            </a:r>
            <a:r>
              <a:rPr sz="2400" spc="220" dirty="0">
                <a:solidFill>
                  <a:srgbClr val="FFFFFF"/>
                </a:solidFill>
              </a:rPr>
              <a:t> </a:t>
            </a:r>
            <a:r>
              <a:rPr sz="2400" spc="120" dirty="0">
                <a:solidFill>
                  <a:srgbClr val="FFFFFF"/>
                </a:solidFill>
              </a:rPr>
              <a:t>-</a:t>
            </a:r>
            <a:r>
              <a:rPr sz="2400" spc="220" dirty="0">
                <a:solidFill>
                  <a:srgbClr val="FFFFFF"/>
                </a:solidFill>
              </a:rPr>
              <a:t> </a:t>
            </a:r>
            <a:r>
              <a:rPr sz="2400" spc="240" dirty="0">
                <a:solidFill>
                  <a:srgbClr val="FFFFFF"/>
                </a:solidFill>
              </a:rPr>
              <a:t>Σύστημα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220" dirty="0">
                <a:solidFill>
                  <a:srgbClr val="FFFFFF"/>
                </a:solidFill>
              </a:rPr>
              <a:t>ανίχνευσης</a:t>
            </a:r>
            <a:r>
              <a:rPr sz="2400" spc="215" dirty="0">
                <a:solidFill>
                  <a:srgbClr val="FFFFFF"/>
                </a:solidFill>
              </a:rPr>
              <a:t> </a:t>
            </a:r>
            <a:r>
              <a:rPr sz="2400" spc="225" dirty="0">
                <a:solidFill>
                  <a:srgbClr val="FFFFFF"/>
                </a:solidFill>
              </a:rPr>
              <a:t>εισβολών)</a:t>
            </a:r>
            <a:endParaRPr sz="2400" dirty="0"/>
          </a:p>
        </p:txBody>
      </p:sp>
      <p:sp>
        <p:nvSpPr>
          <p:cNvPr id="8" name="object 8"/>
          <p:cNvSpPr txBox="1"/>
          <p:nvPr/>
        </p:nvSpPr>
        <p:spPr>
          <a:xfrm>
            <a:off x="4076700" y="1775777"/>
            <a:ext cx="8127365" cy="46526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10185" marR="5080">
              <a:lnSpc>
                <a:spcPct val="101699"/>
              </a:lnSpc>
              <a:spcBef>
                <a:spcPts val="70"/>
              </a:spcBef>
            </a:pPr>
            <a:r>
              <a:rPr sz="1500" spc="110" dirty="0">
                <a:solidFill>
                  <a:srgbClr val="FFB800"/>
                </a:solidFill>
                <a:latin typeface="Calibri"/>
                <a:cs typeface="Calibri"/>
              </a:rPr>
              <a:t>Ασφαλισμένο</a:t>
            </a:r>
            <a:r>
              <a:rPr sz="1500" spc="9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120" dirty="0">
                <a:solidFill>
                  <a:srgbClr val="FFB800"/>
                </a:solidFill>
                <a:latin typeface="Calibri"/>
                <a:cs typeface="Calibri"/>
              </a:rPr>
              <a:t>από</a:t>
            </a:r>
            <a:r>
              <a:rPr sz="1500" spc="9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B800"/>
                </a:solidFill>
                <a:latin typeface="Calibri"/>
                <a:cs typeface="Calibri"/>
              </a:rPr>
              <a:t>το</a:t>
            </a:r>
            <a:r>
              <a:rPr sz="1500" spc="9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B800"/>
                </a:solidFill>
                <a:latin typeface="Calibri"/>
                <a:cs typeface="Calibri"/>
              </a:rPr>
              <a:t>πεδίο</a:t>
            </a:r>
            <a:r>
              <a:rPr sz="1500" spc="9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B800"/>
                </a:solidFill>
                <a:latin typeface="Calibri"/>
                <a:cs typeface="Calibri"/>
              </a:rPr>
              <a:t>της</a:t>
            </a:r>
            <a:r>
              <a:rPr sz="1500" spc="8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B800"/>
                </a:solidFill>
                <a:latin typeface="Calibri"/>
                <a:cs typeface="Calibri"/>
              </a:rPr>
              <a:t>ενέργειας</a:t>
            </a:r>
            <a:r>
              <a:rPr sz="1500" spc="9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B800"/>
                </a:solidFill>
                <a:latin typeface="Calibri"/>
                <a:cs typeface="Calibri"/>
              </a:rPr>
              <a:t>με</a:t>
            </a:r>
            <a:r>
              <a:rPr sz="1500" spc="9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B800"/>
                </a:solidFill>
                <a:latin typeface="Times New Roman"/>
                <a:cs typeface="Times New Roman"/>
              </a:rPr>
              <a:t>IDS</a:t>
            </a:r>
            <a:r>
              <a:rPr sz="1500" spc="30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500" spc="85" dirty="0">
                <a:solidFill>
                  <a:srgbClr val="FFB800"/>
                </a:solidFill>
                <a:latin typeface="Times New Roman"/>
                <a:cs typeface="Times New Roman"/>
              </a:rPr>
              <a:t>(Intrusion</a:t>
            </a:r>
            <a:r>
              <a:rPr sz="1500" spc="65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500" spc="95" dirty="0">
                <a:solidFill>
                  <a:srgbClr val="FFB800"/>
                </a:solidFill>
                <a:latin typeface="Times New Roman"/>
                <a:cs typeface="Times New Roman"/>
              </a:rPr>
              <a:t>Detection</a:t>
            </a:r>
            <a:r>
              <a:rPr sz="1500" spc="55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500" spc="105" dirty="0">
                <a:solidFill>
                  <a:srgbClr val="FFB800"/>
                </a:solidFill>
                <a:latin typeface="Times New Roman"/>
                <a:cs typeface="Times New Roman"/>
              </a:rPr>
              <a:t>System</a:t>
            </a:r>
            <a:r>
              <a:rPr sz="1500" spc="60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B800"/>
                </a:solidFill>
                <a:latin typeface="Times New Roman"/>
                <a:cs typeface="Times New Roman"/>
              </a:rPr>
              <a:t>-</a:t>
            </a:r>
            <a:r>
              <a:rPr sz="1500" spc="70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500" spc="110" dirty="0">
                <a:solidFill>
                  <a:srgbClr val="FFB800"/>
                </a:solidFill>
                <a:latin typeface="Calibri"/>
                <a:cs typeface="Calibri"/>
              </a:rPr>
              <a:t>Σύστημα </a:t>
            </a:r>
            <a:r>
              <a:rPr sz="1500" spc="-32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B800"/>
                </a:solidFill>
                <a:latin typeface="Calibri"/>
                <a:cs typeface="Calibri"/>
              </a:rPr>
              <a:t>ανίχνευσης</a:t>
            </a:r>
            <a:r>
              <a:rPr sz="1500" spc="8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B800"/>
                </a:solidFill>
                <a:latin typeface="Calibri"/>
                <a:cs typeface="Calibri"/>
              </a:rPr>
              <a:t>εισβολών</a:t>
            </a:r>
            <a:r>
              <a:rPr sz="1500" spc="100" dirty="0">
                <a:solidFill>
                  <a:srgbClr val="FFB800"/>
                </a:solidFill>
                <a:latin typeface="Times New Roman"/>
                <a:cs typeface="Times New Roman"/>
              </a:rPr>
              <a:t>)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50">
              <a:latin typeface="Times New Roman"/>
              <a:cs typeface="Times New Roman"/>
            </a:endParaRPr>
          </a:p>
          <a:p>
            <a:pPr marL="287020" marR="68580" indent="-274955" algn="just">
              <a:lnSpc>
                <a:spcPts val="1789"/>
              </a:lnSpc>
              <a:buClr>
                <a:srgbClr val="FFB800"/>
              </a:buClr>
              <a:buSzPct val="133333"/>
              <a:buChar char="▪"/>
              <a:tabLst>
                <a:tab pos="286385" algn="l"/>
              </a:tabLst>
            </a:pP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ανίχνευσης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εισβολών IDS) με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βάση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δίκτυο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διαδραματίζουν ζωτικό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ρόλο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στην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ασφαλή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λειτουργία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του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τομέα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ενέργειας,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παρακολουθώντας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κίνηση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του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δικτύου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προσημασμένες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κακόβουλες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δραστηριότητες.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287020" marR="63500" indent="-274955" algn="just">
              <a:lnSpc>
                <a:spcPts val="1789"/>
              </a:lnSpc>
              <a:buClr>
                <a:srgbClr val="FFB800"/>
              </a:buClr>
              <a:buSzPct val="133333"/>
              <a:buChar char="▪"/>
              <a:tabLst>
                <a:tab pos="286385" algn="l"/>
              </a:tabLst>
            </a:pPr>
            <a:r>
              <a:rPr sz="1500" spc="120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500" spc="110" dirty="0">
                <a:solidFill>
                  <a:srgbClr val="FFFFFF"/>
                </a:solidFill>
                <a:latin typeface="Times New Roman"/>
                <a:cs typeface="Times New Roman"/>
              </a:rPr>
              <a:t>IDS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(Intrusion 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Detection </a:t>
            </a:r>
            <a:r>
              <a:rPr sz="1500" spc="100" dirty="0">
                <a:solidFill>
                  <a:srgbClr val="FFFFFF"/>
                </a:solidFill>
                <a:latin typeface="Times New Roman"/>
                <a:cs typeface="Times New Roman"/>
              </a:rPr>
              <a:t>System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Σύστημα </a:t>
            </a:r>
            <a:r>
              <a:rPr sz="1500" spc="90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ανίχνευσης εισβολών) δικτύου αναλύει 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90" dirty="0">
                <a:solidFill>
                  <a:srgbClr val="FFFFFF"/>
                </a:solidFill>
                <a:latin typeface="Times New Roman"/>
                <a:cs typeface="Times New Roman"/>
              </a:rPr>
              <a:t>παθητικά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 πακέτα</a:t>
            </a:r>
            <a:r>
              <a:rPr sz="1500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</a:t>
            </a:r>
            <a:r>
              <a:rPr sz="1500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Times New Roman"/>
                <a:cs typeface="Times New Roman"/>
              </a:rPr>
              <a:t>να</a:t>
            </a: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ανιχνεύσει</a:t>
            </a:r>
            <a:r>
              <a:rPr sz="1500" spc="90" dirty="0">
                <a:solidFill>
                  <a:srgbClr val="FFFFFF"/>
                </a:solidFill>
                <a:latin typeface="Times New Roman"/>
                <a:cs typeface="Times New Roman"/>
              </a:rPr>
              <a:t> και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Times New Roman"/>
                <a:cs typeface="Times New Roman"/>
              </a:rPr>
              <a:t>να</a:t>
            </a: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ειδοποιήσει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9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ύποπτη </a:t>
            </a:r>
            <a:r>
              <a:rPr sz="15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Times New Roman"/>
                <a:cs typeface="Times New Roman"/>
              </a:rPr>
              <a:t>συμπεριφορά, </a:t>
            </a:r>
            <a:r>
              <a:rPr sz="1500" spc="110" dirty="0">
                <a:solidFill>
                  <a:srgbClr val="FFFFFF"/>
                </a:solidFill>
                <a:latin typeface="Times New Roman"/>
                <a:cs typeface="Times New Roman"/>
              </a:rPr>
              <a:t>όπως </a:t>
            </a:r>
            <a:r>
              <a:rPr sz="1500" spc="100" dirty="0">
                <a:solidFill>
                  <a:srgbClr val="FFFFFF"/>
                </a:solidFill>
                <a:latin typeface="Times New Roman"/>
                <a:cs typeface="Times New Roman"/>
              </a:rPr>
              <a:t>ανεξουσιοδοτημένες προσπάθειες </a:t>
            </a:r>
            <a:r>
              <a:rPr sz="1500" spc="11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 </a:t>
            </a:r>
            <a:r>
              <a:rPr sz="1500" spc="114" dirty="0">
                <a:solidFill>
                  <a:srgbClr val="FFFFFF"/>
                </a:solidFill>
                <a:latin typeface="Times New Roman"/>
                <a:cs typeface="Times New Roman"/>
              </a:rPr>
              <a:t>ή ανώμαλα </a:t>
            </a:r>
            <a:r>
              <a:rPr sz="1500" spc="100" dirty="0">
                <a:solidFill>
                  <a:srgbClr val="FFFFFF"/>
                </a:solidFill>
                <a:latin typeface="Times New Roman"/>
                <a:cs typeface="Times New Roman"/>
              </a:rPr>
              <a:t>μοτίβα </a:t>
            </a: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κίνησης.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Times New Roman"/>
              <a:buChar char="▪"/>
            </a:pPr>
            <a:endParaRPr sz="1400">
              <a:latin typeface="Times New Roman"/>
              <a:cs typeface="Times New Roman"/>
            </a:endParaRPr>
          </a:p>
          <a:p>
            <a:pPr marL="287020" indent="-273685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33333"/>
              <a:buChar char="▪"/>
              <a:tabLst>
                <a:tab pos="286385" algn="l"/>
                <a:tab pos="287020" algn="l"/>
              </a:tabLst>
            </a:pP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Λειτουργεί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στην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περίμετρο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δικτύου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114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εντός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εσωτερικών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Times New Roman"/>
                <a:cs typeface="Times New Roman"/>
              </a:rPr>
              <a:t>τμημάτων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να</a:t>
            </a:r>
            <a:endParaRPr sz="1500">
              <a:latin typeface="Times New Roman"/>
              <a:cs typeface="Times New Roman"/>
            </a:endParaRPr>
          </a:p>
          <a:p>
            <a:pPr marL="287020">
              <a:lnSpc>
                <a:spcPct val="100000"/>
              </a:lnSpc>
              <a:spcBef>
                <a:spcPts val="50"/>
              </a:spcBef>
            </a:pP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παρέχουν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ορατότητα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δυνητικές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287020" marR="66040" indent="-274955" algn="just">
              <a:lnSpc>
                <a:spcPts val="1789"/>
              </a:lnSpc>
              <a:buClr>
                <a:srgbClr val="FFB800"/>
              </a:buClr>
              <a:buSzPct val="133333"/>
              <a:buChar char="▪"/>
              <a:tabLst>
                <a:tab pos="286385" algn="l"/>
              </a:tabLst>
            </a:pP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Οφέλη: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α)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Έγκαιρη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εξωτερικών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απειλών,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όπως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κακόβουλο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λογισμικό, απόπειρες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ηλεκτρονικού "ψαρέματος"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μη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εξουσιοδοτημένη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πρόσβαση,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β)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Εντοπισμός εσωτερικών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απειλών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ανώμαλης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συμπεριφοράς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ενεργειακού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δικτύου,</a:t>
            </a:r>
            <a:endParaRPr sz="1500">
              <a:latin typeface="Times New Roman"/>
              <a:cs typeface="Times New Roman"/>
            </a:endParaRPr>
          </a:p>
          <a:p>
            <a:pPr marL="287020">
              <a:lnSpc>
                <a:spcPts val="1785"/>
              </a:lnSpc>
            </a:pP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sz="1500" spc="3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Ενισχυμένη</a:t>
            </a:r>
            <a:r>
              <a:rPr sz="1500" spc="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ορατότητα</a:t>
            </a:r>
            <a:r>
              <a:rPr sz="1500" spc="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r>
              <a:rPr sz="1500" spc="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500" spc="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καλύτερη</a:t>
            </a:r>
            <a:r>
              <a:rPr sz="1500" spc="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πληροφόρηση</a:t>
            </a:r>
            <a:r>
              <a:rPr sz="1500" spc="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σχετικά</a:t>
            </a:r>
            <a:r>
              <a:rPr sz="1500" spc="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500" spc="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r>
              <a:rPr sz="1500" spc="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endParaRPr sz="150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  <a:spcBef>
                <a:spcPts val="95"/>
              </a:spcBef>
            </a:pP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αντιμετώπιση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περιστατικών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040" y="6899592"/>
            <a:ext cx="5826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Παρουσίαση 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6711632"/>
            <a:ext cx="2500947" cy="46482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4160" y="5255"/>
            <a:ext cx="12835759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284" y="979805"/>
              <a:ext cx="1773872" cy="539813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74184" y="526415"/>
            <a:ext cx="75952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50" dirty="0">
                <a:solidFill>
                  <a:srgbClr val="FFFFFF"/>
                </a:solidFill>
              </a:rPr>
              <a:t>Προστασία</a:t>
            </a:r>
            <a:r>
              <a:rPr sz="2400" spc="245" dirty="0">
                <a:solidFill>
                  <a:srgbClr val="FFFFFF"/>
                </a:solidFill>
              </a:rPr>
              <a:t> </a:t>
            </a:r>
            <a:r>
              <a:rPr sz="2400" spc="195" dirty="0">
                <a:solidFill>
                  <a:srgbClr val="FFFFFF"/>
                </a:solidFill>
              </a:rPr>
              <a:t>και</a:t>
            </a:r>
            <a:r>
              <a:rPr sz="2400" spc="204" dirty="0">
                <a:solidFill>
                  <a:srgbClr val="FFFFFF"/>
                </a:solidFill>
              </a:rPr>
              <a:t> </a:t>
            </a:r>
            <a:r>
              <a:rPr sz="2400" spc="240" dirty="0">
                <a:solidFill>
                  <a:srgbClr val="FFFFFF"/>
                </a:solidFill>
              </a:rPr>
              <a:t>απόκριση </a:t>
            </a:r>
            <a:r>
              <a:rPr sz="2400" spc="235" dirty="0">
                <a:solidFill>
                  <a:srgbClr val="FFFFFF"/>
                </a:solidFill>
              </a:rPr>
              <a:t>ακραίων σημείων</a:t>
            </a:r>
            <a:r>
              <a:rPr sz="2400" spc="229" dirty="0">
                <a:solidFill>
                  <a:srgbClr val="FFFFFF"/>
                </a:solidFill>
              </a:rPr>
              <a:t> </a:t>
            </a:r>
            <a:r>
              <a:rPr sz="2400" spc="240" dirty="0">
                <a:solidFill>
                  <a:srgbClr val="FFFFFF"/>
                </a:solidFill>
              </a:rPr>
              <a:t>(EDR)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4076700" y="912336"/>
            <a:ext cx="8066405" cy="356489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160"/>
              </a:spcBef>
            </a:pPr>
            <a:r>
              <a:rPr sz="1500" spc="75" dirty="0">
                <a:solidFill>
                  <a:srgbClr val="FFB800"/>
                </a:solidFill>
                <a:latin typeface="Calibri"/>
                <a:cs typeface="Calibri"/>
              </a:rPr>
              <a:t>Ασφαλές</a:t>
            </a:r>
            <a:r>
              <a:rPr sz="1500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B800"/>
                </a:solidFill>
                <a:latin typeface="Calibri"/>
                <a:cs typeface="Calibri"/>
              </a:rPr>
              <a:t>για </a:t>
            </a:r>
            <a:r>
              <a:rPr sz="1500" spc="65" dirty="0">
                <a:solidFill>
                  <a:srgbClr val="FFB800"/>
                </a:solidFill>
                <a:latin typeface="Calibri"/>
                <a:cs typeface="Calibri"/>
              </a:rPr>
              <a:t>τον</a:t>
            </a:r>
            <a:r>
              <a:rPr sz="1500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B800"/>
                </a:solidFill>
                <a:latin typeface="Calibri"/>
                <a:cs typeface="Calibri"/>
              </a:rPr>
              <a:t>τομέα</a:t>
            </a:r>
            <a:r>
              <a:rPr sz="1500" spc="5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B800"/>
                </a:solidFill>
                <a:latin typeface="Calibri"/>
                <a:cs typeface="Calibri"/>
              </a:rPr>
              <a:t>της</a:t>
            </a:r>
            <a:r>
              <a:rPr sz="1500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B800"/>
                </a:solidFill>
                <a:latin typeface="Calibri"/>
                <a:cs typeface="Calibri"/>
              </a:rPr>
              <a:t>ενέργειας</a:t>
            </a: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 dirty="0">
              <a:latin typeface="Calibri"/>
              <a:cs typeface="Calibri"/>
            </a:endParaRPr>
          </a:p>
          <a:p>
            <a:pPr marL="287020" marR="5080" indent="-274955" algn="just">
              <a:lnSpc>
                <a:spcPts val="1789"/>
              </a:lnSpc>
              <a:buClr>
                <a:srgbClr val="FFB800"/>
              </a:buClr>
              <a:buSzPct val="133333"/>
              <a:buChar char="▪"/>
              <a:tabLst>
                <a:tab pos="286385" algn="l"/>
              </a:tabLst>
            </a:pP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απόκρισης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τελικών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σημείων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(EDR)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παρέχουν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προηγμένες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δυνατότητες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απόκρισης απειλών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μεμονωμένες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συσκευές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ακραία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σημεία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εντός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ενεργειακής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υποδομής,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συμπεριλαμβανομένων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εκείνων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χρησιμοποιούν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Modbus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DNP3.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800"/>
              </a:buClr>
              <a:buFont typeface="Times New Roman"/>
              <a:buChar char="▪"/>
            </a:pPr>
            <a:endParaRPr sz="1450" dirty="0">
              <a:latin typeface="Times New Roman"/>
              <a:cs typeface="Times New Roman"/>
            </a:endParaRPr>
          </a:p>
          <a:p>
            <a:pPr marL="287020" marR="5080" indent="-274955" algn="just">
              <a:lnSpc>
                <a:spcPts val="1789"/>
              </a:lnSpc>
              <a:buClr>
                <a:srgbClr val="FFB800"/>
              </a:buClr>
              <a:buSzPct val="133333"/>
              <a:buChar char="▪"/>
              <a:tabLst>
                <a:tab pos="286385" algn="l"/>
              </a:tabLst>
            </a:pP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Οι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λύσεις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Times New Roman"/>
                <a:cs typeface="Times New Roman"/>
              </a:rPr>
              <a:t>EDR</a:t>
            </a: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παρακολουθούν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συνεχώς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τις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δραστηριότητες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ακραίων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σημείων,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αναλύουν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τα μοτίβα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συμπεριφοράς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ανιχνεύουν ύποπτες δραστηριότητες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ενδεικτικές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απειλών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κυβερνοχώρο.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800"/>
              </a:buClr>
              <a:buFont typeface="Times New Roman"/>
              <a:buChar char="▪"/>
            </a:pPr>
            <a:endParaRPr sz="1450" dirty="0">
              <a:latin typeface="Times New Roman"/>
              <a:cs typeface="Times New Roman"/>
            </a:endParaRPr>
          </a:p>
          <a:p>
            <a:pPr marL="287020" marR="5715" indent="-274955" algn="just">
              <a:lnSpc>
                <a:spcPts val="1789"/>
              </a:lnSpc>
              <a:buClr>
                <a:srgbClr val="FFB800"/>
              </a:buClr>
              <a:buSzPct val="133333"/>
              <a:buChar char="▪"/>
              <a:tabLst>
                <a:tab pos="286385" algn="l"/>
              </a:tabLst>
            </a:pP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περίπτωση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συμβάντος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ασφάλειας, το </a:t>
            </a:r>
            <a:r>
              <a:rPr sz="1500" spc="100" dirty="0">
                <a:solidFill>
                  <a:srgbClr val="FFFFFF"/>
                </a:solidFill>
                <a:latin typeface="Times New Roman"/>
                <a:cs typeface="Times New Roman"/>
              </a:rPr>
              <a:t>EDR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ενεργοποιεί ενέργειες ταχείας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απόκρισης,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όπως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απομόνωση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επηρεαζόμενων ακραίων σημείων σε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καραντίνα,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ο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περιορισμός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απειλής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έναρξη μέτρων αποκατάστασης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ελαχιστοποίηση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επιπτώσεων στα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κρίσιμα</a:t>
            </a:r>
            <a:r>
              <a:rPr sz="15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συστήματα.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040" y="5701982"/>
            <a:ext cx="5826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Παρουσίαση 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5514340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496800" cy="73152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934" y="1289367"/>
              <a:ext cx="1538605" cy="47945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74184" y="960754"/>
            <a:ext cx="45421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75" dirty="0">
                <a:solidFill>
                  <a:srgbClr val="FFFFFF"/>
                </a:solidFill>
              </a:rPr>
              <a:t>Συστήματα</a:t>
            </a:r>
            <a:r>
              <a:rPr sz="2400" spc="165" dirty="0">
                <a:solidFill>
                  <a:srgbClr val="FFFFFF"/>
                </a:solidFill>
              </a:rPr>
              <a:t> </a:t>
            </a:r>
            <a:r>
              <a:rPr sz="2400" spc="170" dirty="0">
                <a:solidFill>
                  <a:srgbClr val="FFFFFF"/>
                </a:solidFill>
              </a:rPr>
              <a:t>ελέγχου </a:t>
            </a:r>
            <a:r>
              <a:rPr sz="2400" spc="185" dirty="0">
                <a:solidFill>
                  <a:srgbClr val="FFFFFF"/>
                </a:solidFill>
              </a:rPr>
              <a:t>πρόσβασης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4076700" y="1366837"/>
            <a:ext cx="8065134" cy="3532504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975"/>
              </a:spcBef>
            </a:pPr>
            <a:r>
              <a:rPr sz="1800" spc="90" dirty="0">
                <a:solidFill>
                  <a:srgbClr val="FFB800"/>
                </a:solidFill>
                <a:latin typeface="Calibri"/>
                <a:cs typeface="Calibri"/>
              </a:rPr>
              <a:t>Ασφαλές</a:t>
            </a:r>
            <a:r>
              <a:rPr sz="1800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80" dirty="0">
                <a:solidFill>
                  <a:srgbClr val="FFB800"/>
                </a:solidFill>
                <a:latin typeface="Calibri"/>
                <a:cs typeface="Calibri"/>
              </a:rPr>
              <a:t>ενεργειακό</a:t>
            </a:r>
            <a:r>
              <a:rPr sz="1800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80" dirty="0">
                <a:solidFill>
                  <a:srgbClr val="FFB800"/>
                </a:solidFill>
                <a:latin typeface="Calibri"/>
                <a:cs typeface="Calibri"/>
              </a:rPr>
              <a:t>σύστημα</a:t>
            </a:r>
            <a:endParaRPr sz="1800">
              <a:latin typeface="Calibri"/>
              <a:cs typeface="Calibri"/>
            </a:endParaRPr>
          </a:p>
          <a:p>
            <a:pPr marL="287020" marR="5080" indent="-274955" algn="just">
              <a:lnSpc>
                <a:spcPts val="1789"/>
              </a:lnSpc>
              <a:spcBef>
                <a:spcPts val="1545"/>
              </a:spcBef>
              <a:buClr>
                <a:srgbClr val="FFB800"/>
              </a:buClr>
              <a:buSzPct val="133333"/>
              <a:buChar char="▪"/>
              <a:tabLst>
                <a:tab pos="286385" algn="l"/>
              </a:tabLst>
            </a:pP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Τα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πρόσβασης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επιβάλλουν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πολιτικές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ταυτοποίησης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εξουσιοδότησης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χρηστών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τη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ρύθμιση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ευαίσθητα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συστήματα,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εφαρμογές</a:t>
            </a:r>
            <a:r>
              <a:rPr sz="1500" spc="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πόρους</a:t>
            </a:r>
            <a:r>
              <a:rPr sz="1500" spc="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εντός</a:t>
            </a:r>
            <a:r>
              <a:rPr sz="1500" spc="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500" spc="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ενεργειακής</a:t>
            </a:r>
            <a:r>
              <a:rPr sz="1500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υποδομής,</a:t>
            </a:r>
            <a:r>
              <a:rPr sz="1500" spc="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συμπεριλαμβανομένων</a:t>
            </a:r>
            <a:r>
              <a:rPr sz="1500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εκείνων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χρησιμοποιούν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DNP3.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287020" marR="7620" indent="-274955" algn="just">
              <a:lnSpc>
                <a:spcPts val="1789"/>
              </a:lnSpc>
              <a:buClr>
                <a:srgbClr val="FFB800"/>
              </a:buClr>
              <a:buSzPct val="133333"/>
              <a:buChar char="▪"/>
              <a:tabLst>
                <a:tab pos="286385" algn="l"/>
              </a:tabLst>
            </a:pP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 αυτά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χρησιμοποιούν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τεχνικές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όπως ο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έλεγχος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βάσει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ρόλων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(RBAC),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 η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πολλαπλή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ταυτοποίηση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χρήστη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(MFA)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τα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λιγότερα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προνόμια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τον περιορισμό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ανεξουσιοδότητων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προσπαθειών πρόσβασης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τον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μετριασμό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κινδύνου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εσωτερικών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απειλών.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287020" marR="5080" indent="-274955" algn="just">
              <a:lnSpc>
                <a:spcPts val="1789"/>
              </a:lnSpc>
              <a:buClr>
                <a:srgbClr val="FFB800"/>
              </a:buClr>
              <a:buSzPct val="133333"/>
              <a:buChar char="▪"/>
              <a:tabLst>
                <a:tab pos="286385" algn="l"/>
              </a:tabLst>
            </a:pP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παρέχουν επίσης δυνατότητες ελέγχου ασφαλείας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καταγραφής</a:t>
            </a:r>
            <a:r>
              <a:rPr sz="1500" spc="2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500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</a:t>
            </a:r>
            <a:r>
              <a:rPr sz="15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00" spc="2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δραστηριοτήτων</a:t>
            </a:r>
            <a:r>
              <a:rPr sz="15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00" spc="2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χρηστών</a:t>
            </a:r>
            <a:r>
              <a:rPr sz="1500" spc="2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2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500" spc="2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επιβολή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συμμόρφωσης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τις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πολιτικές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τις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κανονιστικές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απαιτήσεις.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040" y="6123622"/>
            <a:ext cx="5826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Παρουσίαση 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5935662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496800" cy="73152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904" y="3081654"/>
              <a:ext cx="1187132" cy="32689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8152" y="2799714"/>
              <a:ext cx="76200" cy="1431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6235" y="1002665"/>
              <a:ext cx="739457" cy="169608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388484" y="713740"/>
            <a:ext cx="6629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50" dirty="0">
                <a:solidFill>
                  <a:srgbClr val="FFFFFF"/>
                </a:solidFill>
              </a:rPr>
              <a:t>Modbus</a:t>
            </a:r>
            <a:r>
              <a:rPr sz="2400" spc="204" dirty="0">
                <a:solidFill>
                  <a:srgbClr val="FFFFFF"/>
                </a:solidFill>
              </a:rPr>
              <a:t> </a:t>
            </a:r>
            <a:r>
              <a:rPr sz="2400" spc="250" dirty="0">
                <a:solidFill>
                  <a:srgbClr val="FFFFFF"/>
                </a:solidFill>
              </a:rPr>
              <a:t>Κρυπτογραφημένη</a:t>
            </a:r>
            <a:r>
              <a:rPr sz="2400" spc="220" dirty="0">
                <a:solidFill>
                  <a:srgbClr val="FFFFFF"/>
                </a:solidFill>
              </a:rPr>
              <a:t> </a:t>
            </a:r>
            <a:r>
              <a:rPr sz="2400" spc="240" dirty="0">
                <a:solidFill>
                  <a:srgbClr val="FFFFFF"/>
                </a:solidFill>
              </a:rPr>
              <a:t>κρυπτογράφηση</a:t>
            </a:r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574040" y="1125378"/>
            <a:ext cx="11684635" cy="539877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827145">
              <a:lnSpc>
                <a:spcPct val="100000"/>
              </a:lnSpc>
              <a:spcBef>
                <a:spcPts val="894"/>
              </a:spcBef>
            </a:pPr>
            <a:r>
              <a:rPr sz="1800" spc="135" dirty="0">
                <a:solidFill>
                  <a:srgbClr val="FFB800"/>
                </a:solidFill>
                <a:latin typeface="Times New Roman"/>
                <a:cs typeface="Times New Roman"/>
              </a:rPr>
              <a:t>Modbus</a:t>
            </a:r>
            <a:endParaRPr sz="1800">
              <a:latin typeface="Times New Roman"/>
              <a:cs typeface="Times New Roman"/>
            </a:endParaRPr>
          </a:p>
          <a:p>
            <a:pPr marL="3904615" marR="8255" indent="-274320" algn="just">
              <a:lnSpc>
                <a:spcPts val="1789"/>
              </a:lnSpc>
              <a:spcBef>
                <a:spcPts val="1460"/>
              </a:spcBef>
              <a:buClr>
                <a:srgbClr val="FFB800"/>
              </a:buClr>
              <a:buSzPct val="133333"/>
              <a:buChar char="▪"/>
              <a:tabLst>
                <a:tab pos="3904615" algn="l"/>
              </a:tabLst>
            </a:pP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Οι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τεχνολογίες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κρυπτογράφησης δεδομένων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διαδραματίζουν ζωτικό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ρόλο στην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προστασία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των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ευαίσθητων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δεδομένων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κατά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μεταφορά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κατάσταση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ηρεμίας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εντός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ενεργειακής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υποδομής,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συμπεριλαμβανομένων των δεδομένων που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μεταδίδονται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μέσω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πρωτοκόλλων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DNP3.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3904615" marR="6350" indent="-274320" algn="just">
              <a:lnSpc>
                <a:spcPts val="1789"/>
              </a:lnSpc>
              <a:spcBef>
                <a:spcPts val="5"/>
              </a:spcBef>
              <a:buClr>
                <a:srgbClr val="FFB800"/>
              </a:buClr>
              <a:buSzPct val="133333"/>
              <a:buChar char="▪"/>
              <a:tabLst>
                <a:tab pos="3904615" algn="l"/>
              </a:tabLst>
            </a:pP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Το Modbus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είναι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ένα ευρέως χρησιμοποιούμενο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πρωτόκολλο στα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βιομηχανικά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 (ICS)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στον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τομέα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 ενέργειας για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μεταξύ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συσκευών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όπως 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οι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προγραμματιζόμενοι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λογικοί ελεγκτές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(PLC)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εποπτικού ελέγχου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συλλογής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(SCADA).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Font typeface="Times New Roman"/>
              <a:buChar char="▪"/>
            </a:pPr>
            <a:endParaRPr sz="1400">
              <a:latin typeface="Times New Roman"/>
              <a:cs typeface="Times New Roman"/>
            </a:endParaRPr>
          </a:p>
          <a:p>
            <a:pPr marL="3904615" marR="5080" indent="-274320" algn="just">
              <a:lnSpc>
                <a:spcPct val="100699"/>
              </a:lnSpc>
              <a:buClr>
                <a:srgbClr val="FFB800"/>
              </a:buClr>
              <a:buSzPct val="133333"/>
              <a:buChar char="▪"/>
              <a:tabLst>
                <a:tab pos="3904615" algn="l"/>
              </a:tabLst>
            </a:pP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υλοποίηση μηχανισμών κρυπτογράφησης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δεδομένων,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όπως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TLS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(Transport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Layer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Security),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τις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επικοινωνίες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Modbus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διασφαλίζει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ότι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τα δεδομένα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ανταλλάσσονται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μεταξύ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των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συσκευών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κρυπτογραφημένα,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προστατεύοντάς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τα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από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υποκλοπή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ανεξουσιοδοτημένη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3904615" marR="5080" indent="-274320" algn="just">
              <a:lnSpc>
                <a:spcPts val="1789"/>
              </a:lnSpc>
              <a:buClr>
                <a:srgbClr val="FFB800"/>
              </a:buClr>
              <a:buSzPct val="133333"/>
              <a:buChar char="▪"/>
              <a:tabLst>
                <a:tab pos="3904615" algn="l"/>
              </a:tabLst>
            </a:pP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παράδειγμα,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διαδικασία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μεταφοράς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κώδικα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από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εγκατάσταση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εκτέλεση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εφαρμογών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περιβάλλον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παραγωγής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χρήση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TLS</a:t>
            </a:r>
            <a:r>
              <a:rPr sz="15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εξασφαλίζει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ότι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οι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εντολές,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δεδομένα (επ)αισθητήρων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σήματα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μεταδίδονται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μεταξύ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500" spc="90" dirty="0">
                <a:solidFill>
                  <a:srgbClr val="FFFFFF"/>
                </a:solidFill>
                <a:latin typeface="Times New Roman"/>
                <a:cs typeface="Times New Roman"/>
              </a:rPr>
              <a:t>PLC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συστημάτων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SCADA</a:t>
            </a:r>
            <a:r>
              <a:rPr sz="1500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κρυπτογραφημένα,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προστατεύοντας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τις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κρίσιμες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λειτουργίες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από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απειλές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κυβερνοχώρο.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Παρουσίαση 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15207" y="6146482"/>
            <a:ext cx="2500947" cy="46482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496800" cy="73152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9452" y="2849562"/>
              <a:ext cx="1187132" cy="32677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0700" y="2567939"/>
              <a:ext cx="76200" cy="1431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88464" y="1230947"/>
              <a:ext cx="604520" cy="1221740"/>
            </a:xfrm>
            <a:custGeom>
              <a:avLst/>
              <a:gdLst/>
              <a:ahLst/>
              <a:cxnLst/>
              <a:rect l="l" t="t" r="r" b="b"/>
              <a:pathLst>
                <a:path w="604519" h="1221739">
                  <a:moveTo>
                    <a:pt x="297815" y="1129030"/>
                  </a:moveTo>
                  <a:lnTo>
                    <a:pt x="36512" y="1129030"/>
                  </a:lnTo>
                  <a:lnTo>
                    <a:pt x="46990" y="1131570"/>
                  </a:lnTo>
                  <a:lnTo>
                    <a:pt x="61595" y="1135380"/>
                  </a:lnTo>
                  <a:lnTo>
                    <a:pt x="105092" y="1144270"/>
                  </a:lnTo>
                  <a:lnTo>
                    <a:pt x="291147" y="1198880"/>
                  </a:lnTo>
                  <a:lnTo>
                    <a:pt x="298767" y="1220470"/>
                  </a:lnTo>
                  <a:lnTo>
                    <a:pt x="300355" y="1220470"/>
                  </a:lnTo>
                  <a:lnTo>
                    <a:pt x="306387" y="1221740"/>
                  </a:lnTo>
                  <a:lnTo>
                    <a:pt x="309245" y="1220470"/>
                  </a:lnTo>
                  <a:lnTo>
                    <a:pt x="311150" y="1211580"/>
                  </a:lnTo>
                  <a:lnTo>
                    <a:pt x="321627" y="1169670"/>
                  </a:lnTo>
                  <a:lnTo>
                    <a:pt x="332422" y="1131570"/>
                  </a:lnTo>
                  <a:lnTo>
                    <a:pt x="304800" y="1131570"/>
                  </a:lnTo>
                  <a:lnTo>
                    <a:pt x="297815" y="1129030"/>
                  </a:lnTo>
                  <a:close/>
                </a:path>
                <a:path w="604519" h="1221739">
                  <a:moveTo>
                    <a:pt x="177800" y="853440"/>
                  </a:moveTo>
                  <a:lnTo>
                    <a:pt x="157480" y="853440"/>
                  </a:lnTo>
                  <a:lnTo>
                    <a:pt x="107632" y="872490"/>
                  </a:lnTo>
                  <a:lnTo>
                    <a:pt x="71755" y="913130"/>
                  </a:lnTo>
                  <a:lnTo>
                    <a:pt x="53657" y="953770"/>
                  </a:lnTo>
                  <a:lnTo>
                    <a:pt x="45720" y="979170"/>
                  </a:lnTo>
                  <a:lnTo>
                    <a:pt x="43180" y="991870"/>
                  </a:lnTo>
                  <a:lnTo>
                    <a:pt x="37465" y="1010920"/>
                  </a:lnTo>
                  <a:lnTo>
                    <a:pt x="34925" y="1021080"/>
                  </a:lnTo>
                  <a:lnTo>
                    <a:pt x="30162" y="1042670"/>
                  </a:lnTo>
                  <a:lnTo>
                    <a:pt x="18732" y="1087120"/>
                  </a:lnTo>
                  <a:lnTo>
                    <a:pt x="12065" y="1112520"/>
                  </a:lnTo>
                  <a:lnTo>
                    <a:pt x="6667" y="1132840"/>
                  </a:lnTo>
                  <a:lnTo>
                    <a:pt x="3492" y="1144270"/>
                  </a:lnTo>
                  <a:lnTo>
                    <a:pt x="0" y="1154430"/>
                  </a:lnTo>
                  <a:lnTo>
                    <a:pt x="0" y="1156970"/>
                  </a:lnTo>
                  <a:lnTo>
                    <a:pt x="15240" y="1160780"/>
                  </a:lnTo>
                  <a:lnTo>
                    <a:pt x="18415" y="1160780"/>
                  </a:lnTo>
                  <a:lnTo>
                    <a:pt x="21272" y="1150620"/>
                  </a:lnTo>
                  <a:lnTo>
                    <a:pt x="26035" y="1137920"/>
                  </a:lnTo>
                  <a:lnTo>
                    <a:pt x="27305" y="1135380"/>
                  </a:lnTo>
                  <a:lnTo>
                    <a:pt x="28892" y="1131570"/>
                  </a:lnTo>
                  <a:lnTo>
                    <a:pt x="32067" y="1129030"/>
                  </a:lnTo>
                  <a:lnTo>
                    <a:pt x="297815" y="1129030"/>
                  </a:lnTo>
                  <a:lnTo>
                    <a:pt x="262255" y="1122680"/>
                  </a:lnTo>
                  <a:lnTo>
                    <a:pt x="126047" y="1084580"/>
                  </a:lnTo>
                  <a:lnTo>
                    <a:pt x="92710" y="1074420"/>
                  </a:lnTo>
                  <a:lnTo>
                    <a:pt x="67627" y="1068070"/>
                  </a:lnTo>
                  <a:lnTo>
                    <a:pt x="51752" y="1061720"/>
                  </a:lnTo>
                  <a:lnTo>
                    <a:pt x="70802" y="989330"/>
                  </a:lnTo>
                  <a:lnTo>
                    <a:pt x="97472" y="947420"/>
                  </a:lnTo>
                  <a:lnTo>
                    <a:pt x="137477" y="925830"/>
                  </a:lnTo>
                  <a:lnTo>
                    <a:pt x="160972" y="922020"/>
                  </a:lnTo>
                  <a:lnTo>
                    <a:pt x="317500" y="922020"/>
                  </a:lnTo>
                  <a:lnTo>
                    <a:pt x="286385" y="890270"/>
                  </a:lnTo>
                  <a:lnTo>
                    <a:pt x="222567" y="862330"/>
                  </a:lnTo>
                  <a:lnTo>
                    <a:pt x="177800" y="853440"/>
                  </a:lnTo>
                  <a:close/>
                </a:path>
                <a:path w="604519" h="1221739">
                  <a:moveTo>
                    <a:pt x="317500" y="922020"/>
                  </a:moveTo>
                  <a:lnTo>
                    <a:pt x="160972" y="922020"/>
                  </a:lnTo>
                  <a:lnTo>
                    <a:pt x="216535" y="929640"/>
                  </a:lnTo>
                  <a:lnTo>
                    <a:pt x="256540" y="944880"/>
                  </a:lnTo>
                  <a:lnTo>
                    <a:pt x="302260" y="979170"/>
                  </a:lnTo>
                  <a:lnTo>
                    <a:pt x="324802" y="1023620"/>
                  </a:lnTo>
                  <a:lnTo>
                    <a:pt x="326072" y="1036320"/>
                  </a:lnTo>
                  <a:lnTo>
                    <a:pt x="325437" y="1052830"/>
                  </a:lnTo>
                  <a:lnTo>
                    <a:pt x="323215" y="1071880"/>
                  </a:lnTo>
                  <a:lnTo>
                    <a:pt x="318452" y="1093470"/>
                  </a:lnTo>
                  <a:lnTo>
                    <a:pt x="312102" y="1112520"/>
                  </a:lnTo>
                  <a:lnTo>
                    <a:pt x="308927" y="1122680"/>
                  </a:lnTo>
                  <a:lnTo>
                    <a:pt x="304800" y="1131570"/>
                  </a:lnTo>
                  <a:lnTo>
                    <a:pt x="332422" y="1131570"/>
                  </a:lnTo>
                  <a:lnTo>
                    <a:pt x="342900" y="1093470"/>
                  </a:lnTo>
                  <a:lnTo>
                    <a:pt x="348615" y="1071880"/>
                  </a:lnTo>
                  <a:lnTo>
                    <a:pt x="352107" y="1049020"/>
                  </a:lnTo>
                  <a:lnTo>
                    <a:pt x="353060" y="1027430"/>
                  </a:lnTo>
                  <a:lnTo>
                    <a:pt x="352107" y="1008380"/>
                  </a:lnTo>
                  <a:lnTo>
                    <a:pt x="339090" y="955040"/>
                  </a:lnTo>
                  <a:lnTo>
                    <a:pt x="317500" y="922020"/>
                  </a:lnTo>
                  <a:close/>
                </a:path>
                <a:path w="604519" h="1221739">
                  <a:moveTo>
                    <a:pt x="245745" y="756920"/>
                  </a:moveTo>
                  <a:lnTo>
                    <a:pt x="132715" y="756920"/>
                  </a:lnTo>
                  <a:lnTo>
                    <a:pt x="137160" y="758190"/>
                  </a:lnTo>
                  <a:lnTo>
                    <a:pt x="147320" y="760730"/>
                  </a:lnTo>
                  <a:lnTo>
                    <a:pt x="180975" y="769620"/>
                  </a:lnTo>
                  <a:lnTo>
                    <a:pt x="204152" y="773430"/>
                  </a:lnTo>
                  <a:lnTo>
                    <a:pt x="342265" y="811530"/>
                  </a:lnTo>
                  <a:lnTo>
                    <a:pt x="360997" y="817880"/>
                  </a:lnTo>
                  <a:lnTo>
                    <a:pt x="374967" y="820420"/>
                  </a:lnTo>
                  <a:lnTo>
                    <a:pt x="384175" y="824230"/>
                  </a:lnTo>
                  <a:lnTo>
                    <a:pt x="388620" y="826770"/>
                  </a:lnTo>
                  <a:lnTo>
                    <a:pt x="390207" y="830580"/>
                  </a:lnTo>
                  <a:lnTo>
                    <a:pt x="390207" y="834390"/>
                  </a:lnTo>
                  <a:lnTo>
                    <a:pt x="389890" y="836930"/>
                  </a:lnTo>
                  <a:lnTo>
                    <a:pt x="388937" y="843280"/>
                  </a:lnTo>
                  <a:lnTo>
                    <a:pt x="387667" y="852170"/>
                  </a:lnTo>
                  <a:lnTo>
                    <a:pt x="385445" y="862330"/>
                  </a:lnTo>
                  <a:lnTo>
                    <a:pt x="387032" y="862330"/>
                  </a:lnTo>
                  <a:lnTo>
                    <a:pt x="402272" y="868680"/>
                  </a:lnTo>
                  <a:lnTo>
                    <a:pt x="405447" y="864870"/>
                  </a:lnTo>
                  <a:lnTo>
                    <a:pt x="407987" y="853440"/>
                  </a:lnTo>
                  <a:lnTo>
                    <a:pt x="410845" y="840740"/>
                  </a:lnTo>
                  <a:lnTo>
                    <a:pt x="414020" y="828040"/>
                  </a:lnTo>
                  <a:lnTo>
                    <a:pt x="417512" y="815340"/>
                  </a:lnTo>
                  <a:lnTo>
                    <a:pt x="420052" y="805180"/>
                  </a:lnTo>
                  <a:lnTo>
                    <a:pt x="422910" y="795020"/>
                  </a:lnTo>
                  <a:lnTo>
                    <a:pt x="393065" y="795020"/>
                  </a:lnTo>
                  <a:lnTo>
                    <a:pt x="382905" y="792480"/>
                  </a:lnTo>
                  <a:lnTo>
                    <a:pt x="368300" y="789940"/>
                  </a:lnTo>
                  <a:lnTo>
                    <a:pt x="245745" y="756920"/>
                  </a:lnTo>
                  <a:close/>
                </a:path>
                <a:path w="604519" h="1221739">
                  <a:moveTo>
                    <a:pt x="414655" y="763270"/>
                  </a:moveTo>
                  <a:lnTo>
                    <a:pt x="411480" y="764540"/>
                  </a:lnTo>
                  <a:lnTo>
                    <a:pt x="408305" y="775970"/>
                  </a:lnTo>
                  <a:lnTo>
                    <a:pt x="405765" y="782320"/>
                  </a:lnTo>
                  <a:lnTo>
                    <a:pt x="403860" y="786130"/>
                  </a:lnTo>
                  <a:lnTo>
                    <a:pt x="402272" y="788670"/>
                  </a:lnTo>
                  <a:lnTo>
                    <a:pt x="400685" y="792480"/>
                  </a:lnTo>
                  <a:lnTo>
                    <a:pt x="397827" y="795020"/>
                  </a:lnTo>
                  <a:lnTo>
                    <a:pt x="423227" y="795020"/>
                  </a:lnTo>
                  <a:lnTo>
                    <a:pt x="427037" y="782320"/>
                  </a:lnTo>
                  <a:lnTo>
                    <a:pt x="431165" y="769620"/>
                  </a:lnTo>
                  <a:lnTo>
                    <a:pt x="429895" y="767080"/>
                  </a:lnTo>
                  <a:lnTo>
                    <a:pt x="414655" y="763270"/>
                  </a:lnTo>
                  <a:close/>
                </a:path>
                <a:path w="604519" h="1221739">
                  <a:moveTo>
                    <a:pt x="313690" y="525780"/>
                  </a:moveTo>
                  <a:lnTo>
                    <a:pt x="210502" y="525780"/>
                  </a:lnTo>
                  <a:lnTo>
                    <a:pt x="225425" y="528320"/>
                  </a:lnTo>
                  <a:lnTo>
                    <a:pt x="393065" y="572770"/>
                  </a:lnTo>
                  <a:lnTo>
                    <a:pt x="345122" y="598170"/>
                  </a:lnTo>
                  <a:lnTo>
                    <a:pt x="298132" y="618490"/>
                  </a:lnTo>
                  <a:lnTo>
                    <a:pt x="252730" y="640080"/>
                  </a:lnTo>
                  <a:lnTo>
                    <a:pt x="208280" y="661670"/>
                  </a:lnTo>
                  <a:lnTo>
                    <a:pt x="165100" y="680720"/>
                  </a:lnTo>
                  <a:lnTo>
                    <a:pt x="123507" y="697230"/>
                  </a:lnTo>
                  <a:lnTo>
                    <a:pt x="114617" y="731520"/>
                  </a:lnTo>
                  <a:lnTo>
                    <a:pt x="111125" y="745490"/>
                  </a:lnTo>
                  <a:lnTo>
                    <a:pt x="108585" y="754380"/>
                  </a:lnTo>
                  <a:lnTo>
                    <a:pt x="105727" y="763270"/>
                  </a:lnTo>
                  <a:lnTo>
                    <a:pt x="99060" y="783590"/>
                  </a:lnTo>
                  <a:lnTo>
                    <a:pt x="100647" y="786130"/>
                  </a:lnTo>
                  <a:lnTo>
                    <a:pt x="115887" y="788670"/>
                  </a:lnTo>
                  <a:lnTo>
                    <a:pt x="118745" y="788670"/>
                  </a:lnTo>
                  <a:lnTo>
                    <a:pt x="121920" y="779780"/>
                  </a:lnTo>
                  <a:lnTo>
                    <a:pt x="124460" y="770890"/>
                  </a:lnTo>
                  <a:lnTo>
                    <a:pt x="126047" y="767080"/>
                  </a:lnTo>
                  <a:lnTo>
                    <a:pt x="126365" y="763270"/>
                  </a:lnTo>
                  <a:lnTo>
                    <a:pt x="132715" y="756920"/>
                  </a:lnTo>
                  <a:lnTo>
                    <a:pt x="245745" y="756920"/>
                  </a:lnTo>
                  <a:lnTo>
                    <a:pt x="184467" y="741680"/>
                  </a:lnTo>
                  <a:lnTo>
                    <a:pt x="250825" y="712470"/>
                  </a:lnTo>
                  <a:lnTo>
                    <a:pt x="309880" y="684530"/>
                  </a:lnTo>
                  <a:lnTo>
                    <a:pt x="361632" y="661670"/>
                  </a:lnTo>
                  <a:lnTo>
                    <a:pt x="443865" y="623570"/>
                  </a:lnTo>
                  <a:lnTo>
                    <a:pt x="474027" y="608330"/>
                  </a:lnTo>
                  <a:lnTo>
                    <a:pt x="477520" y="601980"/>
                  </a:lnTo>
                  <a:lnTo>
                    <a:pt x="481330" y="593090"/>
                  </a:lnTo>
                  <a:lnTo>
                    <a:pt x="485457" y="585470"/>
                  </a:lnTo>
                  <a:lnTo>
                    <a:pt x="490855" y="572770"/>
                  </a:lnTo>
                  <a:lnTo>
                    <a:pt x="489267" y="567690"/>
                  </a:lnTo>
                  <a:lnTo>
                    <a:pt x="470217" y="566420"/>
                  </a:lnTo>
                  <a:lnTo>
                    <a:pt x="442595" y="560070"/>
                  </a:lnTo>
                  <a:lnTo>
                    <a:pt x="406717" y="548640"/>
                  </a:lnTo>
                  <a:lnTo>
                    <a:pt x="313690" y="525780"/>
                  </a:lnTo>
                  <a:close/>
                </a:path>
                <a:path w="604519" h="1221739">
                  <a:moveTo>
                    <a:pt x="190500" y="452120"/>
                  </a:moveTo>
                  <a:lnTo>
                    <a:pt x="188912" y="452120"/>
                  </a:lnTo>
                  <a:lnTo>
                    <a:pt x="186372" y="464820"/>
                  </a:lnTo>
                  <a:lnTo>
                    <a:pt x="183515" y="477520"/>
                  </a:lnTo>
                  <a:lnTo>
                    <a:pt x="176847" y="502920"/>
                  </a:lnTo>
                  <a:lnTo>
                    <a:pt x="163195" y="548640"/>
                  </a:lnTo>
                  <a:lnTo>
                    <a:pt x="164465" y="551180"/>
                  </a:lnTo>
                  <a:lnTo>
                    <a:pt x="178435" y="557530"/>
                  </a:lnTo>
                  <a:lnTo>
                    <a:pt x="181292" y="553720"/>
                  </a:lnTo>
                  <a:lnTo>
                    <a:pt x="184467" y="544830"/>
                  </a:lnTo>
                  <a:lnTo>
                    <a:pt x="187007" y="538480"/>
                  </a:lnTo>
                  <a:lnTo>
                    <a:pt x="188912" y="532130"/>
                  </a:lnTo>
                  <a:lnTo>
                    <a:pt x="190500" y="528320"/>
                  </a:lnTo>
                  <a:lnTo>
                    <a:pt x="192087" y="525780"/>
                  </a:lnTo>
                  <a:lnTo>
                    <a:pt x="313690" y="525780"/>
                  </a:lnTo>
                  <a:lnTo>
                    <a:pt x="274320" y="515620"/>
                  </a:lnTo>
                  <a:lnTo>
                    <a:pt x="232410" y="502920"/>
                  </a:lnTo>
                  <a:lnTo>
                    <a:pt x="202565" y="490220"/>
                  </a:lnTo>
                  <a:lnTo>
                    <a:pt x="202565" y="483870"/>
                  </a:lnTo>
                  <a:lnTo>
                    <a:pt x="202882" y="481330"/>
                  </a:lnTo>
                  <a:lnTo>
                    <a:pt x="203835" y="474980"/>
                  </a:lnTo>
                  <a:lnTo>
                    <a:pt x="205105" y="468630"/>
                  </a:lnTo>
                  <a:lnTo>
                    <a:pt x="207327" y="458470"/>
                  </a:lnTo>
                  <a:lnTo>
                    <a:pt x="205740" y="455930"/>
                  </a:lnTo>
                  <a:lnTo>
                    <a:pt x="190500" y="452120"/>
                  </a:lnTo>
                  <a:close/>
                </a:path>
                <a:path w="604519" h="1221739">
                  <a:moveTo>
                    <a:pt x="524192" y="360680"/>
                  </a:moveTo>
                  <a:lnTo>
                    <a:pt x="521335" y="360680"/>
                  </a:lnTo>
                  <a:lnTo>
                    <a:pt x="508952" y="392430"/>
                  </a:lnTo>
                  <a:lnTo>
                    <a:pt x="504507" y="394970"/>
                  </a:lnTo>
                  <a:lnTo>
                    <a:pt x="230187" y="394970"/>
                  </a:lnTo>
                  <a:lnTo>
                    <a:pt x="234632" y="396240"/>
                  </a:lnTo>
                  <a:lnTo>
                    <a:pt x="245110" y="398780"/>
                  </a:lnTo>
                  <a:lnTo>
                    <a:pt x="259715" y="401320"/>
                  </a:lnTo>
                  <a:lnTo>
                    <a:pt x="458787" y="453390"/>
                  </a:lnTo>
                  <a:lnTo>
                    <a:pt x="473075" y="458470"/>
                  </a:lnTo>
                  <a:lnTo>
                    <a:pt x="483235" y="462280"/>
                  </a:lnTo>
                  <a:lnTo>
                    <a:pt x="489267" y="468630"/>
                  </a:lnTo>
                  <a:lnTo>
                    <a:pt x="489267" y="472440"/>
                  </a:lnTo>
                  <a:lnTo>
                    <a:pt x="488950" y="474980"/>
                  </a:lnTo>
                  <a:lnTo>
                    <a:pt x="487997" y="481330"/>
                  </a:lnTo>
                  <a:lnTo>
                    <a:pt x="486727" y="487680"/>
                  </a:lnTo>
                  <a:lnTo>
                    <a:pt x="484505" y="497840"/>
                  </a:lnTo>
                  <a:lnTo>
                    <a:pt x="486092" y="500380"/>
                  </a:lnTo>
                  <a:lnTo>
                    <a:pt x="499745" y="504190"/>
                  </a:lnTo>
                  <a:lnTo>
                    <a:pt x="502920" y="502920"/>
                  </a:lnTo>
                  <a:lnTo>
                    <a:pt x="505460" y="490220"/>
                  </a:lnTo>
                  <a:lnTo>
                    <a:pt x="508952" y="474980"/>
                  </a:lnTo>
                  <a:lnTo>
                    <a:pt x="513715" y="458470"/>
                  </a:lnTo>
                  <a:lnTo>
                    <a:pt x="519747" y="436880"/>
                  </a:lnTo>
                  <a:lnTo>
                    <a:pt x="530225" y="398780"/>
                  </a:lnTo>
                  <a:lnTo>
                    <a:pt x="534987" y="382270"/>
                  </a:lnTo>
                  <a:lnTo>
                    <a:pt x="539432" y="367030"/>
                  </a:lnTo>
                  <a:lnTo>
                    <a:pt x="537845" y="363220"/>
                  </a:lnTo>
                  <a:lnTo>
                    <a:pt x="524192" y="360680"/>
                  </a:lnTo>
                  <a:close/>
                </a:path>
                <a:path w="604519" h="1221739">
                  <a:moveTo>
                    <a:pt x="308927" y="193040"/>
                  </a:moveTo>
                  <a:lnTo>
                    <a:pt x="299085" y="193040"/>
                  </a:lnTo>
                  <a:lnTo>
                    <a:pt x="259715" y="217170"/>
                  </a:lnTo>
                  <a:lnTo>
                    <a:pt x="239395" y="262890"/>
                  </a:lnTo>
                  <a:lnTo>
                    <a:pt x="230187" y="303530"/>
                  </a:lnTo>
                  <a:lnTo>
                    <a:pt x="225742" y="318770"/>
                  </a:lnTo>
                  <a:lnTo>
                    <a:pt x="222250" y="335280"/>
                  </a:lnTo>
                  <a:lnTo>
                    <a:pt x="219075" y="345440"/>
                  </a:lnTo>
                  <a:lnTo>
                    <a:pt x="216535" y="354330"/>
                  </a:lnTo>
                  <a:lnTo>
                    <a:pt x="210820" y="375920"/>
                  </a:lnTo>
                  <a:lnTo>
                    <a:pt x="206057" y="394970"/>
                  </a:lnTo>
                  <a:lnTo>
                    <a:pt x="201295" y="408940"/>
                  </a:lnTo>
                  <a:lnTo>
                    <a:pt x="196532" y="420370"/>
                  </a:lnTo>
                  <a:lnTo>
                    <a:pt x="198120" y="424180"/>
                  </a:lnTo>
                  <a:lnTo>
                    <a:pt x="213360" y="426720"/>
                  </a:lnTo>
                  <a:lnTo>
                    <a:pt x="216535" y="426720"/>
                  </a:lnTo>
                  <a:lnTo>
                    <a:pt x="227012" y="398780"/>
                  </a:lnTo>
                  <a:lnTo>
                    <a:pt x="230187" y="394970"/>
                  </a:lnTo>
                  <a:lnTo>
                    <a:pt x="490537" y="394970"/>
                  </a:lnTo>
                  <a:lnTo>
                    <a:pt x="475615" y="389890"/>
                  </a:lnTo>
                  <a:lnTo>
                    <a:pt x="456565" y="386080"/>
                  </a:lnTo>
                  <a:lnTo>
                    <a:pt x="318452" y="350520"/>
                  </a:lnTo>
                  <a:lnTo>
                    <a:pt x="290195" y="341630"/>
                  </a:lnTo>
                  <a:lnTo>
                    <a:pt x="269240" y="335280"/>
                  </a:lnTo>
                  <a:lnTo>
                    <a:pt x="255905" y="331470"/>
                  </a:lnTo>
                  <a:lnTo>
                    <a:pt x="249872" y="328930"/>
                  </a:lnTo>
                  <a:lnTo>
                    <a:pt x="252095" y="312420"/>
                  </a:lnTo>
                  <a:lnTo>
                    <a:pt x="252730" y="306070"/>
                  </a:lnTo>
                  <a:lnTo>
                    <a:pt x="253047" y="300990"/>
                  </a:lnTo>
                  <a:lnTo>
                    <a:pt x="263525" y="278130"/>
                  </a:lnTo>
                  <a:lnTo>
                    <a:pt x="279400" y="265430"/>
                  </a:lnTo>
                  <a:lnTo>
                    <a:pt x="300672" y="261620"/>
                  </a:lnTo>
                  <a:lnTo>
                    <a:pt x="396557" y="261620"/>
                  </a:lnTo>
                  <a:lnTo>
                    <a:pt x="381000" y="229870"/>
                  </a:lnTo>
                  <a:lnTo>
                    <a:pt x="350837" y="204470"/>
                  </a:lnTo>
                  <a:lnTo>
                    <a:pt x="308927" y="193040"/>
                  </a:lnTo>
                  <a:close/>
                </a:path>
                <a:path w="604519" h="1221739">
                  <a:moveTo>
                    <a:pt x="396557" y="261620"/>
                  </a:moveTo>
                  <a:lnTo>
                    <a:pt x="300672" y="261620"/>
                  </a:lnTo>
                  <a:lnTo>
                    <a:pt x="352107" y="274320"/>
                  </a:lnTo>
                  <a:lnTo>
                    <a:pt x="375602" y="312420"/>
                  </a:lnTo>
                  <a:lnTo>
                    <a:pt x="375602" y="316230"/>
                  </a:lnTo>
                  <a:lnTo>
                    <a:pt x="373380" y="328930"/>
                  </a:lnTo>
                  <a:lnTo>
                    <a:pt x="371792" y="331470"/>
                  </a:lnTo>
                  <a:lnTo>
                    <a:pt x="370205" y="337820"/>
                  </a:lnTo>
                  <a:lnTo>
                    <a:pt x="365760" y="344170"/>
                  </a:lnTo>
                  <a:lnTo>
                    <a:pt x="370205" y="350520"/>
                  </a:lnTo>
                  <a:lnTo>
                    <a:pt x="377825" y="347980"/>
                  </a:lnTo>
                  <a:lnTo>
                    <a:pt x="384175" y="345440"/>
                  </a:lnTo>
                  <a:lnTo>
                    <a:pt x="387032" y="345440"/>
                  </a:lnTo>
                  <a:lnTo>
                    <a:pt x="390207" y="341630"/>
                  </a:lnTo>
                  <a:lnTo>
                    <a:pt x="393065" y="335280"/>
                  </a:lnTo>
                  <a:lnTo>
                    <a:pt x="395605" y="326390"/>
                  </a:lnTo>
                  <a:lnTo>
                    <a:pt x="397827" y="320040"/>
                  </a:lnTo>
                  <a:lnTo>
                    <a:pt x="401002" y="300990"/>
                  </a:lnTo>
                  <a:lnTo>
                    <a:pt x="401002" y="281940"/>
                  </a:lnTo>
                  <a:lnTo>
                    <a:pt x="397827" y="265430"/>
                  </a:lnTo>
                  <a:lnTo>
                    <a:pt x="396557" y="261620"/>
                  </a:lnTo>
                  <a:close/>
                </a:path>
                <a:path w="604519" h="1221739">
                  <a:moveTo>
                    <a:pt x="591185" y="78740"/>
                  </a:moveTo>
                  <a:lnTo>
                    <a:pt x="520382" y="78740"/>
                  </a:lnTo>
                  <a:lnTo>
                    <a:pt x="557212" y="90170"/>
                  </a:lnTo>
                  <a:lnTo>
                    <a:pt x="580707" y="128270"/>
                  </a:lnTo>
                  <a:lnTo>
                    <a:pt x="580707" y="129540"/>
                  </a:lnTo>
                  <a:lnTo>
                    <a:pt x="581025" y="138430"/>
                  </a:lnTo>
                  <a:lnTo>
                    <a:pt x="579120" y="151130"/>
                  </a:lnTo>
                  <a:lnTo>
                    <a:pt x="569277" y="172720"/>
                  </a:lnTo>
                  <a:lnTo>
                    <a:pt x="554037" y="186690"/>
                  </a:lnTo>
                  <a:lnTo>
                    <a:pt x="532765" y="198120"/>
                  </a:lnTo>
                  <a:lnTo>
                    <a:pt x="506095" y="204470"/>
                  </a:lnTo>
                  <a:lnTo>
                    <a:pt x="504507" y="208280"/>
                  </a:lnTo>
                  <a:lnTo>
                    <a:pt x="504507" y="217170"/>
                  </a:lnTo>
                  <a:lnTo>
                    <a:pt x="507365" y="220980"/>
                  </a:lnTo>
                  <a:lnTo>
                    <a:pt x="521652" y="220980"/>
                  </a:lnTo>
                  <a:lnTo>
                    <a:pt x="554355" y="223520"/>
                  </a:lnTo>
                  <a:lnTo>
                    <a:pt x="598805" y="179070"/>
                  </a:lnTo>
                  <a:lnTo>
                    <a:pt x="603885" y="138430"/>
                  </a:lnTo>
                  <a:lnTo>
                    <a:pt x="604202" y="134620"/>
                  </a:lnTo>
                  <a:lnTo>
                    <a:pt x="604202" y="128270"/>
                  </a:lnTo>
                  <a:lnTo>
                    <a:pt x="600075" y="102870"/>
                  </a:lnTo>
                  <a:lnTo>
                    <a:pt x="591185" y="78740"/>
                  </a:lnTo>
                  <a:close/>
                </a:path>
                <a:path w="604519" h="1221739">
                  <a:moveTo>
                    <a:pt x="373697" y="0"/>
                  </a:moveTo>
                  <a:lnTo>
                    <a:pt x="360680" y="0"/>
                  </a:lnTo>
                  <a:lnTo>
                    <a:pt x="336867" y="11430"/>
                  </a:lnTo>
                  <a:lnTo>
                    <a:pt x="308927" y="45720"/>
                  </a:lnTo>
                  <a:lnTo>
                    <a:pt x="299085" y="87630"/>
                  </a:lnTo>
                  <a:lnTo>
                    <a:pt x="299085" y="91440"/>
                  </a:lnTo>
                  <a:lnTo>
                    <a:pt x="298767" y="97790"/>
                  </a:lnTo>
                  <a:lnTo>
                    <a:pt x="298767" y="104140"/>
                  </a:lnTo>
                  <a:lnTo>
                    <a:pt x="300990" y="121920"/>
                  </a:lnTo>
                  <a:lnTo>
                    <a:pt x="306387" y="138430"/>
                  </a:lnTo>
                  <a:lnTo>
                    <a:pt x="313055" y="142240"/>
                  </a:lnTo>
                  <a:lnTo>
                    <a:pt x="327025" y="147320"/>
                  </a:lnTo>
                  <a:lnTo>
                    <a:pt x="367347" y="170180"/>
                  </a:lnTo>
                  <a:lnTo>
                    <a:pt x="370205" y="167640"/>
                  </a:lnTo>
                  <a:lnTo>
                    <a:pt x="373380" y="157480"/>
                  </a:lnTo>
                  <a:lnTo>
                    <a:pt x="373380" y="153670"/>
                  </a:lnTo>
                  <a:lnTo>
                    <a:pt x="358140" y="144780"/>
                  </a:lnTo>
                  <a:lnTo>
                    <a:pt x="352107" y="138430"/>
                  </a:lnTo>
                  <a:lnTo>
                    <a:pt x="348932" y="134620"/>
                  </a:lnTo>
                  <a:lnTo>
                    <a:pt x="343535" y="125730"/>
                  </a:lnTo>
                  <a:lnTo>
                    <a:pt x="340995" y="115570"/>
                  </a:lnTo>
                  <a:lnTo>
                    <a:pt x="340995" y="110490"/>
                  </a:lnTo>
                  <a:lnTo>
                    <a:pt x="344487" y="90170"/>
                  </a:lnTo>
                  <a:lnTo>
                    <a:pt x="371475" y="58420"/>
                  </a:lnTo>
                  <a:lnTo>
                    <a:pt x="379095" y="55880"/>
                  </a:lnTo>
                  <a:lnTo>
                    <a:pt x="435610" y="55880"/>
                  </a:lnTo>
                  <a:lnTo>
                    <a:pt x="420370" y="24130"/>
                  </a:lnTo>
                  <a:lnTo>
                    <a:pt x="373697" y="0"/>
                  </a:lnTo>
                  <a:close/>
                </a:path>
                <a:path w="604519" h="1221739">
                  <a:moveTo>
                    <a:pt x="435610" y="55880"/>
                  </a:moveTo>
                  <a:lnTo>
                    <a:pt x="387350" y="55880"/>
                  </a:lnTo>
                  <a:lnTo>
                    <a:pt x="404812" y="62230"/>
                  </a:lnTo>
                  <a:lnTo>
                    <a:pt x="430847" y="97790"/>
                  </a:lnTo>
                  <a:lnTo>
                    <a:pt x="430847" y="100330"/>
                  </a:lnTo>
                  <a:lnTo>
                    <a:pt x="431059" y="102870"/>
                  </a:lnTo>
                  <a:lnTo>
                    <a:pt x="431165" y="106680"/>
                  </a:lnTo>
                  <a:lnTo>
                    <a:pt x="429895" y="116840"/>
                  </a:lnTo>
                  <a:lnTo>
                    <a:pt x="425132" y="134620"/>
                  </a:lnTo>
                  <a:lnTo>
                    <a:pt x="441007" y="144780"/>
                  </a:lnTo>
                  <a:lnTo>
                    <a:pt x="448627" y="147320"/>
                  </a:lnTo>
                  <a:lnTo>
                    <a:pt x="455612" y="151130"/>
                  </a:lnTo>
                  <a:lnTo>
                    <a:pt x="458787" y="148590"/>
                  </a:lnTo>
                  <a:lnTo>
                    <a:pt x="466090" y="110490"/>
                  </a:lnTo>
                  <a:lnTo>
                    <a:pt x="497522" y="81280"/>
                  </a:lnTo>
                  <a:lnTo>
                    <a:pt x="508317" y="78740"/>
                  </a:lnTo>
                  <a:lnTo>
                    <a:pt x="591185" y="78740"/>
                  </a:lnTo>
                  <a:lnTo>
                    <a:pt x="584517" y="68580"/>
                  </a:lnTo>
                  <a:lnTo>
                    <a:pt x="438785" y="68580"/>
                  </a:lnTo>
                  <a:lnTo>
                    <a:pt x="435610" y="55880"/>
                  </a:lnTo>
                  <a:close/>
                </a:path>
                <a:path w="604519" h="1221739">
                  <a:moveTo>
                    <a:pt x="508635" y="17780"/>
                  </a:moveTo>
                  <a:lnTo>
                    <a:pt x="467995" y="26670"/>
                  </a:lnTo>
                  <a:lnTo>
                    <a:pt x="443230" y="55880"/>
                  </a:lnTo>
                  <a:lnTo>
                    <a:pt x="438785" y="68580"/>
                  </a:lnTo>
                  <a:lnTo>
                    <a:pt x="584517" y="68580"/>
                  </a:lnTo>
                  <a:lnTo>
                    <a:pt x="545782" y="27940"/>
                  </a:lnTo>
                  <a:lnTo>
                    <a:pt x="508635" y="177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388484" y="587375"/>
            <a:ext cx="6332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70" dirty="0">
                <a:solidFill>
                  <a:srgbClr val="FFFFFF"/>
                </a:solidFill>
              </a:rPr>
              <a:t>DNP3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250" dirty="0">
                <a:solidFill>
                  <a:srgbClr val="FFFFFF"/>
                </a:solidFill>
              </a:rPr>
              <a:t>Κρυπτογραφημένη</a:t>
            </a:r>
            <a:r>
              <a:rPr sz="2400" spc="225" dirty="0">
                <a:solidFill>
                  <a:srgbClr val="FFFFFF"/>
                </a:solidFill>
              </a:rPr>
              <a:t> </a:t>
            </a:r>
            <a:r>
              <a:rPr sz="2400" spc="235" dirty="0">
                <a:solidFill>
                  <a:srgbClr val="FFFFFF"/>
                </a:solidFill>
              </a:rPr>
              <a:t>κρυπτογράφηση</a:t>
            </a:r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574040" y="1104900"/>
            <a:ext cx="11684635" cy="5355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27145">
              <a:lnSpc>
                <a:spcPct val="100000"/>
              </a:lnSpc>
              <a:spcBef>
                <a:spcPts val="100"/>
              </a:spcBef>
            </a:pPr>
            <a:r>
              <a:rPr sz="1800" spc="135" dirty="0">
                <a:solidFill>
                  <a:srgbClr val="FFB800"/>
                </a:solidFill>
                <a:latin typeface="Calibri"/>
                <a:cs typeface="Calibri"/>
              </a:rPr>
              <a:t>Πρωτόκολλο</a:t>
            </a:r>
            <a:r>
              <a:rPr sz="1800" spc="6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FFB800"/>
                </a:solidFill>
                <a:latin typeface="Calibri"/>
                <a:cs typeface="Calibri"/>
              </a:rPr>
              <a:t>δικτύου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00">
              <a:latin typeface="Calibri"/>
              <a:cs typeface="Calibri"/>
            </a:endParaRPr>
          </a:p>
          <a:p>
            <a:pPr marL="3568065" marR="7620" indent="-274320" algn="just">
              <a:lnSpc>
                <a:spcPts val="1789"/>
              </a:lnSpc>
              <a:buClr>
                <a:srgbClr val="FFB800"/>
              </a:buClr>
              <a:buSzPct val="133333"/>
              <a:buChar char="▪"/>
              <a:tabLst>
                <a:tab pos="3568065" algn="l"/>
              </a:tabLst>
            </a:pP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90" dirty="0">
                <a:solidFill>
                  <a:srgbClr val="FFFFFF"/>
                </a:solidFill>
                <a:latin typeface="Times New Roman"/>
                <a:cs typeface="Times New Roman"/>
              </a:rPr>
              <a:t>DNP3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(κατανεμημένο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πρωτόκολλο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δικτύου)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ένα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ευρέως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χρησιμοποιούμενο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πρωτόκολλο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επικοινωνίας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στον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τομέα της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ενέργειας,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ιδίως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σε συστήματα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αυτοματισμού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ελέγχου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χρησιμότητας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υποσταθμών,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ανταλλαγή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πραγματικό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χρόνο.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3568065" marR="8255" indent="-274320" algn="just">
              <a:lnSpc>
                <a:spcPts val="1789"/>
              </a:lnSpc>
              <a:buClr>
                <a:srgbClr val="FFB800"/>
              </a:buClr>
              <a:buSzPct val="133333"/>
              <a:buChar char="▪"/>
              <a:tabLst>
                <a:tab pos="3568065" algn="l"/>
              </a:tabLst>
            </a:pP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υλοποίηση κρυπτογραφημένης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επικοινωνίας για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κανάλια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επικοινωνίας </a:t>
            </a:r>
            <a:r>
              <a:rPr sz="1500" spc="90" dirty="0">
                <a:solidFill>
                  <a:srgbClr val="FFFFFF"/>
                </a:solidFill>
                <a:latin typeface="Times New Roman"/>
                <a:cs typeface="Times New Roman"/>
              </a:rPr>
              <a:t>DNP3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είναι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ζωτικής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σημασίας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προστασία ευαίσθητων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λειτουργικών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 που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μεταδίδονται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μεταξύ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συσκευών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όπως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απομακρυσμένες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τερματικές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μονάδες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(RTU)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κέντρα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ελέγχου.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3568065" marR="6985" indent="-274955" algn="just">
              <a:lnSpc>
                <a:spcPts val="1789"/>
              </a:lnSpc>
              <a:buClr>
                <a:srgbClr val="FFB800"/>
              </a:buClr>
              <a:buSzPct val="133333"/>
              <a:buChar char="▪"/>
              <a:tabLst>
                <a:tab pos="3566795" algn="l"/>
              </a:tabLst>
            </a:pP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να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ενισχύσει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την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ασφάλεια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καναλιών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DNP3,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εταιρεία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εργαλείων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αποφασίζει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να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υλοποιήσει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κρυπτογράφηση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90" dirty="0">
                <a:solidFill>
                  <a:srgbClr val="FFFFFF"/>
                </a:solidFill>
                <a:latin typeface="Times New Roman"/>
                <a:cs typeface="Times New Roman"/>
              </a:rPr>
              <a:t>AES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(Advanced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Encryption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Standard)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τα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δεδομένα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ανταλλάσσονται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μεταξύ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Times New Roman"/>
                <a:cs typeface="Times New Roman"/>
              </a:rPr>
              <a:t>RTU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κέντρου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ελέγχου.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800"/>
              </a:buClr>
              <a:buFont typeface="Times New Roman"/>
              <a:buChar char="▪"/>
            </a:pPr>
            <a:endParaRPr sz="1500">
              <a:latin typeface="Times New Roman"/>
              <a:cs typeface="Times New Roman"/>
            </a:endParaRPr>
          </a:p>
          <a:p>
            <a:pPr marL="3567429" marR="342900" indent="-273685">
              <a:lnSpc>
                <a:spcPts val="1730"/>
              </a:lnSpc>
              <a:buClr>
                <a:srgbClr val="FFB800"/>
              </a:buClr>
              <a:buSzPct val="133333"/>
              <a:buChar char="▪"/>
              <a:tabLst>
                <a:tab pos="3566795" algn="l"/>
                <a:tab pos="3567429" algn="l"/>
                <a:tab pos="4136390" algn="l"/>
                <a:tab pos="5676900" algn="l"/>
                <a:tab pos="6985000" algn="l"/>
                <a:tab pos="8493125" algn="l"/>
              </a:tabLst>
            </a:pPr>
            <a:r>
              <a:rPr sz="1500" spc="90" dirty="0">
                <a:solidFill>
                  <a:srgbClr val="FFFFFF"/>
                </a:solidFill>
                <a:latin typeface="Times New Roman"/>
                <a:cs typeface="Times New Roman"/>
              </a:rPr>
              <a:t>AES	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κρυπτογράφηση	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περιλαμβάνει	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κρυπτογράφηση	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πακέτα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αποστέλλονται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μέσω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DNP3</a:t>
            </a:r>
            <a:endParaRPr sz="1500">
              <a:latin typeface="Times New Roman"/>
              <a:cs typeface="Times New Roman"/>
            </a:endParaRPr>
          </a:p>
          <a:p>
            <a:pPr marL="3568065">
              <a:lnSpc>
                <a:spcPct val="100000"/>
              </a:lnSpc>
              <a:spcBef>
                <a:spcPts val="5"/>
              </a:spcBef>
            </a:pP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κανάλια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επικοινωνίας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χρήση συμμετρικού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αλγορίθμου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κρυπτογράφησης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imes New Roman"/>
              <a:cs typeface="Times New Roman"/>
            </a:endParaRPr>
          </a:p>
          <a:p>
            <a:pPr marL="3568065" marR="5080" indent="-274320" algn="just">
              <a:lnSpc>
                <a:spcPts val="1789"/>
              </a:lnSpc>
              <a:buClr>
                <a:srgbClr val="FFB800"/>
              </a:buClr>
              <a:buSzPct val="133333"/>
              <a:buChar char="▪"/>
              <a:tabLst>
                <a:tab pos="3568065" algn="l"/>
              </a:tabLst>
            </a:pP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κρυπτογράφηση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διασφαλίζει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ότι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τα κρίσιμα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λειτουργικά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δεδομένα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παραμένουν ασφαλή,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αποτρέποντας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ανατρεπτικές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επιπτώσεις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ουσιώδεις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διαδικασίες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διατηρώντας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αξιοπιστία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συστημάτων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διανομής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Παρουσίαση 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6234112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496800" cy="73152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425" y="1281747"/>
              <a:ext cx="1570672" cy="48006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88484" y="587375"/>
            <a:ext cx="3993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90" dirty="0">
                <a:solidFill>
                  <a:srgbClr val="FFFFFF"/>
                </a:solidFill>
              </a:rPr>
              <a:t>Ασφαλή</a:t>
            </a:r>
            <a:r>
              <a:rPr sz="2400" spc="180" dirty="0">
                <a:solidFill>
                  <a:srgbClr val="FFFFFF"/>
                </a:solidFill>
              </a:rPr>
              <a:t> </a:t>
            </a:r>
            <a:r>
              <a:rPr sz="2400" spc="175" dirty="0">
                <a:solidFill>
                  <a:srgbClr val="FFFFFF"/>
                </a:solidFill>
              </a:rPr>
              <a:t>αρχιτεκτονική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125" dirty="0">
                <a:solidFill>
                  <a:srgbClr val="FFFFFF"/>
                </a:solidFill>
              </a:rPr>
              <a:t>Pt.1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3854450" y="1104900"/>
            <a:ext cx="8401685" cy="2483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735">
              <a:lnSpc>
                <a:spcPct val="100000"/>
              </a:lnSpc>
              <a:spcBef>
                <a:spcPts val="100"/>
              </a:spcBef>
            </a:pPr>
            <a:r>
              <a:rPr sz="1800" spc="140" dirty="0">
                <a:solidFill>
                  <a:srgbClr val="FFB800"/>
                </a:solidFill>
                <a:latin typeface="Calibri"/>
                <a:cs typeface="Calibri"/>
              </a:rPr>
              <a:t>Τα</a:t>
            </a:r>
            <a:r>
              <a:rPr sz="1800" spc="8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FFB800"/>
                </a:solidFill>
                <a:latin typeface="Calibri"/>
                <a:cs typeface="Calibri"/>
              </a:rPr>
              <a:t>βάζετε</a:t>
            </a:r>
            <a:r>
              <a:rPr sz="1800" spc="7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40" dirty="0">
                <a:solidFill>
                  <a:srgbClr val="FFB800"/>
                </a:solidFill>
                <a:latin typeface="Calibri"/>
                <a:cs typeface="Calibri"/>
              </a:rPr>
              <a:t>όλα</a:t>
            </a:r>
            <a:r>
              <a:rPr sz="1800" spc="8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00" dirty="0">
                <a:solidFill>
                  <a:srgbClr val="FFB800"/>
                </a:solidFill>
                <a:latin typeface="Calibri"/>
                <a:cs typeface="Calibri"/>
              </a:rPr>
              <a:t>μαζί</a:t>
            </a:r>
            <a:r>
              <a:rPr sz="1800" spc="100" dirty="0">
                <a:solidFill>
                  <a:srgbClr val="FFB800"/>
                </a:solidFill>
                <a:latin typeface="Times New Roman"/>
                <a:cs typeface="Times New Roman"/>
              </a:rPr>
              <a:t>;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50">
              <a:latin typeface="Times New Roman"/>
              <a:cs typeface="Times New Roman"/>
            </a:endParaRPr>
          </a:p>
          <a:p>
            <a:pPr marL="287020" marR="6350" indent="-274955" algn="just">
              <a:lnSpc>
                <a:spcPct val="100000"/>
              </a:lnSpc>
              <a:buClr>
                <a:srgbClr val="FFB800"/>
              </a:buClr>
              <a:buSzPct val="133333"/>
              <a:buChar char="▪"/>
              <a:tabLst>
                <a:tab pos="286385" algn="l"/>
              </a:tabLst>
            </a:pPr>
            <a:r>
              <a:rPr sz="1350" spc="95" dirty="0">
                <a:solidFill>
                  <a:srgbClr val="FFFFFF"/>
                </a:solidFill>
                <a:latin typeface="Times New Roman"/>
                <a:cs typeface="Times New Roman"/>
              </a:rPr>
              <a:t>Καθορισμός απαιτήσεων </a:t>
            </a:r>
            <a:r>
              <a:rPr sz="1350" spc="90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ασφαλείας: </a:t>
            </a:r>
            <a:r>
              <a:rPr sz="1350" spc="95" dirty="0">
                <a:solidFill>
                  <a:srgbClr val="FFFFFF"/>
                </a:solidFill>
                <a:latin typeface="Times New Roman"/>
                <a:cs typeface="Times New Roman"/>
              </a:rPr>
              <a:t>Προσδιορισμός </a:t>
            </a:r>
            <a:r>
              <a:rPr sz="1350" spc="8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95" dirty="0">
                <a:solidFill>
                  <a:srgbClr val="FFFFFF"/>
                </a:solidFill>
                <a:latin typeface="Times New Roman"/>
                <a:cs typeface="Times New Roman"/>
              </a:rPr>
              <a:t>τεκμηρίωση </a:t>
            </a:r>
            <a:r>
              <a:rPr sz="1350" spc="10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350" spc="85" dirty="0">
                <a:solidFill>
                  <a:srgbClr val="FFFFFF"/>
                </a:solidFill>
                <a:latin typeface="Times New Roman"/>
                <a:cs typeface="Times New Roman"/>
              </a:rPr>
              <a:t>ειδικών απαιτήσεων </a:t>
            </a:r>
            <a:r>
              <a:rPr sz="1350" spc="8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90" dirty="0">
                <a:solidFill>
                  <a:srgbClr val="FFFFFF"/>
                </a:solidFill>
                <a:latin typeface="Times New Roman"/>
                <a:cs typeface="Times New Roman"/>
              </a:rPr>
              <a:t>στόχων</a:t>
            </a:r>
            <a:r>
              <a:rPr sz="13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90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ασφάλειας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7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85" dirty="0">
                <a:solidFill>
                  <a:srgbClr val="FFFFFF"/>
                </a:solidFill>
                <a:latin typeface="Times New Roman"/>
                <a:cs typeface="Times New Roman"/>
              </a:rPr>
              <a:t>τα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8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ενεργειακά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8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287020" marR="5080" indent="-274955" algn="just">
              <a:lnSpc>
                <a:spcPts val="1610"/>
              </a:lnSpc>
              <a:spcBef>
                <a:spcPts val="5"/>
              </a:spcBef>
              <a:buClr>
                <a:srgbClr val="FFB800"/>
              </a:buClr>
              <a:buSzPct val="133333"/>
              <a:buChar char="▪"/>
              <a:tabLst>
                <a:tab pos="286385" algn="l"/>
              </a:tabLst>
            </a:pP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αποθεμάτων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περιουσιακών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στοιχείων: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Δημιουργήστε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μια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απογραφή όλων των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συσκευών,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ακραίων σημείων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συστημάτων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εντός της ενεργειακής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υποδομής, συμπεριλαμβανομένων εκείνων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χρησιμοποιούν</a:t>
            </a:r>
            <a:r>
              <a:rPr sz="13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πρωτόκολλα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όπως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DNP3.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800"/>
              </a:buClr>
              <a:buFont typeface="Times New Roman"/>
              <a:buChar char="▪"/>
            </a:pPr>
            <a:endParaRPr sz="1350">
              <a:latin typeface="Times New Roman"/>
              <a:cs typeface="Times New Roman"/>
            </a:endParaRPr>
          </a:p>
          <a:p>
            <a:pPr marL="287020" marR="5080" indent="-274320" algn="just">
              <a:lnSpc>
                <a:spcPct val="100000"/>
              </a:lnSpc>
              <a:buClr>
                <a:srgbClr val="FFB800"/>
              </a:buClr>
              <a:buSzPct val="133333"/>
              <a:buChar char="▪"/>
              <a:tabLst>
                <a:tab pos="287655" algn="l"/>
              </a:tabLst>
            </a:pP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Διαδικασία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εγκατάστασης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εκτέλεσης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εφαρμογών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 περιβάλλον παραγωγής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εγκατάσταση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συστημάτων</a:t>
            </a:r>
            <a:r>
              <a:rPr sz="1350" spc="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ανίχνευσης</a:t>
            </a:r>
            <a:r>
              <a:rPr sz="1350" spc="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εισβολών</a:t>
            </a:r>
            <a:r>
              <a:rPr sz="1350" spc="3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(IDS)</a:t>
            </a:r>
            <a:r>
              <a:rPr sz="1350" spc="3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350" spc="3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βάση</a:t>
            </a:r>
            <a:r>
              <a:rPr sz="1350" spc="3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τον</a:t>
            </a:r>
            <a:r>
              <a:rPr sz="1350" spc="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κεντρικό</a:t>
            </a:r>
            <a:r>
              <a:rPr sz="1350" spc="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υπολογιστή</a:t>
            </a:r>
            <a:r>
              <a:rPr sz="1350" spc="3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350" spc="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κρίσιμες</a:t>
            </a:r>
            <a:r>
              <a:rPr sz="1350" spc="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συσκευές</a:t>
            </a:r>
            <a:r>
              <a:rPr sz="1350" spc="3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29404" y="3561397"/>
            <a:ext cx="7284084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29335" algn="l"/>
                <a:tab pos="2142490" algn="l"/>
                <a:tab pos="2729865" algn="l"/>
                <a:tab pos="3157855" algn="l"/>
                <a:tab pos="4255770" algn="l"/>
                <a:tab pos="5175250" algn="l"/>
                <a:tab pos="5586730" algn="l"/>
                <a:tab pos="6025515" algn="l"/>
              </a:tabLst>
            </a:pP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κεντρικούς	υπολογιστές	εντός	της	ενεργειακής	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υποδομής	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	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	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29404" y="3765867"/>
            <a:ext cx="7344409" cy="435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459865" algn="l"/>
                <a:tab pos="3361054" algn="l"/>
                <a:tab pos="3790950" algn="l"/>
                <a:tab pos="4944745" algn="l"/>
                <a:tab pos="6476365" algn="l"/>
              </a:tabLst>
            </a:pP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ρ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αστη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ρ</a:t>
            </a:r>
            <a:r>
              <a:rPr sz="1350" spc="45" dirty="0">
                <a:solidFill>
                  <a:srgbClr val="FFFFFF"/>
                </a:solidFill>
                <a:latin typeface="Times New Roman"/>
                <a:cs typeface="Times New Roman"/>
              </a:rPr>
              <a:t>ιοτ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τω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35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συ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μ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ρ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ιλαμβ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νο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μ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έ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νω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35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τω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35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προσπαθ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350" spc="85" dirty="0">
                <a:solidFill>
                  <a:srgbClr val="FFFFFF"/>
                </a:solidFill>
                <a:latin typeface="Times New Roman"/>
                <a:cs typeface="Times New Roman"/>
              </a:rPr>
              <a:t>ώ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35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αν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ξουσ</a:t>
            </a:r>
            <a:r>
              <a:rPr sz="1350" spc="45" dirty="0">
                <a:solidFill>
                  <a:srgbClr val="FFFFFF"/>
                </a:solidFill>
                <a:latin typeface="Times New Roman"/>
                <a:cs typeface="Times New Roman"/>
              </a:rPr>
              <a:t>ιο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δ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ότη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ς</a:t>
            </a:r>
            <a:r>
              <a:rPr sz="135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πρόσβ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350" spc="40" dirty="0">
                <a:solidFill>
                  <a:srgbClr val="FFFFFF"/>
                </a:solidFill>
                <a:latin typeface="Times New Roman"/>
                <a:cs typeface="Times New Roman"/>
              </a:rPr>
              <a:t>ης 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συμπεριφοράς.</a:t>
            </a:r>
            <a:r>
              <a:rPr sz="135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Ολοκληρώνουμε</a:t>
            </a:r>
            <a:r>
              <a:rPr sz="135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45" dirty="0">
                <a:solidFill>
                  <a:srgbClr val="FFFFFF"/>
                </a:solidFill>
                <a:latin typeface="Times New Roman"/>
                <a:cs typeface="Times New Roman"/>
              </a:rPr>
              <a:t>τις</a:t>
            </a:r>
            <a:r>
              <a:rPr sz="135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ειδοποιήσεις</a:t>
            </a:r>
            <a:r>
              <a:rPr sz="1350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35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IDS</a:t>
            </a:r>
            <a:r>
              <a:rPr sz="135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(Intrusion</a:t>
            </a:r>
            <a:r>
              <a:rPr sz="1350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Detection</a:t>
            </a:r>
            <a:r>
              <a:rPr sz="1350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System</a:t>
            </a:r>
            <a:r>
              <a:rPr sz="135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4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47035" y="3561397"/>
            <a:ext cx="709295" cy="640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415" algn="just">
              <a:lnSpc>
                <a:spcPct val="100000"/>
              </a:lnSpc>
              <a:spcBef>
                <a:spcPts val="100"/>
              </a:spcBef>
            </a:pP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ύ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οπτων 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75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ύ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στη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μα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4040" y="4174807"/>
            <a:ext cx="11682095" cy="25438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568065" marR="6350" algn="just">
              <a:lnSpc>
                <a:spcPts val="1610"/>
              </a:lnSpc>
              <a:spcBef>
                <a:spcPts val="160"/>
              </a:spcBef>
            </a:pP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ανίχνευσης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εισβολών)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με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μια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πλατφόρμα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διαχείρισης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πληροφοριών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συμβάντων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(SIEM)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350" spc="-3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να ενεργοποιήσουμε την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κεντρική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καταγραφή, συσχέτιση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ανάλυση συμβάντων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 σε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όλο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ενεργειακό</a:t>
            </a:r>
            <a:r>
              <a:rPr sz="13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δίκτυο.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/>
              <a:cs typeface="Times New Roman"/>
            </a:endParaRPr>
          </a:p>
          <a:p>
            <a:pPr marL="3568065" marR="5080" indent="-274320" algn="just">
              <a:lnSpc>
                <a:spcPts val="1610"/>
              </a:lnSpc>
              <a:buClr>
                <a:srgbClr val="FFB800"/>
              </a:buClr>
              <a:buSzPct val="133333"/>
              <a:buChar char="▪"/>
              <a:tabLst>
                <a:tab pos="3568065" algn="l"/>
              </a:tabLst>
            </a:pP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Εγκατεστημένα συστήματα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ανίχνευσης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εισβολών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(IDS)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με βάση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δίκτυο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 στρατηγικά σημεία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υποδομής του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δικτύου για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παθητική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ανάλυση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κίνησης του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δικτύου για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προσημασμένα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σημάδια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κακόβουλης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δραστηριότητας,</a:t>
            </a:r>
            <a:r>
              <a:rPr sz="1350" spc="4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συμπεριλαμβανομένων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εκείνων</a:t>
            </a:r>
            <a:r>
              <a:rPr sz="1350" spc="4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επηρεάζουν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που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χρησιμοποιούν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Modbus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DNP3.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Διαρθρώστε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(επ)αισθητήρες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IDS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δικτύου για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 των </a:t>
            </a:r>
            <a:r>
              <a:rPr sz="1350" spc="-3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σημείων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εισόδου/εξόδου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κρίσιμων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τμημάτων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δικτύου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χειρίζονται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κίνηση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σχετική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με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ενεργειακά</a:t>
            </a:r>
            <a:r>
              <a:rPr sz="13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Παρουσίαση 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6409054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496800" cy="73152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425" y="1258887"/>
              <a:ext cx="1573847" cy="482346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88484" y="587375"/>
            <a:ext cx="3993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90" dirty="0">
                <a:solidFill>
                  <a:srgbClr val="FFFFFF"/>
                </a:solidFill>
              </a:rPr>
              <a:t>Ασφαλή</a:t>
            </a:r>
            <a:r>
              <a:rPr sz="2400" spc="180" dirty="0">
                <a:solidFill>
                  <a:srgbClr val="FFFFFF"/>
                </a:solidFill>
              </a:rPr>
              <a:t> </a:t>
            </a:r>
            <a:r>
              <a:rPr sz="2400" spc="175" dirty="0">
                <a:solidFill>
                  <a:srgbClr val="FFFFFF"/>
                </a:solidFill>
              </a:rPr>
              <a:t>αρχιτεκτονική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125" dirty="0">
                <a:solidFill>
                  <a:srgbClr val="FFFFFF"/>
                </a:solidFill>
              </a:rPr>
              <a:t>Pt.2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3855084" y="1104900"/>
            <a:ext cx="8401050" cy="4328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0">
              <a:lnSpc>
                <a:spcPct val="100000"/>
              </a:lnSpc>
              <a:spcBef>
                <a:spcPts val="100"/>
              </a:spcBef>
            </a:pPr>
            <a:r>
              <a:rPr sz="1800" spc="140" dirty="0">
                <a:solidFill>
                  <a:srgbClr val="FFB800"/>
                </a:solidFill>
                <a:latin typeface="Calibri"/>
                <a:cs typeface="Calibri"/>
              </a:rPr>
              <a:t>Τα</a:t>
            </a:r>
            <a:r>
              <a:rPr sz="1800" spc="8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FFB800"/>
                </a:solidFill>
                <a:latin typeface="Calibri"/>
                <a:cs typeface="Calibri"/>
              </a:rPr>
              <a:t>βάζετε</a:t>
            </a:r>
            <a:r>
              <a:rPr sz="1800" spc="7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40" dirty="0">
                <a:solidFill>
                  <a:srgbClr val="FFB800"/>
                </a:solidFill>
                <a:latin typeface="Calibri"/>
                <a:cs typeface="Calibri"/>
              </a:rPr>
              <a:t>όλα</a:t>
            </a:r>
            <a:r>
              <a:rPr sz="1800" spc="8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00" dirty="0">
                <a:solidFill>
                  <a:srgbClr val="FFB800"/>
                </a:solidFill>
                <a:latin typeface="Calibri"/>
                <a:cs typeface="Calibri"/>
              </a:rPr>
              <a:t>μαζί</a:t>
            </a:r>
            <a:r>
              <a:rPr sz="1800" spc="100" dirty="0">
                <a:solidFill>
                  <a:srgbClr val="FFB800"/>
                </a:solidFill>
                <a:latin typeface="Times New Roman"/>
                <a:cs typeface="Times New Roman"/>
              </a:rPr>
              <a:t>;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50">
              <a:latin typeface="Times New Roman"/>
              <a:cs typeface="Times New Roman"/>
            </a:endParaRPr>
          </a:p>
          <a:p>
            <a:pPr marL="286385" marR="6350" indent="-274320" algn="just">
              <a:lnSpc>
                <a:spcPct val="100000"/>
              </a:lnSpc>
              <a:buClr>
                <a:srgbClr val="FFB800"/>
              </a:buClr>
              <a:buSzPct val="133333"/>
              <a:buChar char="▪"/>
              <a:tabLst>
                <a:tab pos="287020" algn="l"/>
              </a:tabLst>
            </a:pP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Διαδικασία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εγκατάστασης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εκτέλεσης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σε περιβάλλον παραγωγής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ανίχνευσης και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απόκρισης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τελικών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σημείων </a:t>
            </a:r>
            <a:r>
              <a:rPr sz="1350" spc="75" dirty="0">
                <a:solidFill>
                  <a:srgbClr val="FFFFFF"/>
                </a:solidFill>
                <a:latin typeface="Times New Roman"/>
                <a:cs typeface="Times New Roman"/>
              </a:rPr>
              <a:t>EDR)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 συσκευές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τελικών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σημείων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επικοινωνούν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μέσω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των πρωτοκόλλων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Modbus </a:t>
            </a:r>
            <a:r>
              <a:rPr sz="1350" spc="-3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80" dirty="0">
                <a:solidFill>
                  <a:srgbClr val="FFFFFF"/>
                </a:solidFill>
                <a:latin typeface="Times New Roman"/>
                <a:cs typeface="Times New Roman"/>
              </a:rPr>
              <a:t>DNP3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παροχή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προηγμένων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δυνατοτήτων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ανίχνευσης και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απόκρισης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απειλών.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Διαρθρώνουμε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λύσεις </a:t>
            </a:r>
            <a:r>
              <a:rPr sz="1350" spc="85" dirty="0">
                <a:solidFill>
                  <a:srgbClr val="FFFFFF"/>
                </a:solidFill>
                <a:latin typeface="Times New Roman"/>
                <a:cs typeface="Times New Roman"/>
              </a:rPr>
              <a:t>EDR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 των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δραστηριοτήτων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ακραίων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σημείων,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ανάλυση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μοτίβων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συμπεριφοράς</a:t>
            </a:r>
            <a:r>
              <a:rPr sz="13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3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ύποπτων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δραστηριοτήτων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3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υποδηλώνουν</a:t>
            </a:r>
            <a:r>
              <a:rPr sz="13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απειλές</a:t>
            </a:r>
            <a:r>
              <a:rPr sz="13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κυβερνοχώρο.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286385" marR="5715" indent="-274320" algn="just">
              <a:lnSpc>
                <a:spcPts val="1610"/>
              </a:lnSpc>
              <a:spcBef>
                <a:spcPts val="5"/>
              </a:spcBef>
              <a:buClr>
                <a:srgbClr val="FFB800"/>
              </a:buClr>
              <a:buSzPct val="133333"/>
              <a:buChar char="▪"/>
              <a:tabLst>
                <a:tab pos="287020" algn="l"/>
              </a:tabLst>
            </a:pP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Επιβολή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πολιτικών ελέγχου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πρόσβασης: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Υλοποίηση συστημάτων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επιβολή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πολιτικών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ταυτοποίησης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χρήστη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εξουσιοδότησης χρήστη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 ευαίσθητα συστήματα, </a:t>
            </a:r>
            <a:r>
              <a:rPr sz="1350" spc="-3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εφαρμογές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εντός της ενεργειακής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υποδομής.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Διαρθρώστε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 ελέγχου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επιβολή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 με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λιγότερα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προνόμια 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ταυτοποίηση χρήστη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πολλαπλών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παραγόντων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(MFA) </a:t>
            </a:r>
            <a:r>
              <a:rPr sz="13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3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χρησιμοποιούν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DNP3.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800"/>
              </a:buClr>
              <a:buFont typeface="Times New Roman"/>
              <a:buChar char="▪"/>
            </a:pPr>
            <a:endParaRPr sz="1400">
              <a:latin typeface="Times New Roman"/>
              <a:cs typeface="Times New Roman"/>
            </a:endParaRPr>
          </a:p>
          <a:p>
            <a:pPr marL="286385" marR="5080" indent="-274320" algn="just">
              <a:lnSpc>
                <a:spcPts val="1610"/>
              </a:lnSpc>
              <a:buClr>
                <a:srgbClr val="FFB800"/>
              </a:buClr>
              <a:buSzPct val="133333"/>
              <a:buChar char="▪"/>
              <a:tabLst>
                <a:tab pos="287020" algn="l"/>
              </a:tabLst>
            </a:pP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Υλοποίηση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κρυπτογραφημένης κρυπτογράφησης: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Διαδικασία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μεταφοράς κώδικα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από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ανάπτυξη σε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χρήση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παραγωγής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κρυπτογράφηση</a:t>
            </a:r>
            <a:r>
              <a:rPr sz="13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δεδομένων,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όπως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3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75" dirty="0">
                <a:solidFill>
                  <a:srgbClr val="FFFFFF"/>
                </a:solidFill>
                <a:latin typeface="Times New Roman"/>
                <a:cs typeface="Times New Roman"/>
              </a:rPr>
              <a:t>TLS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80" dirty="0">
                <a:solidFill>
                  <a:srgbClr val="FFFFFF"/>
                </a:solidFill>
                <a:latin typeface="Times New Roman"/>
                <a:cs typeface="Times New Roman"/>
              </a:rPr>
              <a:t>AES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DNP3,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350" spc="-3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να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διασφαλίσετε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εμπιστευτικότητα και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ακεραιότητα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μεταδίδονται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μεταξύ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συσκευών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συστημάτων.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Διαρθρώστε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πρωτόκολλα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κρυπτογράφησης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κρυπτογράφηση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350" spc="-3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καναλιών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επικοινωνίας για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πρωτόκολλα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Modbus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80" dirty="0">
                <a:solidFill>
                  <a:srgbClr val="FFFFFF"/>
                </a:solidFill>
                <a:latin typeface="Times New Roman"/>
                <a:cs typeface="Times New Roman"/>
              </a:rPr>
              <a:t>DNP3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προστασία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από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υποκλοπές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 αλλοιώσεις</a:t>
            </a:r>
            <a:r>
              <a:rPr sz="13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040" y="6116954"/>
            <a:ext cx="5826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Παρουσίαση 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5928995"/>
            <a:ext cx="2500947" cy="46482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496800" cy="73152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425" y="1265237"/>
              <a:ext cx="1550035" cy="481711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88484" y="587375"/>
            <a:ext cx="3993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90" dirty="0">
                <a:solidFill>
                  <a:srgbClr val="FFFFFF"/>
                </a:solidFill>
              </a:rPr>
              <a:t>Ασφαλή</a:t>
            </a:r>
            <a:r>
              <a:rPr sz="2400" spc="180" dirty="0">
                <a:solidFill>
                  <a:srgbClr val="FFFFFF"/>
                </a:solidFill>
              </a:rPr>
              <a:t> </a:t>
            </a:r>
            <a:r>
              <a:rPr sz="2400" spc="175" dirty="0">
                <a:solidFill>
                  <a:srgbClr val="FFFFFF"/>
                </a:solidFill>
              </a:rPr>
              <a:t>αρχιτεκτονική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125" dirty="0">
                <a:solidFill>
                  <a:srgbClr val="FFFFFF"/>
                </a:solidFill>
              </a:rPr>
              <a:t>Pt.3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574040" y="1012115"/>
            <a:ext cx="11682095" cy="496062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3827145">
              <a:lnSpc>
                <a:spcPct val="100000"/>
              </a:lnSpc>
              <a:spcBef>
                <a:spcPts val="830"/>
              </a:spcBef>
            </a:pPr>
            <a:r>
              <a:rPr sz="1800" spc="140" dirty="0">
                <a:solidFill>
                  <a:srgbClr val="FFB800"/>
                </a:solidFill>
                <a:latin typeface="Calibri"/>
                <a:cs typeface="Calibri"/>
              </a:rPr>
              <a:t>Τα</a:t>
            </a:r>
            <a:r>
              <a:rPr sz="1800" spc="8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FFB800"/>
                </a:solidFill>
                <a:latin typeface="Calibri"/>
                <a:cs typeface="Calibri"/>
              </a:rPr>
              <a:t>βάζετε</a:t>
            </a:r>
            <a:r>
              <a:rPr sz="1800" spc="7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40" dirty="0">
                <a:solidFill>
                  <a:srgbClr val="FFB800"/>
                </a:solidFill>
                <a:latin typeface="Calibri"/>
                <a:cs typeface="Calibri"/>
              </a:rPr>
              <a:t>όλα</a:t>
            </a:r>
            <a:r>
              <a:rPr sz="1800" spc="8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00" dirty="0">
                <a:solidFill>
                  <a:srgbClr val="FFB800"/>
                </a:solidFill>
                <a:latin typeface="Calibri"/>
                <a:cs typeface="Calibri"/>
              </a:rPr>
              <a:t>μαζί</a:t>
            </a:r>
            <a:r>
              <a:rPr sz="1800" spc="100" dirty="0">
                <a:solidFill>
                  <a:srgbClr val="FFB800"/>
                </a:solidFill>
                <a:latin typeface="Times New Roman"/>
                <a:cs typeface="Times New Roman"/>
              </a:rPr>
              <a:t>;</a:t>
            </a:r>
            <a:endParaRPr sz="1800">
              <a:latin typeface="Times New Roman"/>
              <a:cs typeface="Times New Roman"/>
            </a:endParaRPr>
          </a:p>
          <a:p>
            <a:pPr marL="3568065" marR="5080" indent="-274320" algn="just">
              <a:lnSpc>
                <a:spcPct val="100000"/>
              </a:lnSpc>
              <a:spcBef>
                <a:spcPts val="1140"/>
              </a:spcBef>
              <a:buClr>
                <a:srgbClr val="FFB800"/>
              </a:buClr>
              <a:buSzPct val="136000"/>
              <a:buChar char="▪"/>
              <a:tabLst>
                <a:tab pos="3568065" algn="l"/>
              </a:tabLst>
            </a:pP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κίνησης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δικτύου: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Υλοποίηση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λύσεων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παρακολούθησης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κίνησης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δικτύου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καταγραφή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ανάλυση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κίνησης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δικτύου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σχετίζεται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με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ενεργειακά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συστήματα, συμπεριλαμβανομένων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εκείνων</a:t>
            </a:r>
            <a:r>
              <a:rPr sz="125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25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χρησιμοποιούν</a:t>
            </a:r>
            <a:r>
              <a:rPr sz="125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25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25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DNP3.</a:t>
            </a:r>
            <a:r>
              <a:rPr sz="125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Διαρθρώστε</a:t>
            </a:r>
            <a:r>
              <a:rPr sz="125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εργαλεία</a:t>
            </a:r>
            <a:r>
              <a:rPr sz="125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παρακολούθησης</a:t>
            </a:r>
            <a:r>
              <a:rPr sz="125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25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κίνησης</a:t>
            </a:r>
            <a:r>
              <a:rPr sz="125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δικτύου</a:t>
            </a:r>
            <a:r>
              <a:rPr sz="125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250" spc="-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συλλογή καταγραφών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ανάλυση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μοτίβων κίνησης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για ενδείξεις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ανώμαλης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συμπεριφοράς 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ή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δυνητικών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απειλών</a:t>
            </a:r>
            <a:r>
              <a:rPr sz="12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800"/>
              </a:buClr>
              <a:buFont typeface="Times New Roman"/>
              <a:buChar char="▪"/>
            </a:pPr>
            <a:endParaRPr sz="1350">
              <a:latin typeface="Times New Roman"/>
              <a:cs typeface="Times New Roman"/>
            </a:endParaRPr>
          </a:p>
          <a:p>
            <a:pPr marL="3568065" marR="5080" indent="-274320" algn="just">
              <a:lnSpc>
                <a:spcPct val="100000"/>
              </a:lnSpc>
              <a:buClr>
                <a:srgbClr val="FFB800"/>
              </a:buClr>
              <a:buSzPct val="136000"/>
              <a:buChar char="▪"/>
              <a:tabLst>
                <a:tab pos="3568065" algn="l"/>
              </a:tabLst>
            </a:pP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Συνεχής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ενημερώσεις: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Συνεχής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 των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μέτρων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των συστημάτων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τον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εντοπισμό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την αντιμετώπιση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περιστατικών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πραγματικό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χρόνο.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Ενημερώστε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τακτικά τα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μέτρα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ασφαλείας,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συμπεριλαμβανομένων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των κανόνων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IDS,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των διαρθρώσεων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SIEM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των πρωτοκόλλων 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κρυπτογράφησης,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διεύθυνση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αναδυόμενων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απειλών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ευπαθειών.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Times New Roman"/>
              <a:buChar char="▪"/>
            </a:pPr>
            <a:endParaRPr sz="1400">
              <a:latin typeface="Times New Roman"/>
              <a:cs typeface="Times New Roman"/>
            </a:endParaRPr>
          </a:p>
          <a:p>
            <a:pPr marL="3568065" marR="5715" indent="-274320" algn="just">
              <a:lnSpc>
                <a:spcPct val="100000"/>
              </a:lnSpc>
              <a:buClr>
                <a:srgbClr val="FFB800"/>
              </a:buClr>
              <a:buSzPct val="136000"/>
              <a:buChar char="▪"/>
              <a:tabLst>
                <a:tab pos="3568065" algn="l"/>
              </a:tabLst>
            </a:pP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Αντιμετώπιση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διαχείριση περιστατικών: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Ανάπτυξη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τεκμηρίωση σχεδίων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διαδικασιών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αντιμετώπισης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περιστατικών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την αποτελεσματική αντιμετώπιση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τον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μετριασμό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περιστατικών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επηρεάζουν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ενεργειακή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υποδομή.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Καθιέρωση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διαύλων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επικοινωνίας και διαδικασιών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κλιμάκωσης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το συντονισμό των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προσπαθειών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αντιμετώπισης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περιστατικών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εσωτερικές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ομάδες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εξωτερικούς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ενδιαφερόμενους.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800"/>
              </a:buClr>
              <a:buFont typeface="Times New Roman"/>
              <a:buChar char="▪"/>
            </a:pPr>
            <a:endParaRPr sz="1400">
              <a:latin typeface="Times New Roman"/>
              <a:cs typeface="Times New Roman"/>
            </a:endParaRPr>
          </a:p>
          <a:p>
            <a:pPr marL="3568065" marR="8255" indent="-274320" algn="just">
              <a:lnSpc>
                <a:spcPct val="100000"/>
              </a:lnSpc>
              <a:buClr>
                <a:srgbClr val="FFB800"/>
              </a:buClr>
              <a:buSzPct val="136000"/>
              <a:buChar char="▪"/>
              <a:tabLst>
                <a:tab pos="3568065" algn="l"/>
              </a:tabLst>
            </a:pP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Συμμόρφωση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έλεγχος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ασφαλείας: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Διενέργεια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περιοδικών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ελέγχων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αξιολογήσεων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να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διασφαλιστεί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συμμόρφωση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</a:rPr>
              <a:t>τις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κανονιστικές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απαιτήσεις,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τα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πρότυπα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κλάδου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</a:rPr>
              <a:t>τις 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οργανωτικές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πολιτικές ασφαλείας.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Συντήρηση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τεκμηρίωσης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αποδεικτικών στοιχείων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ελέγχων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ασφαλείας,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διαρθρώσεων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δραστηριοτήτων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απόδειξη της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συμμόρφωσης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κατά τη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διάρκεια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ελέγχων ασφαλείας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2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κανονιστικών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επιθεωρήσεων.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Παρουσίαση 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5865812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4509" y="568325"/>
            <a:ext cx="10801350" cy="6356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90575">
              <a:lnSpc>
                <a:spcPct val="124100"/>
              </a:lnSpc>
              <a:spcBef>
                <a:spcPts val="95"/>
              </a:spcBef>
            </a:pPr>
            <a:r>
              <a:rPr lang="el-GR" sz="3600" dirty="0"/>
              <a:t>Γνωστική Δυσαρμονία</a:t>
            </a:r>
            <a:endParaRPr sz="4050" dirty="0"/>
          </a:p>
        </p:txBody>
      </p:sp>
      <p:sp>
        <p:nvSpPr>
          <p:cNvPr id="4" name="object 4"/>
          <p:cNvSpPr txBox="1"/>
          <p:nvPr/>
        </p:nvSpPr>
        <p:spPr>
          <a:xfrm>
            <a:off x="524509" y="4191634"/>
            <a:ext cx="28492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5" dirty="0">
                <a:latin typeface="Calibri"/>
                <a:cs typeface="Calibri"/>
              </a:rPr>
              <a:t>Όροι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παροχής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υπηρεσιών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TOS);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4471" y="1905000"/>
            <a:ext cx="12072620" cy="3951604"/>
            <a:chOff x="-28575" y="2934970"/>
            <a:chExt cx="12072620" cy="395160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934970"/>
              <a:ext cx="6337300" cy="3923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93434" y="4576445"/>
              <a:ext cx="6121399" cy="228155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5214937"/>
              <a:ext cx="12015470" cy="1643380"/>
            </a:xfrm>
            <a:custGeom>
              <a:avLst/>
              <a:gdLst/>
              <a:ahLst/>
              <a:cxnLst/>
              <a:rect l="l" t="t" r="r" b="b"/>
              <a:pathLst>
                <a:path w="12015470" h="1643379">
                  <a:moveTo>
                    <a:pt x="0" y="1069339"/>
                  </a:moveTo>
                  <a:lnTo>
                    <a:pt x="34925" y="1010285"/>
                  </a:lnTo>
                  <a:lnTo>
                    <a:pt x="72390" y="955992"/>
                  </a:lnTo>
                  <a:lnTo>
                    <a:pt x="114617" y="902652"/>
                  </a:lnTo>
                  <a:lnTo>
                    <a:pt x="160972" y="850265"/>
                  </a:lnTo>
                  <a:lnTo>
                    <a:pt x="212090" y="799147"/>
                  </a:lnTo>
                  <a:lnTo>
                    <a:pt x="267017" y="748982"/>
                  </a:lnTo>
                  <a:lnTo>
                    <a:pt x="326390" y="700087"/>
                  </a:lnTo>
                  <a:lnTo>
                    <a:pt x="357505" y="675957"/>
                  </a:lnTo>
                  <a:lnTo>
                    <a:pt x="389572" y="652462"/>
                  </a:lnTo>
                  <a:lnTo>
                    <a:pt x="422909" y="628967"/>
                  </a:lnTo>
                  <a:lnTo>
                    <a:pt x="456882" y="605790"/>
                  </a:lnTo>
                  <a:lnTo>
                    <a:pt x="491807" y="583247"/>
                  </a:lnTo>
                  <a:lnTo>
                    <a:pt x="528002" y="560705"/>
                  </a:lnTo>
                  <a:lnTo>
                    <a:pt x="564832" y="538797"/>
                  </a:lnTo>
                  <a:lnTo>
                    <a:pt x="602615" y="517207"/>
                  </a:lnTo>
                  <a:lnTo>
                    <a:pt x="641350" y="495617"/>
                  </a:lnTo>
                  <a:lnTo>
                    <a:pt x="680720" y="474662"/>
                  </a:lnTo>
                  <a:lnTo>
                    <a:pt x="721360" y="454025"/>
                  </a:lnTo>
                  <a:lnTo>
                    <a:pt x="762635" y="434022"/>
                  </a:lnTo>
                  <a:lnTo>
                    <a:pt x="804862" y="414019"/>
                  </a:lnTo>
                  <a:lnTo>
                    <a:pt x="847725" y="394652"/>
                  </a:lnTo>
                  <a:lnTo>
                    <a:pt x="891857" y="375284"/>
                  </a:lnTo>
                  <a:lnTo>
                    <a:pt x="936307" y="356869"/>
                  </a:lnTo>
                  <a:lnTo>
                    <a:pt x="981710" y="338455"/>
                  </a:lnTo>
                  <a:lnTo>
                    <a:pt x="1028065" y="320675"/>
                  </a:lnTo>
                  <a:lnTo>
                    <a:pt x="1075055" y="303212"/>
                  </a:lnTo>
                  <a:lnTo>
                    <a:pt x="1122680" y="286067"/>
                  </a:lnTo>
                  <a:lnTo>
                    <a:pt x="1171257" y="269557"/>
                  </a:lnTo>
                  <a:lnTo>
                    <a:pt x="1220470" y="253365"/>
                  </a:lnTo>
                  <a:lnTo>
                    <a:pt x="1270317" y="237490"/>
                  </a:lnTo>
                  <a:lnTo>
                    <a:pt x="1320800" y="222250"/>
                  </a:lnTo>
                  <a:lnTo>
                    <a:pt x="1372235" y="207327"/>
                  </a:lnTo>
                  <a:lnTo>
                    <a:pt x="1424305" y="193040"/>
                  </a:lnTo>
                  <a:lnTo>
                    <a:pt x="1476692" y="179069"/>
                  </a:lnTo>
                  <a:lnTo>
                    <a:pt x="1530032" y="165734"/>
                  </a:lnTo>
                  <a:lnTo>
                    <a:pt x="1584007" y="152717"/>
                  </a:lnTo>
                  <a:lnTo>
                    <a:pt x="1638617" y="140017"/>
                  </a:lnTo>
                  <a:lnTo>
                    <a:pt x="1693862" y="128269"/>
                  </a:lnTo>
                  <a:lnTo>
                    <a:pt x="1749425" y="116522"/>
                  </a:lnTo>
                  <a:lnTo>
                    <a:pt x="1805939" y="105727"/>
                  </a:lnTo>
                  <a:lnTo>
                    <a:pt x="1862772" y="95250"/>
                  </a:lnTo>
                  <a:lnTo>
                    <a:pt x="1920239" y="85090"/>
                  </a:lnTo>
                  <a:lnTo>
                    <a:pt x="1978025" y="75565"/>
                  </a:lnTo>
                  <a:lnTo>
                    <a:pt x="2036762" y="66675"/>
                  </a:lnTo>
                  <a:lnTo>
                    <a:pt x="2095817" y="58419"/>
                  </a:lnTo>
                  <a:lnTo>
                    <a:pt x="2155190" y="50482"/>
                  </a:lnTo>
                  <a:lnTo>
                    <a:pt x="2215197" y="43180"/>
                  </a:lnTo>
                  <a:lnTo>
                    <a:pt x="2275840" y="36512"/>
                  </a:lnTo>
                  <a:lnTo>
                    <a:pt x="2336800" y="30162"/>
                  </a:lnTo>
                  <a:lnTo>
                    <a:pt x="2398077" y="24447"/>
                  </a:lnTo>
                  <a:lnTo>
                    <a:pt x="2459990" y="19367"/>
                  </a:lnTo>
                  <a:lnTo>
                    <a:pt x="2522220" y="14922"/>
                  </a:lnTo>
                  <a:lnTo>
                    <a:pt x="2584767" y="11112"/>
                  </a:lnTo>
                  <a:lnTo>
                    <a:pt x="2647950" y="7619"/>
                  </a:lnTo>
                  <a:lnTo>
                    <a:pt x="2711450" y="5080"/>
                  </a:lnTo>
                  <a:lnTo>
                    <a:pt x="2775267" y="2857"/>
                  </a:lnTo>
                  <a:lnTo>
                    <a:pt x="2839402" y="1269"/>
                  </a:lnTo>
                  <a:lnTo>
                    <a:pt x="2903855" y="317"/>
                  </a:lnTo>
                  <a:lnTo>
                    <a:pt x="2968625" y="0"/>
                  </a:lnTo>
                  <a:lnTo>
                    <a:pt x="3033712" y="317"/>
                  </a:lnTo>
                  <a:lnTo>
                    <a:pt x="3098165" y="1269"/>
                  </a:lnTo>
                  <a:lnTo>
                    <a:pt x="3162300" y="2857"/>
                  </a:lnTo>
                  <a:lnTo>
                    <a:pt x="3226117" y="5080"/>
                  </a:lnTo>
                  <a:lnTo>
                    <a:pt x="3289617" y="7619"/>
                  </a:lnTo>
                  <a:lnTo>
                    <a:pt x="3352482" y="11112"/>
                  </a:lnTo>
                  <a:lnTo>
                    <a:pt x="3415347" y="14922"/>
                  </a:lnTo>
                  <a:lnTo>
                    <a:pt x="3477577" y="19367"/>
                  </a:lnTo>
                  <a:lnTo>
                    <a:pt x="3539490" y="24447"/>
                  </a:lnTo>
                  <a:lnTo>
                    <a:pt x="3600767" y="30162"/>
                  </a:lnTo>
                  <a:lnTo>
                    <a:pt x="3661727" y="36512"/>
                  </a:lnTo>
                  <a:lnTo>
                    <a:pt x="3722370" y="43180"/>
                  </a:lnTo>
                  <a:lnTo>
                    <a:pt x="3782377" y="50482"/>
                  </a:lnTo>
                  <a:lnTo>
                    <a:pt x="3841750" y="58419"/>
                  </a:lnTo>
                  <a:lnTo>
                    <a:pt x="3900804" y="66675"/>
                  </a:lnTo>
                  <a:lnTo>
                    <a:pt x="3959225" y="75565"/>
                  </a:lnTo>
                  <a:lnTo>
                    <a:pt x="4017327" y="85090"/>
                  </a:lnTo>
                  <a:lnTo>
                    <a:pt x="4074795" y="95250"/>
                  </a:lnTo>
                  <a:lnTo>
                    <a:pt x="4131627" y="105727"/>
                  </a:lnTo>
                  <a:lnTo>
                    <a:pt x="4188142" y="116522"/>
                  </a:lnTo>
                  <a:lnTo>
                    <a:pt x="4243705" y="128269"/>
                  </a:lnTo>
                  <a:lnTo>
                    <a:pt x="4298950" y="140017"/>
                  </a:lnTo>
                  <a:lnTo>
                    <a:pt x="4353560" y="152717"/>
                  </a:lnTo>
                  <a:lnTo>
                    <a:pt x="4407217" y="165734"/>
                  </a:lnTo>
                  <a:lnTo>
                    <a:pt x="4460557" y="179069"/>
                  </a:lnTo>
                  <a:lnTo>
                    <a:pt x="4513262" y="193040"/>
                  </a:lnTo>
                  <a:lnTo>
                    <a:pt x="4565332" y="207327"/>
                  </a:lnTo>
                  <a:lnTo>
                    <a:pt x="4616450" y="222250"/>
                  </a:lnTo>
                  <a:lnTo>
                    <a:pt x="4667250" y="237490"/>
                  </a:lnTo>
                  <a:lnTo>
                    <a:pt x="4717097" y="253365"/>
                  </a:lnTo>
                  <a:lnTo>
                    <a:pt x="4766310" y="269557"/>
                  </a:lnTo>
                  <a:lnTo>
                    <a:pt x="4814887" y="286067"/>
                  </a:lnTo>
                  <a:lnTo>
                    <a:pt x="4862512" y="303212"/>
                  </a:lnTo>
                  <a:lnTo>
                    <a:pt x="4909502" y="320675"/>
                  </a:lnTo>
                  <a:lnTo>
                    <a:pt x="4955857" y="338455"/>
                  </a:lnTo>
                  <a:lnTo>
                    <a:pt x="5001260" y="356869"/>
                  </a:lnTo>
                  <a:lnTo>
                    <a:pt x="5045710" y="375284"/>
                  </a:lnTo>
                  <a:lnTo>
                    <a:pt x="5089525" y="394652"/>
                  </a:lnTo>
                  <a:lnTo>
                    <a:pt x="5132705" y="414019"/>
                  </a:lnTo>
                  <a:lnTo>
                    <a:pt x="5174932" y="434022"/>
                  </a:lnTo>
                  <a:lnTo>
                    <a:pt x="5216207" y="454025"/>
                  </a:lnTo>
                  <a:lnTo>
                    <a:pt x="5256530" y="474662"/>
                  </a:lnTo>
                  <a:lnTo>
                    <a:pt x="5296217" y="495617"/>
                  </a:lnTo>
                  <a:lnTo>
                    <a:pt x="5334952" y="517207"/>
                  </a:lnTo>
                  <a:lnTo>
                    <a:pt x="5372735" y="538797"/>
                  </a:lnTo>
                  <a:lnTo>
                    <a:pt x="5409565" y="560705"/>
                  </a:lnTo>
                  <a:lnTo>
                    <a:pt x="5445760" y="583247"/>
                  </a:lnTo>
                  <a:lnTo>
                    <a:pt x="5480685" y="605790"/>
                  </a:lnTo>
                  <a:lnTo>
                    <a:pt x="5514657" y="628967"/>
                  </a:lnTo>
                  <a:lnTo>
                    <a:pt x="5547995" y="652462"/>
                  </a:lnTo>
                  <a:lnTo>
                    <a:pt x="5580062" y="675957"/>
                  </a:lnTo>
                  <a:lnTo>
                    <a:pt x="5611177" y="700087"/>
                  </a:lnTo>
                  <a:lnTo>
                    <a:pt x="5641340" y="724535"/>
                  </a:lnTo>
                  <a:lnTo>
                    <a:pt x="5725477" y="799147"/>
                  </a:lnTo>
                  <a:lnTo>
                    <a:pt x="5776277" y="850265"/>
                  </a:lnTo>
                  <a:lnTo>
                    <a:pt x="5822950" y="902652"/>
                  </a:lnTo>
                  <a:lnTo>
                    <a:pt x="5865177" y="955992"/>
                  </a:lnTo>
                  <a:lnTo>
                    <a:pt x="5902642" y="1010285"/>
                  </a:lnTo>
                  <a:lnTo>
                    <a:pt x="5935345" y="1065530"/>
                  </a:lnTo>
                  <a:lnTo>
                    <a:pt x="5963602" y="1121410"/>
                  </a:lnTo>
                  <a:lnTo>
                    <a:pt x="5986780" y="1178560"/>
                  </a:lnTo>
                  <a:lnTo>
                    <a:pt x="6005195" y="1236345"/>
                  </a:lnTo>
                  <a:lnTo>
                    <a:pt x="6018212" y="1294765"/>
                  </a:lnTo>
                  <a:lnTo>
                    <a:pt x="6026150" y="1353820"/>
                  </a:lnTo>
                  <a:lnTo>
                    <a:pt x="6029007" y="1413510"/>
                  </a:lnTo>
                  <a:lnTo>
                    <a:pt x="6028372" y="1443355"/>
                  </a:lnTo>
                  <a:lnTo>
                    <a:pt x="6022975" y="1503045"/>
                  </a:lnTo>
                  <a:lnTo>
                    <a:pt x="6012180" y="1561782"/>
                  </a:lnTo>
                  <a:lnTo>
                    <a:pt x="5996622" y="1619885"/>
                  </a:lnTo>
                  <a:lnTo>
                    <a:pt x="5988252" y="1643062"/>
                  </a:lnTo>
                </a:path>
                <a:path w="12015470" h="1643379">
                  <a:moveTo>
                    <a:pt x="5893435" y="1019175"/>
                  </a:moveTo>
                  <a:lnTo>
                    <a:pt x="5896292" y="970280"/>
                  </a:lnTo>
                  <a:lnTo>
                    <a:pt x="5905182" y="923290"/>
                  </a:lnTo>
                  <a:lnTo>
                    <a:pt x="5919470" y="878522"/>
                  </a:lnTo>
                  <a:lnTo>
                    <a:pt x="5939155" y="835977"/>
                  </a:lnTo>
                  <a:lnTo>
                    <a:pt x="5963285" y="796607"/>
                  </a:lnTo>
                  <a:lnTo>
                    <a:pt x="5991860" y="760412"/>
                  </a:lnTo>
                  <a:lnTo>
                    <a:pt x="6024245" y="727710"/>
                  </a:lnTo>
                  <a:lnTo>
                    <a:pt x="6060440" y="699135"/>
                  </a:lnTo>
                  <a:lnTo>
                    <a:pt x="6099810" y="675005"/>
                  </a:lnTo>
                  <a:lnTo>
                    <a:pt x="6142355" y="655637"/>
                  </a:lnTo>
                  <a:lnTo>
                    <a:pt x="6187122" y="641350"/>
                  </a:lnTo>
                  <a:lnTo>
                    <a:pt x="6234430" y="632460"/>
                  </a:lnTo>
                  <a:lnTo>
                    <a:pt x="6283325" y="629285"/>
                  </a:lnTo>
                  <a:lnTo>
                    <a:pt x="11625262" y="629285"/>
                  </a:lnTo>
                  <a:lnTo>
                    <a:pt x="11674157" y="632460"/>
                  </a:lnTo>
                  <a:lnTo>
                    <a:pt x="11721147" y="641350"/>
                  </a:lnTo>
                  <a:lnTo>
                    <a:pt x="11766232" y="655637"/>
                  </a:lnTo>
                  <a:lnTo>
                    <a:pt x="11808460" y="675005"/>
                  </a:lnTo>
                  <a:lnTo>
                    <a:pt x="11848147" y="699135"/>
                  </a:lnTo>
                  <a:lnTo>
                    <a:pt x="11884342" y="727710"/>
                  </a:lnTo>
                  <a:lnTo>
                    <a:pt x="11916727" y="760412"/>
                  </a:lnTo>
                  <a:lnTo>
                    <a:pt x="11945302" y="796607"/>
                  </a:lnTo>
                  <a:lnTo>
                    <a:pt x="11969432" y="835977"/>
                  </a:lnTo>
                  <a:lnTo>
                    <a:pt x="11989117" y="878522"/>
                  </a:lnTo>
                  <a:lnTo>
                    <a:pt x="12003405" y="923290"/>
                  </a:lnTo>
                  <a:lnTo>
                    <a:pt x="12012295" y="970280"/>
                  </a:lnTo>
                  <a:lnTo>
                    <a:pt x="12015152" y="1019175"/>
                  </a:lnTo>
                  <a:lnTo>
                    <a:pt x="12015152" y="1643062"/>
                  </a:lnTo>
                </a:path>
                <a:path w="12015470" h="1643379">
                  <a:moveTo>
                    <a:pt x="5893435" y="1643062"/>
                  </a:moveTo>
                  <a:lnTo>
                    <a:pt x="5893435" y="1019175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98627" y="490855"/>
              <a:ext cx="5347970" cy="6821805"/>
            </a:xfrm>
            <a:custGeom>
              <a:avLst/>
              <a:gdLst/>
              <a:ahLst/>
              <a:cxnLst/>
              <a:rect l="l" t="t" r="r" b="b"/>
              <a:pathLst>
                <a:path w="5347970" h="6821805">
                  <a:moveTo>
                    <a:pt x="5347652" y="0"/>
                  </a:moveTo>
                  <a:lnTo>
                    <a:pt x="1917064" y="0"/>
                  </a:lnTo>
                  <a:lnTo>
                    <a:pt x="0" y="6821487"/>
                  </a:lnTo>
                  <a:lnTo>
                    <a:pt x="3430587" y="6821487"/>
                  </a:lnTo>
                  <a:lnTo>
                    <a:pt x="5347652" y="0"/>
                  </a:lnTo>
                  <a:close/>
                </a:path>
              </a:pathLst>
            </a:custGeom>
            <a:solidFill>
              <a:srgbClr val="FFB800">
                <a:alpha val="1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15207" y="6786562"/>
              <a:ext cx="2500947" cy="4648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56275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5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5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40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40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53802" y="2572384"/>
            <a:ext cx="40601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355" dirty="0">
                <a:solidFill>
                  <a:srgbClr val="FFB800"/>
                </a:solidFill>
              </a:rPr>
              <a:t>Σας</a:t>
            </a:r>
            <a:r>
              <a:rPr sz="4500" spc="195" dirty="0">
                <a:solidFill>
                  <a:srgbClr val="FFB800"/>
                </a:solidFill>
              </a:rPr>
              <a:t> </a:t>
            </a:r>
            <a:r>
              <a:rPr sz="4500" spc="375" dirty="0">
                <a:solidFill>
                  <a:srgbClr val="FFB800"/>
                </a:solidFill>
              </a:rPr>
              <a:t>ευχαριστώ</a:t>
            </a:r>
            <a:endParaRPr sz="4500"/>
          </a:p>
        </p:txBody>
      </p:sp>
      <p:sp>
        <p:nvSpPr>
          <p:cNvPr id="9" name="object 9"/>
          <p:cNvSpPr txBox="1"/>
          <p:nvPr/>
        </p:nvSpPr>
        <p:spPr>
          <a:xfrm>
            <a:off x="4203700" y="3542029"/>
            <a:ext cx="5136515" cy="1606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60" dirty="0">
                <a:solidFill>
                  <a:srgbClr val="FFFFFF"/>
                </a:solidFill>
                <a:latin typeface="Calibri"/>
                <a:cs typeface="Calibri"/>
              </a:rPr>
              <a:t>Παρουσιάστρια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Calibri"/>
                <a:cs typeface="Calibri"/>
              </a:rPr>
              <a:t>Στυλιανός</a:t>
            </a:r>
            <a:r>
              <a:rPr sz="1350" spc="60" dirty="0">
                <a:solidFill>
                  <a:srgbClr val="FFFFFF"/>
                </a:solidFill>
                <a:latin typeface="Calibri"/>
                <a:cs typeface="Calibri"/>
              </a:rPr>
              <a:t> Καραγιάννης</a:t>
            </a:r>
            <a:r>
              <a:rPr sz="13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1350" spc="60" dirty="0">
                <a:solidFill>
                  <a:srgbClr val="FFFFFF"/>
                </a:solidFill>
                <a:latin typeface="Calibri"/>
                <a:cs typeface="Calibri"/>
              </a:rPr>
              <a:t>ΠορτογαλίαΠαρακαλείσθε</a:t>
            </a:r>
            <a:r>
              <a:rPr sz="1350" spc="65" dirty="0">
                <a:solidFill>
                  <a:srgbClr val="FFFFFF"/>
                </a:solidFill>
                <a:latin typeface="Calibri"/>
                <a:cs typeface="Calibri"/>
              </a:rPr>
              <a:t> να</a:t>
            </a:r>
            <a:r>
              <a:rPr sz="13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Calibri"/>
                <a:cs typeface="Calibri"/>
              </a:rPr>
              <a:t>αποστείλετε</a:t>
            </a:r>
            <a:r>
              <a:rPr sz="13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Calibri"/>
                <a:cs typeface="Calibri"/>
              </a:rPr>
              <a:t>όλες</a:t>
            </a:r>
            <a:r>
              <a:rPr sz="13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4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Calibri"/>
                <a:cs typeface="Calibri"/>
              </a:rPr>
              <a:t>ερωτήσεις</a:t>
            </a:r>
            <a:r>
              <a:rPr sz="13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Calibri"/>
              <a:cs typeface="Calibri"/>
            </a:endParaRPr>
          </a:p>
          <a:p>
            <a:pPr marL="12700" marR="493395">
              <a:lnSpc>
                <a:spcPct val="137700"/>
              </a:lnSpc>
            </a:pPr>
            <a:r>
              <a:rPr sz="1350" spc="60" dirty="0">
                <a:solidFill>
                  <a:srgbClr val="FFFFFF"/>
                </a:solidFill>
                <a:latin typeface="Calibri"/>
                <a:cs typeface="Calibri"/>
              </a:rPr>
              <a:t>διεύθυνση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350" spc="55" dirty="0">
                <a:solidFill>
                  <a:srgbClr val="FFFFFF"/>
                </a:solidFill>
                <a:latin typeface="Calibri"/>
                <a:cs typeface="Calibri"/>
              </a:rPr>
              <a:t>Στυλιανός </a:t>
            </a:r>
            <a:r>
              <a:rPr sz="1350" spc="60" dirty="0">
                <a:solidFill>
                  <a:srgbClr val="FFFFFF"/>
                </a:solidFill>
                <a:latin typeface="Calibri"/>
                <a:cs typeface="Calibri"/>
              </a:rPr>
              <a:t>Καραγιάννης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(PDMFC, </a:t>
            </a:r>
            <a:r>
              <a:rPr sz="135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): </a:t>
            </a:r>
            <a:r>
              <a:rPr sz="1350" spc="-3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45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stylianos.karagiannis@pdmfc.c</a:t>
            </a:r>
            <a:r>
              <a:rPr sz="1350" spc="45" dirty="0">
                <a:solidFill>
                  <a:srgbClr val="FFFFFF"/>
                </a:solidFill>
                <a:latin typeface="Times New Roman"/>
                <a:cs typeface="Times New Roman"/>
              </a:rPr>
              <a:t>om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98359" y="329247"/>
            <a:ext cx="3773170" cy="26670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400"/>
              </a:spcBef>
            </a:pPr>
            <a:r>
              <a:rPr sz="3600" spc="155" dirty="0">
                <a:latin typeface="Calibri"/>
                <a:cs typeface="Calibri"/>
              </a:rPr>
              <a:t>Ουσιώδεις αρχές </a:t>
            </a:r>
            <a:r>
              <a:rPr sz="3600" spc="160" dirty="0">
                <a:latin typeface="Calibri"/>
                <a:cs typeface="Calibri"/>
              </a:rPr>
              <a:t> </a:t>
            </a:r>
            <a:r>
              <a:rPr sz="3600" spc="140" dirty="0">
                <a:latin typeface="Calibri"/>
                <a:cs typeface="Calibri"/>
              </a:rPr>
              <a:t>και</a:t>
            </a:r>
            <a:r>
              <a:rPr sz="3600" spc="95" dirty="0">
                <a:latin typeface="Calibri"/>
                <a:cs typeface="Calibri"/>
              </a:rPr>
              <a:t> </a:t>
            </a:r>
            <a:r>
              <a:rPr sz="3600" spc="145" dirty="0">
                <a:latin typeface="Calibri"/>
                <a:cs typeface="Calibri"/>
              </a:rPr>
              <a:t>διαχείριση</a:t>
            </a:r>
            <a:r>
              <a:rPr sz="3600" spc="105" dirty="0">
                <a:latin typeface="Calibri"/>
                <a:cs typeface="Calibri"/>
              </a:rPr>
              <a:t> </a:t>
            </a:r>
            <a:r>
              <a:rPr sz="3600" spc="150" dirty="0">
                <a:latin typeface="Calibri"/>
                <a:cs typeface="Calibri"/>
              </a:rPr>
              <a:t>της </a:t>
            </a:r>
            <a:r>
              <a:rPr sz="3600" spc="-795" dirty="0">
                <a:latin typeface="Calibri"/>
                <a:cs typeface="Calibri"/>
              </a:rPr>
              <a:t> </a:t>
            </a:r>
            <a:r>
              <a:rPr sz="3600" spc="165" dirty="0">
                <a:latin typeface="Calibri"/>
                <a:cs typeface="Calibri"/>
              </a:rPr>
              <a:t>κυβερνοασφάλει </a:t>
            </a:r>
            <a:r>
              <a:rPr sz="3600" spc="170" dirty="0">
                <a:latin typeface="Calibri"/>
                <a:cs typeface="Calibri"/>
              </a:rPr>
              <a:t> ας </a:t>
            </a:r>
            <a:r>
              <a:rPr sz="3600" spc="155" dirty="0">
                <a:latin typeface="Calibri"/>
                <a:cs typeface="Calibri"/>
              </a:rPr>
              <a:t>για τον </a:t>
            </a:r>
            <a:r>
              <a:rPr sz="3600" spc="165" dirty="0">
                <a:latin typeface="Calibri"/>
                <a:cs typeface="Calibri"/>
              </a:rPr>
              <a:t>τομέα </a:t>
            </a:r>
            <a:r>
              <a:rPr sz="3600" spc="170" dirty="0">
                <a:latin typeface="Calibri"/>
                <a:cs typeface="Calibri"/>
              </a:rPr>
              <a:t> </a:t>
            </a:r>
            <a:r>
              <a:rPr sz="3600" spc="160" dirty="0">
                <a:latin typeface="Calibri"/>
                <a:cs typeface="Calibri"/>
              </a:rPr>
              <a:t>της</a:t>
            </a:r>
            <a:r>
              <a:rPr sz="3600" spc="155" dirty="0">
                <a:latin typeface="Calibri"/>
                <a:cs typeface="Calibri"/>
              </a:rPr>
              <a:t> </a:t>
            </a:r>
            <a:r>
              <a:rPr sz="3600" spc="160" dirty="0">
                <a:latin typeface="Calibri"/>
                <a:cs typeface="Calibri"/>
              </a:rPr>
              <a:t>ενέργειας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7725" y="3194050"/>
            <a:ext cx="3014345" cy="642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50" b="1" spc="305" dirty="0">
                <a:solidFill>
                  <a:srgbClr val="D8791A"/>
                </a:solidFill>
                <a:latin typeface="Calibri"/>
                <a:cs typeface="Calibri"/>
              </a:rPr>
              <a:t>C</a:t>
            </a:r>
            <a:r>
              <a:rPr sz="4050" b="1" spc="275" dirty="0">
                <a:solidFill>
                  <a:srgbClr val="D8791A"/>
                </a:solidFill>
                <a:latin typeface="Calibri"/>
                <a:cs typeface="Calibri"/>
              </a:rPr>
              <a:t>S</a:t>
            </a:r>
            <a:r>
              <a:rPr sz="4050" b="1" spc="310" dirty="0">
                <a:solidFill>
                  <a:srgbClr val="D8791A"/>
                </a:solidFill>
                <a:latin typeface="Calibri"/>
                <a:cs typeface="Calibri"/>
              </a:rPr>
              <a:t>P</a:t>
            </a:r>
            <a:r>
              <a:rPr sz="4050" b="1" spc="295" dirty="0">
                <a:solidFill>
                  <a:srgbClr val="D8791A"/>
                </a:solidFill>
                <a:latin typeface="Calibri"/>
                <a:cs typeface="Calibri"/>
              </a:rPr>
              <a:t>001_</a:t>
            </a:r>
            <a:r>
              <a:rPr sz="4050" b="1" spc="305" dirty="0">
                <a:solidFill>
                  <a:srgbClr val="D8791A"/>
                </a:solidFill>
                <a:latin typeface="Calibri"/>
                <a:cs typeface="Calibri"/>
              </a:rPr>
              <a:t>C</a:t>
            </a:r>
            <a:r>
              <a:rPr sz="4050" b="1" spc="295" dirty="0">
                <a:solidFill>
                  <a:srgbClr val="D8791A"/>
                </a:solidFill>
                <a:latin typeface="Calibri"/>
                <a:cs typeface="Calibri"/>
              </a:rPr>
              <a:t>_</a:t>
            </a:r>
            <a:r>
              <a:rPr sz="4050" b="1" spc="300" dirty="0">
                <a:solidFill>
                  <a:srgbClr val="D8791A"/>
                </a:solidFill>
                <a:latin typeface="Calibri"/>
                <a:cs typeface="Calibri"/>
              </a:rPr>
              <a:t>E</a:t>
            </a:r>
            <a:endParaRPr sz="4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97725" y="4297997"/>
            <a:ext cx="2159635" cy="7232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31100"/>
              </a:lnSpc>
              <a:spcBef>
                <a:spcPts val="110"/>
              </a:spcBef>
            </a:pPr>
            <a:r>
              <a:rPr sz="1200" spc="140" dirty="0">
                <a:latin typeface="Calibri"/>
                <a:cs typeface="Calibri"/>
              </a:rPr>
              <a:t>ΠΑΡΟΥΣΊΑΣΗ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ΑΠΌ: 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b="1" spc="135" dirty="0">
                <a:latin typeface="Calibri"/>
                <a:cs typeface="Calibri"/>
              </a:rPr>
              <a:t>ANTONIO</a:t>
            </a:r>
            <a:r>
              <a:rPr sz="1200" b="1" spc="190" dirty="0">
                <a:latin typeface="Calibri"/>
                <a:cs typeface="Calibri"/>
              </a:rPr>
              <a:t> </a:t>
            </a:r>
            <a:r>
              <a:rPr sz="1200" b="1" spc="130" dirty="0">
                <a:latin typeface="Calibri"/>
                <a:cs typeface="Calibri"/>
              </a:rPr>
              <a:t>MUÑOZ </a:t>
            </a:r>
            <a:r>
              <a:rPr sz="1200" b="1" spc="135" dirty="0">
                <a:latin typeface="Calibri"/>
                <a:cs typeface="Calibri"/>
              </a:rPr>
              <a:t> </a:t>
            </a:r>
            <a:r>
              <a:rPr sz="1050" spc="160" dirty="0">
                <a:latin typeface="Calibri"/>
                <a:cs typeface="Calibri"/>
              </a:rPr>
              <a:t>ΠΑΝΕΠΙΣΤΉΜΙΟ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ΤΗΣ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155" dirty="0">
                <a:latin typeface="Calibri"/>
                <a:cs typeface="Calibri"/>
              </a:rPr>
              <a:t>ΜΆΛΑΓΑ,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01765" y="907732"/>
            <a:ext cx="3011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65" dirty="0">
                <a:latin typeface="Calibri"/>
                <a:cs typeface="Calibri"/>
              </a:rPr>
              <a:t>Γνωστοποίηση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01765" y="2081529"/>
            <a:ext cx="5329555" cy="1408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355600" algn="l"/>
              </a:tabLst>
            </a:pPr>
            <a:r>
              <a:rPr sz="1200" i="1" spc="80" dirty="0">
                <a:latin typeface="Calibri"/>
                <a:cs typeface="Calibri"/>
              </a:rPr>
              <a:t>Συγχρηματοδοτείται </a:t>
            </a:r>
            <a:r>
              <a:rPr sz="1200" i="1" spc="95" dirty="0">
                <a:latin typeface="Calibri"/>
                <a:cs typeface="Calibri"/>
              </a:rPr>
              <a:t>από </a:t>
            </a:r>
            <a:r>
              <a:rPr sz="1200" i="1" spc="75" dirty="0">
                <a:latin typeface="Calibri"/>
                <a:cs typeface="Calibri"/>
              </a:rPr>
              <a:t>την </a:t>
            </a:r>
            <a:r>
              <a:rPr sz="1200" i="1" spc="90" dirty="0">
                <a:latin typeface="Calibri"/>
                <a:cs typeface="Calibri"/>
              </a:rPr>
              <a:t>Ευρωπαϊκή </a:t>
            </a:r>
            <a:r>
              <a:rPr sz="1200" i="1" spc="85" dirty="0">
                <a:latin typeface="Calibri"/>
                <a:cs typeface="Calibri"/>
              </a:rPr>
              <a:t>Ένωση. Ωστόσο, </a:t>
            </a:r>
            <a:r>
              <a:rPr sz="1200" i="1" spc="65" dirty="0">
                <a:latin typeface="Calibri"/>
                <a:cs typeface="Calibri"/>
              </a:rPr>
              <a:t>οι </a:t>
            </a:r>
            <a:r>
              <a:rPr sz="1200" i="1" spc="85" dirty="0">
                <a:latin typeface="Calibri"/>
                <a:cs typeface="Calibri"/>
              </a:rPr>
              <a:t>απόψεις </a:t>
            </a:r>
            <a:r>
              <a:rPr sz="1200" i="1" spc="-26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και</a:t>
            </a:r>
            <a:r>
              <a:rPr sz="1200" i="1" spc="80" dirty="0">
                <a:latin typeface="Calibri"/>
                <a:cs typeface="Calibri"/>
              </a:rPr>
              <a:t> </a:t>
            </a:r>
            <a:r>
              <a:rPr sz="1200" i="1" spc="65" dirty="0">
                <a:latin typeface="Calibri"/>
                <a:cs typeface="Calibri"/>
              </a:rPr>
              <a:t>οι</a:t>
            </a:r>
            <a:r>
              <a:rPr sz="1200" i="1" spc="70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γνώμες</a:t>
            </a:r>
            <a:r>
              <a:rPr sz="1200" i="1" spc="90" dirty="0">
                <a:latin typeface="Calibri"/>
                <a:cs typeface="Calibri"/>
              </a:rPr>
              <a:t> </a:t>
            </a:r>
            <a:r>
              <a:rPr sz="1200" i="1" spc="95" dirty="0">
                <a:latin typeface="Calibri"/>
                <a:cs typeface="Calibri"/>
              </a:rPr>
              <a:t>που</a:t>
            </a:r>
            <a:r>
              <a:rPr sz="1200" i="1" spc="100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εκφράζονται</a:t>
            </a:r>
            <a:r>
              <a:rPr sz="1200" i="1" spc="434" dirty="0">
                <a:latin typeface="Calibri"/>
                <a:cs typeface="Calibri"/>
              </a:rPr>
              <a:t> </a:t>
            </a:r>
            <a:r>
              <a:rPr sz="1200" i="1" spc="70" dirty="0">
                <a:latin typeface="Calibri"/>
                <a:cs typeface="Calibri"/>
              </a:rPr>
              <a:t>είναι</a:t>
            </a:r>
            <a:r>
              <a:rPr sz="1200" i="1" spc="75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αποκλειστικά</a:t>
            </a:r>
            <a:r>
              <a:rPr sz="1200" i="1" spc="434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του/των </a:t>
            </a:r>
            <a:r>
              <a:rPr sz="1200" i="1" spc="85" dirty="0">
                <a:latin typeface="Calibri"/>
                <a:cs typeface="Calibri"/>
              </a:rPr>
              <a:t> </a:t>
            </a:r>
            <a:r>
              <a:rPr sz="1200" i="1" spc="90" dirty="0">
                <a:latin typeface="Calibri"/>
                <a:cs typeface="Calibri"/>
              </a:rPr>
              <a:t>συγγραφέα/ων </a:t>
            </a:r>
            <a:r>
              <a:rPr sz="1200" i="1" spc="75" dirty="0">
                <a:latin typeface="Calibri"/>
                <a:cs typeface="Calibri"/>
              </a:rPr>
              <a:t>και </a:t>
            </a:r>
            <a:r>
              <a:rPr sz="1200" i="1" spc="80" dirty="0">
                <a:latin typeface="Calibri"/>
                <a:cs typeface="Calibri"/>
              </a:rPr>
              <a:t>δεν </a:t>
            </a:r>
            <a:r>
              <a:rPr sz="1200" i="1" spc="85" dirty="0">
                <a:latin typeface="Calibri"/>
                <a:cs typeface="Calibri"/>
              </a:rPr>
              <a:t>αντανακλούν </a:t>
            </a:r>
            <a:r>
              <a:rPr sz="1200" i="1" spc="70" dirty="0">
                <a:latin typeface="Calibri"/>
                <a:cs typeface="Calibri"/>
              </a:rPr>
              <a:t>κατ' </a:t>
            </a:r>
            <a:r>
              <a:rPr sz="1200" i="1" spc="85" dirty="0">
                <a:latin typeface="Calibri"/>
                <a:cs typeface="Calibri"/>
              </a:rPr>
              <a:t>ανάγκη </a:t>
            </a:r>
            <a:r>
              <a:rPr sz="1200" i="1" spc="60" dirty="0">
                <a:latin typeface="Calibri"/>
                <a:cs typeface="Calibri"/>
              </a:rPr>
              <a:t>τις </a:t>
            </a:r>
            <a:r>
              <a:rPr sz="1200" i="1" spc="85" dirty="0">
                <a:latin typeface="Calibri"/>
                <a:cs typeface="Calibri"/>
              </a:rPr>
              <a:t>απόψεις </a:t>
            </a:r>
            <a:r>
              <a:rPr sz="1200" i="1" spc="75" dirty="0">
                <a:latin typeface="Calibri"/>
                <a:cs typeface="Calibri"/>
              </a:rPr>
              <a:t>και </a:t>
            </a:r>
            <a:r>
              <a:rPr sz="1200" i="1" spc="65" dirty="0">
                <a:latin typeface="Calibri"/>
                <a:cs typeface="Calibri"/>
              </a:rPr>
              <a:t>τις </a:t>
            </a:r>
            <a:r>
              <a:rPr sz="1200" i="1" spc="-260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γνώμες </a:t>
            </a:r>
            <a:r>
              <a:rPr sz="1200" i="1" spc="75" dirty="0">
                <a:latin typeface="Calibri"/>
                <a:cs typeface="Calibri"/>
              </a:rPr>
              <a:t>της </a:t>
            </a:r>
            <a:r>
              <a:rPr sz="1200" i="1" spc="85" dirty="0">
                <a:latin typeface="Calibri"/>
                <a:cs typeface="Calibri"/>
              </a:rPr>
              <a:t>Ευρωπαϊκής </a:t>
            </a:r>
            <a:r>
              <a:rPr sz="1200" i="1" spc="90" dirty="0">
                <a:latin typeface="Calibri"/>
                <a:cs typeface="Calibri"/>
              </a:rPr>
              <a:t>Ένωσης </a:t>
            </a:r>
            <a:r>
              <a:rPr sz="1200" i="1" spc="95" dirty="0">
                <a:latin typeface="Calibri"/>
                <a:cs typeface="Calibri"/>
              </a:rPr>
              <a:t>ή </a:t>
            </a:r>
            <a:r>
              <a:rPr sz="1200" i="1" spc="75" dirty="0">
                <a:latin typeface="Calibri"/>
                <a:cs typeface="Calibri"/>
              </a:rPr>
              <a:t>της </a:t>
            </a:r>
            <a:r>
              <a:rPr sz="1200" i="1" spc="90" dirty="0">
                <a:latin typeface="Calibri"/>
                <a:cs typeface="Calibri"/>
              </a:rPr>
              <a:t>HADEA. </a:t>
            </a:r>
            <a:r>
              <a:rPr sz="1200" i="1" spc="85" dirty="0">
                <a:latin typeface="Calibri"/>
                <a:cs typeface="Calibri"/>
              </a:rPr>
              <a:t>Ούτε </a:t>
            </a:r>
            <a:r>
              <a:rPr sz="1200" i="1" spc="95" dirty="0">
                <a:latin typeface="Calibri"/>
                <a:cs typeface="Calibri"/>
              </a:rPr>
              <a:t>η </a:t>
            </a:r>
            <a:r>
              <a:rPr sz="1200" i="1" spc="90" dirty="0">
                <a:latin typeface="Calibri"/>
                <a:cs typeface="Calibri"/>
              </a:rPr>
              <a:t>Ευρωπαϊκή </a:t>
            </a:r>
            <a:r>
              <a:rPr sz="1200" i="1" spc="95" dirty="0">
                <a:latin typeface="Calibri"/>
                <a:cs typeface="Calibri"/>
              </a:rPr>
              <a:t> Ένωση </a:t>
            </a:r>
            <a:r>
              <a:rPr sz="1200" i="1" spc="80" dirty="0">
                <a:latin typeface="Calibri"/>
                <a:cs typeface="Calibri"/>
              </a:rPr>
              <a:t>ούτε </a:t>
            </a:r>
            <a:r>
              <a:rPr sz="1200" i="1" spc="95" dirty="0">
                <a:latin typeface="Calibri"/>
                <a:cs typeface="Calibri"/>
              </a:rPr>
              <a:t>η </a:t>
            </a:r>
            <a:r>
              <a:rPr sz="1200" i="1" spc="85" dirty="0">
                <a:latin typeface="Calibri"/>
                <a:cs typeface="Calibri"/>
              </a:rPr>
              <a:t>χορηγούσα αρχή </a:t>
            </a:r>
            <a:r>
              <a:rPr sz="1200" i="1" spc="90" dirty="0">
                <a:latin typeface="Calibri"/>
                <a:cs typeface="Calibri"/>
              </a:rPr>
              <a:t>μπορούν να θεωρηθούν </a:t>
            </a:r>
            <a:r>
              <a:rPr sz="1200" i="1" spc="85" dirty="0">
                <a:latin typeface="Calibri"/>
                <a:cs typeface="Calibri"/>
              </a:rPr>
              <a:t>υπεύθυνοι </a:t>
            </a:r>
            <a:r>
              <a:rPr sz="1200" i="1" spc="90" dirty="0">
                <a:latin typeface="Calibri"/>
                <a:cs typeface="Calibri"/>
              </a:rPr>
              <a:t> </a:t>
            </a:r>
            <a:r>
              <a:rPr sz="1200" i="1" spc="55" dirty="0">
                <a:latin typeface="Calibri"/>
                <a:cs typeface="Calibri"/>
              </a:rPr>
              <a:t>γι'</a:t>
            </a:r>
            <a:r>
              <a:rPr sz="1200" i="1" spc="3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αυτές.</a:t>
            </a:r>
            <a:endParaRPr sz="1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25"/>
              </a:spcBef>
              <a:buSzPct val="133333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1200" i="1" spc="90" dirty="0">
                <a:latin typeface="Calibri"/>
                <a:cs typeface="Calibri"/>
              </a:rPr>
              <a:t>Συμφωνία</a:t>
            </a:r>
            <a:r>
              <a:rPr sz="1200" i="1" spc="15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έργου</a:t>
            </a:r>
            <a:r>
              <a:rPr sz="1200" i="1" spc="2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αριθ.</a:t>
            </a:r>
            <a:r>
              <a:rPr sz="1200" i="1" spc="20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101083594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455" y="6337617"/>
            <a:ext cx="3312160" cy="4470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5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5: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Antonio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Muñoz,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93130" marR="937894">
              <a:lnSpc>
                <a:spcPct val="120700"/>
              </a:lnSpc>
              <a:spcBef>
                <a:spcPts val="95"/>
              </a:spcBef>
            </a:pP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Θέμα</a:t>
            </a:r>
            <a:r>
              <a:rPr sz="2400" spc="140" dirty="0">
                <a:solidFill>
                  <a:srgbClr val="FFFFFF"/>
                </a:solidFill>
              </a:rPr>
              <a:t>-5: </a:t>
            </a:r>
            <a:r>
              <a:rPr sz="2400" spc="130" dirty="0">
                <a:solidFill>
                  <a:srgbClr val="FFFFFF"/>
                </a:solidFill>
                <a:latin typeface="Calibri"/>
                <a:cs typeface="Calibri"/>
              </a:rPr>
              <a:t>Ασφαλές </a:t>
            </a:r>
            <a:r>
              <a:rPr sz="240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Calibri"/>
                <a:cs typeface="Calibri"/>
              </a:rPr>
              <a:t>Αρχιτεκτονική</a:t>
            </a:r>
            <a:r>
              <a:rPr sz="24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σχεδίαση</a:t>
            </a:r>
            <a:endParaRPr sz="2400">
              <a:latin typeface="Calibri"/>
              <a:cs typeface="Calibri"/>
            </a:endParaRPr>
          </a:p>
          <a:p>
            <a:pPr marL="5993130" marR="5080">
              <a:lnSpc>
                <a:spcPts val="2780"/>
              </a:lnSpc>
              <a:spcBef>
                <a:spcPts val="219"/>
              </a:spcBef>
            </a:pPr>
            <a:r>
              <a:rPr sz="2400" spc="1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24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24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24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ενεργειακά </a:t>
            </a:r>
            <a:r>
              <a:rPr sz="2400" spc="-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8904" y="2281554"/>
            <a:ext cx="1327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2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05525" indent="-274320">
              <a:lnSpc>
                <a:spcPts val="118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0" dirty="0">
                <a:solidFill>
                  <a:srgbClr val="FFFFFF"/>
                </a:solidFill>
              </a:rPr>
              <a:t>Σχεδιασμός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και</a:t>
            </a:r>
            <a:r>
              <a:rPr spc="4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υλοποίηση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70" dirty="0">
                <a:solidFill>
                  <a:srgbClr val="FFFFFF"/>
                </a:solidFill>
              </a:rPr>
              <a:t>ασφαλών</a:t>
            </a:r>
            <a:r>
              <a:rPr spc="4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αρχιτεκτονικών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δικτύων</a:t>
            </a:r>
            <a:r>
              <a:rPr spc="4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για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ενεργειακά</a:t>
            </a:r>
          </a:p>
          <a:p>
            <a:pPr marL="6105525">
              <a:lnSpc>
                <a:spcPts val="1019"/>
              </a:lnSpc>
            </a:pPr>
            <a:r>
              <a:rPr spc="55" dirty="0">
                <a:solidFill>
                  <a:srgbClr val="FFFFFF"/>
                </a:solidFill>
              </a:rPr>
              <a:t>συστήματα</a:t>
            </a:r>
          </a:p>
          <a:p>
            <a:pPr marL="5818505">
              <a:lnSpc>
                <a:spcPct val="100000"/>
              </a:lnSpc>
              <a:spcBef>
                <a:spcPts val="5"/>
              </a:spcBef>
            </a:pPr>
            <a:endParaRPr sz="1000"/>
          </a:p>
          <a:p>
            <a:pPr marL="6105525" marR="353060" indent="-274320">
              <a:lnSpc>
                <a:spcPct val="919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>
                <a:solidFill>
                  <a:srgbClr val="FFFFFF"/>
                </a:solidFill>
              </a:rPr>
              <a:t>Ασφαλισμένη </a:t>
            </a:r>
            <a:r>
              <a:rPr spc="55" dirty="0">
                <a:solidFill>
                  <a:srgbClr val="FFFFFF"/>
                </a:solidFill>
              </a:rPr>
              <a:t>αρχιτεκτονική </a:t>
            </a:r>
            <a:r>
              <a:rPr spc="60" dirty="0">
                <a:solidFill>
                  <a:srgbClr val="FFFFFF"/>
                </a:solidFill>
              </a:rPr>
              <a:t>δικτύων στον </a:t>
            </a:r>
            <a:r>
              <a:rPr spc="65" dirty="0">
                <a:solidFill>
                  <a:srgbClr val="FFFFFF"/>
                </a:solidFill>
              </a:rPr>
              <a:t>τομέα </a:t>
            </a:r>
            <a:r>
              <a:rPr spc="55" dirty="0">
                <a:solidFill>
                  <a:srgbClr val="FFFFFF"/>
                </a:solidFill>
              </a:rPr>
              <a:t>της </a:t>
            </a:r>
            <a:r>
              <a:rPr spc="50" dirty="0">
                <a:solidFill>
                  <a:srgbClr val="FFFFFF"/>
                </a:solidFill>
              </a:rPr>
              <a:t>ενέργειας, </a:t>
            </a:r>
            <a:r>
              <a:rPr spc="5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συμπεριλαμβανομένων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των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συστημάτων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SCADA,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των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έξυπνων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δικτύων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και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άλλων </a:t>
            </a:r>
            <a:r>
              <a:rPr spc="-18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κρίσιμων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ενεργειακών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περιουσιακών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στοιχείων</a:t>
            </a:r>
          </a:p>
          <a:p>
            <a:pPr marL="5818505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Font typeface="Courier New"/>
              <a:buChar char="o"/>
            </a:pPr>
            <a:endParaRPr sz="850"/>
          </a:p>
          <a:p>
            <a:pPr marL="6105525" marR="533400" indent="-274320">
              <a:lnSpc>
                <a:spcPct val="963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>
                <a:solidFill>
                  <a:srgbClr val="FFFFFF"/>
                </a:solidFill>
              </a:rPr>
              <a:t>Χρήση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της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κατάτμησης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του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δικτύου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για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την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70" dirty="0">
                <a:solidFill>
                  <a:srgbClr val="FFFFFF"/>
                </a:solidFill>
              </a:rPr>
              <a:t>απομόνωση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κρίσιμων</a:t>
            </a:r>
            <a:r>
              <a:rPr spc="4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συστημάτων 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και</a:t>
            </a:r>
            <a:r>
              <a:rPr spc="2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τη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μείωση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των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επιπτώσεων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των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κυβερνοεπιθέσεων.</a:t>
            </a:r>
          </a:p>
          <a:p>
            <a:pPr marL="5818505">
              <a:lnSpc>
                <a:spcPct val="100000"/>
              </a:lnSpc>
              <a:spcBef>
                <a:spcPts val="35"/>
              </a:spcBef>
              <a:buClr>
                <a:srgbClr val="FFBA00"/>
              </a:buClr>
              <a:buFont typeface="Courier New"/>
              <a:buChar char="o"/>
            </a:pPr>
            <a:endParaRPr sz="800"/>
          </a:p>
          <a:p>
            <a:pPr marL="6105525" marR="5080" indent="-274320">
              <a:lnSpc>
                <a:spcPct val="989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>
                <a:solidFill>
                  <a:srgbClr val="FFFFFF"/>
                </a:solidFill>
              </a:rPr>
              <a:t>Διαρθρώνουμε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τείχη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(ηλεκτρονικής)</a:t>
            </a:r>
            <a:r>
              <a:rPr spc="4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προστασίας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και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συστήματα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ελέγχου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πρόσβασης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για 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την προστασία </a:t>
            </a:r>
            <a:r>
              <a:rPr spc="65" dirty="0">
                <a:solidFill>
                  <a:srgbClr val="FFFFFF"/>
                </a:solidFill>
              </a:rPr>
              <a:t>των </a:t>
            </a:r>
            <a:r>
              <a:rPr spc="60" dirty="0">
                <a:solidFill>
                  <a:srgbClr val="FFFFFF"/>
                </a:solidFill>
              </a:rPr>
              <a:t>δικτύων </a:t>
            </a:r>
            <a:r>
              <a:rPr spc="55" dirty="0">
                <a:solidFill>
                  <a:srgbClr val="FFFFFF"/>
                </a:solidFill>
              </a:rPr>
              <a:t>ενέργειας και </a:t>
            </a:r>
            <a:r>
              <a:rPr spc="60" dirty="0">
                <a:solidFill>
                  <a:srgbClr val="FFFFFF"/>
                </a:solidFill>
              </a:rPr>
              <a:t>τον περιορισμό </a:t>
            </a:r>
            <a:r>
              <a:rPr spc="55" dirty="0">
                <a:solidFill>
                  <a:srgbClr val="FFFFFF"/>
                </a:solidFill>
              </a:rPr>
              <a:t>της </a:t>
            </a:r>
            <a:r>
              <a:rPr spc="70" dirty="0">
                <a:solidFill>
                  <a:srgbClr val="FFFFFF"/>
                </a:solidFill>
              </a:rPr>
              <a:t>μη </a:t>
            </a:r>
            <a:r>
              <a:rPr spc="60" dirty="0">
                <a:solidFill>
                  <a:srgbClr val="FFFFFF"/>
                </a:solidFill>
              </a:rPr>
              <a:t>εξουσιοδοτημένης </a:t>
            </a:r>
            <a:r>
              <a:rPr spc="65" dirty="0">
                <a:solidFill>
                  <a:srgbClr val="FFFFFF"/>
                </a:solidFill>
              </a:rPr>
              <a:t> πρόσβασης</a:t>
            </a:r>
          </a:p>
          <a:p>
            <a:pPr marL="5818505">
              <a:lnSpc>
                <a:spcPct val="100000"/>
              </a:lnSpc>
              <a:spcBef>
                <a:spcPts val="55"/>
              </a:spcBef>
              <a:buClr>
                <a:srgbClr val="FFBA00"/>
              </a:buClr>
              <a:buFont typeface="Courier New"/>
              <a:buChar char="o"/>
            </a:pPr>
            <a:endParaRPr spc="65" dirty="0">
              <a:solidFill>
                <a:srgbClr val="FFFFFF"/>
              </a:solidFill>
            </a:endParaRPr>
          </a:p>
          <a:p>
            <a:pPr marL="6105525" marR="587375" indent="-274320">
              <a:lnSpc>
                <a:spcPct val="895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0" dirty="0">
                <a:solidFill>
                  <a:srgbClr val="FFFFFF"/>
                </a:solidFill>
              </a:rPr>
              <a:t>Υλοποίηση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συστημάτων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ανίχνευσης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και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πρόληψης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εισβολών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0" dirty="0">
                <a:solidFill>
                  <a:srgbClr val="FFFFFF"/>
                </a:solidFill>
              </a:rPr>
              <a:t>(IDS/IPS)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για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την 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παρακολούθηση</a:t>
            </a:r>
            <a:r>
              <a:rPr spc="2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και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την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προστασία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δικτύων</a:t>
            </a:r>
          </a:p>
          <a:p>
            <a:pPr marL="5818505">
              <a:lnSpc>
                <a:spcPct val="100000"/>
              </a:lnSpc>
              <a:spcBef>
                <a:spcPts val="45"/>
              </a:spcBef>
              <a:buClr>
                <a:srgbClr val="FFBA00"/>
              </a:buClr>
              <a:buFont typeface="Courier New"/>
              <a:buChar char="o"/>
            </a:pPr>
            <a:endParaRPr sz="1000"/>
          </a:p>
          <a:p>
            <a:pPr marL="6105525" marR="328930" indent="-274320">
              <a:lnSpc>
                <a:spcPct val="895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>
                <a:solidFill>
                  <a:srgbClr val="FFFFFF"/>
                </a:solidFill>
              </a:rPr>
              <a:t>Εφαρμογή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75" dirty="0">
                <a:solidFill>
                  <a:srgbClr val="FFFFFF"/>
                </a:solidFill>
              </a:rPr>
              <a:t>VPN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για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70" dirty="0">
                <a:solidFill>
                  <a:srgbClr val="FFFFFF"/>
                </a:solidFill>
              </a:rPr>
              <a:t>ασφαλή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απομακρυσμένη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70" dirty="0">
                <a:solidFill>
                  <a:srgbClr val="FFFFFF"/>
                </a:solidFill>
              </a:rPr>
              <a:t>πρόσβαση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σε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ενεργειακά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συστήματα </a:t>
            </a:r>
            <a:r>
              <a:rPr spc="-185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και</a:t>
            </a:r>
            <a:r>
              <a:rPr spc="2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ευαίσθητα</a:t>
            </a:r>
            <a:r>
              <a:rPr spc="2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δεδομένα</a:t>
            </a: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70134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455" y="6337617"/>
            <a:ext cx="3312160" cy="4470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5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5: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Antonio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Muñoz,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93130" marR="937894">
              <a:lnSpc>
                <a:spcPct val="120700"/>
              </a:lnSpc>
              <a:spcBef>
                <a:spcPts val="95"/>
              </a:spcBef>
            </a:pP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Θέμα</a:t>
            </a:r>
            <a:r>
              <a:rPr sz="2400" spc="140" dirty="0">
                <a:solidFill>
                  <a:srgbClr val="FFFFFF"/>
                </a:solidFill>
              </a:rPr>
              <a:t>-5: </a:t>
            </a:r>
            <a:r>
              <a:rPr sz="2400" spc="130" dirty="0">
                <a:solidFill>
                  <a:srgbClr val="FFFFFF"/>
                </a:solidFill>
                <a:latin typeface="Calibri"/>
                <a:cs typeface="Calibri"/>
              </a:rPr>
              <a:t>Ασφαλές </a:t>
            </a:r>
            <a:r>
              <a:rPr sz="240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Calibri"/>
                <a:cs typeface="Calibri"/>
              </a:rPr>
              <a:t>Αρχιτεκτονική</a:t>
            </a:r>
            <a:r>
              <a:rPr sz="24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σχεδίαση</a:t>
            </a:r>
            <a:endParaRPr sz="2400">
              <a:latin typeface="Calibri"/>
              <a:cs typeface="Calibri"/>
            </a:endParaRPr>
          </a:p>
          <a:p>
            <a:pPr marL="5993130" marR="5080">
              <a:lnSpc>
                <a:spcPts val="2780"/>
              </a:lnSpc>
              <a:spcBef>
                <a:spcPts val="219"/>
              </a:spcBef>
            </a:pPr>
            <a:r>
              <a:rPr sz="2400" spc="1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24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24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24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ενεργειακά </a:t>
            </a:r>
            <a:r>
              <a:rPr sz="2400" spc="-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8904" y="2281554"/>
            <a:ext cx="1327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2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05525" indent="-274320">
              <a:lnSpc>
                <a:spcPts val="118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0" dirty="0"/>
              <a:t>Σχεδιασμός</a:t>
            </a:r>
            <a:r>
              <a:rPr spc="30" dirty="0"/>
              <a:t> </a:t>
            </a:r>
            <a:r>
              <a:rPr spc="55" dirty="0"/>
              <a:t>και</a:t>
            </a:r>
            <a:r>
              <a:rPr spc="40" dirty="0"/>
              <a:t> </a:t>
            </a:r>
            <a:r>
              <a:rPr spc="65" dirty="0"/>
              <a:t>υλοποίηση</a:t>
            </a:r>
            <a:r>
              <a:rPr spc="35" dirty="0"/>
              <a:t> </a:t>
            </a:r>
            <a:r>
              <a:rPr spc="70" dirty="0"/>
              <a:t>ασφαλών</a:t>
            </a:r>
            <a:r>
              <a:rPr spc="40" dirty="0"/>
              <a:t> </a:t>
            </a:r>
            <a:r>
              <a:rPr spc="55" dirty="0"/>
              <a:t>αρχιτεκτονικών</a:t>
            </a:r>
            <a:r>
              <a:rPr spc="35" dirty="0"/>
              <a:t> </a:t>
            </a:r>
            <a:r>
              <a:rPr spc="60" dirty="0"/>
              <a:t>δικτύων</a:t>
            </a:r>
            <a:r>
              <a:rPr spc="40" dirty="0"/>
              <a:t> </a:t>
            </a:r>
            <a:r>
              <a:rPr spc="55" dirty="0"/>
              <a:t>για</a:t>
            </a:r>
            <a:r>
              <a:rPr spc="35" dirty="0"/>
              <a:t> </a:t>
            </a:r>
            <a:r>
              <a:rPr spc="55" dirty="0"/>
              <a:t>ενεργειακά</a:t>
            </a:r>
          </a:p>
          <a:p>
            <a:pPr marL="6105525">
              <a:lnSpc>
                <a:spcPts val="1019"/>
              </a:lnSpc>
            </a:pPr>
            <a:r>
              <a:rPr spc="55" dirty="0"/>
              <a:t>συστήματα</a:t>
            </a:r>
          </a:p>
          <a:p>
            <a:pPr marL="5818505">
              <a:lnSpc>
                <a:spcPct val="100000"/>
              </a:lnSpc>
              <a:spcBef>
                <a:spcPts val="5"/>
              </a:spcBef>
            </a:pPr>
            <a:endParaRPr sz="1000"/>
          </a:p>
          <a:p>
            <a:pPr marL="6105525" marR="353060" indent="-274320">
              <a:lnSpc>
                <a:spcPct val="919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/>
              <a:t>Ασφαλισμένη </a:t>
            </a:r>
            <a:r>
              <a:rPr spc="55" dirty="0"/>
              <a:t>αρχιτεκτονική </a:t>
            </a:r>
            <a:r>
              <a:rPr spc="60" dirty="0"/>
              <a:t>δικτύων στον </a:t>
            </a:r>
            <a:r>
              <a:rPr spc="65" dirty="0"/>
              <a:t>τομέα </a:t>
            </a:r>
            <a:r>
              <a:rPr spc="55" dirty="0"/>
              <a:t>της </a:t>
            </a:r>
            <a:r>
              <a:rPr spc="50" dirty="0"/>
              <a:t>ενέργειας, </a:t>
            </a:r>
            <a:r>
              <a:rPr spc="55" dirty="0"/>
              <a:t> </a:t>
            </a:r>
            <a:r>
              <a:rPr spc="65" dirty="0"/>
              <a:t>συμπεριλαμβανομένων</a:t>
            </a:r>
            <a:r>
              <a:rPr spc="30" dirty="0"/>
              <a:t> </a:t>
            </a:r>
            <a:r>
              <a:rPr spc="65" dirty="0"/>
              <a:t>των</a:t>
            </a:r>
            <a:r>
              <a:rPr spc="30" dirty="0"/>
              <a:t> </a:t>
            </a:r>
            <a:r>
              <a:rPr spc="65" dirty="0"/>
              <a:t>συστημάτων</a:t>
            </a:r>
            <a:r>
              <a:rPr spc="25" dirty="0"/>
              <a:t> </a:t>
            </a:r>
            <a:r>
              <a:rPr spc="65" dirty="0"/>
              <a:t>SCADA,</a:t>
            </a:r>
            <a:r>
              <a:rPr spc="30" dirty="0"/>
              <a:t> </a:t>
            </a:r>
            <a:r>
              <a:rPr spc="65" dirty="0"/>
              <a:t>των</a:t>
            </a:r>
            <a:r>
              <a:rPr spc="30" dirty="0"/>
              <a:t> </a:t>
            </a:r>
            <a:r>
              <a:rPr spc="65" dirty="0"/>
              <a:t>έξυπνων</a:t>
            </a:r>
            <a:r>
              <a:rPr spc="30" dirty="0"/>
              <a:t> </a:t>
            </a:r>
            <a:r>
              <a:rPr spc="60" dirty="0"/>
              <a:t>δικτύων</a:t>
            </a:r>
            <a:r>
              <a:rPr spc="30" dirty="0"/>
              <a:t> </a:t>
            </a:r>
            <a:r>
              <a:rPr spc="55" dirty="0"/>
              <a:t>και</a:t>
            </a:r>
            <a:r>
              <a:rPr spc="25" dirty="0"/>
              <a:t> </a:t>
            </a:r>
            <a:r>
              <a:rPr spc="65" dirty="0"/>
              <a:t>άλλων </a:t>
            </a:r>
            <a:r>
              <a:rPr spc="-185" dirty="0"/>
              <a:t> </a:t>
            </a:r>
            <a:r>
              <a:rPr spc="60" dirty="0"/>
              <a:t>κρίσιμων</a:t>
            </a:r>
            <a:r>
              <a:rPr spc="30" dirty="0"/>
              <a:t> </a:t>
            </a:r>
            <a:r>
              <a:rPr spc="60" dirty="0"/>
              <a:t>ενεργειακών</a:t>
            </a:r>
            <a:r>
              <a:rPr spc="30" dirty="0"/>
              <a:t> </a:t>
            </a:r>
            <a:r>
              <a:rPr spc="60" dirty="0"/>
              <a:t>περιουσιακών</a:t>
            </a:r>
            <a:r>
              <a:rPr spc="25" dirty="0"/>
              <a:t> </a:t>
            </a:r>
            <a:r>
              <a:rPr spc="55" dirty="0"/>
              <a:t>στοιχείων</a:t>
            </a:r>
          </a:p>
          <a:p>
            <a:pPr marL="5818505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Font typeface="Courier New"/>
              <a:buChar char="o"/>
            </a:pPr>
            <a:endParaRPr sz="850"/>
          </a:p>
          <a:p>
            <a:pPr marL="6105525" marR="533400" indent="-274320">
              <a:lnSpc>
                <a:spcPct val="963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/>
              <a:t>Χρήση</a:t>
            </a:r>
            <a:r>
              <a:rPr spc="30" dirty="0"/>
              <a:t> </a:t>
            </a:r>
            <a:r>
              <a:rPr spc="55" dirty="0"/>
              <a:t>της</a:t>
            </a:r>
            <a:r>
              <a:rPr spc="30" dirty="0"/>
              <a:t> </a:t>
            </a:r>
            <a:r>
              <a:rPr spc="60" dirty="0"/>
              <a:t>κατάτμησης</a:t>
            </a:r>
            <a:r>
              <a:rPr spc="30" dirty="0"/>
              <a:t> </a:t>
            </a:r>
            <a:r>
              <a:rPr spc="60" dirty="0"/>
              <a:t>του</a:t>
            </a:r>
            <a:r>
              <a:rPr spc="30" dirty="0"/>
              <a:t> </a:t>
            </a:r>
            <a:r>
              <a:rPr spc="60" dirty="0"/>
              <a:t>δικτύου</a:t>
            </a:r>
            <a:r>
              <a:rPr spc="35" dirty="0"/>
              <a:t> </a:t>
            </a:r>
            <a:r>
              <a:rPr spc="55" dirty="0"/>
              <a:t>για</a:t>
            </a:r>
            <a:r>
              <a:rPr spc="35" dirty="0"/>
              <a:t> </a:t>
            </a:r>
            <a:r>
              <a:rPr spc="60" dirty="0"/>
              <a:t>την</a:t>
            </a:r>
            <a:r>
              <a:rPr spc="35" dirty="0"/>
              <a:t> </a:t>
            </a:r>
            <a:r>
              <a:rPr spc="70" dirty="0"/>
              <a:t>απομόνωση</a:t>
            </a:r>
            <a:r>
              <a:rPr spc="30" dirty="0"/>
              <a:t> </a:t>
            </a:r>
            <a:r>
              <a:rPr spc="60" dirty="0"/>
              <a:t>κρίσιμων</a:t>
            </a:r>
            <a:r>
              <a:rPr spc="40" dirty="0"/>
              <a:t> </a:t>
            </a:r>
            <a:r>
              <a:rPr spc="65" dirty="0"/>
              <a:t>συστημάτων </a:t>
            </a:r>
            <a:r>
              <a:rPr spc="-190" dirty="0"/>
              <a:t> </a:t>
            </a:r>
            <a:r>
              <a:rPr spc="55" dirty="0"/>
              <a:t>και</a:t>
            </a:r>
            <a:r>
              <a:rPr spc="20" dirty="0"/>
              <a:t> </a:t>
            </a:r>
            <a:r>
              <a:rPr spc="60" dirty="0"/>
              <a:t>τη</a:t>
            </a:r>
            <a:r>
              <a:rPr spc="25" dirty="0"/>
              <a:t> </a:t>
            </a:r>
            <a:r>
              <a:rPr spc="65" dirty="0"/>
              <a:t>μείωση</a:t>
            </a:r>
            <a:r>
              <a:rPr spc="25" dirty="0"/>
              <a:t> </a:t>
            </a:r>
            <a:r>
              <a:rPr spc="65" dirty="0"/>
              <a:t>των</a:t>
            </a:r>
            <a:r>
              <a:rPr spc="25" dirty="0"/>
              <a:t> </a:t>
            </a:r>
            <a:r>
              <a:rPr spc="65" dirty="0"/>
              <a:t>επιπτώσεων</a:t>
            </a:r>
            <a:r>
              <a:rPr spc="25" dirty="0"/>
              <a:t> </a:t>
            </a:r>
            <a:r>
              <a:rPr spc="65" dirty="0"/>
              <a:t>των</a:t>
            </a:r>
            <a:r>
              <a:rPr spc="25" dirty="0"/>
              <a:t> </a:t>
            </a:r>
            <a:r>
              <a:rPr spc="60" dirty="0"/>
              <a:t>κυβερνοεπιθέσεων.</a:t>
            </a:r>
          </a:p>
          <a:p>
            <a:pPr marL="5818505">
              <a:lnSpc>
                <a:spcPct val="100000"/>
              </a:lnSpc>
              <a:spcBef>
                <a:spcPts val="35"/>
              </a:spcBef>
              <a:buClr>
                <a:srgbClr val="FFBA00"/>
              </a:buClr>
              <a:buFont typeface="Courier New"/>
              <a:buChar char="o"/>
            </a:pPr>
            <a:endParaRPr sz="800"/>
          </a:p>
          <a:p>
            <a:pPr marL="6105525" marR="5080" indent="-274320">
              <a:lnSpc>
                <a:spcPct val="989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/>
              <a:t>Διαρθρώνουμε</a:t>
            </a:r>
            <a:r>
              <a:rPr spc="35" dirty="0"/>
              <a:t> </a:t>
            </a:r>
            <a:r>
              <a:rPr spc="55" dirty="0"/>
              <a:t>τείχη</a:t>
            </a:r>
            <a:r>
              <a:rPr spc="30" dirty="0"/>
              <a:t> </a:t>
            </a:r>
            <a:r>
              <a:rPr spc="55" dirty="0"/>
              <a:t>(ηλεκτρονικής)</a:t>
            </a:r>
            <a:r>
              <a:rPr spc="40" dirty="0"/>
              <a:t> </a:t>
            </a:r>
            <a:r>
              <a:rPr spc="60" dirty="0"/>
              <a:t>προστασίας</a:t>
            </a:r>
            <a:r>
              <a:rPr spc="30" dirty="0"/>
              <a:t> </a:t>
            </a:r>
            <a:r>
              <a:rPr spc="55" dirty="0"/>
              <a:t>και</a:t>
            </a:r>
            <a:r>
              <a:rPr spc="35" dirty="0"/>
              <a:t> </a:t>
            </a:r>
            <a:r>
              <a:rPr spc="65" dirty="0"/>
              <a:t>συστήματα</a:t>
            </a:r>
            <a:r>
              <a:rPr spc="30" dirty="0"/>
              <a:t> </a:t>
            </a:r>
            <a:r>
              <a:rPr spc="60" dirty="0"/>
              <a:t>ελέγχου</a:t>
            </a:r>
            <a:r>
              <a:rPr spc="35" dirty="0"/>
              <a:t> </a:t>
            </a:r>
            <a:r>
              <a:rPr spc="65" dirty="0"/>
              <a:t>πρόσβασης</a:t>
            </a:r>
            <a:r>
              <a:rPr spc="30" dirty="0"/>
              <a:t> </a:t>
            </a:r>
            <a:r>
              <a:rPr spc="55" dirty="0"/>
              <a:t>για </a:t>
            </a:r>
            <a:r>
              <a:rPr spc="-190" dirty="0"/>
              <a:t> </a:t>
            </a:r>
            <a:r>
              <a:rPr spc="60" dirty="0"/>
              <a:t>την προστασία </a:t>
            </a:r>
            <a:r>
              <a:rPr spc="65" dirty="0"/>
              <a:t>των </a:t>
            </a:r>
            <a:r>
              <a:rPr spc="60" dirty="0"/>
              <a:t>δικτύων </a:t>
            </a:r>
            <a:r>
              <a:rPr spc="55" dirty="0"/>
              <a:t>ενέργειας και </a:t>
            </a:r>
            <a:r>
              <a:rPr spc="60" dirty="0"/>
              <a:t>τον περιορισμό </a:t>
            </a:r>
            <a:r>
              <a:rPr spc="55" dirty="0"/>
              <a:t>της </a:t>
            </a:r>
            <a:r>
              <a:rPr spc="70" dirty="0"/>
              <a:t>μη </a:t>
            </a:r>
            <a:r>
              <a:rPr spc="60" dirty="0"/>
              <a:t>εξουσιοδοτημένης </a:t>
            </a:r>
            <a:r>
              <a:rPr spc="65" dirty="0"/>
              <a:t> πρόσβασης</a:t>
            </a:r>
          </a:p>
          <a:p>
            <a:pPr marL="5818505">
              <a:lnSpc>
                <a:spcPct val="100000"/>
              </a:lnSpc>
              <a:spcBef>
                <a:spcPts val="20"/>
              </a:spcBef>
              <a:buClr>
                <a:srgbClr val="FFBA00"/>
              </a:buClr>
              <a:buFont typeface="Courier New"/>
              <a:buChar char="o"/>
            </a:pPr>
            <a:endParaRPr spc="65" dirty="0"/>
          </a:p>
          <a:p>
            <a:pPr marL="6105525" marR="144145" indent="-274320">
              <a:lnSpc>
                <a:spcPct val="919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0" dirty="0"/>
              <a:t>Υλοποίηση</a:t>
            </a:r>
            <a:r>
              <a:rPr spc="30" dirty="0"/>
              <a:t> </a:t>
            </a:r>
            <a:r>
              <a:rPr spc="65" dirty="0"/>
              <a:t>συστημάτων</a:t>
            </a:r>
            <a:r>
              <a:rPr spc="30" dirty="0"/>
              <a:t> </a:t>
            </a:r>
            <a:r>
              <a:rPr spc="60" dirty="0"/>
              <a:t>ανίχνευσης</a:t>
            </a:r>
            <a:r>
              <a:rPr spc="35" dirty="0"/>
              <a:t> </a:t>
            </a:r>
            <a:r>
              <a:rPr spc="55" dirty="0"/>
              <a:t>και</a:t>
            </a:r>
            <a:r>
              <a:rPr spc="35" dirty="0"/>
              <a:t> </a:t>
            </a:r>
            <a:r>
              <a:rPr spc="65" dirty="0"/>
              <a:t>πρόληψης</a:t>
            </a:r>
            <a:r>
              <a:rPr spc="35" dirty="0"/>
              <a:t> </a:t>
            </a:r>
            <a:r>
              <a:rPr spc="65" dirty="0"/>
              <a:t>εισβολών</a:t>
            </a:r>
            <a:r>
              <a:rPr spc="35" dirty="0"/>
              <a:t> </a:t>
            </a:r>
            <a:r>
              <a:rPr spc="50" dirty="0"/>
              <a:t>(IDS</a:t>
            </a:r>
            <a:r>
              <a:rPr spc="40" dirty="0"/>
              <a:t> </a:t>
            </a:r>
            <a:r>
              <a:rPr spc="50" dirty="0"/>
              <a:t>(Intrusion</a:t>
            </a:r>
            <a:r>
              <a:rPr spc="40" dirty="0"/>
              <a:t> </a:t>
            </a:r>
            <a:r>
              <a:rPr spc="55" dirty="0"/>
              <a:t>Detection </a:t>
            </a:r>
            <a:r>
              <a:rPr spc="-190" dirty="0"/>
              <a:t> </a:t>
            </a:r>
            <a:r>
              <a:rPr spc="60" dirty="0"/>
              <a:t>System </a:t>
            </a:r>
            <a:r>
              <a:rPr spc="40" dirty="0"/>
              <a:t>- </a:t>
            </a:r>
            <a:r>
              <a:rPr spc="65" dirty="0"/>
              <a:t>Σύστημα </a:t>
            </a:r>
            <a:r>
              <a:rPr spc="60" dirty="0"/>
              <a:t>ανίχνευσης εισβολών) </a:t>
            </a:r>
            <a:r>
              <a:rPr spc="55" dirty="0"/>
              <a:t>και </a:t>
            </a:r>
            <a:r>
              <a:rPr spc="50" dirty="0"/>
              <a:t>IPS (Intrusion </a:t>
            </a:r>
            <a:r>
              <a:rPr spc="55" dirty="0"/>
              <a:t>Prevention </a:t>
            </a:r>
            <a:r>
              <a:rPr spc="60" dirty="0"/>
              <a:t>System </a:t>
            </a:r>
            <a:r>
              <a:rPr spc="40" dirty="0"/>
              <a:t>- </a:t>
            </a:r>
            <a:r>
              <a:rPr spc="45" dirty="0"/>
              <a:t> </a:t>
            </a:r>
            <a:r>
              <a:rPr spc="65" dirty="0"/>
              <a:t>Σύστημα</a:t>
            </a:r>
            <a:r>
              <a:rPr spc="15" dirty="0"/>
              <a:t> </a:t>
            </a:r>
            <a:r>
              <a:rPr spc="65" dirty="0"/>
              <a:t>πρόληψης</a:t>
            </a:r>
            <a:r>
              <a:rPr spc="25" dirty="0"/>
              <a:t> </a:t>
            </a:r>
            <a:r>
              <a:rPr spc="60" dirty="0"/>
              <a:t>εισβολών)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478904" y="5385752"/>
            <a:ext cx="486600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80"/>
              </a:lnSpc>
              <a:tabLst>
                <a:tab pos="286385" algn="l"/>
              </a:tabLst>
            </a:pPr>
            <a:r>
              <a:rPr sz="1200" dirty="0">
                <a:solidFill>
                  <a:srgbClr val="FFBA00"/>
                </a:solidFill>
                <a:latin typeface="Courier New"/>
                <a:cs typeface="Courier New"/>
              </a:rPr>
              <a:t>o	</a:t>
            </a:r>
            <a:r>
              <a:rPr sz="900" b="1" spc="70" dirty="0">
                <a:solidFill>
                  <a:srgbClr val="FFFFFF"/>
                </a:solidFill>
                <a:latin typeface="Calibri"/>
                <a:cs typeface="Calibri"/>
              </a:rPr>
              <a:t>Εφαρμογή</a:t>
            </a:r>
            <a:r>
              <a:rPr sz="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75" dirty="0">
                <a:solidFill>
                  <a:srgbClr val="FFFFFF"/>
                </a:solidFill>
                <a:latin typeface="Calibri"/>
                <a:cs typeface="Calibri"/>
              </a:rPr>
              <a:t>VPN</a:t>
            </a:r>
            <a:r>
              <a:rPr sz="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75" dirty="0">
                <a:solidFill>
                  <a:srgbClr val="FFFFFF"/>
                </a:solidFill>
                <a:latin typeface="Calibri"/>
                <a:cs typeface="Calibri"/>
              </a:rPr>
              <a:t>ασφαλή</a:t>
            </a:r>
            <a:r>
              <a:rPr sz="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70" dirty="0">
                <a:solidFill>
                  <a:srgbClr val="FFFFFF"/>
                </a:solidFill>
                <a:latin typeface="Calibri"/>
                <a:cs typeface="Calibri"/>
              </a:rPr>
              <a:t>απομακρυσμένη</a:t>
            </a:r>
            <a:r>
              <a:rPr sz="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70" dirty="0">
                <a:solidFill>
                  <a:srgbClr val="FFFFFF"/>
                </a:solidFill>
                <a:latin typeface="Calibri"/>
                <a:cs typeface="Calibri"/>
              </a:rPr>
              <a:t>πρόσβαση</a:t>
            </a:r>
            <a:r>
              <a:rPr sz="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9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ενεργειακά</a:t>
            </a:r>
            <a:r>
              <a:rPr sz="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endParaRPr sz="900">
              <a:latin typeface="Calibri"/>
              <a:cs typeface="Calibri"/>
            </a:endParaRPr>
          </a:p>
          <a:p>
            <a:pPr marL="287020">
              <a:lnSpc>
                <a:spcPts val="1019"/>
              </a:lnSpc>
            </a:pP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ευαίσθητα</a:t>
            </a:r>
            <a:r>
              <a:rPr sz="9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δεδομένα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83088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060" cy="6880225"/>
            <a:chOff x="6882130" y="0"/>
            <a:chExt cx="530606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43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7552" y="728344"/>
              <a:ext cx="3026727" cy="27158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386445" y="755650"/>
              <a:ext cx="2934970" cy="2625090"/>
            </a:xfrm>
            <a:custGeom>
              <a:avLst/>
              <a:gdLst/>
              <a:ahLst/>
              <a:cxnLst/>
              <a:rect l="l" t="t" r="r" b="b"/>
              <a:pathLst>
                <a:path w="2934970" h="2625090">
                  <a:moveTo>
                    <a:pt x="1467167" y="0"/>
                  </a:moveTo>
                  <a:lnTo>
                    <a:pt x="1416684" y="635"/>
                  </a:lnTo>
                  <a:lnTo>
                    <a:pt x="1366837" y="3175"/>
                  </a:lnTo>
                  <a:lnTo>
                    <a:pt x="1317307" y="6667"/>
                  </a:lnTo>
                  <a:lnTo>
                    <a:pt x="1268095" y="12064"/>
                  </a:lnTo>
                  <a:lnTo>
                    <a:pt x="1219517" y="18732"/>
                  </a:lnTo>
                  <a:lnTo>
                    <a:pt x="1171575" y="26670"/>
                  </a:lnTo>
                  <a:lnTo>
                    <a:pt x="1123950" y="36195"/>
                  </a:lnTo>
                  <a:lnTo>
                    <a:pt x="1077277" y="46989"/>
                  </a:lnTo>
                  <a:lnTo>
                    <a:pt x="1030922" y="59054"/>
                  </a:lnTo>
                  <a:lnTo>
                    <a:pt x="985202" y="72389"/>
                  </a:lnTo>
                  <a:lnTo>
                    <a:pt x="940434" y="87312"/>
                  </a:lnTo>
                  <a:lnTo>
                    <a:pt x="895984" y="103187"/>
                  </a:lnTo>
                  <a:lnTo>
                    <a:pt x="852487" y="120332"/>
                  </a:lnTo>
                  <a:lnTo>
                    <a:pt x="809942" y="138747"/>
                  </a:lnTo>
                  <a:lnTo>
                    <a:pt x="767714" y="158432"/>
                  </a:lnTo>
                  <a:lnTo>
                    <a:pt x="726757" y="179070"/>
                  </a:lnTo>
                  <a:lnTo>
                    <a:pt x="686434" y="200977"/>
                  </a:lnTo>
                  <a:lnTo>
                    <a:pt x="646747" y="224154"/>
                  </a:lnTo>
                  <a:lnTo>
                    <a:pt x="608329" y="248285"/>
                  </a:lnTo>
                  <a:lnTo>
                    <a:pt x="570547" y="273367"/>
                  </a:lnTo>
                  <a:lnTo>
                    <a:pt x="534034" y="299720"/>
                  </a:lnTo>
                  <a:lnTo>
                    <a:pt x="498157" y="327025"/>
                  </a:lnTo>
                  <a:lnTo>
                    <a:pt x="463550" y="355282"/>
                  </a:lnTo>
                  <a:lnTo>
                    <a:pt x="429895" y="384492"/>
                  </a:lnTo>
                  <a:lnTo>
                    <a:pt x="397192" y="414654"/>
                  </a:lnTo>
                  <a:lnTo>
                    <a:pt x="365442" y="445770"/>
                  </a:lnTo>
                  <a:lnTo>
                    <a:pt x="334962" y="477520"/>
                  </a:lnTo>
                  <a:lnTo>
                    <a:pt x="305752" y="510539"/>
                  </a:lnTo>
                  <a:lnTo>
                    <a:pt x="277495" y="544195"/>
                  </a:lnTo>
                  <a:lnTo>
                    <a:pt x="250507" y="578802"/>
                  </a:lnTo>
                  <a:lnTo>
                    <a:pt x="224789" y="614045"/>
                  </a:lnTo>
                  <a:lnTo>
                    <a:pt x="200342" y="650239"/>
                  </a:lnTo>
                  <a:lnTo>
                    <a:pt x="177164" y="687070"/>
                  </a:lnTo>
                  <a:lnTo>
                    <a:pt x="155257" y="724535"/>
                  </a:lnTo>
                  <a:lnTo>
                    <a:pt x="134620" y="762635"/>
                  </a:lnTo>
                  <a:lnTo>
                    <a:pt x="115252" y="801687"/>
                  </a:lnTo>
                  <a:lnTo>
                    <a:pt x="97472" y="841375"/>
                  </a:lnTo>
                  <a:lnTo>
                    <a:pt x="80962" y="881379"/>
                  </a:lnTo>
                  <a:lnTo>
                    <a:pt x="66039" y="922337"/>
                  </a:lnTo>
                  <a:lnTo>
                    <a:pt x="52387" y="963612"/>
                  </a:lnTo>
                  <a:lnTo>
                    <a:pt x="40322" y="1005522"/>
                  </a:lnTo>
                  <a:lnTo>
                    <a:pt x="29845" y="1048067"/>
                  </a:lnTo>
                  <a:lnTo>
                    <a:pt x="20954" y="1090929"/>
                  </a:lnTo>
                  <a:lnTo>
                    <a:pt x="13334" y="1134427"/>
                  </a:lnTo>
                  <a:lnTo>
                    <a:pt x="7620" y="1178242"/>
                  </a:lnTo>
                  <a:lnTo>
                    <a:pt x="3492" y="1222692"/>
                  </a:lnTo>
                  <a:lnTo>
                    <a:pt x="952" y="1267460"/>
                  </a:lnTo>
                  <a:lnTo>
                    <a:pt x="0" y="1312545"/>
                  </a:lnTo>
                  <a:lnTo>
                    <a:pt x="952" y="1357629"/>
                  </a:lnTo>
                  <a:lnTo>
                    <a:pt x="3492" y="1402397"/>
                  </a:lnTo>
                  <a:lnTo>
                    <a:pt x="7620" y="1446847"/>
                  </a:lnTo>
                  <a:lnTo>
                    <a:pt x="13334" y="1490662"/>
                  </a:lnTo>
                  <a:lnTo>
                    <a:pt x="20954" y="1534160"/>
                  </a:lnTo>
                  <a:lnTo>
                    <a:pt x="29845" y="1577022"/>
                  </a:lnTo>
                  <a:lnTo>
                    <a:pt x="40322" y="1619567"/>
                  </a:lnTo>
                  <a:lnTo>
                    <a:pt x="52387" y="1661477"/>
                  </a:lnTo>
                  <a:lnTo>
                    <a:pt x="66039" y="1702752"/>
                  </a:lnTo>
                  <a:lnTo>
                    <a:pt x="80962" y="1743710"/>
                  </a:lnTo>
                  <a:lnTo>
                    <a:pt x="97472" y="1784032"/>
                  </a:lnTo>
                  <a:lnTo>
                    <a:pt x="115252" y="1823402"/>
                  </a:lnTo>
                  <a:lnTo>
                    <a:pt x="134620" y="1862454"/>
                  </a:lnTo>
                  <a:lnTo>
                    <a:pt x="155257" y="1900554"/>
                  </a:lnTo>
                  <a:lnTo>
                    <a:pt x="177164" y="1938337"/>
                  </a:lnTo>
                  <a:lnTo>
                    <a:pt x="200342" y="1975167"/>
                  </a:lnTo>
                  <a:lnTo>
                    <a:pt x="224789" y="2011045"/>
                  </a:lnTo>
                  <a:lnTo>
                    <a:pt x="250507" y="2046287"/>
                  </a:lnTo>
                  <a:lnTo>
                    <a:pt x="277495" y="2080895"/>
                  </a:lnTo>
                  <a:lnTo>
                    <a:pt x="305752" y="2114550"/>
                  </a:lnTo>
                  <a:lnTo>
                    <a:pt x="334962" y="2147570"/>
                  </a:lnTo>
                  <a:lnTo>
                    <a:pt x="365442" y="2179320"/>
                  </a:lnTo>
                  <a:lnTo>
                    <a:pt x="397192" y="2210435"/>
                  </a:lnTo>
                  <a:lnTo>
                    <a:pt x="429895" y="2240597"/>
                  </a:lnTo>
                  <a:lnTo>
                    <a:pt x="463550" y="2269807"/>
                  </a:lnTo>
                  <a:lnTo>
                    <a:pt x="498157" y="2298065"/>
                  </a:lnTo>
                  <a:lnTo>
                    <a:pt x="534034" y="2325370"/>
                  </a:lnTo>
                  <a:lnTo>
                    <a:pt x="570547" y="2351722"/>
                  </a:lnTo>
                  <a:lnTo>
                    <a:pt x="608329" y="2376804"/>
                  </a:lnTo>
                  <a:lnTo>
                    <a:pt x="646747" y="2400935"/>
                  </a:lnTo>
                  <a:lnTo>
                    <a:pt x="686434" y="2424112"/>
                  </a:lnTo>
                  <a:lnTo>
                    <a:pt x="726757" y="2446020"/>
                  </a:lnTo>
                  <a:lnTo>
                    <a:pt x="767714" y="2466657"/>
                  </a:lnTo>
                  <a:lnTo>
                    <a:pt x="809942" y="2486342"/>
                  </a:lnTo>
                  <a:lnTo>
                    <a:pt x="852487" y="2504757"/>
                  </a:lnTo>
                  <a:lnTo>
                    <a:pt x="895984" y="2521902"/>
                  </a:lnTo>
                  <a:lnTo>
                    <a:pt x="940434" y="2538095"/>
                  </a:lnTo>
                  <a:lnTo>
                    <a:pt x="985202" y="2552700"/>
                  </a:lnTo>
                  <a:lnTo>
                    <a:pt x="1030922" y="2566035"/>
                  </a:lnTo>
                  <a:lnTo>
                    <a:pt x="1077277" y="2578417"/>
                  </a:lnTo>
                  <a:lnTo>
                    <a:pt x="1123950" y="2588895"/>
                  </a:lnTo>
                  <a:lnTo>
                    <a:pt x="1171575" y="2598420"/>
                  </a:lnTo>
                  <a:lnTo>
                    <a:pt x="1219517" y="2606675"/>
                  </a:lnTo>
                  <a:lnTo>
                    <a:pt x="1268095" y="2613025"/>
                  </a:lnTo>
                  <a:lnTo>
                    <a:pt x="1317307" y="2618422"/>
                  </a:lnTo>
                  <a:lnTo>
                    <a:pt x="1366837" y="2622232"/>
                  </a:lnTo>
                  <a:lnTo>
                    <a:pt x="1416684" y="2624454"/>
                  </a:lnTo>
                  <a:lnTo>
                    <a:pt x="1467167" y="2625090"/>
                  </a:lnTo>
                  <a:lnTo>
                    <a:pt x="1517650" y="2624454"/>
                  </a:lnTo>
                  <a:lnTo>
                    <a:pt x="1567814" y="2622232"/>
                  </a:lnTo>
                  <a:lnTo>
                    <a:pt x="1617345" y="2618422"/>
                  </a:lnTo>
                  <a:lnTo>
                    <a:pt x="1666239" y="2613025"/>
                  </a:lnTo>
                  <a:lnTo>
                    <a:pt x="1714817" y="2606675"/>
                  </a:lnTo>
                  <a:lnTo>
                    <a:pt x="1763077" y="2598420"/>
                  </a:lnTo>
                  <a:lnTo>
                    <a:pt x="1810384" y="2588895"/>
                  </a:lnTo>
                  <a:lnTo>
                    <a:pt x="1857375" y="2578417"/>
                  </a:lnTo>
                  <a:lnTo>
                    <a:pt x="1903412" y="2566035"/>
                  </a:lnTo>
                  <a:lnTo>
                    <a:pt x="1949132" y="2552700"/>
                  </a:lnTo>
                  <a:lnTo>
                    <a:pt x="1994217" y="2538095"/>
                  </a:lnTo>
                  <a:lnTo>
                    <a:pt x="2038350" y="2521902"/>
                  </a:lnTo>
                  <a:lnTo>
                    <a:pt x="2081847" y="2504757"/>
                  </a:lnTo>
                  <a:lnTo>
                    <a:pt x="2124709" y="2486342"/>
                  </a:lnTo>
                  <a:lnTo>
                    <a:pt x="2166620" y="2466657"/>
                  </a:lnTo>
                  <a:lnTo>
                    <a:pt x="2207895" y="2446020"/>
                  </a:lnTo>
                  <a:lnTo>
                    <a:pt x="2248217" y="2424112"/>
                  </a:lnTo>
                  <a:lnTo>
                    <a:pt x="2287587" y="2400935"/>
                  </a:lnTo>
                  <a:lnTo>
                    <a:pt x="2326322" y="2376804"/>
                  </a:lnTo>
                  <a:lnTo>
                    <a:pt x="2363787" y="2351722"/>
                  </a:lnTo>
                  <a:lnTo>
                    <a:pt x="2400617" y="2325370"/>
                  </a:lnTo>
                  <a:lnTo>
                    <a:pt x="2436177" y="2298065"/>
                  </a:lnTo>
                  <a:lnTo>
                    <a:pt x="2471102" y="2269807"/>
                  </a:lnTo>
                  <a:lnTo>
                    <a:pt x="2504757" y="2240597"/>
                  </a:lnTo>
                  <a:lnTo>
                    <a:pt x="2537459" y="2210435"/>
                  </a:lnTo>
                  <a:lnTo>
                    <a:pt x="2568892" y="2179320"/>
                  </a:lnTo>
                  <a:lnTo>
                    <a:pt x="2599372" y="2147570"/>
                  </a:lnTo>
                  <a:lnTo>
                    <a:pt x="2628900" y="2114550"/>
                  </a:lnTo>
                  <a:lnTo>
                    <a:pt x="2656839" y="2080895"/>
                  </a:lnTo>
                  <a:lnTo>
                    <a:pt x="2683827" y="2046287"/>
                  </a:lnTo>
                  <a:lnTo>
                    <a:pt x="2709545" y="2011045"/>
                  </a:lnTo>
                  <a:lnTo>
                    <a:pt x="2734309" y="1975167"/>
                  </a:lnTo>
                  <a:lnTo>
                    <a:pt x="2757487" y="1938337"/>
                  </a:lnTo>
                  <a:lnTo>
                    <a:pt x="2779395" y="1900554"/>
                  </a:lnTo>
                  <a:lnTo>
                    <a:pt x="2800032" y="1862454"/>
                  </a:lnTo>
                  <a:lnTo>
                    <a:pt x="2819082" y="1823402"/>
                  </a:lnTo>
                  <a:lnTo>
                    <a:pt x="2837179" y="1784032"/>
                  </a:lnTo>
                  <a:lnTo>
                    <a:pt x="2853372" y="1743710"/>
                  </a:lnTo>
                  <a:lnTo>
                    <a:pt x="2868612" y="1702752"/>
                  </a:lnTo>
                  <a:lnTo>
                    <a:pt x="2881947" y="1661477"/>
                  </a:lnTo>
                  <a:lnTo>
                    <a:pt x="2894012" y="1619567"/>
                  </a:lnTo>
                  <a:lnTo>
                    <a:pt x="2904807" y="1577022"/>
                  </a:lnTo>
                  <a:lnTo>
                    <a:pt x="2913697" y="1534160"/>
                  </a:lnTo>
                  <a:lnTo>
                    <a:pt x="2921000" y="1490662"/>
                  </a:lnTo>
                  <a:lnTo>
                    <a:pt x="2927032" y="1446847"/>
                  </a:lnTo>
                  <a:lnTo>
                    <a:pt x="2931159" y="1402397"/>
                  </a:lnTo>
                  <a:lnTo>
                    <a:pt x="2933700" y="1357629"/>
                  </a:lnTo>
                  <a:lnTo>
                    <a:pt x="2934652" y="1312545"/>
                  </a:lnTo>
                  <a:lnTo>
                    <a:pt x="2933700" y="1267460"/>
                  </a:lnTo>
                  <a:lnTo>
                    <a:pt x="2931159" y="1222692"/>
                  </a:lnTo>
                  <a:lnTo>
                    <a:pt x="2927032" y="1178242"/>
                  </a:lnTo>
                  <a:lnTo>
                    <a:pt x="2921000" y="1134427"/>
                  </a:lnTo>
                  <a:lnTo>
                    <a:pt x="2913697" y="1090929"/>
                  </a:lnTo>
                  <a:lnTo>
                    <a:pt x="2904807" y="1048067"/>
                  </a:lnTo>
                  <a:lnTo>
                    <a:pt x="2894012" y="1005522"/>
                  </a:lnTo>
                  <a:lnTo>
                    <a:pt x="2881947" y="963612"/>
                  </a:lnTo>
                  <a:lnTo>
                    <a:pt x="2868612" y="922337"/>
                  </a:lnTo>
                  <a:lnTo>
                    <a:pt x="2853372" y="881379"/>
                  </a:lnTo>
                  <a:lnTo>
                    <a:pt x="2837179" y="841375"/>
                  </a:lnTo>
                  <a:lnTo>
                    <a:pt x="2819082" y="801687"/>
                  </a:lnTo>
                  <a:lnTo>
                    <a:pt x="2800032" y="762635"/>
                  </a:lnTo>
                  <a:lnTo>
                    <a:pt x="2779395" y="724535"/>
                  </a:lnTo>
                  <a:lnTo>
                    <a:pt x="2757487" y="687070"/>
                  </a:lnTo>
                  <a:lnTo>
                    <a:pt x="2734309" y="650239"/>
                  </a:lnTo>
                  <a:lnTo>
                    <a:pt x="2709545" y="614045"/>
                  </a:lnTo>
                  <a:lnTo>
                    <a:pt x="2683827" y="578802"/>
                  </a:lnTo>
                  <a:lnTo>
                    <a:pt x="2656839" y="544195"/>
                  </a:lnTo>
                  <a:lnTo>
                    <a:pt x="2628900" y="510539"/>
                  </a:lnTo>
                  <a:lnTo>
                    <a:pt x="2599372" y="477520"/>
                  </a:lnTo>
                  <a:lnTo>
                    <a:pt x="2568892" y="445770"/>
                  </a:lnTo>
                  <a:lnTo>
                    <a:pt x="2537459" y="414654"/>
                  </a:lnTo>
                  <a:lnTo>
                    <a:pt x="2504757" y="384492"/>
                  </a:lnTo>
                  <a:lnTo>
                    <a:pt x="2471102" y="355282"/>
                  </a:lnTo>
                  <a:lnTo>
                    <a:pt x="2436177" y="327025"/>
                  </a:lnTo>
                  <a:lnTo>
                    <a:pt x="2400617" y="299720"/>
                  </a:lnTo>
                  <a:lnTo>
                    <a:pt x="2363787" y="273367"/>
                  </a:lnTo>
                  <a:lnTo>
                    <a:pt x="2326322" y="248285"/>
                  </a:lnTo>
                  <a:lnTo>
                    <a:pt x="2287587" y="224154"/>
                  </a:lnTo>
                  <a:lnTo>
                    <a:pt x="2248217" y="200977"/>
                  </a:lnTo>
                  <a:lnTo>
                    <a:pt x="2207895" y="179070"/>
                  </a:lnTo>
                  <a:lnTo>
                    <a:pt x="2166620" y="158432"/>
                  </a:lnTo>
                  <a:lnTo>
                    <a:pt x="2124709" y="138747"/>
                  </a:lnTo>
                  <a:lnTo>
                    <a:pt x="2081847" y="120332"/>
                  </a:lnTo>
                  <a:lnTo>
                    <a:pt x="2038350" y="103187"/>
                  </a:lnTo>
                  <a:lnTo>
                    <a:pt x="1994217" y="87312"/>
                  </a:lnTo>
                  <a:lnTo>
                    <a:pt x="1949132" y="72389"/>
                  </a:lnTo>
                  <a:lnTo>
                    <a:pt x="1903412" y="59054"/>
                  </a:lnTo>
                  <a:lnTo>
                    <a:pt x="1857375" y="46989"/>
                  </a:lnTo>
                  <a:lnTo>
                    <a:pt x="1810384" y="36195"/>
                  </a:lnTo>
                  <a:lnTo>
                    <a:pt x="1763077" y="26670"/>
                  </a:lnTo>
                  <a:lnTo>
                    <a:pt x="1714817" y="18732"/>
                  </a:lnTo>
                  <a:lnTo>
                    <a:pt x="1666239" y="12064"/>
                  </a:lnTo>
                  <a:lnTo>
                    <a:pt x="1617345" y="6667"/>
                  </a:lnTo>
                  <a:lnTo>
                    <a:pt x="1567814" y="3175"/>
                  </a:lnTo>
                  <a:lnTo>
                    <a:pt x="1517650" y="635"/>
                  </a:lnTo>
                  <a:lnTo>
                    <a:pt x="146716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86445" y="755650"/>
              <a:ext cx="2934970" cy="2625090"/>
            </a:xfrm>
            <a:custGeom>
              <a:avLst/>
              <a:gdLst/>
              <a:ahLst/>
              <a:cxnLst/>
              <a:rect l="l" t="t" r="r" b="b"/>
              <a:pathLst>
                <a:path w="2934970" h="2625090">
                  <a:moveTo>
                    <a:pt x="0" y="1312545"/>
                  </a:moveTo>
                  <a:lnTo>
                    <a:pt x="952" y="1267460"/>
                  </a:lnTo>
                  <a:lnTo>
                    <a:pt x="3492" y="1222692"/>
                  </a:lnTo>
                  <a:lnTo>
                    <a:pt x="7620" y="1178242"/>
                  </a:lnTo>
                  <a:lnTo>
                    <a:pt x="13334" y="1134427"/>
                  </a:lnTo>
                  <a:lnTo>
                    <a:pt x="20954" y="1090929"/>
                  </a:lnTo>
                  <a:lnTo>
                    <a:pt x="29845" y="1048067"/>
                  </a:lnTo>
                  <a:lnTo>
                    <a:pt x="40322" y="1005522"/>
                  </a:lnTo>
                  <a:lnTo>
                    <a:pt x="52387" y="963612"/>
                  </a:lnTo>
                  <a:lnTo>
                    <a:pt x="66039" y="922337"/>
                  </a:lnTo>
                  <a:lnTo>
                    <a:pt x="80962" y="881379"/>
                  </a:lnTo>
                  <a:lnTo>
                    <a:pt x="97472" y="841375"/>
                  </a:lnTo>
                  <a:lnTo>
                    <a:pt x="115252" y="801687"/>
                  </a:lnTo>
                  <a:lnTo>
                    <a:pt x="134620" y="762635"/>
                  </a:lnTo>
                  <a:lnTo>
                    <a:pt x="155257" y="724535"/>
                  </a:lnTo>
                  <a:lnTo>
                    <a:pt x="177164" y="687070"/>
                  </a:lnTo>
                  <a:lnTo>
                    <a:pt x="200342" y="650239"/>
                  </a:lnTo>
                  <a:lnTo>
                    <a:pt x="224789" y="614045"/>
                  </a:lnTo>
                  <a:lnTo>
                    <a:pt x="250507" y="578802"/>
                  </a:lnTo>
                  <a:lnTo>
                    <a:pt x="277495" y="544195"/>
                  </a:lnTo>
                  <a:lnTo>
                    <a:pt x="305752" y="510539"/>
                  </a:lnTo>
                  <a:lnTo>
                    <a:pt x="334962" y="477520"/>
                  </a:lnTo>
                  <a:lnTo>
                    <a:pt x="365442" y="445770"/>
                  </a:lnTo>
                  <a:lnTo>
                    <a:pt x="397192" y="414654"/>
                  </a:lnTo>
                  <a:lnTo>
                    <a:pt x="429895" y="384492"/>
                  </a:lnTo>
                  <a:lnTo>
                    <a:pt x="463550" y="355282"/>
                  </a:lnTo>
                  <a:lnTo>
                    <a:pt x="498157" y="327025"/>
                  </a:lnTo>
                  <a:lnTo>
                    <a:pt x="534034" y="299720"/>
                  </a:lnTo>
                  <a:lnTo>
                    <a:pt x="570547" y="273367"/>
                  </a:lnTo>
                  <a:lnTo>
                    <a:pt x="608329" y="248285"/>
                  </a:lnTo>
                  <a:lnTo>
                    <a:pt x="646747" y="224154"/>
                  </a:lnTo>
                  <a:lnTo>
                    <a:pt x="686434" y="200977"/>
                  </a:lnTo>
                  <a:lnTo>
                    <a:pt x="726757" y="179070"/>
                  </a:lnTo>
                  <a:lnTo>
                    <a:pt x="767714" y="158432"/>
                  </a:lnTo>
                  <a:lnTo>
                    <a:pt x="809942" y="138747"/>
                  </a:lnTo>
                  <a:lnTo>
                    <a:pt x="852487" y="120332"/>
                  </a:lnTo>
                  <a:lnTo>
                    <a:pt x="895984" y="103187"/>
                  </a:lnTo>
                  <a:lnTo>
                    <a:pt x="940434" y="87312"/>
                  </a:lnTo>
                  <a:lnTo>
                    <a:pt x="985202" y="72389"/>
                  </a:lnTo>
                  <a:lnTo>
                    <a:pt x="1030922" y="59054"/>
                  </a:lnTo>
                  <a:lnTo>
                    <a:pt x="1077277" y="46989"/>
                  </a:lnTo>
                  <a:lnTo>
                    <a:pt x="1123950" y="36195"/>
                  </a:lnTo>
                  <a:lnTo>
                    <a:pt x="1171575" y="26670"/>
                  </a:lnTo>
                  <a:lnTo>
                    <a:pt x="1219517" y="18732"/>
                  </a:lnTo>
                  <a:lnTo>
                    <a:pt x="1268095" y="12064"/>
                  </a:lnTo>
                  <a:lnTo>
                    <a:pt x="1317307" y="6667"/>
                  </a:lnTo>
                  <a:lnTo>
                    <a:pt x="1366837" y="3175"/>
                  </a:lnTo>
                  <a:lnTo>
                    <a:pt x="1416684" y="635"/>
                  </a:lnTo>
                  <a:lnTo>
                    <a:pt x="1467167" y="0"/>
                  </a:lnTo>
                  <a:lnTo>
                    <a:pt x="1517650" y="635"/>
                  </a:lnTo>
                  <a:lnTo>
                    <a:pt x="1567814" y="3175"/>
                  </a:lnTo>
                  <a:lnTo>
                    <a:pt x="1617345" y="6667"/>
                  </a:lnTo>
                  <a:lnTo>
                    <a:pt x="1666239" y="12064"/>
                  </a:lnTo>
                  <a:lnTo>
                    <a:pt x="1714817" y="18732"/>
                  </a:lnTo>
                  <a:lnTo>
                    <a:pt x="1763077" y="26670"/>
                  </a:lnTo>
                  <a:lnTo>
                    <a:pt x="1810384" y="36195"/>
                  </a:lnTo>
                  <a:lnTo>
                    <a:pt x="1857375" y="46989"/>
                  </a:lnTo>
                  <a:lnTo>
                    <a:pt x="1903412" y="59054"/>
                  </a:lnTo>
                  <a:lnTo>
                    <a:pt x="1949132" y="72389"/>
                  </a:lnTo>
                  <a:lnTo>
                    <a:pt x="1994217" y="87312"/>
                  </a:lnTo>
                  <a:lnTo>
                    <a:pt x="2038350" y="103187"/>
                  </a:lnTo>
                  <a:lnTo>
                    <a:pt x="2081847" y="120332"/>
                  </a:lnTo>
                  <a:lnTo>
                    <a:pt x="2124709" y="138747"/>
                  </a:lnTo>
                  <a:lnTo>
                    <a:pt x="2166620" y="158432"/>
                  </a:lnTo>
                  <a:lnTo>
                    <a:pt x="2207895" y="179070"/>
                  </a:lnTo>
                  <a:lnTo>
                    <a:pt x="2248217" y="200977"/>
                  </a:lnTo>
                  <a:lnTo>
                    <a:pt x="2287587" y="224154"/>
                  </a:lnTo>
                  <a:lnTo>
                    <a:pt x="2326322" y="248285"/>
                  </a:lnTo>
                  <a:lnTo>
                    <a:pt x="2363787" y="273367"/>
                  </a:lnTo>
                  <a:lnTo>
                    <a:pt x="2400617" y="299720"/>
                  </a:lnTo>
                  <a:lnTo>
                    <a:pt x="2436177" y="327025"/>
                  </a:lnTo>
                  <a:lnTo>
                    <a:pt x="2471102" y="355282"/>
                  </a:lnTo>
                  <a:lnTo>
                    <a:pt x="2504757" y="384492"/>
                  </a:lnTo>
                  <a:lnTo>
                    <a:pt x="2537459" y="414654"/>
                  </a:lnTo>
                  <a:lnTo>
                    <a:pt x="2568892" y="445770"/>
                  </a:lnTo>
                  <a:lnTo>
                    <a:pt x="2599372" y="477520"/>
                  </a:lnTo>
                  <a:lnTo>
                    <a:pt x="2628900" y="510539"/>
                  </a:lnTo>
                  <a:lnTo>
                    <a:pt x="2656839" y="544195"/>
                  </a:lnTo>
                  <a:lnTo>
                    <a:pt x="2683827" y="578802"/>
                  </a:lnTo>
                  <a:lnTo>
                    <a:pt x="2709545" y="614045"/>
                  </a:lnTo>
                  <a:lnTo>
                    <a:pt x="2734309" y="650239"/>
                  </a:lnTo>
                  <a:lnTo>
                    <a:pt x="2757487" y="687070"/>
                  </a:lnTo>
                  <a:lnTo>
                    <a:pt x="2779395" y="724535"/>
                  </a:lnTo>
                  <a:lnTo>
                    <a:pt x="2800032" y="762635"/>
                  </a:lnTo>
                  <a:lnTo>
                    <a:pt x="2819082" y="801687"/>
                  </a:lnTo>
                  <a:lnTo>
                    <a:pt x="2837179" y="841375"/>
                  </a:lnTo>
                  <a:lnTo>
                    <a:pt x="2853372" y="881379"/>
                  </a:lnTo>
                  <a:lnTo>
                    <a:pt x="2868612" y="922337"/>
                  </a:lnTo>
                  <a:lnTo>
                    <a:pt x="2881947" y="963612"/>
                  </a:lnTo>
                  <a:lnTo>
                    <a:pt x="2894012" y="1005522"/>
                  </a:lnTo>
                  <a:lnTo>
                    <a:pt x="2904807" y="1048067"/>
                  </a:lnTo>
                  <a:lnTo>
                    <a:pt x="2913697" y="1090929"/>
                  </a:lnTo>
                  <a:lnTo>
                    <a:pt x="2921000" y="1134427"/>
                  </a:lnTo>
                  <a:lnTo>
                    <a:pt x="2927032" y="1178242"/>
                  </a:lnTo>
                  <a:lnTo>
                    <a:pt x="2931159" y="1222692"/>
                  </a:lnTo>
                  <a:lnTo>
                    <a:pt x="2933700" y="1267460"/>
                  </a:lnTo>
                  <a:lnTo>
                    <a:pt x="2934652" y="1312545"/>
                  </a:lnTo>
                  <a:lnTo>
                    <a:pt x="2933700" y="1357629"/>
                  </a:lnTo>
                  <a:lnTo>
                    <a:pt x="2931159" y="1402397"/>
                  </a:lnTo>
                  <a:lnTo>
                    <a:pt x="2927032" y="1446847"/>
                  </a:lnTo>
                  <a:lnTo>
                    <a:pt x="2921000" y="1490662"/>
                  </a:lnTo>
                  <a:lnTo>
                    <a:pt x="2913697" y="1534160"/>
                  </a:lnTo>
                  <a:lnTo>
                    <a:pt x="2904807" y="1577022"/>
                  </a:lnTo>
                  <a:lnTo>
                    <a:pt x="2894012" y="1619567"/>
                  </a:lnTo>
                  <a:lnTo>
                    <a:pt x="2881947" y="1661477"/>
                  </a:lnTo>
                  <a:lnTo>
                    <a:pt x="2868612" y="1702752"/>
                  </a:lnTo>
                  <a:lnTo>
                    <a:pt x="2853372" y="1743710"/>
                  </a:lnTo>
                  <a:lnTo>
                    <a:pt x="2837179" y="1784032"/>
                  </a:lnTo>
                  <a:lnTo>
                    <a:pt x="2819082" y="1823402"/>
                  </a:lnTo>
                  <a:lnTo>
                    <a:pt x="2800032" y="1862454"/>
                  </a:lnTo>
                  <a:lnTo>
                    <a:pt x="2779395" y="1900554"/>
                  </a:lnTo>
                  <a:lnTo>
                    <a:pt x="2757487" y="1938337"/>
                  </a:lnTo>
                  <a:lnTo>
                    <a:pt x="2734309" y="1975167"/>
                  </a:lnTo>
                  <a:lnTo>
                    <a:pt x="2709545" y="2011045"/>
                  </a:lnTo>
                  <a:lnTo>
                    <a:pt x="2683827" y="2046287"/>
                  </a:lnTo>
                  <a:lnTo>
                    <a:pt x="2656839" y="2080895"/>
                  </a:lnTo>
                  <a:lnTo>
                    <a:pt x="2628900" y="2114550"/>
                  </a:lnTo>
                  <a:lnTo>
                    <a:pt x="2599372" y="2147570"/>
                  </a:lnTo>
                  <a:lnTo>
                    <a:pt x="2568892" y="2179320"/>
                  </a:lnTo>
                  <a:lnTo>
                    <a:pt x="2537459" y="2210435"/>
                  </a:lnTo>
                  <a:lnTo>
                    <a:pt x="2504757" y="2240597"/>
                  </a:lnTo>
                  <a:lnTo>
                    <a:pt x="2471102" y="2269807"/>
                  </a:lnTo>
                  <a:lnTo>
                    <a:pt x="2436177" y="2298065"/>
                  </a:lnTo>
                  <a:lnTo>
                    <a:pt x="2400617" y="2325370"/>
                  </a:lnTo>
                  <a:lnTo>
                    <a:pt x="2363787" y="2351722"/>
                  </a:lnTo>
                  <a:lnTo>
                    <a:pt x="2326322" y="2376804"/>
                  </a:lnTo>
                  <a:lnTo>
                    <a:pt x="2287587" y="2400935"/>
                  </a:lnTo>
                  <a:lnTo>
                    <a:pt x="2248217" y="2424112"/>
                  </a:lnTo>
                  <a:lnTo>
                    <a:pt x="2207895" y="2446020"/>
                  </a:lnTo>
                  <a:lnTo>
                    <a:pt x="2166620" y="2466657"/>
                  </a:lnTo>
                  <a:lnTo>
                    <a:pt x="2124709" y="2486342"/>
                  </a:lnTo>
                  <a:lnTo>
                    <a:pt x="2081847" y="2504757"/>
                  </a:lnTo>
                  <a:lnTo>
                    <a:pt x="2038350" y="2521902"/>
                  </a:lnTo>
                  <a:lnTo>
                    <a:pt x="1994217" y="2538095"/>
                  </a:lnTo>
                  <a:lnTo>
                    <a:pt x="1949132" y="2552700"/>
                  </a:lnTo>
                  <a:lnTo>
                    <a:pt x="1903412" y="2566035"/>
                  </a:lnTo>
                  <a:lnTo>
                    <a:pt x="1857375" y="2578417"/>
                  </a:lnTo>
                  <a:lnTo>
                    <a:pt x="1810384" y="2588895"/>
                  </a:lnTo>
                  <a:lnTo>
                    <a:pt x="1763077" y="2598420"/>
                  </a:lnTo>
                  <a:lnTo>
                    <a:pt x="1714817" y="2606675"/>
                  </a:lnTo>
                  <a:lnTo>
                    <a:pt x="1666239" y="2613025"/>
                  </a:lnTo>
                  <a:lnTo>
                    <a:pt x="1617345" y="2618422"/>
                  </a:lnTo>
                  <a:lnTo>
                    <a:pt x="1567814" y="2622232"/>
                  </a:lnTo>
                  <a:lnTo>
                    <a:pt x="1517650" y="2624454"/>
                  </a:lnTo>
                  <a:lnTo>
                    <a:pt x="1467167" y="2625090"/>
                  </a:lnTo>
                  <a:lnTo>
                    <a:pt x="1416684" y="2624454"/>
                  </a:lnTo>
                  <a:lnTo>
                    <a:pt x="1366837" y="2622232"/>
                  </a:lnTo>
                  <a:lnTo>
                    <a:pt x="1317307" y="2618422"/>
                  </a:lnTo>
                  <a:lnTo>
                    <a:pt x="1268095" y="2613025"/>
                  </a:lnTo>
                  <a:lnTo>
                    <a:pt x="1219517" y="2606675"/>
                  </a:lnTo>
                  <a:lnTo>
                    <a:pt x="1171575" y="2598420"/>
                  </a:lnTo>
                  <a:lnTo>
                    <a:pt x="1123950" y="2588895"/>
                  </a:lnTo>
                  <a:lnTo>
                    <a:pt x="1077277" y="2578417"/>
                  </a:lnTo>
                  <a:lnTo>
                    <a:pt x="1030922" y="2566035"/>
                  </a:lnTo>
                  <a:lnTo>
                    <a:pt x="985202" y="2552700"/>
                  </a:lnTo>
                  <a:lnTo>
                    <a:pt x="940434" y="2538095"/>
                  </a:lnTo>
                  <a:lnTo>
                    <a:pt x="895984" y="2521902"/>
                  </a:lnTo>
                  <a:lnTo>
                    <a:pt x="852487" y="2504757"/>
                  </a:lnTo>
                  <a:lnTo>
                    <a:pt x="809942" y="2486342"/>
                  </a:lnTo>
                  <a:lnTo>
                    <a:pt x="767714" y="2466657"/>
                  </a:lnTo>
                  <a:lnTo>
                    <a:pt x="726757" y="2446020"/>
                  </a:lnTo>
                  <a:lnTo>
                    <a:pt x="686434" y="2424112"/>
                  </a:lnTo>
                  <a:lnTo>
                    <a:pt x="646747" y="2400935"/>
                  </a:lnTo>
                  <a:lnTo>
                    <a:pt x="608329" y="2376804"/>
                  </a:lnTo>
                  <a:lnTo>
                    <a:pt x="570547" y="2351722"/>
                  </a:lnTo>
                  <a:lnTo>
                    <a:pt x="534034" y="2325370"/>
                  </a:lnTo>
                  <a:lnTo>
                    <a:pt x="498157" y="2298065"/>
                  </a:lnTo>
                  <a:lnTo>
                    <a:pt x="463550" y="2269807"/>
                  </a:lnTo>
                  <a:lnTo>
                    <a:pt x="429895" y="2240597"/>
                  </a:lnTo>
                  <a:lnTo>
                    <a:pt x="397192" y="2210435"/>
                  </a:lnTo>
                  <a:lnTo>
                    <a:pt x="365442" y="2179320"/>
                  </a:lnTo>
                  <a:lnTo>
                    <a:pt x="334962" y="2147570"/>
                  </a:lnTo>
                  <a:lnTo>
                    <a:pt x="305752" y="2114550"/>
                  </a:lnTo>
                  <a:lnTo>
                    <a:pt x="277495" y="2080895"/>
                  </a:lnTo>
                  <a:lnTo>
                    <a:pt x="250507" y="2046287"/>
                  </a:lnTo>
                  <a:lnTo>
                    <a:pt x="224789" y="2011045"/>
                  </a:lnTo>
                  <a:lnTo>
                    <a:pt x="200342" y="1975167"/>
                  </a:lnTo>
                  <a:lnTo>
                    <a:pt x="177164" y="1938337"/>
                  </a:lnTo>
                  <a:lnTo>
                    <a:pt x="155257" y="1900554"/>
                  </a:lnTo>
                  <a:lnTo>
                    <a:pt x="134620" y="1862454"/>
                  </a:lnTo>
                  <a:lnTo>
                    <a:pt x="115252" y="1823402"/>
                  </a:lnTo>
                  <a:lnTo>
                    <a:pt x="97472" y="1784032"/>
                  </a:lnTo>
                  <a:lnTo>
                    <a:pt x="80962" y="1743710"/>
                  </a:lnTo>
                  <a:lnTo>
                    <a:pt x="66039" y="1702752"/>
                  </a:lnTo>
                  <a:lnTo>
                    <a:pt x="52387" y="1661477"/>
                  </a:lnTo>
                  <a:lnTo>
                    <a:pt x="40322" y="1619567"/>
                  </a:lnTo>
                  <a:lnTo>
                    <a:pt x="29845" y="1577022"/>
                  </a:lnTo>
                  <a:lnTo>
                    <a:pt x="20954" y="1534160"/>
                  </a:lnTo>
                  <a:lnTo>
                    <a:pt x="13334" y="1490662"/>
                  </a:lnTo>
                  <a:lnTo>
                    <a:pt x="7620" y="1446847"/>
                  </a:lnTo>
                  <a:lnTo>
                    <a:pt x="3492" y="1402397"/>
                  </a:lnTo>
                  <a:lnTo>
                    <a:pt x="952" y="1357629"/>
                  </a:lnTo>
                  <a:lnTo>
                    <a:pt x="0" y="131254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3290" y="1100455"/>
              <a:ext cx="2706687" cy="22158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571865" y="1127125"/>
              <a:ext cx="2613660" cy="2126615"/>
            </a:xfrm>
            <a:custGeom>
              <a:avLst/>
              <a:gdLst/>
              <a:ahLst/>
              <a:cxnLst/>
              <a:rect l="l" t="t" r="r" b="b"/>
              <a:pathLst>
                <a:path w="2613659" h="2126615">
                  <a:moveTo>
                    <a:pt x="1306829" y="0"/>
                  </a:moveTo>
                  <a:lnTo>
                    <a:pt x="1254125" y="952"/>
                  </a:lnTo>
                  <a:lnTo>
                    <a:pt x="1202054" y="3492"/>
                  </a:lnTo>
                  <a:lnTo>
                    <a:pt x="1150619" y="7620"/>
                  </a:lnTo>
                  <a:lnTo>
                    <a:pt x="1099819" y="13335"/>
                  </a:lnTo>
                  <a:lnTo>
                    <a:pt x="1049654" y="20637"/>
                  </a:lnTo>
                  <a:lnTo>
                    <a:pt x="1000125" y="29527"/>
                  </a:lnTo>
                  <a:lnTo>
                    <a:pt x="951229" y="39687"/>
                  </a:lnTo>
                  <a:lnTo>
                    <a:pt x="903287" y="51752"/>
                  </a:lnTo>
                  <a:lnTo>
                    <a:pt x="855979" y="65087"/>
                  </a:lnTo>
                  <a:lnTo>
                    <a:pt x="809625" y="79692"/>
                  </a:lnTo>
                  <a:lnTo>
                    <a:pt x="763904" y="95885"/>
                  </a:lnTo>
                  <a:lnTo>
                    <a:pt x="719454" y="113029"/>
                  </a:lnTo>
                  <a:lnTo>
                    <a:pt x="675639" y="132079"/>
                  </a:lnTo>
                  <a:lnTo>
                    <a:pt x="633094" y="152082"/>
                  </a:lnTo>
                  <a:lnTo>
                    <a:pt x="591502" y="173354"/>
                  </a:lnTo>
                  <a:lnTo>
                    <a:pt x="550862" y="195897"/>
                  </a:lnTo>
                  <a:lnTo>
                    <a:pt x="511492" y="219392"/>
                  </a:lnTo>
                  <a:lnTo>
                    <a:pt x="473075" y="244475"/>
                  </a:lnTo>
                  <a:lnTo>
                    <a:pt x="435927" y="270510"/>
                  </a:lnTo>
                  <a:lnTo>
                    <a:pt x="400050" y="297497"/>
                  </a:lnTo>
                  <a:lnTo>
                    <a:pt x="365442" y="325754"/>
                  </a:lnTo>
                  <a:lnTo>
                    <a:pt x="332422" y="354647"/>
                  </a:lnTo>
                  <a:lnTo>
                    <a:pt x="300354" y="385127"/>
                  </a:lnTo>
                  <a:lnTo>
                    <a:pt x="269875" y="416242"/>
                  </a:lnTo>
                  <a:lnTo>
                    <a:pt x="240664" y="448310"/>
                  </a:lnTo>
                  <a:lnTo>
                    <a:pt x="213042" y="481329"/>
                  </a:lnTo>
                  <a:lnTo>
                    <a:pt x="186689" y="514985"/>
                  </a:lnTo>
                  <a:lnTo>
                    <a:pt x="162242" y="549910"/>
                  </a:lnTo>
                  <a:lnTo>
                    <a:pt x="139064" y="585470"/>
                  </a:lnTo>
                  <a:lnTo>
                    <a:pt x="117792" y="621664"/>
                  </a:lnTo>
                  <a:lnTo>
                    <a:pt x="97789" y="658812"/>
                  </a:lnTo>
                  <a:lnTo>
                    <a:pt x="79692" y="696595"/>
                  </a:lnTo>
                  <a:lnTo>
                    <a:pt x="63500" y="735012"/>
                  </a:lnTo>
                  <a:lnTo>
                    <a:pt x="48894" y="774064"/>
                  </a:lnTo>
                  <a:lnTo>
                    <a:pt x="36194" y="813752"/>
                  </a:lnTo>
                  <a:lnTo>
                    <a:pt x="25400" y="854075"/>
                  </a:lnTo>
                  <a:lnTo>
                    <a:pt x="16192" y="894714"/>
                  </a:lnTo>
                  <a:lnTo>
                    <a:pt x="9207" y="936307"/>
                  </a:lnTo>
                  <a:lnTo>
                    <a:pt x="4127" y="978217"/>
                  </a:lnTo>
                  <a:lnTo>
                    <a:pt x="952" y="1020445"/>
                  </a:lnTo>
                  <a:lnTo>
                    <a:pt x="0" y="1063307"/>
                  </a:lnTo>
                  <a:lnTo>
                    <a:pt x="952" y="1105852"/>
                  </a:lnTo>
                  <a:lnTo>
                    <a:pt x="4127" y="1148397"/>
                  </a:lnTo>
                  <a:lnTo>
                    <a:pt x="9207" y="1190307"/>
                  </a:lnTo>
                  <a:lnTo>
                    <a:pt x="16192" y="1231582"/>
                  </a:lnTo>
                  <a:lnTo>
                    <a:pt x="25400" y="1272539"/>
                  </a:lnTo>
                  <a:lnTo>
                    <a:pt x="36194" y="1312862"/>
                  </a:lnTo>
                  <a:lnTo>
                    <a:pt x="48894" y="1352550"/>
                  </a:lnTo>
                  <a:lnTo>
                    <a:pt x="63500" y="1391602"/>
                  </a:lnTo>
                  <a:lnTo>
                    <a:pt x="79692" y="1430020"/>
                  </a:lnTo>
                  <a:lnTo>
                    <a:pt x="97789" y="1467802"/>
                  </a:lnTo>
                  <a:lnTo>
                    <a:pt x="117792" y="1504632"/>
                  </a:lnTo>
                  <a:lnTo>
                    <a:pt x="139064" y="1541145"/>
                  </a:lnTo>
                  <a:lnTo>
                    <a:pt x="162242" y="1576704"/>
                  </a:lnTo>
                  <a:lnTo>
                    <a:pt x="186689" y="1611312"/>
                  </a:lnTo>
                  <a:lnTo>
                    <a:pt x="213042" y="1645285"/>
                  </a:lnTo>
                  <a:lnTo>
                    <a:pt x="240664" y="1678304"/>
                  </a:lnTo>
                  <a:lnTo>
                    <a:pt x="269875" y="1710372"/>
                  </a:lnTo>
                  <a:lnTo>
                    <a:pt x="300354" y="1741487"/>
                  </a:lnTo>
                  <a:lnTo>
                    <a:pt x="332422" y="1771650"/>
                  </a:lnTo>
                  <a:lnTo>
                    <a:pt x="365442" y="1800860"/>
                  </a:lnTo>
                  <a:lnTo>
                    <a:pt x="400050" y="1829117"/>
                  </a:lnTo>
                  <a:lnTo>
                    <a:pt x="435927" y="1856104"/>
                  </a:lnTo>
                  <a:lnTo>
                    <a:pt x="473075" y="1882139"/>
                  </a:lnTo>
                  <a:lnTo>
                    <a:pt x="511492" y="1906904"/>
                  </a:lnTo>
                  <a:lnTo>
                    <a:pt x="550862" y="1930717"/>
                  </a:lnTo>
                  <a:lnTo>
                    <a:pt x="591502" y="1953260"/>
                  </a:lnTo>
                  <a:lnTo>
                    <a:pt x="633094" y="1974532"/>
                  </a:lnTo>
                  <a:lnTo>
                    <a:pt x="675639" y="1994535"/>
                  </a:lnTo>
                  <a:lnTo>
                    <a:pt x="719454" y="2013267"/>
                  </a:lnTo>
                  <a:lnTo>
                    <a:pt x="763904" y="2030729"/>
                  </a:lnTo>
                  <a:lnTo>
                    <a:pt x="809625" y="2046922"/>
                  </a:lnTo>
                  <a:lnTo>
                    <a:pt x="855979" y="2061527"/>
                  </a:lnTo>
                  <a:lnTo>
                    <a:pt x="903287" y="2074862"/>
                  </a:lnTo>
                  <a:lnTo>
                    <a:pt x="951229" y="2086610"/>
                  </a:lnTo>
                  <a:lnTo>
                    <a:pt x="1000125" y="2097087"/>
                  </a:lnTo>
                  <a:lnTo>
                    <a:pt x="1049654" y="2105977"/>
                  </a:lnTo>
                  <a:lnTo>
                    <a:pt x="1099819" y="2113279"/>
                  </a:lnTo>
                  <a:lnTo>
                    <a:pt x="1150619" y="2118995"/>
                  </a:lnTo>
                  <a:lnTo>
                    <a:pt x="1202054" y="2123122"/>
                  </a:lnTo>
                  <a:lnTo>
                    <a:pt x="1254125" y="2125662"/>
                  </a:lnTo>
                  <a:lnTo>
                    <a:pt x="1306829" y="2126297"/>
                  </a:lnTo>
                  <a:lnTo>
                    <a:pt x="1359217" y="2125662"/>
                  </a:lnTo>
                  <a:lnTo>
                    <a:pt x="1411287" y="2123122"/>
                  </a:lnTo>
                  <a:lnTo>
                    <a:pt x="1462722" y="2118995"/>
                  </a:lnTo>
                  <a:lnTo>
                    <a:pt x="1513522" y="2113279"/>
                  </a:lnTo>
                  <a:lnTo>
                    <a:pt x="1564004" y="2105977"/>
                  </a:lnTo>
                  <a:lnTo>
                    <a:pt x="1613534" y="2097087"/>
                  </a:lnTo>
                  <a:lnTo>
                    <a:pt x="1662112" y="2086610"/>
                  </a:lnTo>
                  <a:lnTo>
                    <a:pt x="1710372" y="2074862"/>
                  </a:lnTo>
                  <a:lnTo>
                    <a:pt x="1757679" y="2061527"/>
                  </a:lnTo>
                  <a:lnTo>
                    <a:pt x="1804034" y="2046922"/>
                  </a:lnTo>
                  <a:lnTo>
                    <a:pt x="1849437" y="2030729"/>
                  </a:lnTo>
                  <a:lnTo>
                    <a:pt x="1894204" y="2013267"/>
                  </a:lnTo>
                  <a:lnTo>
                    <a:pt x="1937702" y="1994535"/>
                  </a:lnTo>
                  <a:lnTo>
                    <a:pt x="1980564" y="1974532"/>
                  </a:lnTo>
                  <a:lnTo>
                    <a:pt x="2022157" y="1953260"/>
                  </a:lnTo>
                  <a:lnTo>
                    <a:pt x="2062479" y="1930717"/>
                  </a:lnTo>
                  <a:lnTo>
                    <a:pt x="2102167" y="1906904"/>
                  </a:lnTo>
                  <a:lnTo>
                    <a:pt x="2140267" y="1882139"/>
                  </a:lnTo>
                  <a:lnTo>
                    <a:pt x="2177414" y="1856104"/>
                  </a:lnTo>
                  <a:lnTo>
                    <a:pt x="2213292" y="1829117"/>
                  </a:lnTo>
                  <a:lnTo>
                    <a:pt x="2247900" y="1800860"/>
                  </a:lnTo>
                  <a:lnTo>
                    <a:pt x="2281237" y="1771650"/>
                  </a:lnTo>
                  <a:lnTo>
                    <a:pt x="2313304" y="1741487"/>
                  </a:lnTo>
                  <a:lnTo>
                    <a:pt x="2343784" y="1710372"/>
                  </a:lnTo>
                  <a:lnTo>
                    <a:pt x="2372994" y="1678304"/>
                  </a:lnTo>
                  <a:lnTo>
                    <a:pt x="2400617" y="1645285"/>
                  </a:lnTo>
                  <a:lnTo>
                    <a:pt x="2426652" y="1611312"/>
                  </a:lnTo>
                  <a:lnTo>
                    <a:pt x="2451417" y="1576704"/>
                  </a:lnTo>
                  <a:lnTo>
                    <a:pt x="2474277" y="1541145"/>
                  </a:lnTo>
                  <a:lnTo>
                    <a:pt x="2495867" y="1504632"/>
                  </a:lnTo>
                  <a:lnTo>
                    <a:pt x="2515552" y="1467802"/>
                  </a:lnTo>
                  <a:lnTo>
                    <a:pt x="2533650" y="1430020"/>
                  </a:lnTo>
                  <a:lnTo>
                    <a:pt x="2550159" y="1391602"/>
                  </a:lnTo>
                  <a:lnTo>
                    <a:pt x="2564447" y="1352550"/>
                  </a:lnTo>
                  <a:lnTo>
                    <a:pt x="2577464" y="1312862"/>
                  </a:lnTo>
                  <a:lnTo>
                    <a:pt x="2588259" y="1272539"/>
                  </a:lnTo>
                  <a:lnTo>
                    <a:pt x="2597150" y="1231582"/>
                  </a:lnTo>
                  <a:lnTo>
                    <a:pt x="2604452" y="1190307"/>
                  </a:lnTo>
                  <a:lnTo>
                    <a:pt x="2609532" y="1148397"/>
                  </a:lnTo>
                  <a:lnTo>
                    <a:pt x="2612389" y="1105852"/>
                  </a:lnTo>
                  <a:lnTo>
                    <a:pt x="2613659" y="1063307"/>
                  </a:lnTo>
                  <a:lnTo>
                    <a:pt x="2612389" y="1020445"/>
                  </a:lnTo>
                  <a:lnTo>
                    <a:pt x="2609532" y="978217"/>
                  </a:lnTo>
                  <a:lnTo>
                    <a:pt x="2604452" y="936307"/>
                  </a:lnTo>
                  <a:lnTo>
                    <a:pt x="2597150" y="894714"/>
                  </a:lnTo>
                  <a:lnTo>
                    <a:pt x="2588259" y="854075"/>
                  </a:lnTo>
                  <a:lnTo>
                    <a:pt x="2577464" y="813752"/>
                  </a:lnTo>
                  <a:lnTo>
                    <a:pt x="2564447" y="774064"/>
                  </a:lnTo>
                  <a:lnTo>
                    <a:pt x="2550159" y="735012"/>
                  </a:lnTo>
                  <a:lnTo>
                    <a:pt x="2533650" y="696595"/>
                  </a:lnTo>
                  <a:lnTo>
                    <a:pt x="2515552" y="658812"/>
                  </a:lnTo>
                  <a:lnTo>
                    <a:pt x="2495867" y="621664"/>
                  </a:lnTo>
                  <a:lnTo>
                    <a:pt x="2474277" y="585470"/>
                  </a:lnTo>
                  <a:lnTo>
                    <a:pt x="2451417" y="549910"/>
                  </a:lnTo>
                  <a:lnTo>
                    <a:pt x="2426652" y="514985"/>
                  </a:lnTo>
                  <a:lnTo>
                    <a:pt x="2400617" y="481329"/>
                  </a:lnTo>
                  <a:lnTo>
                    <a:pt x="2372994" y="448310"/>
                  </a:lnTo>
                  <a:lnTo>
                    <a:pt x="2343784" y="416242"/>
                  </a:lnTo>
                  <a:lnTo>
                    <a:pt x="2313304" y="385127"/>
                  </a:lnTo>
                  <a:lnTo>
                    <a:pt x="2281237" y="354647"/>
                  </a:lnTo>
                  <a:lnTo>
                    <a:pt x="2247900" y="325754"/>
                  </a:lnTo>
                  <a:lnTo>
                    <a:pt x="2213292" y="297497"/>
                  </a:lnTo>
                  <a:lnTo>
                    <a:pt x="2177414" y="270510"/>
                  </a:lnTo>
                  <a:lnTo>
                    <a:pt x="2140267" y="244475"/>
                  </a:lnTo>
                  <a:lnTo>
                    <a:pt x="2102167" y="219392"/>
                  </a:lnTo>
                  <a:lnTo>
                    <a:pt x="2062479" y="195897"/>
                  </a:lnTo>
                  <a:lnTo>
                    <a:pt x="2022157" y="173354"/>
                  </a:lnTo>
                  <a:lnTo>
                    <a:pt x="1980564" y="152082"/>
                  </a:lnTo>
                  <a:lnTo>
                    <a:pt x="1937702" y="132079"/>
                  </a:lnTo>
                  <a:lnTo>
                    <a:pt x="1894204" y="113029"/>
                  </a:lnTo>
                  <a:lnTo>
                    <a:pt x="1849437" y="95885"/>
                  </a:lnTo>
                  <a:lnTo>
                    <a:pt x="1804034" y="79692"/>
                  </a:lnTo>
                  <a:lnTo>
                    <a:pt x="1757679" y="65087"/>
                  </a:lnTo>
                  <a:lnTo>
                    <a:pt x="1710372" y="51752"/>
                  </a:lnTo>
                  <a:lnTo>
                    <a:pt x="1662112" y="39687"/>
                  </a:lnTo>
                  <a:lnTo>
                    <a:pt x="1613534" y="29527"/>
                  </a:lnTo>
                  <a:lnTo>
                    <a:pt x="1564004" y="20637"/>
                  </a:lnTo>
                  <a:lnTo>
                    <a:pt x="1513522" y="13335"/>
                  </a:lnTo>
                  <a:lnTo>
                    <a:pt x="1462722" y="7620"/>
                  </a:lnTo>
                  <a:lnTo>
                    <a:pt x="1411287" y="3492"/>
                  </a:lnTo>
                  <a:lnTo>
                    <a:pt x="1359217" y="952"/>
                  </a:lnTo>
                  <a:lnTo>
                    <a:pt x="1306829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71865" y="1127125"/>
              <a:ext cx="2613660" cy="2126615"/>
            </a:xfrm>
            <a:custGeom>
              <a:avLst/>
              <a:gdLst/>
              <a:ahLst/>
              <a:cxnLst/>
              <a:rect l="l" t="t" r="r" b="b"/>
              <a:pathLst>
                <a:path w="2613659" h="2126615">
                  <a:moveTo>
                    <a:pt x="0" y="1063307"/>
                  </a:moveTo>
                  <a:lnTo>
                    <a:pt x="952" y="1020445"/>
                  </a:lnTo>
                  <a:lnTo>
                    <a:pt x="4127" y="978217"/>
                  </a:lnTo>
                  <a:lnTo>
                    <a:pt x="9207" y="936307"/>
                  </a:lnTo>
                  <a:lnTo>
                    <a:pt x="16192" y="894714"/>
                  </a:lnTo>
                  <a:lnTo>
                    <a:pt x="25400" y="854075"/>
                  </a:lnTo>
                  <a:lnTo>
                    <a:pt x="36194" y="813752"/>
                  </a:lnTo>
                  <a:lnTo>
                    <a:pt x="48894" y="774064"/>
                  </a:lnTo>
                  <a:lnTo>
                    <a:pt x="63500" y="735012"/>
                  </a:lnTo>
                  <a:lnTo>
                    <a:pt x="79692" y="696595"/>
                  </a:lnTo>
                  <a:lnTo>
                    <a:pt x="97789" y="658812"/>
                  </a:lnTo>
                  <a:lnTo>
                    <a:pt x="117792" y="621664"/>
                  </a:lnTo>
                  <a:lnTo>
                    <a:pt x="139064" y="585470"/>
                  </a:lnTo>
                  <a:lnTo>
                    <a:pt x="162242" y="549910"/>
                  </a:lnTo>
                  <a:lnTo>
                    <a:pt x="186689" y="514985"/>
                  </a:lnTo>
                  <a:lnTo>
                    <a:pt x="213042" y="481329"/>
                  </a:lnTo>
                  <a:lnTo>
                    <a:pt x="240664" y="448310"/>
                  </a:lnTo>
                  <a:lnTo>
                    <a:pt x="269875" y="416242"/>
                  </a:lnTo>
                  <a:lnTo>
                    <a:pt x="300354" y="385127"/>
                  </a:lnTo>
                  <a:lnTo>
                    <a:pt x="332422" y="354647"/>
                  </a:lnTo>
                  <a:lnTo>
                    <a:pt x="365442" y="325754"/>
                  </a:lnTo>
                  <a:lnTo>
                    <a:pt x="400050" y="297497"/>
                  </a:lnTo>
                  <a:lnTo>
                    <a:pt x="435927" y="270510"/>
                  </a:lnTo>
                  <a:lnTo>
                    <a:pt x="473075" y="244475"/>
                  </a:lnTo>
                  <a:lnTo>
                    <a:pt x="511492" y="219392"/>
                  </a:lnTo>
                  <a:lnTo>
                    <a:pt x="550862" y="195897"/>
                  </a:lnTo>
                  <a:lnTo>
                    <a:pt x="591502" y="173354"/>
                  </a:lnTo>
                  <a:lnTo>
                    <a:pt x="633094" y="152082"/>
                  </a:lnTo>
                  <a:lnTo>
                    <a:pt x="675639" y="132079"/>
                  </a:lnTo>
                  <a:lnTo>
                    <a:pt x="719454" y="113029"/>
                  </a:lnTo>
                  <a:lnTo>
                    <a:pt x="763904" y="95885"/>
                  </a:lnTo>
                  <a:lnTo>
                    <a:pt x="809625" y="79692"/>
                  </a:lnTo>
                  <a:lnTo>
                    <a:pt x="855979" y="65087"/>
                  </a:lnTo>
                  <a:lnTo>
                    <a:pt x="903287" y="51752"/>
                  </a:lnTo>
                  <a:lnTo>
                    <a:pt x="951229" y="39687"/>
                  </a:lnTo>
                  <a:lnTo>
                    <a:pt x="1000125" y="29527"/>
                  </a:lnTo>
                  <a:lnTo>
                    <a:pt x="1049654" y="20637"/>
                  </a:lnTo>
                  <a:lnTo>
                    <a:pt x="1099819" y="13335"/>
                  </a:lnTo>
                  <a:lnTo>
                    <a:pt x="1150619" y="7620"/>
                  </a:lnTo>
                  <a:lnTo>
                    <a:pt x="1202054" y="3492"/>
                  </a:lnTo>
                  <a:lnTo>
                    <a:pt x="1254125" y="952"/>
                  </a:lnTo>
                  <a:lnTo>
                    <a:pt x="1306829" y="0"/>
                  </a:lnTo>
                  <a:lnTo>
                    <a:pt x="1359217" y="952"/>
                  </a:lnTo>
                  <a:lnTo>
                    <a:pt x="1411287" y="3492"/>
                  </a:lnTo>
                  <a:lnTo>
                    <a:pt x="1462722" y="7620"/>
                  </a:lnTo>
                  <a:lnTo>
                    <a:pt x="1513522" y="13335"/>
                  </a:lnTo>
                  <a:lnTo>
                    <a:pt x="1564004" y="20637"/>
                  </a:lnTo>
                  <a:lnTo>
                    <a:pt x="1613534" y="29527"/>
                  </a:lnTo>
                  <a:lnTo>
                    <a:pt x="1662112" y="39687"/>
                  </a:lnTo>
                  <a:lnTo>
                    <a:pt x="1710372" y="51752"/>
                  </a:lnTo>
                  <a:lnTo>
                    <a:pt x="1757679" y="65087"/>
                  </a:lnTo>
                  <a:lnTo>
                    <a:pt x="1804034" y="79692"/>
                  </a:lnTo>
                  <a:lnTo>
                    <a:pt x="1849437" y="95885"/>
                  </a:lnTo>
                  <a:lnTo>
                    <a:pt x="1894204" y="113029"/>
                  </a:lnTo>
                  <a:lnTo>
                    <a:pt x="1937702" y="132079"/>
                  </a:lnTo>
                  <a:lnTo>
                    <a:pt x="1980564" y="152082"/>
                  </a:lnTo>
                  <a:lnTo>
                    <a:pt x="2022157" y="173354"/>
                  </a:lnTo>
                  <a:lnTo>
                    <a:pt x="2062479" y="195897"/>
                  </a:lnTo>
                  <a:lnTo>
                    <a:pt x="2102167" y="219392"/>
                  </a:lnTo>
                  <a:lnTo>
                    <a:pt x="2140267" y="244475"/>
                  </a:lnTo>
                  <a:lnTo>
                    <a:pt x="2177414" y="270510"/>
                  </a:lnTo>
                  <a:lnTo>
                    <a:pt x="2213292" y="297497"/>
                  </a:lnTo>
                  <a:lnTo>
                    <a:pt x="2247900" y="325754"/>
                  </a:lnTo>
                  <a:lnTo>
                    <a:pt x="2281237" y="354647"/>
                  </a:lnTo>
                  <a:lnTo>
                    <a:pt x="2313304" y="385127"/>
                  </a:lnTo>
                  <a:lnTo>
                    <a:pt x="2343784" y="416242"/>
                  </a:lnTo>
                  <a:lnTo>
                    <a:pt x="2372994" y="448310"/>
                  </a:lnTo>
                  <a:lnTo>
                    <a:pt x="2400617" y="481329"/>
                  </a:lnTo>
                  <a:lnTo>
                    <a:pt x="2426652" y="514985"/>
                  </a:lnTo>
                  <a:lnTo>
                    <a:pt x="2451417" y="549910"/>
                  </a:lnTo>
                  <a:lnTo>
                    <a:pt x="2474277" y="585470"/>
                  </a:lnTo>
                  <a:lnTo>
                    <a:pt x="2495867" y="621664"/>
                  </a:lnTo>
                  <a:lnTo>
                    <a:pt x="2515552" y="658812"/>
                  </a:lnTo>
                  <a:lnTo>
                    <a:pt x="2533650" y="696595"/>
                  </a:lnTo>
                  <a:lnTo>
                    <a:pt x="2550159" y="735012"/>
                  </a:lnTo>
                  <a:lnTo>
                    <a:pt x="2564447" y="774064"/>
                  </a:lnTo>
                  <a:lnTo>
                    <a:pt x="2577464" y="813752"/>
                  </a:lnTo>
                  <a:lnTo>
                    <a:pt x="2588259" y="854075"/>
                  </a:lnTo>
                  <a:lnTo>
                    <a:pt x="2597150" y="894714"/>
                  </a:lnTo>
                  <a:lnTo>
                    <a:pt x="2604452" y="936307"/>
                  </a:lnTo>
                  <a:lnTo>
                    <a:pt x="2609532" y="978217"/>
                  </a:lnTo>
                  <a:lnTo>
                    <a:pt x="2612389" y="1020445"/>
                  </a:lnTo>
                  <a:lnTo>
                    <a:pt x="2613659" y="1063307"/>
                  </a:lnTo>
                  <a:lnTo>
                    <a:pt x="2612389" y="1105852"/>
                  </a:lnTo>
                  <a:lnTo>
                    <a:pt x="2609532" y="1148397"/>
                  </a:lnTo>
                  <a:lnTo>
                    <a:pt x="2604452" y="1190307"/>
                  </a:lnTo>
                  <a:lnTo>
                    <a:pt x="2597150" y="1231582"/>
                  </a:lnTo>
                  <a:lnTo>
                    <a:pt x="2588259" y="1272539"/>
                  </a:lnTo>
                  <a:lnTo>
                    <a:pt x="2577464" y="1312862"/>
                  </a:lnTo>
                  <a:lnTo>
                    <a:pt x="2564447" y="1352550"/>
                  </a:lnTo>
                  <a:lnTo>
                    <a:pt x="2550159" y="1391602"/>
                  </a:lnTo>
                  <a:lnTo>
                    <a:pt x="2533650" y="1430020"/>
                  </a:lnTo>
                  <a:lnTo>
                    <a:pt x="2515552" y="1467802"/>
                  </a:lnTo>
                  <a:lnTo>
                    <a:pt x="2495867" y="1504632"/>
                  </a:lnTo>
                  <a:lnTo>
                    <a:pt x="2474277" y="1541145"/>
                  </a:lnTo>
                  <a:lnTo>
                    <a:pt x="2451417" y="1576704"/>
                  </a:lnTo>
                  <a:lnTo>
                    <a:pt x="2426652" y="1611312"/>
                  </a:lnTo>
                  <a:lnTo>
                    <a:pt x="2400617" y="1645285"/>
                  </a:lnTo>
                  <a:lnTo>
                    <a:pt x="2372994" y="1678304"/>
                  </a:lnTo>
                  <a:lnTo>
                    <a:pt x="2343784" y="1710372"/>
                  </a:lnTo>
                  <a:lnTo>
                    <a:pt x="2313304" y="1741487"/>
                  </a:lnTo>
                  <a:lnTo>
                    <a:pt x="2281237" y="1771650"/>
                  </a:lnTo>
                  <a:lnTo>
                    <a:pt x="2247900" y="1800860"/>
                  </a:lnTo>
                  <a:lnTo>
                    <a:pt x="2213292" y="1829117"/>
                  </a:lnTo>
                  <a:lnTo>
                    <a:pt x="2177414" y="1856104"/>
                  </a:lnTo>
                  <a:lnTo>
                    <a:pt x="2140267" y="1882139"/>
                  </a:lnTo>
                  <a:lnTo>
                    <a:pt x="2102167" y="1906904"/>
                  </a:lnTo>
                  <a:lnTo>
                    <a:pt x="2062479" y="1930717"/>
                  </a:lnTo>
                  <a:lnTo>
                    <a:pt x="2022157" y="1953260"/>
                  </a:lnTo>
                  <a:lnTo>
                    <a:pt x="1980564" y="1974532"/>
                  </a:lnTo>
                  <a:lnTo>
                    <a:pt x="1937702" y="1994535"/>
                  </a:lnTo>
                  <a:lnTo>
                    <a:pt x="1894204" y="2013267"/>
                  </a:lnTo>
                  <a:lnTo>
                    <a:pt x="1849437" y="2030729"/>
                  </a:lnTo>
                  <a:lnTo>
                    <a:pt x="1804034" y="2046922"/>
                  </a:lnTo>
                  <a:lnTo>
                    <a:pt x="1757679" y="2061527"/>
                  </a:lnTo>
                  <a:lnTo>
                    <a:pt x="1710372" y="2074862"/>
                  </a:lnTo>
                  <a:lnTo>
                    <a:pt x="1662112" y="2086610"/>
                  </a:lnTo>
                  <a:lnTo>
                    <a:pt x="1613534" y="2097087"/>
                  </a:lnTo>
                  <a:lnTo>
                    <a:pt x="1564004" y="2105977"/>
                  </a:lnTo>
                  <a:lnTo>
                    <a:pt x="1513522" y="2113279"/>
                  </a:lnTo>
                  <a:lnTo>
                    <a:pt x="1462722" y="2118995"/>
                  </a:lnTo>
                  <a:lnTo>
                    <a:pt x="1411287" y="2123122"/>
                  </a:lnTo>
                  <a:lnTo>
                    <a:pt x="1359217" y="2125662"/>
                  </a:lnTo>
                  <a:lnTo>
                    <a:pt x="1306829" y="2126297"/>
                  </a:lnTo>
                  <a:lnTo>
                    <a:pt x="1254125" y="2125662"/>
                  </a:lnTo>
                  <a:lnTo>
                    <a:pt x="1202054" y="2123122"/>
                  </a:lnTo>
                  <a:lnTo>
                    <a:pt x="1150619" y="2118995"/>
                  </a:lnTo>
                  <a:lnTo>
                    <a:pt x="1099819" y="2113279"/>
                  </a:lnTo>
                  <a:lnTo>
                    <a:pt x="1049654" y="2105977"/>
                  </a:lnTo>
                  <a:lnTo>
                    <a:pt x="1000125" y="2097087"/>
                  </a:lnTo>
                  <a:lnTo>
                    <a:pt x="951229" y="2086610"/>
                  </a:lnTo>
                  <a:lnTo>
                    <a:pt x="903287" y="2074862"/>
                  </a:lnTo>
                  <a:lnTo>
                    <a:pt x="855979" y="2061527"/>
                  </a:lnTo>
                  <a:lnTo>
                    <a:pt x="809625" y="2046922"/>
                  </a:lnTo>
                  <a:lnTo>
                    <a:pt x="763904" y="2030729"/>
                  </a:lnTo>
                  <a:lnTo>
                    <a:pt x="719454" y="2013267"/>
                  </a:lnTo>
                  <a:lnTo>
                    <a:pt x="675639" y="1994535"/>
                  </a:lnTo>
                  <a:lnTo>
                    <a:pt x="633094" y="1974532"/>
                  </a:lnTo>
                  <a:lnTo>
                    <a:pt x="591502" y="1953260"/>
                  </a:lnTo>
                  <a:lnTo>
                    <a:pt x="550862" y="1930717"/>
                  </a:lnTo>
                  <a:lnTo>
                    <a:pt x="511492" y="1906904"/>
                  </a:lnTo>
                  <a:lnTo>
                    <a:pt x="473075" y="1882139"/>
                  </a:lnTo>
                  <a:lnTo>
                    <a:pt x="435927" y="1856104"/>
                  </a:lnTo>
                  <a:lnTo>
                    <a:pt x="400050" y="1829117"/>
                  </a:lnTo>
                  <a:lnTo>
                    <a:pt x="365442" y="1800860"/>
                  </a:lnTo>
                  <a:lnTo>
                    <a:pt x="332422" y="1771650"/>
                  </a:lnTo>
                  <a:lnTo>
                    <a:pt x="300354" y="1741487"/>
                  </a:lnTo>
                  <a:lnTo>
                    <a:pt x="269875" y="1710372"/>
                  </a:lnTo>
                  <a:lnTo>
                    <a:pt x="240664" y="1678304"/>
                  </a:lnTo>
                  <a:lnTo>
                    <a:pt x="213042" y="1645285"/>
                  </a:lnTo>
                  <a:lnTo>
                    <a:pt x="186689" y="1611312"/>
                  </a:lnTo>
                  <a:lnTo>
                    <a:pt x="162242" y="1576704"/>
                  </a:lnTo>
                  <a:lnTo>
                    <a:pt x="139064" y="1541145"/>
                  </a:lnTo>
                  <a:lnTo>
                    <a:pt x="117792" y="1504632"/>
                  </a:lnTo>
                  <a:lnTo>
                    <a:pt x="97789" y="1467802"/>
                  </a:lnTo>
                  <a:lnTo>
                    <a:pt x="79692" y="1430020"/>
                  </a:lnTo>
                  <a:lnTo>
                    <a:pt x="63500" y="1391602"/>
                  </a:lnTo>
                  <a:lnTo>
                    <a:pt x="48894" y="1352550"/>
                  </a:lnTo>
                  <a:lnTo>
                    <a:pt x="36194" y="1312862"/>
                  </a:lnTo>
                  <a:lnTo>
                    <a:pt x="25400" y="1272539"/>
                  </a:lnTo>
                  <a:lnTo>
                    <a:pt x="16192" y="1231582"/>
                  </a:lnTo>
                  <a:lnTo>
                    <a:pt x="9207" y="1190307"/>
                  </a:lnTo>
                  <a:lnTo>
                    <a:pt x="4127" y="1148397"/>
                  </a:lnTo>
                  <a:lnTo>
                    <a:pt x="952" y="1105852"/>
                  </a:lnTo>
                  <a:lnTo>
                    <a:pt x="0" y="1063307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26170" y="1341119"/>
              <a:ext cx="2343785" cy="19812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755062" y="1370330"/>
              <a:ext cx="2252345" cy="1889760"/>
            </a:xfrm>
            <a:custGeom>
              <a:avLst/>
              <a:gdLst/>
              <a:ahLst/>
              <a:cxnLst/>
              <a:rect l="l" t="t" r="r" b="b"/>
              <a:pathLst>
                <a:path w="2252345" h="1889760">
                  <a:moveTo>
                    <a:pt x="1126172" y="0"/>
                  </a:moveTo>
                  <a:lnTo>
                    <a:pt x="1073150" y="952"/>
                  </a:lnTo>
                  <a:lnTo>
                    <a:pt x="1020762" y="4127"/>
                  </a:lnTo>
                  <a:lnTo>
                    <a:pt x="969009" y="9207"/>
                  </a:lnTo>
                  <a:lnTo>
                    <a:pt x="917892" y="16192"/>
                  </a:lnTo>
                  <a:lnTo>
                    <a:pt x="867727" y="25082"/>
                  </a:lnTo>
                  <a:lnTo>
                    <a:pt x="818515" y="35560"/>
                  </a:lnTo>
                  <a:lnTo>
                    <a:pt x="770254" y="48260"/>
                  </a:lnTo>
                  <a:lnTo>
                    <a:pt x="722629" y="62547"/>
                  </a:lnTo>
                  <a:lnTo>
                    <a:pt x="676275" y="78422"/>
                  </a:lnTo>
                  <a:lnTo>
                    <a:pt x="630872" y="95885"/>
                  </a:lnTo>
                  <a:lnTo>
                    <a:pt x="586422" y="115252"/>
                  </a:lnTo>
                  <a:lnTo>
                    <a:pt x="543559" y="136207"/>
                  </a:lnTo>
                  <a:lnTo>
                    <a:pt x="501650" y="158432"/>
                  </a:lnTo>
                  <a:lnTo>
                    <a:pt x="461009" y="182245"/>
                  </a:lnTo>
                  <a:lnTo>
                    <a:pt x="421640" y="207645"/>
                  </a:lnTo>
                  <a:lnTo>
                    <a:pt x="383857" y="234315"/>
                  </a:lnTo>
                  <a:lnTo>
                    <a:pt x="347345" y="262255"/>
                  </a:lnTo>
                  <a:lnTo>
                    <a:pt x="312420" y="291465"/>
                  </a:lnTo>
                  <a:lnTo>
                    <a:pt x="279082" y="321945"/>
                  </a:lnTo>
                  <a:lnTo>
                    <a:pt x="247332" y="354012"/>
                  </a:lnTo>
                  <a:lnTo>
                    <a:pt x="217170" y="386715"/>
                  </a:lnTo>
                  <a:lnTo>
                    <a:pt x="188912" y="421005"/>
                  </a:lnTo>
                  <a:lnTo>
                    <a:pt x="162242" y="455930"/>
                  </a:lnTo>
                  <a:lnTo>
                    <a:pt x="137477" y="492125"/>
                  </a:lnTo>
                  <a:lnTo>
                    <a:pt x="114300" y="529272"/>
                  </a:lnTo>
                  <a:lnTo>
                    <a:pt x="93345" y="567372"/>
                  </a:lnTo>
                  <a:lnTo>
                    <a:pt x="74295" y="606425"/>
                  </a:lnTo>
                  <a:lnTo>
                    <a:pt x="57467" y="646112"/>
                  </a:lnTo>
                  <a:lnTo>
                    <a:pt x="42545" y="686752"/>
                  </a:lnTo>
                  <a:lnTo>
                    <a:pt x="29845" y="728027"/>
                  </a:lnTo>
                  <a:lnTo>
                    <a:pt x="19050" y="770255"/>
                  </a:lnTo>
                  <a:lnTo>
                    <a:pt x="10795" y="813117"/>
                  </a:lnTo>
                  <a:lnTo>
                    <a:pt x="4762" y="856297"/>
                  </a:lnTo>
                  <a:lnTo>
                    <a:pt x="1270" y="900430"/>
                  </a:lnTo>
                  <a:lnTo>
                    <a:pt x="0" y="944880"/>
                  </a:lnTo>
                  <a:lnTo>
                    <a:pt x="1270" y="989330"/>
                  </a:lnTo>
                  <a:lnTo>
                    <a:pt x="4762" y="1033145"/>
                  </a:lnTo>
                  <a:lnTo>
                    <a:pt x="10795" y="1076642"/>
                  </a:lnTo>
                  <a:lnTo>
                    <a:pt x="19050" y="1119187"/>
                  </a:lnTo>
                  <a:lnTo>
                    <a:pt x="29845" y="1161415"/>
                  </a:lnTo>
                  <a:lnTo>
                    <a:pt x="42545" y="1202690"/>
                  </a:lnTo>
                  <a:lnTo>
                    <a:pt x="57467" y="1243330"/>
                  </a:lnTo>
                  <a:lnTo>
                    <a:pt x="74295" y="1283335"/>
                  </a:lnTo>
                  <a:lnTo>
                    <a:pt x="93345" y="1322070"/>
                  </a:lnTo>
                  <a:lnTo>
                    <a:pt x="114300" y="1360170"/>
                  </a:lnTo>
                  <a:lnTo>
                    <a:pt x="137477" y="1397317"/>
                  </a:lnTo>
                  <a:lnTo>
                    <a:pt x="162242" y="1433512"/>
                  </a:lnTo>
                  <a:lnTo>
                    <a:pt x="188912" y="1468755"/>
                  </a:lnTo>
                  <a:lnTo>
                    <a:pt x="217170" y="1502727"/>
                  </a:lnTo>
                  <a:lnTo>
                    <a:pt x="247332" y="1535747"/>
                  </a:lnTo>
                  <a:lnTo>
                    <a:pt x="279082" y="1567497"/>
                  </a:lnTo>
                  <a:lnTo>
                    <a:pt x="312420" y="1597977"/>
                  </a:lnTo>
                  <a:lnTo>
                    <a:pt x="347345" y="1627187"/>
                  </a:lnTo>
                  <a:lnTo>
                    <a:pt x="383857" y="1655445"/>
                  </a:lnTo>
                  <a:lnTo>
                    <a:pt x="421640" y="1682115"/>
                  </a:lnTo>
                  <a:lnTo>
                    <a:pt x="461009" y="1707197"/>
                  </a:lnTo>
                  <a:lnTo>
                    <a:pt x="501650" y="1731010"/>
                  </a:lnTo>
                  <a:lnTo>
                    <a:pt x="543559" y="1753552"/>
                  </a:lnTo>
                  <a:lnTo>
                    <a:pt x="586422" y="1774190"/>
                  </a:lnTo>
                  <a:lnTo>
                    <a:pt x="630872" y="1793557"/>
                  </a:lnTo>
                  <a:lnTo>
                    <a:pt x="676275" y="1811020"/>
                  </a:lnTo>
                  <a:lnTo>
                    <a:pt x="722629" y="1827212"/>
                  </a:lnTo>
                  <a:lnTo>
                    <a:pt x="770254" y="1841500"/>
                  </a:lnTo>
                  <a:lnTo>
                    <a:pt x="818515" y="1853882"/>
                  </a:lnTo>
                  <a:lnTo>
                    <a:pt x="867727" y="1864677"/>
                  </a:lnTo>
                  <a:lnTo>
                    <a:pt x="917892" y="1873567"/>
                  </a:lnTo>
                  <a:lnTo>
                    <a:pt x="969009" y="1880552"/>
                  </a:lnTo>
                  <a:lnTo>
                    <a:pt x="1020762" y="1885315"/>
                  </a:lnTo>
                  <a:lnTo>
                    <a:pt x="1073150" y="1888490"/>
                  </a:lnTo>
                  <a:lnTo>
                    <a:pt x="1126172" y="1889442"/>
                  </a:lnTo>
                  <a:lnTo>
                    <a:pt x="1179195" y="1888490"/>
                  </a:lnTo>
                  <a:lnTo>
                    <a:pt x="1231582" y="1885315"/>
                  </a:lnTo>
                  <a:lnTo>
                    <a:pt x="1283017" y="1880552"/>
                  </a:lnTo>
                  <a:lnTo>
                    <a:pt x="1334134" y="1873567"/>
                  </a:lnTo>
                  <a:lnTo>
                    <a:pt x="1384300" y="1864677"/>
                  </a:lnTo>
                  <a:lnTo>
                    <a:pt x="1433512" y="1853882"/>
                  </a:lnTo>
                  <a:lnTo>
                    <a:pt x="1482090" y="1841500"/>
                  </a:lnTo>
                  <a:lnTo>
                    <a:pt x="1529397" y="1827212"/>
                  </a:lnTo>
                  <a:lnTo>
                    <a:pt x="1575752" y="1811020"/>
                  </a:lnTo>
                  <a:lnTo>
                    <a:pt x="1621154" y="1793557"/>
                  </a:lnTo>
                  <a:lnTo>
                    <a:pt x="1665604" y="1774190"/>
                  </a:lnTo>
                  <a:lnTo>
                    <a:pt x="1708467" y="1753552"/>
                  </a:lnTo>
                  <a:lnTo>
                    <a:pt x="1750377" y="1731010"/>
                  </a:lnTo>
                  <a:lnTo>
                    <a:pt x="1791017" y="1707197"/>
                  </a:lnTo>
                  <a:lnTo>
                    <a:pt x="1830387" y="1682115"/>
                  </a:lnTo>
                  <a:lnTo>
                    <a:pt x="1868170" y="1655445"/>
                  </a:lnTo>
                  <a:lnTo>
                    <a:pt x="1904682" y="1627187"/>
                  </a:lnTo>
                  <a:lnTo>
                    <a:pt x="1939607" y="1597977"/>
                  </a:lnTo>
                  <a:lnTo>
                    <a:pt x="1972945" y="1567497"/>
                  </a:lnTo>
                  <a:lnTo>
                    <a:pt x="2004695" y="1535747"/>
                  </a:lnTo>
                  <a:lnTo>
                    <a:pt x="2034857" y="1502727"/>
                  </a:lnTo>
                  <a:lnTo>
                    <a:pt x="2063115" y="1468755"/>
                  </a:lnTo>
                  <a:lnTo>
                    <a:pt x="2089784" y="1433512"/>
                  </a:lnTo>
                  <a:lnTo>
                    <a:pt x="2114550" y="1397317"/>
                  </a:lnTo>
                  <a:lnTo>
                    <a:pt x="2137727" y="1360170"/>
                  </a:lnTo>
                  <a:lnTo>
                    <a:pt x="2158682" y="1322070"/>
                  </a:lnTo>
                  <a:lnTo>
                    <a:pt x="2177732" y="1283335"/>
                  </a:lnTo>
                  <a:lnTo>
                    <a:pt x="2194559" y="1243330"/>
                  </a:lnTo>
                  <a:lnTo>
                    <a:pt x="2209482" y="1202690"/>
                  </a:lnTo>
                  <a:lnTo>
                    <a:pt x="2222500" y="1161415"/>
                  </a:lnTo>
                  <a:lnTo>
                    <a:pt x="2232977" y="1119187"/>
                  </a:lnTo>
                  <a:lnTo>
                    <a:pt x="2241232" y="1076642"/>
                  </a:lnTo>
                  <a:lnTo>
                    <a:pt x="2247265" y="1033145"/>
                  </a:lnTo>
                  <a:lnTo>
                    <a:pt x="2250757" y="989330"/>
                  </a:lnTo>
                  <a:lnTo>
                    <a:pt x="2252027" y="944880"/>
                  </a:lnTo>
                  <a:lnTo>
                    <a:pt x="2250757" y="900430"/>
                  </a:lnTo>
                  <a:lnTo>
                    <a:pt x="2247265" y="856297"/>
                  </a:lnTo>
                  <a:lnTo>
                    <a:pt x="2241232" y="813117"/>
                  </a:lnTo>
                  <a:lnTo>
                    <a:pt x="2232977" y="770255"/>
                  </a:lnTo>
                  <a:lnTo>
                    <a:pt x="2222500" y="728027"/>
                  </a:lnTo>
                  <a:lnTo>
                    <a:pt x="2209482" y="686752"/>
                  </a:lnTo>
                  <a:lnTo>
                    <a:pt x="2194559" y="646112"/>
                  </a:lnTo>
                  <a:lnTo>
                    <a:pt x="2177732" y="606425"/>
                  </a:lnTo>
                  <a:lnTo>
                    <a:pt x="2158682" y="567372"/>
                  </a:lnTo>
                  <a:lnTo>
                    <a:pt x="2137727" y="529272"/>
                  </a:lnTo>
                  <a:lnTo>
                    <a:pt x="2114550" y="492125"/>
                  </a:lnTo>
                  <a:lnTo>
                    <a:pt x="2089784" y="455930"/>
                  </a:lnTo>
                  <a:lnTo>
                    <a:pt x="2063115" y="421005"/>
                  </a:lnTo>
                  <a:lnTo>
                    <a:pt x="2034857" y="386715"/>
                  </a:lnTo>
                  <a:lnTo>
                    <a:pt x="2004695" y="354012"/>
                  </a:lnTo>
                  <a:lnTo>
                    <a:pt x="1972945" y="321945"/>
                  </a:lnTo>
                  <a:lnTo>
                    <a:pt x="1939607" y="291465"/>
                  </a:lnTo>
                  <a:lnTo>
                    <a:pt x="1904682" y="262255"/>
                  </a:lnTo>
                  <a:lnTo>
                    <a:pt x="1868170" y="234315"/>
                  </a:lnTo>
                  <a:lnTo>
                    <a:pt x="1830387" y="207645"/>
                  </a:lnTo>
                  <a:lnTo>
                    <a:pt x="1791017" y="182245"/>
                  </a:lnTo>
                  <a:lnTo>
                    <a:pt x="1750377" y="158432"/>
                  </a:lnTo>
                  <a:lnTo>
                    <a:pt x="1708467" y="136207"/>
                  </a:lnTo>
                  <a:lnTo>
                    <a:pt x="1665604" y="115252"/>
                  </a:lnTo>
                  <a:lnTo>
                    <a:pt x="1621154" y="95885"/>
                  </a:lnTo>
                  <a:lnTo>
                    <a:pt x="1575752" y="78422"/>
                  </a:lnTo>
                  <a:lnTo>
                    <a:pt x="1529397" y="62547"/>
                  </a:lnTo>
                  <a:lnTo>
                    <a:pt x="1482090" y="48260"/>
                  </a:lnTo>
                  <a:lnTo>
                    <a:pt x="1433512" y="35560"/>
                  </a:lnTo>
                  <a:lnTo>
                    <a:pt x="1384300" y="25082"/>
                  </a:lnTo>
                  <a:lnTo>
                    <a:pt x="1334134" y="16192"/>
                  </a:lnTo>
                  <a:lnTo>
                    <a:pt x="1283017" y="9207"/>
                  </a:lnTo>
                  <a:lnTo>
                    <a:pt x="1231582" y="4127"/>
                  </a:lnTo>
                  <a:lnTo>
                    <a:pt x="1179195" y="952"/>
                  </a:lnTo>
                  <a:lnTo>
                    <a:pt x="1126172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55062" y="1370330"/>
              <a:ext cx="2252345" cy="1889760"/>
            </a:xfrm>
            <a:custGeom>
              <a:avLst/>
              <a:gdLst/>
              <a:ahLst/>
              <a:cxnLst/>
              <a:rect l="l" t="t" r="r" b="b"/>
              <a:pathLst>
                <a:path w="2252345" h="1889760">
                  <a:moveTo>
                    <a:pt x="0" y="944880"/>
                  </a:moveTo>
                  <a:lnTo>
                    <a:pt x="1270" y="900430"/>
                  </a:lnTo>
                  <a:lnTo>
                    <a:pt x="4762" y="856297"/>
                  </a:lnTo>
                  <a:lnTo>
                    <a:pt x="10795" y="813117"/>
                  </a:lnTo>
                  <a:lnTo>
                    <a:pt x="19050" y="770255"/>
                  </a:lnTo>
                  <a:lnTo>
                    <a:pt x="29845" y="728027"/>
                  </a:lnTo>
                  <a:lnTo>
                    <a:pt x="42545" y="686752"/>
                  </a:lnTo>
                  <a:lnTo>
                    <a:pt x="57467" y="646112"/>
                  </a:lnTo>
                  <a:lnTo>
                    <a:pt x="74295" y="606425"/>
                  </a:lnTo>
                  <a:lnTo>
                    <a:pt x="93345" y="567372"/>
                  </a:lnTo>
                  <a:lnTo>
                    <a:pt x="114300" y="529272"/>
                  </a:lnTo>
                  <a:lnTo>
                    <a:pt x="137477" y="492125"/>
                  </a:lnTo>
                  <a:lnTo>
                    <a:pt x="162242" y="455930"/>
                  </a:lnTo>
                  <a:lnTo>
                    <a:pt x="188912" y="421005"/>
                  </a:lnTo>
                  <a:lnTo>
                    <a:pt x="217170" y="386715"/>
                  </a:lnTo>
                  <a:lnTo>
                    <a:pt x="247332" y="354012"/>
                  </a:lnTo>
                  <a:lnTo>
                    <a:pt x="279082" y="321945"/>
                  </a:lnTo>
                  <a:lnTo>
                    <a:pt x="312420" y="291465"/>
                  </a:lnTo>
                  <a:lnTo>
                    <a:pt x="347345" y="262255"/>
                  </a:lnTo>
                  <a:lnTo>
                    <a:pt x="383857" y="234315"/>
                  </a:lnTo>
                  <a:lnTo>
                    <a:pt x="421640" y="207645"/>
                  </a:lnTo>
                  <a:lnTo>
                    <a:pt x="461009" y="182245"/>
                  </a:lnTo>
                  <a:lnTo>
                    <a:pt x="501650" y="158432"/>
                  </a:lnTo>
                  <a:lnTo>
                    <a:pt x="543559" y="136207"/>
                  </a:lnTo>
                  <a:lnTo>
                    <a:pt x="586422" y="115252"/>
                  </a:lnTo>
                  <a:lnTo>
                    <a:pt x="630872" y="95885"/>
                  </a:lnTo>
                  <a:lnTo>
                    <a:pt x="676275" y="78422"/>
                  </a:lnTo>
                  <a:lnTo>
                    <a:pt x="722629" y="62547"/>
                  </a:lnTo>
                  <a:lnTo>
                    <a:pt x="770254" y="48260"/>
                  </a:lnTo>
                  <a:lnTo>
                    <a:pt x="818515" y="35560"/>
                  </a:lnTo>
                  <a:lnTo>
                    <a:pt x="867727" y="25082"/>
                  </a:lnTo>
                  <a:lnTo>
                    <a:pt x="917892" y="16192"/>
                  </a:lnTo>
                  <a:lnTo>
                    <a:pt x="969009" y="9207"/>
                  </a:lnTo>
                  <a:lnTo>
                    <a:pt x="1020762" y="4127"/>
                  </a:lnTo>
                  <a:lnTo>
                    <a:pt x="1073150" y="952"/>
                  </a:lnTo>
                  <a:lnTo>
                    <a:pt x="1126172" y="0"/>
                  </a:lnTo>
                  <a:lnTo>
                    <a:pt x="1179195" y="952"/>
                  </a:lnTo>
                  <a:lnTo>
                    <a:pt x="1231582" y="4127"/>
                  </a:lnTo>
                  <a:lnTo>
                    <a:pt x="1283017" y="9207"/>
                  </a:lnTo>
                  <a:lnTo>
                    <a:pt x="1334134" y="16192"/>
                  </a:lnTo>
                  <a:lnTo>
                    <a:pt x="1384300" y="25082"/>
                  </a:lnTo>
                  <a:lnTo>
                    <a:pt x="1433512" y="35560"/>
                  </a:lnTo>
                  <a:lnTo>
                    <a:pt x="1482090" y="48260"/>
                  </a:lnTo>
                  <a:lnTo>
                    <a:pt x="1529397" y="62547"/>
                  </a:lnTo>
                  <a:lnTo>
                    <a:pt x="1575752" y="78422"/>
                  </a:lnTo>
                  <a:lnTo>
                    <a:pt x="1621154" y="95885"/>
                  </a:lnTo>
                  <a:lnTo>
                    <a:pt x="1665604" y="115252"/>
                  </a:lnTo>
                  <a:lnTo>
                    <a:pt x="1708467" y="136207"/>
                  </a:lnTo>
                  <a:lnTo>
                    <a:pt x="1750377" y="158432"/>
                  </a:lnTo>
                  <a:lnTo>
                    <a:pt x="1791017" y="182245"/>
                  </a:lnTo>
                  <a:lnTo>
                    <a:pt x="1830387" y="207645"/>
                  </a:lnTo>
                  <a:lnTo>
                    <a:pt x="1868170" y="234315"/>
                  </a:lnTo>
                  <a:lnTo>
                    <a:pt x="1904682" y="262255"/>
                  </a:lnTo>
                  <a:lnTo>
                    <a:pt x="1939607" y="291465"/>
                  </a:lnTo>
                  <a:lnTo>
                    <a:pt x="1972945" y="321945"/>
                  </a:lnTo>
                  <a:lnTo>
                    <a:pt x="2004695" y="354012"/>
                  </a:lnTo>
                  <a:lnTo>
                    <a:pt x="2034857" y="386715"/>
                  </a:lnTo>
                  <a:lnTo>
                    <a:pt x="2063115" y="421005"/>
                  </a:lnTo>
                  <a:lnTo>
                    <a:pt x="2089784" y="455930"/>
                  </a:lnTo>
                  <a:lnTo>
                    <a:pt x="2114550" y="492125"/>
                  </a:lnTo>
                  <a:lnTo>
                    <a:pt x="2137727" y="529272"/>
                  </a:lnTo>
                  <a:lnTo>
                    <a:pt x="2158682" y="567372"/>
                  </a:lnTo>
                  <a:lnTo>
                    <a:pt x="2177732" y="606425"/>
                  </a:lnTo>
                  <a:lnTo>
                    <a:pt x="2194559" y="646112"/>
                  </a:lnTo>
                  <a:lnTo>
                    <a:pt x="2209482" y="686752"/>
                  </a:lnTo>
                  <a:lnTo>
                    <a:pt x="2222500" y="728027"/>
                  </a:lnTo>
                  <a:lnTo>
                    <a:pt x="2232977" y="770255"/>
                  </a:lnTo>
                  <a:lnTo>
                    <a:pt x="2241232" y="813117"/>
                  </a:lnTo>
                  <a:lnTo>
                    <a:pt x="2247265" y="856297"/>
                  </a:lnTo>
                  <a:lnTo>
                    <a:pt x="2250757" y="900430"/>
                  </a:lnTo>
                  <a:lnTo>
                    <a:pt x="2252027" y="944880"/>
                  </a:lnTo>
                  <a:lnTo>
                    <a:pt x="2250757" y="989330"/>
                  </a:lnTo>
                  <a:lnTo>
                    <a:pt x="2247265" y="1033145"/>
                  </a:lnTo>
                  <a:lnTo>
                    <a:pt x="2241232" y="1076642"/>
                  </a:lnTo>
                  <a:lnTo>
                    <a:pt x="2232977" y="1119187"/>
                  </a:lnTo>
                  <a:lnTo>
                    <a:pt x="2222500" y="1161415"/>
                  </a:lnTo>
                  <a:lnTo>
                    <a:pt x="2209482" y="1202690"/>
                  </a:lnTo>
                  <a:lnTo>
                    <a:pt x="2194559" y="1243330"/>
                  </a:lnTo>
                  <a:lnTo>
                    <a:pt x="2177732" y="1283335"/>
                  </a:lnTo>
                  <a:lnTo>
                    <a:pt x="2158682" y="1322070"/>
                  </a:lnTo>
                  <a:lnTo>
                    <a:pt x="2137727" y="1360170"/>
                  </a:lnTo>
                  <a:lnTo>
                    <a:pt x="2114550" y="1397317"/>
                  </a:lnTo>
                  <a:lnTo>
                    <a:pt x="2089784" y="1433512"/>
                  </a:lnTo>
                  <a:lnTo>
                    <a:pt x="2063115" y="1468755"/>
                  </a:lnTo>
                  <a:lnTo>
                    <a:pt x="2034857" y="1502727"/>
                  </a:lnTo>
                  <a:lnTo>
                    <a:pt x="2004695" y="1535747"/>
                  </a:lnTo>
                  <a:lnTo>
                    <a:pt x="1972945" y="1567497"/>
                  </a:lnTo>
                  <a:lnTo>
                    <a:pt x="1939607" y="1597977"/>
                  </a:lnTo>
                  <a:lnTo>
                    <a:pt x="1904682" y="1627187"/>
                  </a:lnTo>
                  <a:lnTo>
                    <a:pt x="1868170" y="1655445"/>
                  </a:lnTo>
                  <a:lnTo>
                    <a:pt x="1830387" y="1682115"/>
                  </a:lnTo>
                  <a:lnTo>
                    <a:pt x="1791017" y="1707197"/>
                  </a:lnTo>
                  <a:lnTo>
                    <a:pt x="1750377" y="1731010"/>
                  </a:lnTo>
                  <a:lnTo>
                    <a:pt x="1708467" y="1753552"/>
                  </a:lnTo>
                  <a:lnTo>
                    <a:pt x="1665604" y="1774190"/>
                  </a:lnTo>
                  <a:lnTo>
                    <a:pt x="1621154" y="1793557"/>
                  </a:lnTo>
                  <a:lnTo>
                    <a:pt x="1575752" y="1811020"/>
                  </a:lnTo>
                  <a:lnTo>
                    <a:pt x="1529397" y="1827212"/>
                  </a:lnTo>
                  <a:lnTo>
                    <a:pt x="1482090" y="1841500"/>
                  </a:lnTo>
                  <a:lnTo>
                    <a:pt x="1433512" y="1853882"/>
                  </a:lnTo>
                  <a:lnTo>
                    <a:pt x="1384300" y="1864677"/>
                  </a:lnTo>
                  <a:lnTo>
                    <a:pt x="1334134" y="1873567"/>
                  </a:lnTo>
                  <a:lnTo>
                    <a:pt x="1283017" y="1880552"/>
                  </a:lnTo>
                  <a:lnTo>
                    <a:pt x="1231582" y="1885315"/>
                  </a:lnTo>
                  <a:lnTo>
                    <a:pt x="1179195" y="1888490"/>
                  </a:lnTo>
                  <a:lnTo>
                    <a:pt x="1126172" y="1889442"/>
                  </a:lnTo>
                  <a:lnTo>
                    <a:pt x="1073150" y="1888490"/>
                  </a:lnTo>
                  <a:lnTo>
                    <a:pt x="1020762" y="1885315"/>
                  </a:lnTo>
                  <a:lnTo>
                    <a:pt x="969009" y="1880552"/>
                  </a:lnTo>
                  <a:lnTo>
                    <a:pt x="917892" y="1873567"/>
                  </a:lnTo>
                  <a:lnTo>
                    <a:pt x="867727" y="1864677"/>
                  </a:lnTo>
                  <a:lnTo>
                    <a:pt x="818515" y="1853882"/>
                  </a:lnTo>
                  <a:lnTo>
                    <a:pt x="770254" y="1841500"/>
                  </a:lnTo>
                  <a:lnTo>
                    <a:pt x="722629" y="1827212"/>
                  </a:lnTo>
                  <a:lnTo>
                    <a:pt x="676275" y="1811020"/>
                  </a:lnTo>
                  <a:lnTo>
                    <a:pt x="630872" y="1793557"/>
                  </a:lnTo>
                  <a:lnTo>
                    <a:pt x="586422" y="1774190"/>
                  </a:lnTo>
                  <a:lnTo>
                    <a:pt x="543559" y="1753552"/>
                  </a:lnTo>
                  <a:lnTo>
                    <a:pt x="501650" y="1731010"/>
                  </a:lnTo>
                  <a:lnTo>
                    <a:pt x="461009" y="1707197"/>
                  </a:lnTo>
                  <a:lnTo>
                    <a:pt x="421640" y="1682115"/>
                  </a:lnTo>
                  <a:lnTo>
                    <a:pt x="383857" y="1655445"/>
                  </a:lnTo>
                  <a:lnTo>
                    <a:pt x="347345" y="1627187"/>
                  </a:lnTo>
                  <a:lnTo>
                    <a:pt x="312420" y="1597977"/>
                  </a:lnTo>
                  <a:lnTo>
                    <a:pt x="279082" y="1567497"/>
                  </a:lnTo>
                  <a:lnTo>
                    <a:pt x="247332" y="1535747"/>
                  </a:lnTo>
                  <a:lnTo>
                    <a:pt x="217170" y="1502727"/>
                  </a:lnTo>
                  <a:lnTo>
                    <a:pt x="188912" y="1468755"/>
                  </a:lnTo>
                  <a:lnTo>
                    <a:pt x="162242" y="1433512"/>
                  </a:lnTo>
                  <a:lnTo>
                    <a:pt x="137477" y="1397317"/>
                  </a:lnTo>
                  <a:lnTo>
                    <a:pt x="114300" y="1360170"/>
                  </a:lnTo>
                  <a:lnTo>
                    <a:pt x="93345" y="1322070"/>
                  </a:lnTo>
                  <a:lnTo>
                    <a:pt x="74295" y="1283335"/>
                  </a:lnTo>
                  <a:lnTo>
                    <a:pt x="57467" y="1243330"/>
                  </a:lnTo>
                  <a:lnTo>
                    <a:pt x="42545" y="1202690"/>
                  </a:lnTo>
                  <a:lnTo>
                    <a:pt x="29845" y="1161415"/>
                  </a:lnTo>
                  <a:lnTo>
                    <a:pt x="19050" y="1119187"/>
                  </a:lnTo>
                  <a:lnTo>
                    <a:pt x="10795" y="1076642"/>
                  </a:lnTo>
                  <a:lnTo>
                    <a:pt x="4762" y="1033145"/>
                  </a:lnTo>
                  <a:lnTo>
                    <a:pt x="1270" y="989330"/>
                  </a:lnTo>
                  <a:lnTo>
                    <a:pt x="0" y="94488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91600" y="1569719"/>
              <a:ext cx="1856104" cy="172529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018587" y="1597660"/>
              <a:ext cx="1765935" cy="1633220"/>
            </a:xfrm>
            <a:custGeom>
              <a:avLst/>
              <a:gdLst/>
              <a:ahLst/>
              <a:cxnLst/>
              <a:rect l="l" t="t" r="r" b="b"/>
              <a:pathLst>
                <a:path w="1765934" h="1633220">
                  <a:moveTo>
                    <a:pt x="882967" y="0"/>
                  </a:moveTo>
                  <a:lnTo>
                    <a:pt x="832802" y="1269"/>
                  </a:lnTo>
                  <a:lnTo>
                    <a:pt x="783590" y="5079"/>
                  </a:lnTo>
                  <a:lnTo>
                    <a:pt x="735012" y="11429"/>
                  </a:lnTo>
                  <a:lnTo>
                    <a:pt x="687387" y="20002"/>
                  </a:lnTo>
                  <a:lnTo>
                    <a:pt x="640397" y="31114"/>
                  </a:lnTo>
                  <a:lnTo>
                    <a:pt x="594995" y="44450"/>
                  </a:lnTo>
                  <a:lnTo>
                    <a:pt x="550227" y="60007"/>
                  </a:lnTo>
                  <a:lnTo>
                    <a:pt x="506729" y="77469"/>
                  </a:lnTo>
                  <a:lnTo>
                    <a:pt x="464820" y="97154"/>
                  </a:lnTo>
                  <a:lnTo>
                    <a:pt x="423862" y="119062"/>
                  </a:lnTo>
                  <a:lnTo>
                    <a:pt x="384492" y="142557"/>
                  </a:lnTo>
                  <a:lnTo>
                    <a:pt x="346392" y="167957"/>
                  </a:lnTo>
                  <a:lnTo>
                    <a:pt x="310197" y="195262"/>
                  </a:lnTo>
                  <a:lnTo>
                    <a:pt x="275272" y="224154"/>
                  </a:lnTo>
                  <a:lnTo>
                    <a:pt x="242252" y="254635"/>
                  </a:lnTo>
                  <a:lnTo>
                    <a:pt x="211137" y="286702"/>
                  </a:lnTo>
                  <a:lnTo>
                    <a:pt x="181609" y="320357"/>
                  </a:lnTo>
                  <a:lnTo>
                    <a:pt x="153987" y="355600"/>
                  </a:lnTo>
                  <a:lnTo>
                    <a:pt x="128587" y="391794"/>
                  </a:lnTo>
                  <a:lnTo>
                    <a:pt x="105092" y="429577"/>
                  </a:lnTo>
                  <a:lnTo>
                    <a:pt x="83820" y="468629"/>
                  </a:lnTo>
                  <a:lnTo>
                    <a:pt x="64770" y="508952"/>
                  </a:lnTo>
                  <a:lnTo>
                    <a:pt x="47942" y="549910"/>
                  </a:lnTo>
                  <a:lnTo>
                    <a:pt x="33654" y="592137"/>
                  </a:lnTo>
                  <a:lnTo>
                    <a:pt x="21907" y="635635"/>
                  </a:lnTo>
                  <a:lnTo>
                    <a:pt x="12382" y="679450"/>
                  </a:lnTo>
                  <a:lnTo>
                    <a:pt x="5397" y="724535"/>
                  </a:lnTo>
                  <a:lnTo>
                    <a:pt x="1270" y="770254"/>
                  </a:lnTo>
                  <a:lnTo>
                    <a:pt x="0" y="816610"/>
                  </a:lnTo>
                  <a:lnTo>
                    <a:pt x="1270" y="862647"/>
                  </a:lnTo>
                  <a:lnTo>
                    <a:pt x="5397" y="908367"/>
                  </a:lnTo>
                  <a:lnTo>
                    <a:pt x="12382" y="953452"/>
                  </a:lnTo>
                  <a:lnTo>
                    <a:pt x="21907" y="997585"/>
                  </a:lnTo>
                  <a:lnTo>
                    <a:pt x="33654" y="1040764"/>
                  </a:lnTo>
                  <a:lnTo>
                    <a:pt x="47942" y="1082992"/>
                  </a:lnTo>
                  <a:lnTo>
                    <a:pt x="64770" y="1124267"/>
                  </a:lnTo>
                  <a:lnTo>
                    <a:pt x="83820" y="1164272"/>
                  </a:lnTo>
                  <a:lnTo>
                    <a:pt x="105092" y="1203325"/>
                  </a:lnTo>
                  <a:lnTo>
                    <a:pt x="128587" y="1241107"/>
                  </a:lnTo>
                  <a:lnTo>
                    <a:pt x="153987" y="1277302"/>
                  </a:lnTo>
                  <a:lnTo>
                    <a:pt x="181609" y="1312544"/>
                  </a:lnTo>
                  <a:lnTo>
                    <a:pt x="211137" y="1346200"/>
                  </a:lnTo>
                  <a:lnTo>
                    <a:pt x="242252" y="1378267"/>
                  </a:lnTo>
                  <a:lnTo>
                    <a:pt x="275272" y="1408747"/>
                  </a:lnTo>
                  <a:lnTo>
                    <a:pt x="310197" y="1437957"/>
                  </a:lnTo>
                  <a:lnTo>
                    <a:pt x="346392" y="1464944"/>
                  </a:lnTo>
                  <a:lnTo>
                    <a:pt x="384492" y="1490344"/>
                  </a:lnTo>
                  <a:lnTo>
                    <a:pt x="423862" y="1514157"/>
                  </a:lnTo>
                  <a:lnTo>
                    <a:pt x="464820" y="1535747"/>
                  </a:lnTo>
                  <a:lnTo>
                    <a:pt x="506729" y="1555432"/>
                  </a:lnTo>
                  <a:lnTo>
                    <a:pt x="550227" y="1572894"/>
                  </a:lnTo>
                  <a:lnTo>
                    <a:pt x="594995" y="1588452"/>
                  </a:lnTo>
                  <a:lnTo>
                    <a:pt x="640397" y="1601787"/>
                  </a:lnTo>
                  <a:lnTo>
                    <a:pt x="687387" y="1612900"/>
                  </a:lnTo>
                  <a:lnTo>
                    <a:pt x="735012" y="1621472"/>
                  </a:lnTo>
                  <a:lnTo>
                    <a:pt x="783590" y="1627822"/>
                  </a:lnTo>
                  <a:lnTo>
                    <a:pt x="832802" y="1631632"/>
                  </a:lnTo>
                  <a:lnTo>
                    <a:pt x="882967" y="1632902"/>
                  </a:lnTo>
                  <a:lnTo>
                    <a:pt x="933132" y="1631632"/>
                  </a:lnTo>
                  <a:lnTo>
                    <a:pt x="982345" y="1627822"/>
                  </a:lnTo>
                  <a:lnTo>
                    <a:pt x="1030922" y="1621472"/>
                  </a:lnTo>
                  <a:lnTo>
                    <a:pt x="1078865" y="1612900"/>
                  </a:lnTo>
                  <a:lnTo>
                    <a:pt x="1125537" y="1601787"/>
                  </a:lnTo>
                  <a:lnTo>
                    <a:pt x="1171257" y="1588452"/>
                  </a:lnTo>
                  <a:lnTo>
                    <a:pt x="1215707" y="1572894"/>
                  </a:lnTo>
                  <a:lnTo>
                    <a:pt x="1259204" y="1555432"/>
                  </a:lnTo>
                  <a:lnTo>
                    <a:pt x="1301432" y="1535747"/>
                  </a:lnTo>
                  <a:lnTo>
                    <a:pt x="1342072" y="1514157"/>
                  </a:lnTo>
                  <a:lnTo>
                    <a:pt x="1381442" y="1490344"/>
                  </a:lnTo>
                  <a:lnTo>
                    <a:pt x="1419542" y="1464944"/>
                  </a:lnTo>
                  <a:lnTo>
                    <a:pt x="1455737" y="1437957"/>
                  </a:lnTo>
                  <a:lnTo>
                    <a:pt x="1490662" y="1408747"/>
                  </a:lnTo>
                  <a:lnTo>
                    <a:pt x="1523682" y="1378267"/>
                  </a:lnTo>
                  <a:lnTo>
                    <a:pt x="1554797" y="1346200"/>
                  </a:lnTo>
                  <a:lnTo>
                    <a:pt x="1584325" y="1312544"/>
                  </a:lnTo>
                  <a:lnTo>
                    <a:pt x="1611947" y="1277302"/>
                  </a:lnTo>
                  <a:lnTo>
                    <a:pt x="1637347" y="1241107"/>
                  </a:lnTo>
                  <a:lnTo>
                    <a:pt x="1660842" y="1203325"/>
                  </a:lnTo>
                  <a:lnTo>
                    <a:pt x="1682115" y="1164272"/>
                  </a:lnTo>
                  <a:lnTo>
                    <a:pt x="1701165" y="1124267"/>
                  </a:lnTo>
                  <a:lnTo>
                    <a:pt x="1717992" y="1082992"/>
                  </a:lnTo>
                  <a:lnTo>
                    <a:pt x="1732279" y="1040764"/>
                  </a:lnTo>
                  <a:lnTo>
                    <a:pt x="1744345" y="997585"/>
                  </a:lnTo>
                  <a:lnTo>
                    <a:pt x="1753552" y="953452"/>
                  </a:lnTo>
                  <a:lnTo>
                    <a:pt x="1760537" y="908367"/>
                  </a:lnTo>
                  <a:lnTo>
                    <a:pt x="1764665" y="862647"/>
                  </a:lnTo>
                  <a:lnTo>
                    <a:pt x="1765934" y="816610"/>
                  </a:lnTo>
                  <a:lnTo>
                    <a:pt x="1764665" y="770254"/>
                  </a:lnTo>
                  <a:lnTo>
                    <a:pt x="1760537" y="724535"/>
                  </a:lnTo>
                  <a:lnTo>
                    <a:pt x="1753552" y="679450"/>
                  </a:lnTo>
                  <a:lnTo>
                    <a:pt x="1744345" y="635635"/>
                  </a:lnTo>
                  <a:lnTo>
                    <a:pt x="1732279" y="592137"/>
                  </a:lnTo>
                  <a:lnTo>
                    <a:pt x="1717992" y="549910"/>
                  </a:lnTo>
                  <a:lnTo>
                    <a:pt x="1701165" y="508952"/>
                  </a:lnTo>
                  <a:lnTo>
                    <a:pt x="1682115" y="468629"/>
                  </a:lnTo>
                  <a:lnTo>
                    <a:pt x="1660842" y="429577"/>
                  </a:lnTo>
                  <a:lnTo>
                    <a:pt x="1637347" y="391794"/>
                  </a:lnTo>
                  <a:lnTo>
                    <a:pt x="1611947" y="355600"/>
                  </a:lnTo>
                  <a:lnTo>
                    <a:pt x="1584325" y="320357"/>
                  </a:lnTo>
                  <a:lnTo>
                    <a:pt x="1554797" y="286702"/>
                  </a:lnTo>
                  <a:lnTo>
                    <a:pt x="1523682" y="254635"/>
                  </a:lnTo>
                  <a:lnTo>
                    <a:pt x="1490662" y="224154"/>
                  </a:lnTo>
                  <a:lnTo>
                    <a:pt x="1455737" y="195262"/>
                  </a:lnTo>
                  <a:lnTo>
                    <a:pt x="1419542" y="167957"/>
                  </a:lnTo>
                  <a:lnTo>
                    <a:pt x="1381442" y="142557"/>
                  </a:lnTo>
                  <a:lnTo>
                    <a:pt x="1342072" y="119062"/>
                  </a:lnTo>
                  <a:lnTo>
                    <a:pt x="1301432" y="97154"/>
                  </a:lnTo>
                  <a:lnTo>
                    <a:pt x="1259204" y="77469"/>
                  </a:lnTo>
                  <a:lnTo>
                    <a:pt x="1215707" y="60007"/>
                  </a:lnTo>
                  <a:lnTo>
                    <a:pt x="1171257" y="44450"/>
                  </a:lnTo>
                  <a:lnTo>
                    <a:pt x="1125537" y="31114"/>
                  </a:lnTo>
                  <a:lnTo>
                    <a:pt x="1078865" y="20002"/>
                  </a:lnTo>
                  <a:lnTo>
                    <a:pt x="1030922" y="11429"/>
                  </a:lnTo>
                  <a:lnTo>
                    <a:pt x="982345" y="5079"/>
                  </a:lnTo>
                  <a:lnTo>
                    <a:pt x="933132" y="1269"/>
                  </a:lnTo>
                  <a:lnTo>
                    <a:pt x="882967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018587" y="1597660"/>
              <a:ext cx="1765935" cy="1633220"/>
            </a:xfrm>
            <a:custGeom>
              <a:avLst/>
              <a:gdLst/>
              <a:ahLst/>
              <a:cxnLst/>
              <a:rect l="l" t="t" r="r" b="b"/>
              <a:pathLst>
                <a:path w="1765934" h="1633220">
                  <a:moveTo>
                    <a:pt x="0" y="816610"/>
                  </a:moveTo>
                  <a:lnTo>
                    <a:pt x="1270" y="770254"/>
                  </a:lnTo>
                  <a:lnTo>
                    <a:pt x="5397" y="724535"/>
                  </a:lnTo>
                  <a:lnTo>
                    <a:pt x="12382" y="679450"/>
                  </a:lnTo>
                  <a:lnTo>
                    <a:pt x="21907" y="635635"/>
                  </a:lnTo>
                  <a:lnTo>
                    <a:pt x="33654" y="592137"/>
                  </a:lnTo>
                  <a:lnTo>
                    <a:pt x="47942" y="549910"/>
                  </a:lnTo>
                  <a:lnTo>
                    <a:pt x="64770" y="508952"/>
                  </a:lnTo>
                  <a:lnTo>
                    <a:pt x="83820" y="468629"/>
                  </a:lnTo>
                  <a:lnTo>
                    <a:pt x="105092" y="429577"/>
                  </a:lnTo>
                  <a:lnTo>
                    <a:pt x="128587" y="391794"/>
                  </a:lnTo>
                  <a:lnTo>
                    <a:pt x="153987" y="355600"/>
                  </a:lnTo>
                  <a:lnTo>
                    <a:pt x="181609" y="320357"/>
                  </a:lnTo>
                  <a:lnTo>
                    <a:pt x="211137" y="286702"/>
                  </a:lnTo>
                  <a:lnTo>
                    <a:pt x="242252" y="254635"/>
                  </a:lnTo>
                  <a:lnTo>
                    <a:pt x="275272" y="224154"/>
                  </a:lnTo>
                  <a:lnTo>
                    <a:pt x="310197" y="195262"/>
                  </a:lnTo>
                  <a:lnTo>
                    <a:pt x="346392" y="167957"/>
                  </a:lnTo>
                  <a:lnTo>
                    <a:pt x="384492" y="142557"/>
                  </a:lnTo>
                  <a:lnTo>
                    <a:pt x="423862" y="119062"/>
                  </a:lnTo>
                  <a:lnTo>
                    <a:pt x="464820" y="97154"/>
                  </a:lnTo>
                  <a:lnTo>
                    <a:pt x="506729" y="77469"/>
                  </a:lnTo>
                  <a:lnTo>
                    <a:pt x="550227" y="60007"/>
                  </a:lnTo>
                  <a:lnTo>
                    <a:pt x="594995" y="44450"/>
                  </a:lnTo>
                  <a:lnTo>
                    <a:pt x="640397" y="31114"/>
                  </a:lnTo>
                  <a:lnTo>
                    <a:pt x="687387" y="20002"/>
                  </a:lnTo>
                  <a:lnTo>
                    <a:pt x="735012" y="11429"/>
                  </a:lnTo>
                  <a:lnTo>
                    <a:pt x="783590" y="5079"/>
                  </a:lnTo>
                  <a:lnTo>
                    <a:pt x="832802" y="1269"/>
                  </a:lnTo>
                  <a:lnTo>
                    <a:pt x="882967" y="0"/>
                  </a:lnTo>
                  <a:lnTo>
                    <a:pt x="933132" y="1269"/>
                  </a:lnTo>
                  <a:lnTo>
                    <a:pt x="982345" y="5079"/>
                  </a:lnTo>
                  <a:lnTo>
                    <a:pt x="1030922" y="11429"/>
                  </a:lnTo>
                  <a:lnTo>
                    <a:pt x="1078865" y="20002"/>
                  </a:lnTo>
                  <a:lnTo>
                    <a:pt x="1125537" y="31114"/>
                  </a:lnTo>
                  <a:lnTo>
                    <a:pt x="1171257" y="44450"/>
                  </a:lnTo>
                  <a:lnTo>
                    <a:pt x="1215707" y="60007"/>
                  </a:lnTo>
                  <a:lnTo>
                    <a:pt x="1259204" y="77469"/>
                  </a:lnTo>
                  <a:lnTo>
                    <a:pt x="1301432" y="97154"/>
                  </a:lnTo>
                  <a:lnTo>
                    <a:pt x="1342072" y="119062"/>
                  </a:lnTo>
                  <a:lnTo>
                    <a:pt x="1381442" y="142557"/>
                  </a:lnTo>
                  <a:lnTo>
                    <a:pt x="1419542" y="167957"/>
                  </a:lnTo>
                  <a:lnTo>
                    <a:pt x="1455737" y="195262"/>
                  </a:lnTo>
                  <a:lnTo>
                    <a:pt x="1490662" y="224154"/>
                  </a:lnTo>
                  <a:lnTo>
                    <a:pt x="1523682" y="254635"/>
                  </a:lnTo>
                  <a:lnTo>
                    <a:pt x="1554797" y="286702"/>
                  </a:lnTo>
                  <a:lnTo>
                    <a:pt x="1584325" y="320357"/>
                  </a:lnTo>
                  <a:lnTo>
                    <a:pt x="1611947" y="355600"/>
                  </a:lnTo>
                  <a:lnTo>
                    <a:pt x="1637347" y="391794"/>
                  </a:lnTo>
                  <a:lnTo>
                    <a:pt x="1660842" y="429577"/>
                  </a:lnTo>
                  <a:lnTo>
                    <a:pt x="1682115" y="468629"/>
                  </a:lnTo>
                  <a:lnTo>
                    <a:pt x="1701165" y="508952"/>
                  </a:lnTo>
                  <a:lnTo>
                    <a:pt x="1717992" y="549910"/>
                  </a:lnTo>
                  <a:lnTo>
                    <a:pt x="1732279" y="592137"/>
                  </a:lnTo>
                  <a:lnTo>
                    <a:pt x="1744345" y="635635"/>
                  </a:lnTo>
                  <a:lnTo>
                    <a:pt x="1753552" y="679450"/>
                  </a:lnTo>
                  <a:lnTo>
                    <a:pt x="1760537" y="724535"/>
                  </a:lnTo>
                  <a:lnTo>
                    <a:pt x="1764665" y="770254"/>
                  </a:lnTo>
                  <a:lnTo>
                    <a:pt x="1765934" y="816610"/>
                  </a:lnTo>
                  <a:lnTo>
                    <a:pt x="1764665" y="862647"/>
                  </a:lnTo>
                  <a:lnTo>
                    <a:pt x="1760537" y="908367"/>
                  </a:lnTo>
                  <a:lnTo>
                    <a:pt x="1753552" y="953452"/>
                  </a:lnTo>
                  <a:lnTo>
                    <a:pt x="1744345" y="997585"/>
                  </a:lnTo>
                  <a:lnTo>
                    <a:pt x="1732279" y="1040764"/>
                  </a:lnTo>
                  <a:lnTo>
                    <a:pt x="1717992" y="1082992"/>
                  </a:lnTo>
                  <a:lnTo>
                    <a:pt x="1701165" y="1124267"/>
                  </a:lnTo>
                  <a:lnTo>
                    <a:pt x="1682115" y="1164272"/>
                  </a:lnTo>
                  <a:lnTo>
                    <a:pt x="1660842" y="1203325"/>
                  </a:lnTo>
                  <a:lnTo>
                    <a:pt x="1637347" y="1241107"/>
                  </a:lnTo>
                  <a:lnTo>
                    <a:pt x="1611947" y="1277302"/>
                  </a:lnTo>
                  <a:lnTo>
                    <a:pt x="1584325" y="1312544"/>
                  </a:lnTo>
                  <a:lnTo>
                    <a:pt x="1554797" y="1346200"/>
                  </a:lnTo>
                  <a:lnTo>
                    <a:pt x="1523682" y="1378267"/>
                  </a:lnTo>
                  <a:lnTo>
                    <a:pt x="1490662" y="1408747"/>
                  </a:lnTo>
                  <a:lnTo>
                    <a:pt x="1455737" y="1437957"/>
                  </a:lnTo>
                  <a:lnTo>
                    <a:pt x="1419542" y="1464944"/>
                  </a:lnTo>
                  <a:lnTo>
                    <a:pt x="1381442" y="1490344"/>
                  </a:lnTo>
                  <a:lnTo>
                    <a:pt x="1342072" y="1514157"/>
                  </a:lnTo>
                  <a:lnTo>
                    <a:pt x="1301432" y="1535747"/>
                  </a:lnTo>
                  <a:lnTo>
                    <a:pt x="1259204" y="1555432"/>
                  </a:lnTo>
                  <a:lnTo>
                    <a:pt x="1215707" y="1572894"/>
                  </a:lnTo>
                  <a:lnTo>
                    <a:pt x="1171257" y="1588452"/>
                  </a:lnTo>
                  <a:lnTo>
                    <a:pt x="1125537" y="1601787"/>
                  </a:lnTo>
                  <a:lnTo>
                    <a:pt x="1078865" y="1612900"/>
                  </a:lnTo>
                  <a:lnTo>
                    <a:pt x="1030922" y="1621472"/>
                  </a:lnTo>
                  <a:lnTo>
                    <a:pt x="982345" y="1627822"/>
                  </a:lnTo>
                  <a:lnTo>
                    <a:pt x="933132" y="1631632"/>
                  </a:lnTo>
                  <a:lnTo>
                    <a:pt x="882967" y="1632902"/>
                  </a:lnTo>
                  <a:lnTo>
                    <a:pt x="832802" y="1631632"/>
                  </a:lnTo>
                  <a:lnTo>
                    <a:pt x="783590" y="1627822"/>
                  </a:lnTo>
                  <a:lnTo>
                    <a:pt x="735012" y="1621472"/>
                  </a:lnTo>
                  <a:lnTo>
                    <a:pt x="687387" y="1612900"/>
                  </a:lnTo>
                  <a:lnTo>
                    <a:pt x="640397" y="1601787"/>
                  </a:lnTo>
                  <a:lnTo>
                    <a:pt x="594995" y="1588452"/>
                  </a:lnTo>
                  <a:lnTo>
                    <a:pt x="550227" y="1572894"/>
                  </a:lnTo>
                  <a:lnTo>
                    <a:pt x="506729" y="1555432"/>
                  </a:lnTo>
                  <a:lnTo>
                    <a:pt x="464820" y="1535747"/>
                  </a:lnTo>
                  <a:lnTo>
                    <a:pt x="423862" y="1514157"/>
                  </a:lnTo>
                  <a:lnTo>
                    <a:pt x="384492" y="1490344"/>
                  </a:lnTo>
                  <a:lnTo>
                    <a:pt x="346392" y="1464944"/>
                  </a:lnTo>
                  <a:lnTo>
                    <a:pt x="310197" y="1437957"/>
                  </a:lnTo>
                  <a:lnTo>
                    <a:pt x="275272" y="1408747"/>
                  </a:lnTo>
                  <a:lnTo>
                    <a:pt x="242252" y="1378267"/>
                  </a:lnTo>
                  <a:lnTo>
                    <a:pt x="211137" y="1346200"/>
                  </a:lnTo>
                  <a:lnTo>
                    <a:pt x="181609" y="1312544"/>
                  </a:lnTo>
                  <a:lnTo>
                    <a:pt x="153987" y="1277302"/>
                  </a:lnTo>
                  <a:lnTo>
                    <a:pt x="128587" y="1241107"/>
                  </a:lnTo>
                  <a:lnTo>
                    <a:pt x="105092" y="1203325"/>
                  </a:lnTo>
                  <a:lnTo>
                    <a:pt x="83820" y="1164272"/>
                  </a:lnTo>
                  <a:lnTo>
                    <a:pt x="64770" y="1124267"/>
                  </a:lnTo>
                  <a:lnTo>
                    <a:pt x="47942" y="1082992"/>
                  </a:lnTo>
                  <a:lnTo>
                    <a:pt x="33654" y="1040764"/>
                  </a:lnTo>
                  <a:lnTo>
                    <a:pt x="21907" y="997585"/>
                  </a:lnTo>
                  <a:lnTo>
                    <a:pt x="12382" y="953452"/>
                  </a:lnTo>
                  <a:lnTo>
                    <a:pt x="5397" y="908367"/>
                  </a:lnTo>
                  <a:lnTo>
                    <a:pt x="1270" y="862647"/>
                  </a:lnTo>
                  <a:lnTo>
                    <a:pt x="0" y="81661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38297" y="1859279"/>
              <a:ext cx="1331912" cy="142049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266872" y="1885950"/>
              <a:ext cx="1240790" cy="1329690"/>
            </a:xfrm>
            <a:custGeom>
              <a:avLst/>
              <a:gdLst/>
              <a:ahLst/>
              <a:cxnLst/>
              <a:rect l="l" t="t" r="r" b="b"/>
              <a:pathLst>
                <a:path w="1240790" h="1329689">
                  <a:moveTo>
                    <a:pt x="620395" y="0"/>
                  </a:moveTo>
                  <a:lnTo>
                    <a:pt x="574040" y="1904"/>
                  </a:lnTo>
                  <a:lnTo>
                    <a:pt x="528637" y="7302"/>
                  </a:lnTo>
                  <a:lnTo>
                    <a:pt x="484505" y="15875"/>
                  </a:lnTo>
                  <a:lnTo>
                    <a:pt x="441325" y="28257"/>
                  </a:lnTo>
                  <a:lnTo>
                    <a:pt x="399415" y="43497"/>
                  </a:lnTo>
                  <a:lnTo>
                    <a:pt x="358775" y="61912"/>
                  </a:lnTo>
                  <a:lnTo>
                    <a:pt x="319722" y="83185"/>
                  </a:lnTo>
                  <a:lnTo>
                    <a:pt x="282575" y="106997"/>
                  </a:lnTo>
                  <a:lnTo>
                    <a:pt x="247015" y="133667"/>
                  </a:lnTo>
                  <a:lnTo>
                    <a:pt x="213360" y="163195"/>
                  </a:lnTo>
                  <a:lnTo>
                    <a:pt x="181610" y="194627"/>
                  </a:lnTo>
                  <a:lnTo>
                    <a:pt x="152082" y="228600"/>
                  </a:lnTo>
                  <a:lnTo>
                    <a:pt x="124777" y="264795"/>
                  </a:lnTo>
                  <a:lnTo>
                    <a:pt x="100012" y="302895"/>
                  </a:lnTo>
                  <a:lnTo>
                    <a:pt x="77470" y="342900"/>
                  </a:lnTo>
                  <a:lnTo>
                    <a:pt x="57785" y="384492"/>
                  </a:lnTo>
                  <a:lnTo>
                    <a:pt x="40640" y="427989"/>
                  </a:lnTo>
                  <a:lnTo>
                    <a:pt x="26352" y="472757"/>
                  </a:lnTo>
                  <a:lnTo>
                    <a:pt x="14922" y="519112"/>
                  </a:lnTo>
                  <a:lnTo>
                    <a:pt x="6667" y="566420"/>
                  </a:lnTo>
                  <a:lnTo>
                    <a:pt x="1587" y="615314"/>
                  </a:lnTo>
                  <a:lnTo>
                    <a:pt x="0" y="664845"/>
                  </a:lnTo>
                  <a:lnTo>
                    <a:pt x="1587" y="714375"/>
                  </a:lnTo>
                  <a:lnTo>
                    <a:pt x="6667" y="762952"/>
                  </a:lnTo>
                  <a:lnTo>
                    <a:pt x="14922" y="810577"/>
                  </a:lnTo>
                  <a:lnTo>
                    <a:pt x="26352" y="856614"/>
                  </a:lnTo>
                  <a:lnTo>
                    <a:pt x="40640" y="901700"/>
                  </a:lnTo>
                  <a:lnTo>
                    <a:pt x="57785" y="944879"/>
                  </a:lnTo>
                  <a:lnTo>
                    <a:pt x="77470" y="986789"/>
                  </a:lnTo>
                  <a:lnTo>
                    <a:pt x="100012" y="1026795"/>
                  </a:lnTo>
                  <a:lnTo>
                    <a:pt x="124777" y="1064895"/>
                  </a:lnTo>
                  <a:lnTo>
                    <a:pt x="152082" y="1100772"/>
                  </a:lnTo>
                  <a:lnTo>
                    <a:pt x="181610" y="1134745"/>
                  </a:lnTo>
                  <a:lnTo>
                    <a:pt x="213360" y="1166495"/>
                  </a:lnTo>
                  <a:lnTo>
                    <a:pt x="247015" y="1195704"/>
                  </a:lnTo>
                  <a:lnTo>
                    <a:pt x="282575" y="1222375"/>
                  </a:lnTo>
                  <a:lnTo>
                    <a:pt x="319722" y="1246504"/>
                  </a:lnTo>
                  <a:lnTo>
                    <a:pt x="358775" y="1267777"/>
                  </a:lnTo>
                  <a:lnTo>
                    <a:pt x="399415" y="1286192"/>
                  </a:lnTo>
                  <a:lnTo>
                    <a:pt x="441325" y="1301432"/>
                  </a:lnTo>
                  <a:lnTo>
                    <a:pt x="484505" y="1313497"/>
                  </a:lnTo>
                  <a:lnTo>
                    <a:pt x="528637" y="1322387"/>
                  </a:lnTo>
                  <a:lnTo>
                    <a:pt x="574040" y="1327785"/>
                  </a:lnTo>
                  <a:lnTo>
                    <a:pt x="620395" y="1329689"/>
                  </a:lnTo>
                  <a:lnTo>
                    <a:pt x="666750" y="1327785"/>
                  </a:lnTo>
                  <a:lnTo>
                    <a:pt x="712152" y="1322387"/>
                  </a:lnTo>
                  <a:lnTo>
                    <a:pt x="756285" y="1313497"/>
                  </a:lnTo>
                  <a:lnTo>
                    <a:pt x="799465" y="1301432"/>
                  </a:lnTo>
                  <a:lnTo>
                    <a:pt x="841375" y="1286192"/>
                  </a:lnTo>
                  <a:lnTo>
                    <a:pt x="882015" y="1267777"/>
                  </a:lnTo>
                  <a:lnTo>
                    <a:pt x="920750" y="1246504"/>
                  </a:lnTo>
                  <a:lnTo>
                    <a:pt x="958215" y="1222375"/>
                  </a:lnTo>
                  <a:lnTo>
                    <a:pt x="993775" y="1195704"/>
                  </a:lnTo>
                  <a:lnTo>
                    <a:pt x="1027430" y="1166495"/>
                  </a:lnTo>
                  <a:lnTo>
                    <a:pt x="1058862" y="1134745"/>
                  </a:lnTo>
                  <a:lnTo>
                    <a:pt x="1088390" y="1100772"/>
                  </a:lnTo>
                  <a:lnTo>
                    <a:pt x="1115695" y="1064895"/>
                  </a:lnTo>
                  <a:lnTo>
                    <a:pt x="1140777" y="1026795"/>
                  </a:lnTo>
                  <a:lnTo>
                    <a:pt x="1163320" y="986789"/>
                  </a:lnTo>
                  <a:lnTo>
                    <a:pt x="1183005" y="944879"/>
                  </a:lnTo>
                  <a:lnTo>
                    <a:pt x="1200150" y="901700"/>
                  </a:lnTo>
                  <a:lnTo>
                    <a:pt x="1214437" y="856614"/>
                  </a:lnTo>
                  <a:lnTo>
                    <a:pt x="1225867" y="810577"/>
                  </a:lnTo>
                  <a:lnTo>
                    <a:pt x="1234122" y="762952"/>
                  </a:lnTo>
                  <a:lnTo>
                    <a:pt x="1238885" y="714375"/>
                  </a:lnTo>
                  <a:lnTo>
                    <a:pt x="1240790" y="664845"/>
                  </a:lnTo>
                  <a:lnTo>
                    <a:pt x="1238885" y="615314"/>
                  </a:lnTo>
                  <a:lnTo>
                    <a:pt x="1234122" y="566420"/>
                  </a:lnTo>
                  <a:lnTo>
                    <a:pt x="1225867" y="519112"/>
                  </a:lnTo>
                  <a:lnTo>
                    <a:pt x="1214437" y="472757"/>
                  </a:lnTo>
                  <a:lnTo>
                    <a:pt x="1200150" y="427989"/>
                  </a:lnTo>
                  <a:lnTo>
                    <a:pt x="1183005" y="384492"/>
                  </a:lnTo>
                  <a:lnTo>
                    <a:pt x="1163320" y="342900"/>
                  </a:lnTo>
                  <a:lnTo>
                    <a:pt x="1140777" y="302895"/>
                  </a:lnTo>
                  <a:lnTo>
                    <a:pt x="1115695" y="264795"/>
                  </a:lnTo>
                  <a:lnTo>
                    <a:pt x="1088390" y="228600"/>
                  </a:lnTo>
                  <a:lnTo>
                    <a:pt x="1058862" y="194627"/>
                  </a:lnTo>
                  <a:lnTo>
                    <a:pt x="1027430" y="163195"/>
                  </a:lnTo>
                  <a:lnTo>
                    <a:pt x="993775" y="133667"/>
                  </a:lnTo>
                  <a:lnTo>
                    <a:pt x="958215" y="106997"/>
                  </a:lnTo>
                  <a:lnTo>
                    <a:pt x="920750" y="83185"/>
                  </a:lnTo>
                  <a:lnTo>
                    <a:pt x="882015" y="61912"/>
                  </a:lnTo>
                  <a:lnTo>
                    <a:pt x="841375" y="43497"/>
                  </a:lnTo>
                  <a:lnTo>
                    <a:pt x="799465" y="28257"/>
                  </a:lnTo>
                  <a:lnTo>
                    <a:pt x="756285" y="15875"/>
                  </a:lnTo>
                  <a:lnTo>
                    <a:pt x="712152" y="7302"/>
                  </a:lnTo>
                  <a:lnTo>
                    <a:pt x="666750" y="1904"/>
                  </a:lnTo>
                  <a:lnTo>
                    <a:pt x="620395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66872" y="1885950"/>
              <a:ext cx="1240790" cy="1329690"/>
            </a:xfrm>
            <a:custGeom>
              <a:avLst/>
              <a:gdLst/>
              <a:ahLst/>
              <a:cxnLst/>
              <a:rect l="l" t="t" r="r" b="b"/>
              <a:pathLst>
                <a:path w="1240790" h="1329689">
                  <a:moveTo>
                    <a:pt x="0" y="664845"/>
                  </a:moveTo>
                  <a:lnTo>
                    <a:pt x="1587" y="615314"/>
                  </a:lnTo>
                  <a:lnTo>
                    <a:pt x="6667" y="566420"/>
                  </a:lnTo>
                  <a:lnTo>
                    <a:pt x="14922" y="519112"/>
                  </a:lnTo>
                  <a:lnTo>
                    <a:pt x="26352" y="472757"/>
                  </a:lnTo>
                  <a:lnTo>
                    <a:pt x="40640" y="427989"/>
                  </a:lnTo>
                  <a:lnTo>
                    <a:pt x="57785" y="384492"/>
                  </a:lnTo>
                  <a:lnTo>
                    <a:pt x="77470" y="342900"/>
                  </a:lnTo>
                  <a:lnTo>
                    <a:pt x="100012" y="302895"/>
                  </a:lnTo>
                  <a:lnTo>
                    <a:pt x="124777" y="264795"/>
                  </a:lnTo>
                  <a:lnTo>
                    <a:pt x="152082" y="228600"/>
                  </a:lnTo>
                  <a:lnTo>
                    <a:pt x="181610" y="194627"/>
                  </a:lnTo>
                  <a:lnTo>
                    <a:pt x="213360" y="163195"/>
                  </a:lnTo>
                  <a:lnTo>
                    <a:pt x="247015" y="133667"/>
                  </a:lnTo>
                  <a:lnTo>
                    <a:pt x="282575" y="106997"/>
                  </a:lnTo>
                  <a:lnTo>
                    <a:pt x="319722" y="83185"/>
                  </a:lnTo>
                  <a:lnTo>
                    <a:pt x="358775" y="61912"/>
                  </a:lnTo>
                  <a:lnTo>
                    <a:pt x="399415" y="43497"/>
                  </a:lnTo>
                  <a:lnTo>
                    <a:pt x="441325" y="28257"/>
                  </a:lnTo>
                  <a:lnTo>
                    <a:pt x="484505" y="15875"/>
                  </a:lnTo>
                  <a:lnTo>
                    <a:pt x="528637" y="7302"/>
                  </a:lnTo>
                  <a:lnTo>
                    <a:pt x="574040" y="1904"/>
                  </a:lnTo>
                  <a:lnTo>
                    <a:pt x="620395" y="0"/>
                  </a:lnTo>
                  <a:lnTo>
                    <a:pt x="666750" y="1904"/>
                  </a:lnTo>
                  <a:lnTo>
                    <a:pt x="712152" y="7302"/>
                  </a:lnTo>
                  <a:lnTo>
                    <a:pt x="756285" y="15875"/>
                  </a:lnTo>
                  <a:lnTo>
                    <a:pt x="799465" y="28257"/>
                  </a:lnTo>
                  <a:lnTo>
                    <a:pt x="841375" y="43497"/>
                  </a:lnTo>
                  <a:lnTo>
                    <a:pt x="882015" y="61912"/>
                  </a:lnTo>
                  <a:lnTo>
                    <a:pt x="920750" y="83185"/>
                  </a:lnTo>
                  <a:lnTo>
                    <a:pt x="958215" y="106997"/>
                  </a:lnTo>
                  <a:lnTo>
                    <a:pt x="993775" y="133667"/>
                  </a:lnTo>
                  <a:lnTo>
                    <a:pt x="1027430" y="163195"/>
                  </a:lnTo>
                  <a:lnTo>
                    <a:pt x="1058862" y="194627"/>
                  </a:lnTo>
                  <a:lnTo>
                    <a:pt x="1088390" y="228600"/>
                  </a:lnTo>
                  <a:lnTo>
                    <a:pt x="1115695" y="264795"/>
                  </a:lnTo>
                  <a:lnTo>
                    <a:pt x="1140777" y="302895"/>
                  </a:lnTo>
                  <a:lnTo>
                    <a:pt x="1163320" y="342900"/>
                  </a:lnTo>
                  <a:lnTo>
                    <a:pt x="1183005" y="384492"/>
                  </a:lnTo>
                  <a:lnTo>
                    <a:pt x="1200150" y="427989"/>
                  </a:lnTo>
                  <a:lnTo>
                    <a:pt x="1214437" y="472757"/>
                  </a:lnTo>
                  <a:lnTo>
                    <a:pt x="1225867" y="519112"/>
                  </a:lnTo>
                  <a:lnTo>
                    <a:pt x="1234122" y="566420"/>
                  </a:lnTo>
                  <a:lnTo>
                    <a:pt x="1238885" y="615314"/>
                  </a:lnTo>
                  <a:lnTo>
                    <a:pt x="1240790" y="664845"/>
                  </a:lnTo>
                  <a:lnTo>
                    <a:pt x="1238885" y="714375"/>
                  </a:lnTo>
                  <a:lnTo>
                    <a:pt x="1234122" y="762952"/>
                  </a:lnTo>
                  <a:lnTo>
                    <a:pt x="1225867" y="810577"/>
                  </a:lnTo>
                  <a:lnTo>
                    <a:pt x="1214437" y="856614"/>
                  </a:lnTo>
                  <a:lnTo>
                    <a:pt x="1200150" y="901700"/>
                  </a:lnTo>
                  <a:lnTo>
                    <a:pt x="1183005" y="944879"/>
                  </a:lnTo>
                  <a:lnTo>
                    <a:pt x="1163320" y="986789"/>
                  </a:lnTo>
                  <a:lnTo>
                    <a:pt x="1140777" y="1026795"/>
                  </a:lnTo>
                  <a:lnTo>
                    <a:pt x="1115695" y="1064895"/>
                  </a:lnTo>
                  <a:lnTo>
                    <a:pt x="1088390" y="1100772"/>
                  </a:lnTo>
                  <a:lnTo>
                    <a:pt x="1058862" y="1134745"/>
                  </a:lnTo>
                  <a:lnTo>
                    <a:pt x="1027430" y="1166495"/>
                  </a:lnTo>
                  <a:lnTo>
                    <a:pt x="993775" y="1195704"/>
                  </a:lnTo>
                  <a:lnTo>
                    <a:pt x="958215" y="1222375"/>
                  </a:lnTo>
                  <a:lnTo>
                    <a:pt x="920750" y="1246504"/>
                  </a:lnTo>
                  <a:lnTo>
                    <a:pt x="882015" y="1267777"/>
                  </a:lnTo>
                  <a:lnTo>
                    <a:pt x="841375" y="1286192"/>
                  </a:lnTo>
                  <a:lnTo>
                    <a:pt x="799465" y="1301432"/>
                  </a:lnTo>
                  <a:lnTo>
                    <a:pt x="756285" y="1313497"/>
                  </a:lnTo>
                  <a:lnTo>
                    <a:pt x="712152" y="1322387"/>
                  </a:lnTo>
                  <a:lnTo>
                    <a:pt x="666750" y="1327785"/>
                  </a:lnTo>
                  <a:lnTo>
                    <a:pt x="620395" y="1329689"/>
                  </a:lnTo>
                  <a:lnTo>
                    <a:pt x="574040" y="1327785"/>
                  </a:lnTo>
                  <a:lnTo>
                    <a:pt x="528637" y="1322387"/>
                  </a:lnTo>
                  <a:lnTo>
                    <a:pt x="484505" y="1313497"/>
                  </a:lnTo>
                  <a:lnTo>
                    <a:pt x="441325" y="1301432"/>
                  </a:lnTo>
                  <a:lnTo>
                    <a:pt x="399415" y="1286192"/>
                  </a:lnTo>
                  <a:lnTo>
                    <a:pt x="358775" y="1267777"/>
                  </a:lnTo>
                  <a:lnTo>
                    <a:pt x="319722" y="1246504"/>
                  </a:lnTo>
                  <a:lnTo>
                    <a:pt x="282575" y="1222375"/>
                  </a:lnTo>
                  <a:lnTo>
                    <a:pt x="247015" y="1195704"/>
                  </a:lnTo>
                  <a:lnTo>
                    <a:pt x="213360" y="1166495"/>
                  </a:lnTo>
                  <a:lnTo>
                    <a:pt x="181610" y="1134745"/>
                  </a:lnTo>
                  <a:lnTo>
                    <a:pt x="152082" y="1100772"/>
                  </a:lnTo>
                  <a:lnTo>
                    <a:pt x="124777" y="1064895"/>
                  </a:lnTo>
                  <a:lnTo>
                    <a:pt x="100012" y="1026795"/>
                  </a:lnTo>
                  <a:lnTo>
                    <a:pt x="77470" y="986789"/>
                  </a:lnTo>
                  <a:lnTo>
                    <a:pt x="57785" y="944879"/>
                  </a:lnTo>
                  <a:lnTo>
                    <a:pt x="40640" y="901700"/>
                  </a:lnTo>
                  <a:lnTo>
                    <a:pt x="26352" y="856614"/>
                  </a:lnTo>
                  <a:lnTo>
                    <a:pt x="14922" y="810577"/>
                  </a:lnTo>
                  <a:lnTo>
                    <a:pt x="6667" y="762952"/>
                  </a:lnTo>
                  <a:lnTo>
                    <a:pt x="1587" y="714375"/>
                  </a:lnTo>
                  <a:lnTo>
                    <a:pt x="0" y="66484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51010" y="2194560"/>
              <a:ext cx="1106487" cy="105759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377997" y="2222817"/>
              <a:ext cx="1016635" cy="965200"/>
            </a:xfrm>
            <a:custGeom>
              <a:avLst/>
              <a:gdLst/>
              <a:ahLst/>
              <a:cxnLst/>
              <a:rect l="l" t="t" r="r" b="b"/>
              <a:pathLst>
                <a:path w="1016634" h="965200">
                  <a:moveTo>
                    <a:pt x="508317" y="0"/>
                  </a:moveTo>
                  <a:lnTo>
                    <a:pt x="459105" y="2222"/>
                  </a:lnTo>
                  <a:lnTo>
                    <a:pt x="411480" y="8572"/>
                  </a:lnTo>
                  <a:lnTo>
                    <a:pt x="365442" y="19367"/>
                  </a:lnTo>
                  <a:lnTo>
                    <a:pt x="321310" y="33655"/>
                  </a:lnTo>
                  <a:lnTo>
                    <a:pt x="278765" y="51752"/>
                  </a:lnTo>
                  <a:lnTo>
                    <a:pt x="238442" y="73342"/>
                  </a:lnTo>
                  <a:lnTo>
                    <a:pt x="200660" y="98425"/>
                  </a:lnTo>
                  <a:lnTo>
                    <a:pt x="165417" y="126365"/>
                  </a:lnTo>
                  <a:lnTo>
                    <a:pt x="133032" y="157162"/>
                  </a:lnTo>
                  <a:lnTo>
                    <a:pt x="103505" y="190500"/>
                  </a:lnTo>
                  <a:lnTo>
                    <a:pt x="77470" y="226695"/>
                  </a:lnTo>
                  <a:lnTo>
                    <a:pt x="54610" y="264795"/>
                  </a:lnTo>
                  <a:lnTo>
                    <a:pt x="35560" y="305117"/>
                  </a:lnTo>
                  <a:lnTo>
                    <a:pt x="20320" y="347027"/>
                  </a:lnTo>
                  <a:lnTo>
                    <a:pt x="9207" y="390842"/>
                  </a:lnTo>
                  <a:lnTo>
                    <a:pt x="2222" y="436245"/>
                  </a:lnTo>
                  <a:lnTo>
                    <a:pt x="0" y="482600"/>
                  </a:lnTo>
                  <a:lnTo>
                    <a:pt x="2222" y="529272"/>
                  </a:lnTo>
                  <a:lnTo>
                    <a:pt x="9207" y="574357"/>
                  </a:lnTo>
                  <a:lnTo>
                    <a:pt x="20320" y="618172"/>
                  </a:lnTo>
                  <a:lnTo>
                    <a:pt x="35560" y="660400"/>
                  </a:lnTo>
                  <a:lnTo>
                    <a:pt x="54610" y="700722"/>
                  </a:lnTo>
                  <a:lnTo>
                    <a:pt x="77470" y="738822"/>
                  </a:lnTo>
                  <a:lnTo>
                    <a:pt x="103505" y="774700"/>
                  </a:lnTo>
                  <a:lnTo>
                    <a:pt x="133032" y="808355"/>
                  </a:lnTo>
                  <a:lnTo>
                    <a:pt x="165417" y="839152"/>
                  </a:lnTo>
                  <a:lnTo>
                    <a:pt x="200660" y="867092"/>
                  </a:lnTo>
                  <a:lnTo>
                    <a:pt x="238442" y="891857"/>
                  </a:lnTo>
                  <a:lnTo>
                    <a:pt x="278765" y="913447"/>
                  </a:lnTo>
                  <a:lnTo>
                    <a:pt x="321310" y="931545"/>
                  </a:lnTo>
                  <a:lnTo>
                    <a:pt x="365442" y="946150"/>
                  </a:lnTo>
                  <a:lnTo>
                    <a:pt x="411480" y="956627"/>
                  </a:lnTo>
                  <a:lnTo>
                    <a:pt x="459105" y="962977"/>
                  </a:lnTo>
                  <a:lnTo>
                    <a:pt x="508317" y="965200"/>
                  </a:lnTo>
                  <a:lnTo>
                    <a:pt x="557212" y="962977"/>
                  </a:lnTo>
                  <a:lnTo>
                    <a:pt x="604837" y="956627"/>
                  </a:lnTo>
                  <a:lnTo>
                    <a:pt x="650875" y="946150"/>
                  </a:lnTo>
                  <a:lnTo>
                    <a:pt x="695325" y="931545"/>
                  </a:lnTo>
                  <a:lnTo>
                    <a:pt x="737552" y="913447"/>
                  </a:lnTo>
                  <a:lnTo>
                    <a:pt x="777875" y="891857"/>
                  </a:lnTo>
                  <a:lnTo>
                    <a:pt x="815657" y="867092"/>
                  </a:lnTo>
                  <a:lnTo>
                    <a:pt x="850900" y="839152"/>
                  </a:lnTo>
                  <a:lnTo>
                    <a:pt x="883285" y="808355"/>
                  </a:lnTo>
                  <a:lnTo>
                    <a:pt x="912812" y="774700"/>
                  </a:lnTo>
                  <a:lnTo>
                    <a:pt x="938847" y="738822"/>
                  </a:lnTo>
                  <a:lnTo>
                    <a:pt x="961707" y="700722"/>
                  </a:lnTo>
                  <a:lnTo>
                    <a:pt x="980757" y="660400"/>
                  </a:lnTo>
                  <a:lnTo>
                    <a:pt x="995997" y="618172"/>
                  </a:lnTo>
                  <a:lnTo>
                    <a:pt x="1007110" y="574357"/>
                  </a:lnTo>
                  <a:lnTo>
                    <a:pt x="1014095" y="529272"/>
                  </a:lnTo>
                  <a:lnTo>
                    <a:pt x="1016317" y="482600"/>
                  </a:lnTo>
                  <a:lnTo>
                    <a:pt x="1014095" y="436245"/>
                  </a:lnTo>
                  <a:lnTo>
                    <a:pt x="1007110" y="390842"/>
                  </a:lnTo>
                  <a:lnTo>
                    <a:pt x="995997" y="347027"/>
                  </a:lnTo>
                  <a:lnTo>
                    <a:pt x="980757" y="305117"/>
                  </a:lnTo>
                  <a:lnTo>
                    <a:pt x="961707" y="264795"/>
                  </a:lnTo>
                  <a:lnTo>
                    <a:pt x="938847" y="226695"/>
                  </a:lnTo>
                  <a:lnTo>
                    <a:pt x="912812" y="190500"/>
                  </a:lnTo>
                  <a:lnTo>
                    <a:pt x="883285" y="157162"/>
                  </a:lnTo>
                  <a:lnTo>
                    <a:pt x="850900" y="126365"/>
                  </a:lnTo>
                  <a:lnTo>
                    <a:pt x="815657" y="98425"/>
                  </a:lnTo>
                  <a:lnTo>
                    <a:pt x="777875" y="73342"/>
                  </a:lnTo>
                  <a:lnTo>
                    <a:pt x="737552" y="51752"/>
                  </a:lnTo>
                  <a:lnTo>
                    <a:pt x="695325" y="33655"/>
                  </a:lnTo>
                  <a:lnTo>
                    <a:pt x="650875" y="19367"/>
                  </a:lnTo>
                  <a:lnTo>
                    <a:pt x="604837" y="8572"/>
                  </a:lnTo>
                  <a:lnTo>
                    <a:pt x="557212" y="2222"/>
                  </a:lnTo>
                  <a:lnTo>
                    <a:pt x="50831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77997" y="2222817"/>
              <a:ext cx="1016635" cy="965200"/>
            </a:xfrm>
            <a:custGeom>
              <a:avLst/>
              <a:gdLst/>
              <a:ahLst/>
              <a:cxnLst/>
              <a:rect l="l" t="t" r="r" b="b"/>
              <a:pathLst>
                <a:path w="1016634" h="965200">
                  <a:moveTo>
                    <a:pt x="0" y="482600"/>
                  </a:moveTo>
                  <a:lnTo>
                    <a:pt x="2222" y="436245"/>
                  </a:lnTo>
                  <a:lnTo>
                    <a:pt x="9207" y="390842"/>
                  </a:lnTo>
                  <a:lnTo>
                    <a:pt x="20320" y="347027"/>
                  </a:lnTo>
                  <a:lnTo>
                    <a:pt x="35560" y="305117"/>
                  </a:lnTo>
                  <a:lnTo>
                    <a:pt x="54610" y="264795"/>
                  </a:lnTo>
                  <a:lnTo>
                    <a:pt x="77470" y="226695"/>
                  </a:lnTo>
                  <a:lnTo>
                    <a:pt x="103505" y="190500"/>
                  </a:lnTo>
                  <a:lnTo>
                    <a:pt x="133032" y="157162"/>
                  </a:lnTo>
                  <a:lnTo>
                    <a:pt x="165417" y="126365"/>
                  </a:lnTo>
                  <a:lnTo>
                    <a:pt x="200660" y="98425"/>
                  </a:lnTo>
                  <a:lnTo>
                    <a:pt x="238442" y="73342"/>
                  </a:lnTo>
                  <a:lnTo>
                    <a:pt x="278765" y="51752"/>
                  </a:lnTo>
                  <a:lnTo>
                    <a:pt x="321310" y="33655"/>
                  </a:lnTo>
                  <a:lnTo>
                    <a:pt x="365442" y="19367"/>
                  </a:lnTo>
                  <a:lnTo>
                    <a:pt x="411480" y="8572"/>
                  </a:lnTo>
                  <a:lnTo>
                    <a:pt x="459105" y="2222"/>
                  </a:lnTo>
                  <a:lnTo>
                    <a:pt x="508317" y="0"/>
                  </a:lnTo>
                  <a:lnTo>
                    <a:pt x="557212" y="2222"/>
                  </a:lnTo>
                  <a:lnTo>
                    <a:pt x="604837" y="8572"/>
                  </a:lnTo>
                  <a:lnTo>
                    <a:pt x="650875" y="19367"/>
                  </a:lnTo>
                  <a:lnTo>
                    <a:pt x="695325" y="33655"/>
                  </a:lnTo>
                  <a:lnTo>
                    <a:pt x="737552" y="51752"/>
                  </a:lnTo>
                  <a:lnTo>
                    <a:pt x="777875" y="73342"/>
                  </a:lnTo>
                  <a:lnTo>
                    <a:pt x="815657" y="98425"/>
                  </a:lnTo>
                  <a:lnTo>
                    <a:pt x="850900" y="126365"/>
                  </a:lnTo>
                  <a:lnTo>
                    <a:pt x="883285" y="157162"/>
                  </a:lnTo>
                  <a:lnTo>
                    <a:pt x="912812" y="190500"/>
                  </a:lnTo>
                  <a:lnTo>
                    <a:pt x="938847" y="226695"/>
                  </a:lnTo>
                  <a:lnTo>
                    <a:pt x="961707" y="264795"/>
                  </a:lnTo>
                  <a:lnTo>
                    <a:pt x="980757" y="305117"/>
                  </a:lnTo>
                  <a:lnTo>
                    <a:pt x="995997" y="347027"/>
                  </a:lnTo>
                  <a:lnTo>
                    <a:pt x="1007110" y="390842"/>
                  </a:lnTo>
                  <a:lnTo>
                    <a:pt x="1014095" y="436245"/>
                  </a:lnTo>
                  <a:lnTo>
                    <a:pt x="1016317" y="482600"/>
                  </a:lnTo>
                  <a:lnTo>
                    <a:pt x="1014095" y="529272"/>
                  </a:lnTo>
                  <a:lnTo>
                    <a:pt x="1007110" y="574357"/>
                  </a:lnTo>
                  <a:lnTo>
                    <a:pt x="995997" y="618172"/>
                  </a:lnTo>
                  <a:lnTo>
                    <a:pt x="980757" y="660400"/>
                  </a:lnTo>
                  <a:lnTo>
                    <a:pt x="961707" y="700722"/>
                  </a:lnTo>
                  <a:lnTo>
                    <a:pt x="938847" y="738822"/>
                  </a:lnTo>
                  <a:lnTo>
                    <a:pt x="912812" y="774700"/>
                  </a:lnTo>
                  <a:lnTo>
                    <a:pt x="883285" y="808355"/>
                  </a:lnTo>
                  <a:lnTo>
                    <a:pt x="850900" y="839152"/>
                  </a:lnTo>
                  <a:lnTo>
                    <a:pt x="815657" y="867092"/>
                  </a:lnTo>
                  <a:lnTo>
                    <a:pt x="777875" y="891857"/>
                  </a:lnTo>
                  <a:lnTo>
                    <a:pt x="737552" y="913447"/>
                  </a:lnTo>
                  <a:lnTo>
                    <a:pt x="695325" y="931545"/>
                  </a:lnTo>
                  <a:lnTo>
                    <a:pt x="650875" y="946150"/>
                  </a:lnTo>
                  <a:lnTo>
                    <a:pt x="604837" y="956627"/>
                  </a:lnTo>
                  <a:lnTo>
                    <a:pt x="557212" y="962977"/>
                  </a:lnTo>
                  <a:lnTo>
                    <a:pt x="508317" y="965200"/>
                  </a:lnTo>
                  <a:lnTo>
                    <a:pt x="459105" y="962977"/>
                  </a:lnTo>
                  <a:lnTo>
                    <a:pt x="411480" y="956627"/>
                  </a:lnTo>
                  <a:lnTo>
                    <a:pt x="365442" y="946150"/>
                  </a:lnTo>
                  <a:lnTo>
                    <a:pt x="321310" y="931545"/>
                  </a:lnTo>
                  <a:lnTo>
                    <a:pt x="278765" y="913447"/>
                  </a:lnTo>
                  <a:lnTo>
                    <a:pt x="238442" y="891857"/>
                  </a:lnTo>
                  <a:lnTo>
                    <a:pt x="200660" y="867092"/>
                  </a:lnTo>
                  <a:lnTo>
                    <a:pt x="165417" y="839152"/>
                  </a:lnTo>
                  <a:lnTo>
                    <a:pt x="133032" y="808355"/>
                  </a:lnTo>
                  <a:lnTo>
                    <a:pt x="103505" y="774700"/>
                  </a:lnTo>
                  <a:lnTo>
                    <a:pt x="77470" y="738822"/>
                  </a:lnTo>
                  <a:lnTo>
                    <a:pt x="54610" y="700722"/>
                  </a:lnTo>
                  <a:lnTo>
                    <a:pt x="35560" y="660400"/>
                  </a:lnTo>
                  <a:lnTo>
                    <a:pt x="20320" y="618172"/>
                  </a:lnTo>
                  <a:lnTo>
                    <a:pt x="9207" y="574357"/>
                  </a:lnTo>
                  <a:lnTo>
                    <a:pt x="2222" y="529272"/>
                  </a:lnTo>
                  <a:lnTo>
                    <a:pt x="0" y="48260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129030" y="2165985"/>
            <a:ext cx="1270000" cy="634365"/>
            <a:chOff x="1129030" y="2165985"/>
            <a:chExt cx="1270000" cy="634365"/>
          </a:xfrm>
        </p:grpSpPr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9030" y="2165985"/>
              <a:ext cx="1016000" cy="63404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085657" y="2342832"/>
              <a:ext cx="305435" cy="243840"/>
            </a:xfrm>
            <a:custGeom>
              <a:avLst/>
              <a:gdLst/>
              <a:ahLst/>
              <a:cxnLst/>
              <a:rect l="l" t="t" r="r" b="b"/>
              <a:pathLst>
                <a:path w="305435" h="243839">
                  <a:moveTo>
                    <a:pt x="183515" y="0"/>
                  </a:moveTo>
                  <a:lnTo>
                    <a:pt x="183515" y="60959"/>
                  </a:lnTo>
                  <a:lnTo>
                    <a:pt x="0" y="60959"/>
                  </a:lnTo>
                  <a:lnTo>
                    <a:pt x="0" y="182879"/>
                  </a:lnTo>
                  <a:lnTo>
                    <a:pt x="183515" y="182879"/>
                  </a:lnTo>
                  <a:lnTo>
                    <a:pt x="183515" y="243522"/>
                  </a:lnTo>
                  <a:lnTo>
                    <a:pt x="305435" y="121919"/>
                  </a:lnTo>
                  <a:lnTo>
                    <a:pt x="18351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085657" y="2342832"/>
              <a:ext cx="305435" cy="243840"/>
            </a:xfrm>
            <a:custGeom>
              <a:avLst/>
              <a:gdLst/>
              <a:ahLst/>
              <a:cxnLst/>
              <a:rect l="l" t="t" r="r" b="b"/>
              <a:pathLst>
                <a:path w="305435" h="243839">
                  <a:moveTo>
                    <a:pt x="0" y="60959"/>
                  </a:moveTo>
                  <a:lnTo>
                    <a:pt x="183515" y="60959"/>
                  </a:lnTo>
                  <a:lnTo>
                    <a:pt x="183515" y="0"/>
                  </a:lnTo>
                  <a:lnTo>
                    <a:pt x="305435" y="121919"/>
                  </a:lnTo>
                  <a:lnTo>
                    <a:pt x="183515" y="243522"/>
                  </a:lnTo>
                  <a:lnTo>
                    <a:pt x="183515" y="182879"/>
                  </a:lnTo>
                  <a:lnTo>
                    <a:pt x="0" y="182879"/>
                  </a:lnTo>
                  <a:lnTo>
                    <a:pt x="0" y="60959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2323147" y="2074545"/>
            <a:ext cx="2174240" cy="793115"/>
            <a:chOff x="2323147" y="2074545"/>
            <a:chExt cx="2174240" cy="793115"/>
          </a:xfrm>
        </p:grpSpPr>
        <p:sp>
          <p:nvSpPr>
            <p:cNvPr id="30" name="object 30"/>
            <p:cNvSpPr/>
            <p:nvPr/>
          </p:nvSpPr>
          <p:spPr>
            <a:xfrm>
              <a:off x="3321685" y="2347912"/>
              <a:ext cx="305435" cy="243840"/>
            </a:xfrm>
            <a:custGeom>
              <a:avLst/>
              <a:gdLst/>
              <a:ahLst/>
              <a:cxnLst/>
              <a:rect l="l" t="t" r="r" b="b"/>
              <a:pathLst>
                <a:path w="305435" h="243839">
                  <a:moveTo>
                    <a:pt x="183514" y="0"/>
                  </a:moveTo>
                  <a:lnTo>
                    <a:pt x="183514" y="60960"/>
                  </a:lnTo>
                  <a:lnTo>
                    <a:pt x="0" y="60960"/>
                  </a:lnTo>
                  <a:lnTo>
                    <a:pt x="0" y="182879"/>
                  </a:lnTo>
                  <a:lnTo>
                    <a:pt x="183514" y="182879"/>
                  </a:lnTo>
                  <a:lnTo>
                    <a:pt x="183514" y="243522"/>
                  </a:lnTo>
                  <a:lnTo>
                    <a:pt x="305435" y="121920"/>
                  </a:lnTo>
                  <a:lnTo>
                    <a:pt x="183514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321685" y="2347912"/>
              <a:ext cx="305435" cy="243840"/>
            </a:xfrm>
            <a:custGeom>
              <a:avLst/>
              <a:gdLst/>
              <a:ahLst/>
              <a:cxnLst/>
              <a:rect l="l" t="t" r="r" b="b"/>
              <a:pathLst>
                <a:path w="305435" h="243839">
                  <a:moveTo>
                    <a:pt x="0" y="60960"/>
                  </a:moveTo>
                  <a:lnTo>
                    <a:pt x="183514" y="60960"/>
                  </a:lnTo>
                  <a:lnTo>
                    <a:pt x="183514" y="0"/>
                  </a:lnTo>
                  <a:lnTo>
                    <a:pt x="305435" y="121920"/>
                  </a:lnTo>
                  <a:lnTo>
                    <a:pt x="183514" y="243522"/>
                  </a:lnTo>
                  <a:lnTo>
                    <a:pt x="183514" y="182879"/>
                  </a:lnTo>
                  <a:lnTo>
                    <a:pt x="0" y="182879"/>
                  </a:lnTo>
                  <a:lnTo>
                    <a:pt x="0" y="6096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56012" y="2074545"/>
              <a:ext cx="841057" cy="79279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23147" y="2648902"/>
              <a:ext cx="1091882" cy="213995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5913120" y="2142807"/>
            <a:ext cx="1359535" cy="819785"/>
            <a:chOff x="5913120" y="2142807"/>
            <a:chExt cx="1359535" cy="819785"/>
          </a:xfrm>
        </p:grpSpPr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76937" y="2374265"/>
              <a:ext cx="1295400" cy="58832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26467" y="2424747"/>
              <a:ext cx="1159509" cy="45085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026467" y="2424747"/>
              <a:ext cx="1159510" cy="450850"/>
            </a:xfrm>
            <a:custGeom>
              <a:avLst/>
              <a:gdLst/>
              <a:ahLst/>
              <a:cxnLst/>
              <a:rect l="l" t="t" r="r" b="b"/>
              <a:pathLst>
                <a:path w="1159509" h="450850">
                  <a:moveTo>
                    <a:pt x="0" y="225425"/>
                  </a:moveTo>
                  <a:lnTo>
                    <a:pt x="15240" y="173672"/>
                  </a:lnTo>
                  <a:lnTo>
                    <a:pt x="59055" y="126364"/>
                  </a:lnTo>
                  <a:lnTo>
                    <a:pt x="127317" y="84454"/>
                  </a:lnTo>
                  <a:lnTo>
                    <a:pt x="169862" y="66039"/>
                  </a:lnTo>
                  <a:lnTo>
                    <a:pt x="217170" y="49529"/>
                  </a:lnTo>
                  <a:lnTo>
                    <a:pt x="268922" y="35242"/>
                  </a:lnTo>
                  <a:lnTo>
                    <a:pt x="324802" y="22860"/>
                  </a:lnTo>
                  <a:lnTo>
                    <a:pt x="384175" y="13017"/>
                  </a:lnTo>
                  <a:lnTo>
                    <a:pt x="446722" y="6032"/>
                  </a:lnTo>
                  <a:lnTo>
                    <a:pt x="512127" y="1587"/>
                  </a:lnTo>
                  <a:lnTo>
                    <a:pt x="579754" y="0"/>
                  </a:lnTo>
                  <a:lnTo>
                    <a:pt x="647382" y="1587"/>
                  </a:lnTo>
                  <a:lnTo>
                    <a:pt x="712470" y="6032"/>
                  </a:lnTo>
                  <a:lnTo>
                    <a:pt x="775335" y="13017"/>
                  </a:lnTo>
                  <a:lnTo>
                    <a:pt x="834707" y="22860"/>
                  </a:lnTo>
                  <a:lnTo>
                    <a:pt x="890587" y="35242"/>
                  </a:lnTo>
                  <a:lnTo>
                    <a:pt x="942340" y="49529"/>
                  </a:lnTo>
                  <a:lnTo>
                    <a:pt x="989647" y="66039"/>
                  </a:lnTo>
                  <a:lnTo>
                    <a:pt x="1031875" y="84454"/>
                  </a:lnTo>
                  <a:lnTo>
                    <a:pt x="1069022" y="104457"/>
                  </a:lnTo>
                  <a:lnTo>
                    <a:pt x="1100454" y="126364"/>
                  </a:lnTo>
                  <a:lnTo>
                    <a:pt x="1143952" y="173672"/>
                  </a:lnTo>
                  <a:lnTo>
                    <a:pt x="1159510" y="225425"/>
                  </a:lnTo>
                  <a:lnTo>
                    <a:pt x="1155382" y="251777"/>
                  </a:lnTo>
                  <a:lnTo>
                    <a:pt x="1125537" y="301625"/>
                  </a:lnTo>
                  <a:lnTo>
                    <a:pt x="1069022" y="346392"/>
                  </a:lnTo>
                  <a:lnTo>
                    <a:pt x="1031875" y="366394"/>
                  </a:lnTo>
                  <a:lnTo>
                    <a:pt x="989647" y="384810"/>
                  </a:lnTo>
                  <a:lnTo>
                    <a:pt x="942340" y="401319"/>
                  </a:lnTo>
                  <a:lnTo>
                    <a:pt x="890587" y="415925"/>
                  </a:lnTo>
                  <a:lnTo>
                    <a:pt x="834707" y="427989"/>
                  </a:lnTo>
                  <a:lnTo>
                    <a:pt x="775335" y="437832"/>
                  </a:lnTo>
                  <a:lnTo>
                    <a:pt x="712470" y="444817"/>
                  </a:lnTo>
                  <a:lnTo>
                    <a:pt x="647382" y="449262"/>
                  </a:lnTo>
                  <a:lnTo>
                    <a:pt x="579754" y="450850"/>
                  </a:lnTo>
                  <a:lnTo>
                    <a:pt x="512127" y="449262"/>
                  </a:lnTo>
                  <a:lnTo>
                    <a:pt x="446722" y="444817"/>
                  </a:lnTo>
                  <a:lnTo>
                    <a:pt x="384175" y="437832"/>
                  </a:lnTo>
                  <a:lnTo>
                    <a:pt x="324802" y="427989"/>
                  </a:lnTo>
                  <a:lnTo>
                    <a:pt x="268922" y="415925"/>
                  </a:lnTo>
                  <a:lnTo>
                    <a:pt x="217170" y="401319"/>
                  </a:lnTo>
                  <a:lnTo>
                    <a:pt x="169862" y="384810"/>
                  </a:lnTo>
                  <a:lnTo>
                    <a:pt x="127317" y="366394"/>
                  </a:lnTo>
                  <a:lnTo>
                    <a:pt x="90170" y="346392"/>
                  </a:lnTo>
                  <a:lnTo>
                    <a:pt x="15240" y="277177"/>
                  </a:lnTo>
                  <a:lnTo>
                    <a:pt x="0" y="225425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13120" y="2142807"/>
              <a:ext cx="478472" cy="506095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2387282" y="2289175"/>
            <a:ext cx="916305" cy="327660"/>
            <a:chOff x="2387282" y="2289175"/>
            <a:chExt cx="916305" cy="327660"/>
          </a:xfrm>
        </p:grpSpPr>
        <p:sp>
          <p:nvSpPr>
            <p:cNvPr id="40" name="object 40"/>
            <p:cNvSpPr/>
            <p:nvPr/>
          </p:nvSpPr>
          <p:spPr>
            <a:xfrm>
              <a:off x="2434272" y="2297112"/>
              <a:ext cx="861694" cy="311785"/>
            </a:xfrm>
            <a:custGeom>
              <a:avLst/>
              <a:gdLst/>
              <a:ahLst/>
              <a:cxnLst/>
              <a:rect l="l" t="t" r="r" b="b"/>
              <a:pathLst>
                <a:path w="861695" h="311785">
                  <a:moveTo>
                    <a:pt x="822642" y="0"/>
                  </a:moveTo>
                  <a:lnTo>
                    <a:pt x="0" y="0"/>
                  </a:lnTo>
                  <a:lnTo>
                    <a:pt x="15239" y="12382"/>
                  </a:lnTo>
                  <a:lnTo>
                    <a:pt x="27622" y="45720"/>
                  </a:lnTo>
                  <a:lnTo>
                    <a:pt x="35877" y="95250"/>
                  </a:lnTo>
                  <a:lnTo>
                    <a:pt x="39052" y="155892"/>
                  </a:lnTo>
                  <a:lnTo>
                    <a:pt x="35877" y="216535"/>
                  </a:lnTo>
                  <a:lnTo>
                    <a:pt x="27622" y="266064"/>
                  </a:lnTo>
                  <a:lnTo>
                    <a:pt x="15239" y="299402"/>
                  </a:lnTo>
                  <a:lnTo>
                    <a:pt x="0" y="311785"/>
                  </a:lnTo>
                  <a:lnTo>
                    <a:pt x="822642" y="311785"/>
                  </a:lnTo>
                  <a:lnTo>
                    <a:pt x="837882" y="299402"/>
                  </a:lnTo>
                  <a:lnTo>
                    <a:pt x="850264" y="266064"/>
                  </a:lnTo>
                  <a:lnTo>
                    <a:pt x="858519" y="216535"/>
                  </a:lnTo>
                  <a:lnTo>
                    <a:pt x="861694" y="155892"/>
                  </a:lnTo>
                  <a:lnTo>
                    <a:pt x="858519" y="95250"/>
                  </a:lnTo>
                  <a:lnTo>
                    <a:pt x="850264" y="45720"/>
                  </a:lnTo>
                  <a:lnTo>
                    <a:pt x="837882" y="12382"/>
                  </a:lnTo>
                  <a:lnTo>
                    <a:pt x="822642" y="0"/>
                  </a:lnTo>
                  <a:close/>
                </a:path>
              </a:pathLst>
            </a:custGeom>
            <a:solidFill>
              <a:srgbClr val="EB7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395220" y="2297112"/>
              <a:ext cx="78105" cy="311785"/>
            </a:xfrm>
            <a:custGeom>
              <a:avLst/>
              <a:gdLst/>
              <a:ahLst/>
              <a:cxnLst/>
              <a:rect l="l" t="t" r="r" b="b"/>
              <a:pathLst>
                <a:path w="78105" h="311785">
                  <a:moveTo>
                    <a:pt x="39052" y="0"/>
                  </a:moveTo>
                  <a:lnTo>
                    <a:pt x="23812" y="12382"/>
                  </a:lnTo>
                  <a:lnTo>
                    <a:pt x="11430" y="45720"/>
                  </a:lnTo>
                  <a:lnTo>
                    <a:pt x="3175" y="95250"/>
                  </a:lnTo>
                  <a:lnTo>
                    <a:pt x="0" y="155892"/>
                  </a:lnTo>
                  <a:lnTo>
                    <a:pt x="3175" y="216535"/>
                  </a:lnTo>
                  <a:lnTo>
                    <a:pt x="11430" y="266064"/>
                  </a:lnTo>
                  <a:lnTo>
                    <a:pt x="23812" y="299402"/>
                  </a:lnTo>
                  <a:lnTo>
                    <a:pt x="39052" y="311785"/>
                  </a:lnTo>
                  <a:lnTo>
                    <a:pt x="53975" y="299402"/>
                  </a:lnTo>
                  <a:lnTo>
                    <a:pt x="66357" y="266064"/>
                  </a:lnTo>
                  <a:lnTo>
                    <a:pt x="74930" y="216535"/>
                  </a:lnTo>
                  <a:lnTo>
                    <a:pt x="77787" y="155892"/>
                  </a:lnTo>
                  <a:lnTo>
                    <a:pt x="74930" y="95250"/>
                  </a:lnTo>
                  <a:lnTo>
                    <a:pt x="66357" y="45720"/>
                  </a:lnTo>
                  <a:lnTo>
                    <a:pt x="53975" y="12382"/>
                  </a:lnTo>
                  <a:lnTo>
                    <a:pt x="39052" y="0"/>
                  </a:lnTo>
                  <a:close/>
                </a:path>
              </a:pathLst>
            </a:custGeom>
            <a:solidFill>
              <a:srgbClr val="F2A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395220" y="2297112"/>
              <a:ext cx="900430" cy="311785"/>
            </a:xfrm>
            <a:custGeom>
              <a:avLst/>
              <a:gdLst/>
              <a:ahLst/>
              <a:cxnLst/>
              <a:rect l="l" t="t" r="r" b="b"/>
              <a:pathLst>
                <a:path w="900429" h="311785">
                  <a:moveTo>
                    <a:pt x="39052" y="0"/>
                  </a:moveTo>
                  <a:lnTo>
                    <a:pt x="66357" y="45720"/>
                  </a:lnTo>
                  <a:lnTo>
                    <a:pt x="74930" y="95250"/>
                  </a:lnTo>
                  <a:lnTo>
                    <a:pt x="77787" y="155892"/>
                  </a:lnTo>
                  <a:lnTo>
                    <a:pt x="74930" y="216535"/>
                  </a:lnTo>
                  <a:lnTo>
                    <a:pt x="66357" y="266064"/>
                  </a:lnTo>
                  <a:lnTo>
                    <a:pt x="39052" y="311785"/>
                  </a:lnTo>
                  <a:lnTo>
                    <a:pt x="23812" y="299402"/>
                  </a:lnTo>
                  <a:lnTo>
                    <a:pt x="11430" y="266064"/>
                  </a:lnTo>
                  <a:lnTo>
                    <a:pt x="3175" y="216535"/>
                  </a:lnTo>
                  <a:lnTo>
                    <a:pt x="0" y="155892"/>
                  </a:lnTo>
                  <a:lnTo>
                    <a:pt x="3175" y="95250"/>
                  </a:lnTo>
                  <a:lnTo>
                    <a:pt x="11430" y="45720"/>
                  </a:lnTo>
                  <a:lnTo>
                    <a:pt x="23812" y="12382"/>
                  </a:lnTo>
                  <a:lnTo>
                    <a:pt x="39052" y="0"/>
                  </a:lnTo>
                  <a:lnTo>
                    <a:pt x="861694" y="0"/>
                  </a:lnTo>
                  <a:lnTo>
                    <a:pt x="876617" y="12382"/>
                  </a:lnTo>
                  <a:lnTo>
                    <a:pt x="889000" y="45720"/>
                  </a:lnTo>
                  <a:lnTo>
                    <a:pt x="897572" y="95250"/>
                  </a:lnTo>
                  <a:lnTo>
                    <a:pt x="900430" y="155892"/>
                  </a:lnTo>
                  <a:lnTo>
                    <a:pt x="897572" y="216535"/>
                  </a:lnTo>
                  <a:lnTo>
                    <a:pt x="889000" y="266064"/>
                  </a:lnTo>
                  <a:lnTo>
                    <a:pt x="876617" y="299402"/>
                  </a:lnTo>
                  <a:lnTo>
                    <a:pt x="861694" y="311785"/>
                  </a:lnTo>
                  <a:lnTo>
                    <a:pt x="39052" y="311785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4402772" y="2353627"/>
            <a:ext cx="321310" cy="259715"/>
            <a:chOff x="4402772" y="2353627"/>
            <a:chExt cx="321310" cy="259715"/>
          </a:xfrm>
        </p:grpSpPr>
        <p:sp>
          <p:nvSpPr>
            <p:cNvPr id="44" name="object 44"/>
            <p:cNvSpPr/>
            <p:nvPr/>
          </p:nvSpPr>
          <p:spPr>
            <a:xfrm>
              <a:off x="4410709" y="2361564"/>
              <a:ext cx="305435" cy="243840"/>
            </a:xfrm>
            <a:custGeom>
              <a:avLst/>
              <a:gdLst/>
              <a:ahLst/>
              <a:cxnLst/>
              <a:rect l="l" t="t" r="r" b="b"/>
              <a:pathLst>
                <a:path w="305435" h="243839">
                  <a:moveTo>
                    <a:pt x="183514" y="0"/>
                  </a:moveTo>
                  <a:lnTo>
                    <a:pt x="183514" y="60960"/>
                  </a:lnTo>
                  <a:lnTo>
                    <a:pt x="0" y="60960"/>
                  </a:lnTo>
                  <a:lnTo>
                    <a:pt x="0" y="182880"/>
                  </a:lnTo>
                  <a:lnTo>
                    <a:pt x="183514" y="182880"/>
                  </a:lnTo>
                  <a:lnTo>
                    <a:pt x="183514" y="243522"/>
                  </a:lnTo>
                  <a:lnTo>
                    <a:pt x="305435" y="121920"/>
                  </a:lnTo>
                  <a:lnTo>
                    <a:pt x="183514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410709" y="2361564"/>
              <a:ext cx="305435" cy="243840"/>
            </a:xfrm>
            <a:custGeom>
              <a:avLst/>
              <a:gdLst/>
              <a:ahLst/>
              <a:cxnLst/>
              <a:rect l="l" t="t" r="r" b="b"/>
              <a:pathLst>
                <a:path w="305435" h="243839">
                  <a:moveTo>
                    <a:pt x="0" y="60960"/>
                  </a:moveTo>
                  <a:lnTo>
                    <a:pt x="183514" y="60960"/>
                  </a:lnTo>
                  <a:lnTo>
                    <a:pt x="183514" y="0"/>
                  </a:lnTo>
                  <a:lnTo>
                    <a:pt x="305435" y="121920"/>
                  </a:lnTo>
                  <a:lnTo>
                    <a:pt x="183514" y="243522"/>
                  </a:lnTo>
                  <a:lnTo>
                    <a:pt x="183514" y="182880"/>
                  </a:lnTo>
                  <a:lnTo>
                    <a:pt x="0" y="182880"/>
                  </a:lnTo>
                  <a:lnTo>
                    <a:pt x="0" y="6096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4636452" y="2307907"/>
            <a:ext cx="1323340" cy="565150"/>
            <a:chOff x="4636452" y="2307907"/>
            <a:chExt cx="1323340" cy="565150"/>
          </a:xfrm>
        </p:grpSpPr>
        <p:sp>
          <p:nvSpPr>
            <p:cNvPr id="47" name="object 47"/>
            <p:cNvSpPr/>
            <p:nvPr/>
          </p:nvSpPr>
          <p:spPr>
            <a:xfrm>
              <a:off x="5646420" y="2366327"/>
              <a:ext cx="305435" cy="243840"/>
            </a:xfrm>
            <a:custGeom>
              <a:avLst/>
              <a:gdLst/>
              <a:ahLst/>
              <a:cxnLst/>
              <a:rect l="l" t="t" r="r" b="b"/>
              <a:pathLst>
                <a:path w="305435" h="243839">
                  <a:moveTo>
                    <a:pt x="183514" y="0"/>
                  </a:moveTo>
                  <a:lnTo>
                    <a:pt x="183514" y="60960"/>
                  </a:lnTo>
                  <a:lnTo>
                    <a:pt x="0" y="60960"/>
                  </a:lnTo>
                  <a:lnTo>
                    <a:pt x="0" y="182880"/>
                  </a:lnTo>
                  <a:lnTo>
                    <a:pt x="183514" y="182880"/>
                  </a:lnTo>
                  <a:lnTo>
                    <a:pt x="183514" y="243522"/>
                  </a:lnTo>
                  <a:lnTo>
                    <a:pt x="305434" y="121920"/>
                  </a:lnTo>
                  <a:lnTo>
                    <a:pt x="183514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646420" y="2366327"/>
              <a:ext cx="305435" cy="243840"/>
            </a:xfrm>
            <a:custGeom>
              <a:avLst/>
              <a:gdLst/>
              <a:ahLst/>
              <a:cxnLst/>
              <a:rect l="l" t="t" r="r" b="b"/>
              <a:pathLst>
                <a:path w="305435" h="243839">
                  <a:moveTo>
                    <a:pt x="0" y="60960"/>
                  </a:moveTo>
                  <a:lnTo>
                    <a:pt x="183514" y="60960"/>
                  </a:lnTo>
                  <a:lnTo>
                    <a:pt x="183514" y="0"/>
                  </a:lnTo>
                  <a:lnTo>
                    <a:pt x="305434" y="121920"/>
                  </a:lnTo>
                  <a:lnTo>
                    <a:pt x="183514" y="243522"/>
                  </a:lnTo>
                  <a:lnTo>
                    <a:pt x="183514" y="182880"/>
                  </a:lnTo>
                  <a:lnTo>
                    <a:pt x="0" y="182880"/>
                  </a:lnTo>
                  <a:lnTo>
                    <a:pt x="0" y="6096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759007" y="2315845"/>
              <a:ext cx="861694" cy="311785"/>
            </a:xfrm>
            <a:custGeom>
              <a:avLst/>
              <a:gdLst/>
              <a:ahLst/>
              <a:cxnLst/>
              <a:rect l="l" t="t" r="r" b="b"/>
              <a:pathLst>
                <a:path w="861695" h="311785">
                  <a:moveTo>
                    <a:pt x="822642" y="0"/>
                  </a:moveTo>
                  <a:lnTo>
                    <a:pt x="0" y="0"/>
                  </a:lnTo>
                  <a:lnTo>
                    <a:pt x="15239" y="12382"/>
                  </a:lnTo>
                  <a:lnTo>
                    <a:pt x="27622" y="45719"/>
                  </a:lnTo>
                  <a:lnTo>
                    <a:pt x="35877" y="95250"/>
                  </a:lnTo>
                  <a:lnTo>
                    <a:pt x="39052" y="155892"/>
                  </a:lnTo>
                  <a:lnTo>
                    <a:pt x="35877" y="216534"/>
                  </a:lnTo>
                  <a:lnTo>
                    <a:pt x="27622" y="266064"/>
                  </a:lnTo>
                  <a:lnTo>
                    <a:pt x="15239" y="299402"/>
                  </a:lnTo>
                  <a:lnTo>
                    <a:pt x="0" y="311784"/>
                  </a:lnTo>
                  <a:lnTo>
                    <a:pt x="822642" y="311784"/>
                  </a:lnTo>
                  <a:lnTo>
                    <a:pt x="837882" y="299402"/>
                  </a:lnTo>
                  <a:lnTo>
                    <a:pt x="850264" y="266064"/>
                  </a:lnTo>
                  <a:lnTo>
                    <a:pt x="858519" y="216534"/>
                  </a:lnTo>
                  <a:lnTo>
                    <a:pt x="861694" y="155892"/>
                  </a:lnTo>
                  <a:lnTo>
                    <a:pt x="858519" y="95250"/>
                  </a:lnTo>
                  <a:lnTo>
                    <a:pt x="850264" y="45719"/>
                  </a:lnTo>
                  <a:lnTo>
                    <a:pt x="837882" y="12382"/>
                  </a:lnTo>
                  <a:lnTo>
                    <a:pt x="822642" y="0"/>
                  </a:lnTo>
                  <a:close/>
                </a:path>
              </a:pathLst>
            </a:custGeom>
            <a:solidFill>
              <a:srgbClr val="EB7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720272" y="2315845"/>
              <a:ext cx="78105" cy="311785"/>
            </a:xfrm>
            <a:custGeom>
              <a:avLst/>
              <a:gdLst/>
              <a:ahLst/>
              <a:cxnLst/>
              <a:rect l="l" t="t" r="r" b="b"/>
              <a:pathLst>
                <a:path w="78104" h="311785">
                  <a:moveTo>
                    <a:pt x="39052" y="0"/>
                  </a:moveTo>
                  <a:lnTo>
                    <a:pt x="23812" y="12382"/>
                  </a:lnTo>
                  <a:lnTo>
                    <a:pt x="11429" y="45719"/>
                  </a:lnTo>
                  <a:lnTo>
                    <a:pt x="3175" y="95250"/>
                  </a:lnTo>
                  <a:lnTo>
                    <a:pt x="0" y="155892"/>
                  </a:lnTo>
                  <a:lnTo>
                    <a:pt x="3175" y="216534"/>
                  </a:lnTo>
                  <a:lnTo>
                    <a:pt x="11429" y="266064"/>
                  </a:lnTo>
                  <a:lnTo>
                    <a:pt x="23812" y="299402"/>
                  </a:lnTo>
                  <a:lnTo>
                    <a:pt x="39052" y="311784"/>
                  </a:lnTo>
                  <a:lnTo>
                    <a:pt x="53975" y="299402"/>
                  </a:lnTo>
                  <a:lnTo>
                    <a:pt x="66357" y="266064"/>
                  </a:lnTo>
                  <a:lnTo>
                    <a:pt x="74929" y="216534"/>
                  </a:lnTo>
                  <a:lnTo>
                    <a:pt x="77787" y="155892"/>
                  </a:lnTo>
                  <a:lnTo>
                    <a:pt x="74929" y="95250"/>
                  </a:lnTo>
                  <a:lnTo>
                    <a:pt x="66357" y="45719"/>
                  </a:lnTo>
                  <a:lnTo>
                    <a:pt x="53975" y="12382"/>
                  </a:lnTo>
                  <a:lnTo>
                    <a:pt x="39052" y="0"/>
                  </a:lnTo>
                  <a:close/>
                </a:path>
              </a:pathLst>
            </a:custGeom>
            <a:solidFill>
              <a:srgbClr val="F2A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720272" y="2315845"/>
              <a:ext cx="900430" cy="311785"/>
            </a:xfrm>
            <a:custGeom>
              <a:avLst/>
              <a:gdLst/>
              <a:ahLst/>
              <a:cxnLst/>
              <a:rect l="l" t="t" r="r" b="b"/>
              <a:pathLst>
                <a:path w="900429" h="311785">
                  <a:moveTo>
                    <a:pt x="39052" y="0"/>
                  </a:moveTo>
                  <a:lnTo>
                    <a:pt x="66357" y="45719"/>
                  </a:lnTo>
                  <a:lnTo>
                    <a:pt x="74929" y="95250"/>
                  </a:lnTo>
                  <a:lnTo>
                    <a:pt x="77787" y="155892"/>
                  </a:lnTo>
                  <a:lnTo>
                    <a:pt x="74929" y="216534"/>
                  </a:lnTo>
                  <a:lnTo>
                    <a:pt x="66357" y="266064"/>
                  </a:lnTo>
                  <a:lnTo>
                    <a:pt x="39052" y="311784"/>
                  </a:lnTo>
                  <a:lnTo>
                    <a:pt x="23812" y="299402"/>
                  </a:lnTo>
                  <a:lnTo>
                    <a:pt x="11429" y="266064"/>
                  </a:lnTo>
                  <a:lnTo>
                    <a:pt x="3175" y="216534"/>
                  </a:lnTo>
                  <a:lnTo>
                    <a:pt x="0" y="155892"/>
                  </a:lnTo>
                  <a:lnTo>
                    <a:pt x="3175" y="95250"/>
                  </a:lnTo>
                  <a:lnTo>
                    <a:pt x="11429" y="45719"/>
                  </a:lnTo>
                  <a:lnTo>
                    <a:pt x="23812" y="12382"/>
                  </a:lnTo>
                  <a:lnTo>
                    <a:pt x="39052" y="0"/>
                  </a:lnTo>
                  <a:lnTo>
                    <a:pt x="861694" y="0"/>
                  </a:lnTo>
                  <a:lnTo>
                    <a:pt x="876617" y="12382"/>
                  </a:lnTo>
                  <a:lnTo>
                    <a:pt x="889000" y="45719"/>
                  </a:lnTo>
                  <a:lnTo>
                    <a:pt x="897572" y="95250"/>
                  </a:lnTo>
                  <a:lnTo>
                    <a:pt x="900429" y="155892"/>
                  </a:lnTo>
                  <a:lnTo>
                    <a:pt x="897572" y="216534"/>
                  </a:lnTo>
                  <a:lnTo>
                    <a:pt x="889000" y="266064"/>
                  </a:lnTo>
                  <a:lnTo>
                    <a:pt x="876617" y="299402"/>
                  </a:lnTo>
                  <a:lnTo>
                    <a:pt x="861694" y="311784"/>
                  </a:lnTo>
                  <a:lnTo>
                    <a:pt x="39052" y="311784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36452" y="2658745"/>
              <a:ext cx="1091882" cy="213995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5753417" y="3515359"/>
            <a:ext cx="6180455" cy="1632585"/>
            <a:chOff x="5753417" y="3515359"/>
            <a:chExt cx="6180455" cy="1632585"/>
          </a:xfrm>
        </p:grpSpPr>
        <p:sp>
          <p:nvSpPr>
            <p:cNvPr id="54" name="object 54"/>
            <p:cNvSpPr/>
            <p:nvPr/>
          </p:nvSpPr>
          <p:spPr>
            <a:xfrm>
              <a:off x="5753417" y="4164012"/>
              <a:ext cx="1986914" cy="200025"/>
            </a:xfrm>
            <a:custGeom>
              <a:avLst/>
              <a:gdLst/>
              <a:ahLst/>
              <a:cxnLst/>
              <a:rect l="l" t="t" r="r" b="b"/>
              <a:pathLst>
                <a:path w="1986915" h="200025">
                  <a:moveTo>
                    <a:pt x="1786890" y="0"/>
                  </a:moveTo>
                  <a:lnTo>
                    <a:pt x="1786890" y="200025"/>
                  </a:lnTo>
                  <a:lnTo>
                    <a:pt x="1920240" y="133350"/>
                  </a:lnTo>
                  <a:lnTo>
                    <a:pt x="1820227" y="133350"/>
                  </a:lnTo>
                  <a:lnTo>
                    <a:pt x="1820227" y="66675"/>
                  </a:lnTo>
                  <a:lnTo>
                    <a:pt x="1920240" y="66675"/>
                  </a:lnTo>
                  <a:lnTo>
                    <a:pt x="1786890" y="0"/>
                  </a:lnTo>
                  <a:close/>
                </a:path>
                <a:path w="1986915" h="200025">
                  <a:moveTo>
                    <a:pt x="1786890" y="66675"/>
                  </a:moveTo>
                  <a:lnTo>
                    <a:pt x="0" y="66675"/>
                  </a:lnTo>
                  <a:lnTo>
                    <a:pt x="0" y="133350"/>
                  </a:lnTo>
                  <a:lnTo>
                    <a:pt x="1786890" y="133350"/>
                  </a:lnTo>
                  <a:lnTo>
                    <a:pt x="1786890" y="66675"/>
                  </a:lnTo>
                  <a:close/>
                </a:path>
                <a:path w="1986915" h="200025">
                  <a:moveTo>
                    <a:pt x="1920240" y="66675"/>
                  </a:moveTo>
                  <a:lnTo>
                    <a:pt x="1820227" y="66675"/>
                  </a:lnTo>
                  <a:lnTo>
                    <a:pt x="1820227" y="133350"/>
                  </a:lnTo>
                  <a:lnTo>
                    <a:pt x="1920240" y="133350"/>
                  </a:lnTo>
                  <a:lnTo>
                    <a:pt x="1986915" y="100012"/>
                  </a:lnTo>
                  <a:lnTo>
                    <a:pt x="1920240" y="66675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65732" y="3515359"/>
              <a:ext cx="4168139" cy="1632267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10112692" y="1417637"/>
            <a:ext cx="1137285" cy="490220"/>
            <a:chOff x="10112692" y="1417637"/>
            <a:chExt cx="1137285" cy="490220"/>
          </a:xfrm>
        </p:grpSpPr>
        <p:sp>
          <p:nvSpPr>
            <p:cNvPr id="57" name="object 57"/>
            <p:cNvSpPr/>
            <p:nvPr/>
          </p:nvSpPr>
          <p:spPr>
            <a:xfrm>
              <a:off x="10130472" y="1621472"/>
              <a:ext cx="1069340" cy="78740"/>
            </a:xfrm>
            <a:custGeom>
              <a:avLst/>
              <a:gdLst/>
              <a:ahLst/>
              <a:cxnLst/>
              <a:rect l="l" t="t" r="r" b="b"/>
              <a:pathLst>
                <a:path w="1069340" h="78739">
                  <a:moveTo>
                    <a:pt x="1059180" y="0"/>
                  </a:moveTo>
                  <a:lnTo>
                    <a:pt x="0" y="0"/>
                  </a:lnTo>
                  <a:lnTo>
                    <a:pt x="3810" y="3175"/>
                  </a:lnTo>
                  <a:lnTo>
                    <a:pt x="6985" y="11429"/>
                  </a:lnTo>
                  <a:lnTo>
                    <a:pt x="8890" y="23812"/>
                  </a:lnTo>
                  <a:lnTo>
                    <a:pt x="9842" y="39369"/>
                  </a:lnTo>
                  <a:lnTo>
                    <a:pt x="8890" y="54610"/>
                  </a:lnTo>
                  <a:lnTo>
                    <a:pt x="6985" y="66992"/>
                  </a:lnTo>
                  <a:lnTo>
                    <a:pt x="3810" y="75247"/>
                  </a:lnTo>
                  <a:lnTo>
                    <a:pt x="0" y="78422"/>
                  </a:lnTo>
                  <a:lnTo>
                    <a:pt x="1059180" y="78422"/>
                  </a:lnTo>
                  <a:lnTo>
                    <a:pt x="1062990" y="75247"/>
                  </a:lnTo>
                  <a:lnTo>
                    <a:pt x="1066165" y="66992"/>
                  </a:lnTo>
                  <a:lnTo>
                    <a:pt x="1068070" y="54610"/>
                  </a:lnTo>
                  <a:lnTo>
                    <a:pt x="1069022" y="39369"/>
                  </a:lnTo>
                  <a:lnTo>
                    <a:pt x="1068070" y="23812"/>
                  </a:lnTo>
                  <a:lnTo>
                    <a:pt x="1066165" y="11429"/>
                  </a:lnTo>
                  <a:lnTo>
                    <a:pt x="1062990" y="3175"/>
                  </a:lnTo>
                  <a:lnTo>
                    <a:pt x="10591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0120630" y="1621472"/>
              <a:ext cx="19685" cy="78740"/>
            </a:xfrm>
            <a:custGeom>
              <a:avLst/>
              <a:gdLst/>
              <a:ahLst/>
              <a:cxnLst/>
              <a:rect l="l" t="t" r="r" b="b"/>
              <a:pathLst>
                <a:path w="19684" h="78739">
                  <a:moveTo>
                    <a:pt x="9842" y="0"/>
                  </a:moveTo>
                  <a:lnTo>
                    <a:pt x="6032" y="3175"/>
                  </a:lnTo>
                  <a:lnTo>
                    <a:pt x="2857" y="11429"/>
                  </a:lnTo>
                  <a:lnTo>
                    <a:pt x="635" y="23812"/>
                  </a:lnTo>
                  <a:lnTo>
                    <a:pt x="0" y="39369"/>
                  </a:lnTo>
                  <a:lnTo>
                    <a:pt x="635" y="54610"/>
                  </a:lnTo>
                  <a:lnTo>
                    <a:pt x="2857" y="66992"/>
                  </a:lnTo>
                  <a:lnTo>
                    <a:pt x="6032" y="75247"/>
                  </a:lnTo>
                  <a:lnTo>
                    <a:pt x="9842" y="78422"/>
                  </a:lnTo>
                  <a:lnTo>
                    <a:pt x="13652" y="75247"/>
                  </a:lnTo>
                  <a:lnTo>
                    <a:pt x="16827" y="66992"/>
                  </a:lnTo>
                  <a:lnTo>
                    <a:pt x="18732" y="54610"/>
                  </a:lnTo>
                  <a:lnTo>
                    <a:pt x="19685" y="39369"/>
                  </a:lnTo>
                  <a:lnTo>
                    <a:pt x="18732" y="23812"/>
                  </a:lnTo>
                  <a:lnTo>
                    <a:pt x="16827" y="11429"/>
                  </a:lnTo>
                  <a:lnTo>
                    <a:pt x="13652" y="3175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rgbClr val="FFD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0120630" y="1621472"/>
              <a:ext cx="1078865" cy="78740"/>
            </a:xfrm>
            <a:custGeom>
              <a:avLst/>
              <a:gdLst/>
              <a:ahLst/>
              <a:cxnLst/>
              <a:rect l="l" t="t" r="r" b="b"/>
              <a:pathLst>
                <a:path w="1078865" h="78739">
                  <a:moveTo>
                    <a:pt x="9842" y="0"/>
                  </a:moveTo>
                  <a:lnTo>
                    <a:pt x="19685" y="39369"/>
                  </a:lnTo>
                  <a:lnTo>
                    <a:pt x="9842" y="78422"/>
                  </a:lnTo>
                  <a:lnTo>
                    <a:pt x="6032" y="75247"/>
                  </a:lnTo>
                  <a:lnTo>
                    <a:pt x="2857" y="66992"/>
                  </a:lnTo>
                  <a:lnTo>
                    <a:pt x="635" y="54610"/>
                  </a:lnTo>
                  <a:lnTo>
                    <a:pt x="0" y="39369"/>
                  </a:lnTo>
                  <a:lnTo>
                    <a:pt x="635" y="23812"/>
                  </a:lnTo>
                  <a:lnTo>
                    <a:pt x="2857" y="11429"/>
                  </a:lnTo>
                  <a:lnTo>
                    <a:pt x="6032" y="3175"/>
                  </a:lnTo>
                  <a:lnTo>
                    <a:pt x="9842" y="0"/>
                  </a:lnTo>
                  <a:lnTo>
                    <a:pt x="1069022" y="0"/>
                  </a:lnTo>
                  <a:lnTo>
                    <a:pt x="1072832" y="3175"/>
                  </a:lnTo>
                  <a:lnTo>
                    <a:pt x="1076007" y="11429"/>
                  </a:lnTo>
                  <a:lnTo>
                    <a:pt x="1077912" y="23812"/>
                  </a:lnTo>
                  <a:lnTo>
                    <a:pt x="1078865" y="39369"/>
                  </a:lnTo>
                  <a:lnTo>
                    <a:pt x="1077912" y="54610"/>
                  </a:lnTo>
                  <a:lnTo>
                    <a:pt x="1076007" y="66992"/>
                  </a:lnTo>
                  <a:lnTo>
                    <a:pt x="1072832" y="75247"/>
                  </a:lnTo>
                  <a:lnTo>
                    <a:pt x="1069022" y="78422"/>
                  </a:lnTo>
                  <a:lnTo>
                    <a:pt x="9842" y="7842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78135" y="1417637"/>
              <a:ext cx="449579" cy="49022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33965" y="1474152"/>
              <a:ext cx="265429" cy="22574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871517" y="1472564"/>
              <a:ext cx="265429" cy="22574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26370" y="1520825"/>
              <a:ext cx="179704" cy="19494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070272" y="1505585"/>
              <a:ext cx="179704" cy="19494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509250" y="1459865"/>
              <a:ext cx="329247" cy="359727"/>
            </a:xfrm>
            <a:prstGeom prst="rect">
              <a:avLst/>
            </a:prstGeom>
          </p:spPr>
        </p:pic>
      </p:grpSp>
      <p:sp>
        <p:nvSpPr>
          <p:cNvPr id="66" name="object 66"/>
          <p:cNvSpPr/>
          <p:nvPr/>
        </p:nvSpPr>
        <p:spPr>
          <a:xfrm>
            <a:off x="6860857" y="5436234"/>
            <a:ext cx="788035" cy="200025"/>
          </a:xfrm>
          <a:custGeom>
            <a:avLst/>
            <a:gdLst/>
            <a:ahLst/>
            <a:cxnLst/>
            <a:rect l="l" t="t" r="r" b="b"/>
            <a:pathLst>
              <a:path w="788034" h="200025">
                <a:moveTo>
                  <a:pt x="588009" y="0"/>
                </a:moveTo>
                <a:lnTo>
                  <a:pt x="588009" y="200024"/>
                </a:lnTo>
                <a:lnTo>
                  <a:pt x="721359" y="133349"/>
                </a:lnTo>
                <a:lnTo>
                  <a:pt x="621347" y="133349"/>
                </a:lnTo>
                <a:lnTo>
                  <a:pt x="621347" y="66674"/>
                </a:lnTo>
                <a:lnTo>
                  <a:pt x="721359" y="66674"/>
                </a:lnTo>
                <a:lnTo>
                  <a:pt x="588009" y="0"/>
                </a:lnTo>
                <a:close/>
              </a:path>
              <a:path w="788034" h="200025">
                <a:moveTo>
                  <a:pt x="588009" y="66674"/>
                </a:moveTo>
                <a:lnTo>
                  <a:pt x="0" y="66674"/>
                </a:lnTo>
                <a:lnTo>
                  <a:pt x="0" y="133349"/>
                </a:lnTo>
                <a:lnTo>
                  <a:pt x="588009" y="133349"/>
                </a:lnTo>
                <a:lnTo>
                  <a:pt x="588009" y="66674"/>
                </a:lnTo>
                <a:close/>
              </a:path>
              <a:path w="788034" h="200025">
                <a:moveTo>
                  <a:pt x="721359" y="66674"/>
                </a:moveTo>
                <a:lnTo>
                  <a:pt x="621347" y="66674"/>
                </a:lnTo>
                <a:lnTo>
                  <a:pt x="621347" y="133349"/>
                </a:lnTo>
                <a:lnTo>
                  <a:pt x="721359" y="133349"/>
                </a:lnTo>
                <a:lnTo>
                  <a:pt x="788034" y="100012"/>
                </a:lnTo>
                <a:lnTo>
                  <a:pt x="721359" y="66674"/>
                </a:lnTo>
                <a:close/>
              </a:path>
            </a:pathLst>
          </a:custGeom>
          <a:solidFill>
            <a:srgbClr val="CF2D1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67"/>
          <p:cNvGrpSpPr/>
          <p:nvPr/>
        </p:nvGrpSpPr>
        <p:grpSpPr>
          <a:xfrm>
            <a:off x="7726044" y="5256847"/>
            <a:ext cx="4222115" cy="730250"/>
            <a:chOff x="7726044" y="5256847"/>
            <a:chExt cx="4222115" cy="730250"/>
          </a:xfrm>
        </p:grpSpPr>
        <p:sp>
          <p:nvSpPr>
            <p:cNvPr id="68" name="object 68"/>
            <p:cNvSpPr/>
            <p:nvPr/>
          </p:nvSpPr>
          <p:spPr>
            <a:xfrm>
              <a:off x="7740332" y="5271134"/>
              <a:ext cx="4193540" cy="701675"/>
            </a:xfrm>
            <a:custGeom>
              <a:avLst/>
              <a:gdLst/>
              <a:ahLst/>
              <a:cxnLst/>
              <a:rect l="l" t="t" r="r" b="b"/>
              <a:pathLst>
                <a:path w="4193540" h="701675">
                  <a:moveTo>
                    <a:pt x="4076700" y="0"/>
                  </a:moveTo>
                  <a:lnTo>
                    <a:pt x="116839" y="0"/>
                  </a:lnTo>
                  <a:lnTo>
                    <a:pt x="71437" y="9207"/>
                  </a:lnTo>
                  <a:lnTo>
                    <a:pt x="34289" y="34289"/>
                  </a:lnTo>
                  <a:lnTo>
                    <a:pt x="9207" y="71437"/>
                  </a:lnTo>
                  <a:lnTo>
                    <a:pt x="0" y="116839"/>
                  </a:lnTo>
                  <a:lnTo>
                    <a:pt x="0" y="584517"/>
                  </a:lnTo>
                  <a:lnTo>
                    <a:pt x="9207" y="630237"/>
                  </a:lnTo>
                  <a:lnTo>
                    <a:pt x="34289" y="667384"/>
                  </a:lnTo>
                  <a:lnTo>
                    <a:pt x="71437" y="692467"/>
                  </a:lnTo>
                  <a:lnTo>
                    <a:pt x="116839" y="701674"/>
                  </a:lnTo>
                  <a:lnTo>
                    <a:pt x="4076700" y="701674"/>
                  </a:lnTo>
                  <a:lnTo>
                    <a:pt x="4122102" y="692467"/>
                  </a:lnTo>
                  <a:lnTo>
                    <a:pt x="4159567" y="667384"/>
                  </a:lnTo>
                  <a:lnTo>
                    <a:pt x="4184332" y="630237"/>
                  </a:lnTo>
                  <a:lnTo>
                    <a:pt x="4193539" y="584517"/>
                  </a:lnTo>
                  <a:lnTo>
                    <a:pt x="4193539" y="116839"/>
                  </a:lnTo>
                  <a:lnTo>
                    <a:pt x="4184332" y="71437"/>
                  </a:lnTo>
                  <a:lnTo>
                    <a:pt x="4159567" y="34289"/>
                  </a:lnTo>
                  <a:lnTo>
                    <a:pt x="4122102" y="9207"/>
                  </a:lnTo>
                  <a:lnTo>
                    <a:pt x="4076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740332" y="5271134"/>
              <a:ext cx="4193540" cy="701675"/>
            </a:xfrm>
            <a:custGeom>
              <a:avLst/>
              <a:gdLst/>
              <a:ahLst/>
              <a:cxnLst/>
              <a:rect l="l" t="t" r="r" b="b"/>
              <a:pathLst>
                <a:path w="4193540" h="701675">
                  <a:moveTo>
                    <a:pt x="0" y="116839"/>
                  </a:moveTo>
                  <a:lnTo>
                    <a:pt x="9207" y="71437"/>
                  </a:lnTo>
                  <a:lnTo>
                    <a:pt x="34289" y="34289"/>
                  </a:lnTo>
                  <a:lnTo>
                    <a:pt x="71437" y="9207"/>
                  </a:lnTo>
                  <a:lnTo>
                    <a:pt x="116839" y="0"/>
                  </a:lnTo>
                  <a:lnTo>
                    <a:pt x="4076700" y="0"/>
                  </a:lnTo>
                  <a:lnTo>
                    <a:pt x="4122102" y="9207"/>
                  </a:lnTo>
                  <a:lnTo>
                    <a:pt x="4159567" y="34289"/>
                  </a:lnTo>
                  <a:lnTo>
                    <a:pt x="4184332" y="71437"/>
                  </a:lnTo>
                  <a:lnTo>
                    <a:pt x="4193539" y="116839"/>
                  </a:lnTo>
                  <a:lnTo>
                    <a:pt x="4193539" y="584517"/>
                  </a:lnTo>
                  <a:lnTo>
                    <a:pt x="4184332" y="630237"/>
                  </a:lnTo>
                  <a:lnTo>
                    <a:pt x="4159567" y="667384"/>
                  </a:lnTo>
                  <a:lnTo>
                    <a:pt x="4122102" y="692467"/>
                  </a:lnTo>
                  <a:lnTo>
                    <a:pt x="4076700" y="701674"/>
                  </a:lnTo>
                  <a:lnTo>
                    <a:pt x="116839" y="701674"/>
                  </a:lnTo>
                  <a:lnTo>
                    <a:pt x="71437" y="692467"/>
                  </a:lnTo>
                  <a:lnTo>
                    <a:pt x="34289" y="667384"/>
                  </a:lnTo>
                  <a:lnTo>
                    <a:pt x="9207" y="630237"/>
                  </a:lnTo>
                  <a:lnTo>
                    <a:pt x="0" y="584517"/>
                  </a:lnTo>
                  <a:lnTo>
                    <a:pt x="0" y="116839"/>
                  </a:lnTo>
                </a:path>
              </a:pathLst>
            </a:custGeom>
            <a:ln w="285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>
            <a:spLocks noGrp="1"/>
          </p:cNvSpPr>
          <p:nvPr>
            <p:ph type="title"/>
          </p:nvPr>
        </p:nvSpPr>
        <p:spPr>
          <a:xfrm>
            <a:off x="855344" y="777240"/>
            <a:ext cx="5638800" cy="65214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2410"/>
              </a:lnSpc>
              <a:spcBef>
                <a:spcPts val="270"/>
              </a:spcBef>
            </a:pPr>
            <a:r>
              <a:rPr spc="170" dirty="0"/>
              <a:t>Ασφαλισμένη</a:t>
            </a:r>
            <a:r>
              <a:rPr spc="185" dirty="0"/>
              <a:t> </a:t>
            </a:r>
            <a:r>
              <a:rPr spc="170" dirty="0"/>
              <a:t>απομακρυσμένη</a:t>
            </a:r>
            <a:r>
              <a:rPr spc="180" dirty="0"/>
              <a:t> </a:t>
            </a:r>
            <a:r>
              <a:rPr spc="170" dirty="0"/>
              <a:t>πρόσβαση</a:t>
            </a:r>
            <a:r>
              <a:rPr spc="185" dirty="0"/>
              <a:t> </a:t>
            </a:r>
            <a:r>
              <a:rPr spc="120" dirty="0"/>
              <a:t>σε </a:t>
            </a:r>
            <a:r>
              <a:rPr spc="-509" dirty="0"/>
              <a:t> </a:t>
            </a:r>
            <a:r>
              <a:rPr spc="155" dirty="0"/>
              <a:t>ενεργειακά</a:t>
            </a:r>
            <a:r>
              <a:rPr spc="195" dirty="0"/>
              <a:t> </a:t>
            </a:r>
            <a:r>
              <a:rPr spc="160" dirty="0"/>
              <a:t>συστήματα</a:t>
            </a:r>
          </a:p>
        </p:txBody>
      </p:sp>
      <p:sp>
        <p:nvSpPr>
          <p:cNvPr id="71" name="object 71"/>
          <p:cNvSpPr txBox="1"/>
          <p:nvPr/>
        </p:nvSpPr>
        <p:spPr>
          <a:xfrm>
            <a:off x="691515" y="1818640"/>
            <a:ext cx="6661150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3505" marR="5080" indent="-91440">
              <a:lnSpc>
                <a:spcPts val="1420"/>
              </a:lnSpc>
              <a:spcBef>
                <a:spcPts val="16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58750" algn="l"/>
              </a:tabLst>
            </a:pPr>
            <a:r>
              <a:rPr sz="1200" spc="95" dirty="0">
                <a:latin typeface="Calibri"/>
                <a:cs typeface="Calibri"/>
              </a:rPr>
              <a:t>Σύμφωνα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τις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αρχές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της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άμυνας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βάθος,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απομακρυσμένη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πρόσβαση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αποτελεί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μέρος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της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προστασίας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δικτύου.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346565" y="852170"/>
            <a:ext cx="89026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25" dirty="0">
                <a:solidFill>
                  <a:srgbClr val="FFFFFF"/>
                </a:solidFill>
                <a:latin typeface="Calibri"/>
                <a:cs typeface="Calibri"/>
              </a:rPr>
              <a:t>ΠΟΛΙΤΙΚΈΣ,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20" dirty="0">
                <a:solidFill>
                  <a:srgbClr val="FFFFFF"/>
                </a:solidFill>
                <a:latin typeface="Calibri"/>
                <a:cs typeface="Calibri"/>
              </a:rPr>
              <a:t>ΔΙΑΔΙΚΑΣΊΕΣ,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9626600" y="1016317"/>
            <a:ext cx="61214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κτυ</a:t>
            </a:r>
            <a:r>
              <a:rPr sz="600" b="1" spc="1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600" b="1" spc="-15" dirty="0">
                <a:solidFill>
                  <a:srgbClr val="FFFFFF"/>
                </a:solidFill>
                <a:latin typeface="Calibri"/>
                <a:cs typeface="Calibri"/>
              </a:rPr>
              <a:t>ERIMETE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9753917" y="1229995"/>
            <a:ext cx="2000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00" b="1" spc="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643109" y="1546225"/>
            <a:ext cx="45783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3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600" b="1" spc="60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600" b="1" spc="4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600" b="1" spc="3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600" b="1" spc="6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600" b="1" spc="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600" b="1" spc="20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600" b="1" spc="5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280794" y="2432684"/>
            <a:ext cx="197485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-5" dirty="0">
                <a:solidFill>
                  <a:srgbClr val="FFFFFF"/>
                </a:solidFill>
                <a:latin typeface="Calibri"/>
                <a:cs typeface="Calibri"/>
              </a:rPr>
              <a:t>Master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125219" y="2943859"/>
            <a:ext cx="82676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30" dirty="0">
                <a:latin typeface="Calibri"/>
                <a:cs typeface="Calibri"/>
              </a:rPr>
              <a:t>Δίκτυο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b="1" spc="85" dirty="0">
                <a:latin typeface="Calibri"/>
                <a:cs typeface="Calibri"/>
              </a:rPr>
              <a:t>SCADA.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700020" y="2513329"/>
            <a:ext cx="2669540" cy="4540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50800" marR="67945" indent="274320">
              <a:lnSpc>
                <a:spcPct val="101600"/>
              </a:lnSpc>
              <a:spcBef>
                <a:spcPts val="80"/>
              </a:spcBef>
              <a:tabLst>
                <a:tab pos="1049020" algn="l"/>
                <a:tab pos="1851660" algn="l"/>
                <a:tab pos="2374900" algn="l"/>
              </a:tabLst>
            </a:pPr>
            <a:r>
              <a:rPr sz="900" b="1" spc="35" dirty="0">
                <a:solidFill>
                  <a:srgbClr val="FFFFFF"/>
                </a:solidFill>
                <a:latin typeface="Calibri"/>
                <a:cs typeface="Calibri"/>
              </a:rPr>
              <a:t>VPN</a:t>
            </a:r>
            <a:r>
              <a:rPr sz="9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10" dirty="0">
                <a:solidFill>
                  <a:srgbClr val="FFFFFF"/>
                </a:solidFill>
                <a:latin typeface="Calibri"/>
                <a:cs typeface="Calibri"/>
              </a:rPr>
              <a:t>(Vir</a:t>
            </a:r>
            <a:r>
              <a:rPr sz="9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45" dirty="0">
                <a:solidFill>
                  <a:srgbClr val="FFFFFF"/>
                </a:solidFill>
                <a:latin typeface="Calibri"/>
                <a:cs typeface="Calibri"/>
              </a:rPr>
              <a:t>u  </a:t>
            </a:r>
            <a:r>
              <a:rPr sz="90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10" dirty="0">
                <a:solidFill>
                  <a:srgbClr val="FFFFFF"/>
                </a:solidFill>
                <a:latin typeface="Calibri"/>
                <a:cs typeface="Calibri"/>
              </a:rPr>
              <a:t>Private</a:t>
            </a:r>
            <a:r>
              <a:rPr sz="9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FFFFFF"/>
                </a:solidFill>
                <a:latin typeface="Calibri"/>
                <a:cs typeface="Calibri"/>
              </a:rPr>
              <a:t>Networ	</a:t>
            </a:r>
            <a:r>
              <a:rPr sz="900" b="1" spc="25" dirty="0">
                <a:solidFill>
                  <a:srgbClr val="FFFFFF"/>
                </a:solidFill>
                <a:latin typeface="Calibri"/>
                <a:cs typeface="Calibri"/>
              </a:rPr>
              <a:t>ασφαλής </a:t>
            </a:r>
            <a:r>
              <a:rPr sz="9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900" b="1" spc="20" dirty="0">
                <a:solidFill>
                  <a:srgbClr val="FFFFFF"/>
                </a:solidFill>
                <a:latin typeface="Calibri"/>
                <a:cs typeface="Calibri"/>
              </a:rPr>
              <a:t>πο</a:t>
            </a:r>
            <a:r>
              <a:rPr sz="900" b="1" spc="2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900" b="1" spc="2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900" b="1" spc="15" dirty="0">
                <a:solidFill>
                  <a:srgbClr val="FFFFFF"/>
                </a:solidFill>
                <a:latin typeface="Calibri"/>
                <a:cs typeface="Calibri"/>
              </a:rPr>
              <a:t>κρ</a:t>
            </a:r>
            <a:r>
              <a:rPr sz="900" b="1" spc="20" dirty="0">
                <a:solidFill>
                  <a:srgbClr val="FFFFFF"/>
                </a:solidFill>
                <a:latin typeface="Calibri"/>
                <a:cs typeface="Calibri"/>
              </a:rPr>
              <a:t>υσ</a:t>
            </a:r>
            <a:r>
              <a:rPr sz="900" b="1" spc="5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900" b="1" spc="20" dirty="0">
                <a:solidFill>
                  <a:srgbClr val="FFFFFF"/>
                </a:solidFill>
                <a:latin typeface="Calibri"/>
                <a:cs typeface="Calibri"/>
              </a:rPr>
              <a:t>ό</a:t>
            </a:r>
            <a:r>
              <a:rPr sz="900" b="1" spc="15" dirty="0">
                <a:solidFill>
                  <a:srgbClr val="FFFFFF"/>
                </a:solidFill>
                <a:latin typeface="Calibri"/>
                <a:cs typeface="Calibri"/>
              </a:rPr>
              <a:t>σβ</a:t>
            </a:r>
            <a:r>
              <a:rPr sz="900" b="1" spc="2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900" b="1" spc="2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900" b="1" spc="5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9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1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900" b="1" spc="4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9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15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900" b="1" spc="1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900" b="1" spc="3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FFFFFF"/>
                </a:solidFill>
                <a:latin typeface="Calibri"/>
                <a:cs typeface="Calibri"/>
              </a:rPr>
              <a:t>α)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350" b="1" spc="37" baseline="-6172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350" b="1" spc="22" baseline="-6172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350" b="1" spc="89" baseline="-6172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350" baseline="-6172">
              <a:latin typeface="Calibri"/>
              <a:cs typeface="Calibri"/>
            </a:endParaRPr>
          </a:p>
          <a:p>
            <a:pPr marL="1928495">
              <a:lnSpc>
                <a:spcPct val="100000"/>
              </a:lnSpc>
              <a:spcBef>
                <a:spcPts val="120"/>
              </a:spcBef>
            </a:pPr>
            <a:r>
              <a:rPr sz="900" b="1" spc="20" dirty="0">
                <a:solidFill>
                  <a:srgbClr val="FFFFFF"/>
                </a:solidFill>
                <a:latin typeface="Calibri"/>
                <a:cs typeface="Calibri"/>
              </a:rPr>
              <a:t>ομακρυσμένη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012179" y="2615565"/>
            <a:ext cx="26035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3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450" b="1" spc="2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450" b="1" spc="3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450" b="1" spc="35" dirty="0">
                <a:solidFill>
                  <a:srgbClr val="FFFFFF"/>
                </a:solidFill>
                <a:latin typeface="Calibri"/>
                <a:cs typeface="Calibri"/>
              </a:rPr>
              <a:t>άβος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278245" y="2651442"/>
            <a:ext cx="608965" cy="36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00"/>
              </a:lnSpc>
              <a:spcBef>
                <a:spcPts val="100"/>
              </a:spcBef>
            </a:pP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endParaRPr sz="750">
              <a:latin typeface="Calibri"/>
              <a:cs typeface="Calibri"/>
            </a:endParaRPr>
          </a:p>
          <a:p>
            <a:pPr marL="212725" marR="5080">
              <a:lnSpc>
                <a:spcPts val="890"/>
              </a:lnSpc>
              <a:spcBef>
                <a:spcPts val="35"/>
              </a:spcBef>
            </a:pP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υπ</a:t>
            </a:r>
            <a:r>
              <a:rPr sz="750" b="1" spc="3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750" b="1" spc="3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θ  μού.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736455" y="2798762"/>
            <a:ext cx="42290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solidFill>
                  <a:srgbClr val="7E7E7E"/>
                </a:solidFill>
                <a:latin typeface="Calibri"/>
                <a:cs typeface="Calibri"/>
              </a:rPr>
              <a:t>ΔΕΔΟΜΕΝΑ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91515" y="3289220"/>
            <a:ext cx="6807200" cy="258445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R="137160" algn="ctr">
              <a:lnSpc>
                <a:spcPct val="100000"/>
              </a:lnSpc>
              <a:spcBef>
                <a:spcPts val="509"/>
              </a:spcBef>
            </a:pPr>
            <a:r>
              <a:rPr sz="900" b="1" spc="5" dirty="0">
                <a:latin typeface="Calibri"/>
                <a:cs typeface="Calibri"/>
              </a:rPr>
              <a:t>Ίντερνετ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Calibri"/>
              <a:cs typeface="Calibri"/>
            </a:endParaRPr>
          </a:p>
          <a:p>
            <a:pPr marL="103505" marR="344170" indent="-91440">
              <a:lnSpc>
                <a:spcPts val="1420"/>
              </a:lnSpc>
              <a:buClr>
                <a:srgbClr val="FFBA00"/>
              </a:buClr>
              <a:buSzPct val="133333"/>
              <a:buFont typeface="Arial"/>
              <a:buChar char="•"/>
              <a:tabLst>
                <a:tab pos="158750" algn="l"/>
              </a:tabLst>
            </a:pPr>
            <a:r>
              <a:rPr sz="1200" spc="160" dirty="0">
                <a:latin typeface="Calibri"/>
                <a:cs typeface="Calibri"/>
              </a:rPr>
              <a:t>Ο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Οργανισμός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Ευρωπαϊκής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Ένωσης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για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Κυβερνοασφάλεια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(ENISA)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στο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έργο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του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"Κατάλληλα </a:t>
            </a:r>
            <a:r>
              <a:rPr sz="1200" i="1" spc="85" dirty="0">
                <a:latin typeface="Calibri"/>
                <a:cs typeface="Calibri"/>
              </a:rPr>
              <a:t>μέτρα ασφάλειας </a:t>
            </a:r>
            <a:r>
              <a:rPr sz="1200" i="1" spc="75" dirty="0">
                <a:latin typeface="Calibri"/>
                <a:cs typeface="Calibri"/>
              </a:rPr>
              <a:t>για </a:t>
            </a:r>
            <a:r>
              <a:rPr sz="1200" i="1" spc="80" dirty="0">
                <a:latin typeface="Calibri"/>
                <a:cs typeface="Calibri"/>
              </a:rPr>
              <a:t>τα </a:t>
            </a:r>
            <a:r>
              <a:rPr sz="1200" i="1" spc="85" dirty="0">
                <a:latin typeface="Calibri"/>
                <a:cs typeface="Calibri"/>
              </a:rPr>
              <a:t>έξυπνα </a:t>
            </a:r>
            <a:r>
              <a:rPr sz="1200" i="1" spc="75" dirty="0">
                <a:latin typeface="Calibri"/>
                <a:cs typeface="Calibri"/>
              </a:rPr>
              <a:t>δίκτυα" </a:t>
            </a:r>
            <a:r>
              <a:rPr sz="1200" spc="75" dirty="0">
                <a:latin typeface="Calibri"/>
                <a:cs typeface="Calibri"/>
              </a:rPr>
              <a:t>προσδιορίζει </a:t>
            </a:r>
            <a:r>
              <a:rPr sz="1200" i="1" spc="80" dirty="0">
                <a:latin typeface="Calibri"/>
                <a:cs typeface="Calibri"/>
              </a:rPr>
              <a:t>επίσης </a:t>
            </a:r>
            <a:r>
              <a:rPr sz="1200" spc="80" dirty="0">
                <a:latin typeface="Calibri"/>
                <a:cs typeface="Calibri"/>
              </a:rPr>
              <a:t>την 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απομακρυσμένη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πρόσβαση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ως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προτεραιότητα:</a:t>
            </a:r>
            <a:endParaRPr sz="1200">
              <a:latin typeface="Calibri"/>
              <a:cs typeface="Calibri"/>
            </a:endParaRPr>
          </a:p>
          <a:p>
            <a:pPr marL="396875" marR="309245" lvl="1" indent="-182880">
              <a:lnSpc>
                <a:spcPct val="101800"/>
              </a:lnSpc>
              <a:spcBef>
                <a:spcPts val="81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050" i="1" spc="80" dirty="0">
                <a:latin typeface="Calibri"/>
                <a:cs typeface="Calibri"/>
              </a:rPr>
              <a:t>"</a:t>
            </a:r>
            <a:r>
              <a:rPr sz="1050" spc="80" dirty="0">
                <a:latin typeface="Calibri"/>
                <a:cs typeface="Calibri"/>
              </a:rPr>
              <a:t>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πάροχος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85" dirty="0">
                <a:latin typeface="Calibri"/>
                <a:cs typeface="Calibri"/>
              </a:rPr>
              <a:t>θα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πρέπει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να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δημιουργήσει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να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διατηρήσει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85" dirty="0">
                <a:latin typeface="Calibri"/>
                <a:cs typeface="Calibri"/>
              </a:rPr>
              <a:t>ασφαλή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απομακρυσμένη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πρόσβαση,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κατά </a:t>
            </a:r>
            <a:r>
              <a:rPr sz="1050" i="1" spc="-220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περίπτωση,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στα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συστήματα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πληροφοριών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του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έξυπνου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δικτύου"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-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SM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9.4</a:t>
            </a:r>
            <a:endParaRPr sz="10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800">
              <a:latin typeface="Calibri"/>
              <a:cs typeface="Calibri"/>
            </a:endParaRPr>
          </a:p>
          <a:p>
            <a:pPr marL="103505" marR="1169035" indent="-91440">
              <a:lnSpc>
                <a:spcPts val="1420"/>
              </a:lnSpc>
              <a:buClr>
                <a:srgbClr val="FFBA00"/>
              </a:buClr>
              <a:buSzPct val="133333"/>
              <a:buFont typeface="Arial"/>
              <a:buChar char="•"/>
              <a:tabLst>
                <a:tab pos="158750" algn="l"/>
              </a:tabLst>
            </a:pPr>
            <a:r>
              <a:rPr sz="1200" b="1" spc="95" dirty="0">
                <a:latin typeface="Calibri"/>
                <a:cs typeface="Calibri"/>
              </a:rPr>
              <a:t>Τα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spc="75" dirty="0">
                <a:latin typeface="Calibri"/>
                <a:cs typeface="Calibri"/>
              </a:rPr>
              <a:t>Εικονικά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75" dirty="0">
                <a:latin typeface="Calibri"/>
                <a:cs typeface="Calibri"/>
              </a:rPr>
              <a:t>Ιδιωτικά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b="1" spc="85" dirty="0">
                <a:latin typeface="Calibri"/>
                <a:cs typeface="Calibri"/>
              </a:rPr>
              <a:t>Δίκτυα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VPN)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είναι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οι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πιο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συνηθισμένοι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μηχανισμοί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για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απομακρυσμένη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πρόσβαση</a:t>
            </a:r>
            <a:endParaRPr sz="1200">
              <a:latin typeface="Calibri"/>
              <a:cs typeface="Calibri"/>
            </a:endParaRPr>
          </a:p>
          <a:p>
            <a:pPr marL="396875" marR="5080" lvl="1" indent="-182880">
              <a:lnSpc>
                <a:spcPct val="101800"/>
              </a:lnSpc>
              <a:spcBef>
                <a:spcPts val="83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050" spc="75" dirty="0">
                <a:latin typeface="Calibri"/>
                <a:cs typeface="Calibri"/>
              </a:rPr>
              <a:t>Ένα </a:t>
            </a:r>
            <a:r>
              <a:rPr sz="1050" spc="85" dirty="0">
                <a:latin typeface="Calibri"/>
                <a:cs typeface="Calibri"/>
              </a:rPr>
              <a:t>VPN </a:t>
            </a:r>
            <a:r>
              <a:rPr sz="1050" spc="55" dirty="0">
                <a:latin typeface="Calibri"/>
                <a:cs typeface="Calibri"/>
              </a:rPr>
              <a:t>(Virtual </a:t>
            </a:r>
            <a:r>
              <a:rPr sz="1050" i="1" spc="60" dirty="0">
                <a:latin typeface="Calibri"/>
                <a:cs typeface="Calibri"/>
              </a:rPr>
              <a:t>Private </a:t>
            </a:r>
            <a:r>
              <a:rPr sz="1050" i="1" spc="75" dirty="0">
                <a:latin typeface="Calibri"/>
                <a:cs typeface="Calibri"/>
              </a:rPr>
              <a:t>Network </a:t>
            </a:r>
            <a:r>
              <a:rPr sz="1050" i="1" spc="45" dirty="0">
                <a:latin typeface="Calibri"/>
                <a:cs typeface="Calibri"/>
              </a:rPr>
              <a:t>- </a:t>
            </a:r>
            <a:r>
              <a:rPr sz="1050" i="1" spc="80" dirty="0">
                <a:latin typeface="Calibri"/>
                <a:cs typeface="Calibri"/>
              </a:rPr>
              <a:t>ασφαλής </a:t>
            </a:r>
            <a:r>
              <a:rPr sz="1050" i="1" spc="75" dirty="0">
                <a:latin typeface="Calibri"/>
                <a:cs typeface="Calibri"/>
              </a:rPr>
              <a:t>απομακρυσμένη </a:t>
            </a:r>
            <a:r>
              <a:rPr sz="1050" i="1" spc="80" dirty="0">
                <a:latin typeface="Calibri"/>
                <a:cs typeface="Calibri"/>
              </a:rPr>
              <a:t>πρόσβαση </a:t>
            </a:r>
            <a:r>
              <a:rPr sz="1050" i="1" spc="75" dirty="0">
                <a:latin typeface="Calibri"/>
                <a:cs typeface="Calibri"/>
              </a:rPr>
              <a:t>σε </a:t>
            </a:r>
            <a:r>
              <a:rPr sz="1050" i="1" spc="65" dirty="0">
                <a:latin typeface="Calibri"/>
                <a:cs typeface="Calibri"/>
              </a:rPr>
              <a:t>δίκτυα</a:t>
            </a:r>
            <a:r>
              <a:rPr sz="1050" spc="65" dirty="0">
                <a:latin typeface="Calibri"/>
                <a:cs typeface="Calibri"/>
              </a:rPr>
              <a:t>) </a:t>
            </a:r>
            <a:r>
              <a:rPr sz="1050" spc="60" dirty="0">
                <a:latin typeface="Calibri"/>
                <a:cs typeface="Calibri"/>
              </a:rPr>
              <a:t>ορίζεται </a:t>
            </a:r>
            <a:r>
              <a:rPr sz="1050" spc="80" dirty="0">
                <a:latin typeface="Calibri"/>
                <a:cs typeface="Calibri"/>
              </a:rPr>
              <a:t>από </a:t>
            </a:r>
            <a:r>
              <a:rPr sz="1050" spc="70" dirty="0">
                <a:latin typeface="Calibri"/>
                <a:cs typeface="Calibri"/>
              </a:rPr>
              <a:t>το 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Εθνικό Ινστιτούτο </a:t>
            </a:r>
            <a:r>
              <a:rPr sz="1050" spc="80" dirty="0">
                <a:latin typeface="Calibri"/>
                <a:cs typeface="Calibri"/>
              </a:rPr>
              <a:t>Προτύπων </a:t>
            </a:r>
            <a:r>
              <a:rPr sz="1050" spc="65" dirty="0">
                <a:latin typeface="Calibri"/>
                <a:cs typeface="Calibri"/>
              </a:rPr>
              <a:t>και </a:t>
            </a:r>
            <a:r>
              <a:rPr sz="1050" spc="70" dirty="0">
                <a:latin typeface="Calibri"/>
                <a:cs typeface="Calibri"/>
              </a:rPr>
              <a:t>Τεχνολογίας </a:t>
            </a:r>
            <a:r>
              <a:rPr sz="1050" spc="60" dirty="0">
                <a:latin typeface="Calibri"/>
                <a:cs typeface="Calibri"/>
              </a:rPr>
              <a:t>(NIST) </a:t>
            </a:r>
            <a:r>
              <a:rPr sz="1050" spc="85" dirty="0">
                <a:latin typeface="Calibri"/>
                <a:cs typeface="Calibri"/>
              </a:rPr>
              <a:t>ως </a:t>
            </a:r>
            <a:r>
              <a:rPr sz="1050" spc="70" dirty="0">
                <a:latin typeface="Calibri"/>
                <a:cs typeface="Calibri"/>
              </a:rPr>
              <a:t>"ένα </a:t>
            </a:r>
            <a:r>
              <a:rPr sz="1050" spc="65" dirty="0">
                <a:latin typeface="Calibri"/>
                <a:cs typeface="Calibri"/>
              </a:rPr>
              <a:t>εικονικό </a:t>
            </a:r>
            <a:r>
              <a:rPr sz="1050" i="1" spc="65" dirty="0">
                <a:latin typeface="Calibri"/>
                <a:cs typeface="Calibri"/>
              </a:rPr>
              <a:t>δίκτυο </a:t>
            </a:r>
            <a:r>
              <a:rPr sz="1050" i="1" spc="80" dirty="0">
                <a:latin typeface="Calibri"/>
                <a:cs typeface="Calibri"/>
              </a:rPr>
              <a:t>που </a:t>
            </a:r>
            <a:r>
              <a:rPr sz="1050" i="1" spc="55" dirty="0">
                <a:latin typeface="Calibri"/>
                <a:cs typeface="Calibri"/>
              </a:rPr>
              <a:t>χτίζεται </a:t>
            </a:r>
            <a:r>
              <a:rPr sz="1050" i="1" spc="85" dirty="0">
                <a:latin typeface="Calibri"/>
                <a:cs typeface="Calibri"/>
              </a:rPr>
              <a:t>πάνω </a:t>
            </a:r>
            <a:r>
              <a:rPr sz="1050" i="1" spc="75" dirty="0">
                <a:latin typeface="Calibri"/>
                <a:cs typeface="Calibri"/>
              </a:rPr>
              <a:t>σε </a:t>
            </a:r>
            <a:r>
              <a:rPr sz="1050" i="1" spc="8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υπάρχοντα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δίκτυα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65" dirty="0">
                <a:latin typeface="Calibri"/>
                <a:cs typeface="Calibri"/>
              </a:rPr>
              <a:t>και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μπορεί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να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παρέχει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έναν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85" dirty="0">
                <a:latin typeface="Calibri"/>
                <a:cs typeface="Calibri"/>
              </a:rPr>
              <a:t>ασφαλή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μηχανισμό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65" dirty="0">
                <a:latin typeface="Calibri"/>
                <a:cs typeface="Calibri"/>
              </a:rPr>
              <a:t>επικοινωνίας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65" dirty="0">
                <a:latin typeface="Calibri"/>
                <a:cs typeface="Calibri"/>
              </a:rPr>
              <a:t>για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δεδομένα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65" dirty="0">
                <a:latin typeface="Calibri"/>
                <a:cs typeface="Calibri"/>
              </a:rPr>
              <a:t>και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80" dirty="0">
                <a:latin typeface="Calibri"/>
                <a:cs typeface="Calibri"/>
              </a:rPr>
              <a:t>που </a:t>
            </a:r>
            <a:r>
              <a:rPr sz="1050" i="1" spc="-220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μεταδίδονται</a:t>
            </a:r>
            <a:r>
              <a:rPr sz="1050" i="1" spc="25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μεταξύ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65" dirty="0">
                <a:latin typeface="Calibri"/>
                <a:cs typeface="Calibri"/>
              </a:rPr>
              <a:t>δικτύων".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23189" y="5969952"/>
            <a:ext cx="7393940" cy="674370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600" spc="10" dirty="0">
                <a:latin typeface="Calibri"/>
                <a:cs typeface="Calibri"/>
              </a:rPr>
              <a:t>Πηγή: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NIST,</a:t>
            </a:r>
            <a:r>
              <a:rPr sz="600" spc="-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2024.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10" dirty="0">
                <a:latin typeface="Calibri"/>
                <a:cs typeface="Calibri"/>
              </a:rPr>
              <a:t>https://csrc.nist.gov/glossary</a:t>
            </a:r>
            <a:endParaRPr sz="600">
              <a:latin typeface="Calibri"/>
              <a:cs typeface="Calibri"/>
            </a:endParaRPr>
          </a:p>
          <a:p>
            <a:pPr marL="12700" marR="3636645">
              <a:lnSpc>
                <a:spcPct val="104900"/>
              </a:lnSpc>
              <a:spcBef>
                <a:spcPts val="35"/>
              </a:spcBef>
            </a:pPr>
            <a:r>
              <a:rPr sz="600" spc="10" dirty="0">
                <a:latin typeface="Calibri"/>
                <a:cs typeface="Calibri"/>
              </a:rPr>
              <a:t>Πηγή: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ENISA (Ευρωπαϊκή Υπηρεσία Κυβερνοασφάλειας), "Κατάλληλες ασφαλείς λύσεις για τα έξυπνα δίκτυα. 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Κατευθυντήριες γραμμές για την αξιολόγηση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της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πολυπλοκότητας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της υλοποίησης</a:t>
            </a:r>
            <a:r>
              <a:rPr sz="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των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μέτρων</a:t>
            </a:r>
            <a:r>
              <a:rPr sz="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ασφαλείας",</a:t>
            </a:r>
            <a:r>
              <a:rPr sz="600" spc="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Calibri"/>
                <a:cs typeface="Calibri"/>
              </a:rPr>
              <a:t>2012.</a:t>
            </a:r>
            <a:endParaRPr sz="600">
              <a:latin typeface="Calibri"/>
              <a:cs typeface="Calibri"/>
            </a:endParaRPr>
          </a:p>
          <a:p>
            <a:pPr marL="12700" marR="5080" indent="204470">
              <a:lnSpc>
                <a:spcPct val="117400"/>
              </a:lnSpc>
              <a:spcBef>
                <a:spcPts val="15"/>
              </a:spcBef>
            </a:pPr>
            <a:r>
              <a:rPr sz="600" spc="25" dirty="0">
                <a:latin typeface="Calibri"/>
                <a:cs typeface="Calibri"/>
              </a:rPr>
              <a:t>URL: </a:t>
            </a:r>
            <a:r>
              <a:rPr sz="600" spc="25" dirty="0">
                <a:latin typeface="Calibri"/>
                <a:cs typeface="Calibri"/>
                <a:hlinkClick r:id="rId21"/>
              </a:rPr>
              <a:t>XML </a:t>
            </a:r>
            <a:r>
              <a:rPr sz="600" spc="10" dirty="0">
                <a:latin typeface="Calibri"/>
                <a:cs typeface="Calibri"/>
                <a:hlinkClick r:id="rId21"/>
              </a:rPr>
              <a:t>(Extensible </a:t>
            </a:r>
            <a:r>
              <a:rPr sz="600" spc="15" dirty="0">
                <a:latin typeface="Calibri"/>
                <a:cs typeface="Calibri"/>
                <a:hlinkClick r:id="rId21"/>
              </a:rPr>
              <a:t>Markup- δομημένη </a:t>
            </a:r>
            <a:r>
              <a:rPr sz="600" spc="20" dirty="0">
                <a:latin typeface="Calibri"/>
                <a:cs typeface="Calibri"/>
                <a:hlinkClick r:id="rId21"/>
              </a:rPr>
              <a:t>μορφή </a:t>
            </a:r>
            <a:r>
              <a:rPr sz="600" spc="15" dirty="0">
                <a:latin typeface="Calibri"/>
                <a:cs typeface="Calibri"/>
                <a:hlinkClick r:id="rId21"/>
              </a:rPr>
              <a:t>ανταλλαγής δεδομένωνn) DeepL </a:t>
            </a:r>
            <a:r>
              <a:rPr sz="600" spc="10" dirty="0">
                <a:latin typeface="Calibri"/>
                <a:cs typeface="Calibri"/>
                <a:hlinkClick r:id="rId21"/>
              </a:rPr>
              <a:t>(λογισμικό </a:t>
            </a:r>
            <a:r>
              <a:rPr sz="600" spc="15" dirty="0">
                <a:latin typeface="Calibri"/>
                <a:cs typeface="Calibri"/>
                <a:hlinkClick r:id="rId21"/>
              </a:rPr>
              <a:t>μηχανικής μετάφρασης βασισμένο σtην ΤΝ) </a:t>
            </a:r>
            <a:r>
              <a:rPr sz="600" spc="10" dirty="0">
                <a:latin typeface="Calibri"/>
                <a:cs typeface="Calibri"/>
                <a:hlinkClick r:id="rId21"/>
              </a:rPr>
              <a:t>https://www.enisa.europa.eu/publications/κατάλληλες-ασφ</a:t>
            </a:r>
            <a:r>
              <a:rPr sz="600" spc="10" dirty="0">
                <a:latin typeface="Calibri"/>
                <a:cs typeface="Calibri"/>
              </a:rPr>
              <a:t>αλείς-μέθοδοι-για- 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15" dirty="0">
                <a:latin typeface="Calibri"/>
                <a:cs typeface="Calibri"/>
                <a:hlinkClick r:id="rId21"/>
              </a:rPr>
              <a:t>συνδεδεμένα-συστήμα</a:t>
            </a:r>
            <a:r>
              <a:rPr sz="600" spc="15" dirty="0">
                <a:latin typeface="Calibri"/>
                <a:cs typeface="Calibri"/>
              </a:rPr>
              <a:t>τα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25" dirty="0">
                <a:latin typeface="Calibri"/>
                <a:cs typeface="Calibri"/>
              </a:rPr>
              <a:t>Language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22554" y="6663690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839030" y="5393017"/>
            <a:ext cx="34912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Calibri"/>
                <a:cs typeface="Calibri"/>
              </a:rPr>
              <a:t>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εικονικοποίηση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δικτύου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συνδέεται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συχνά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με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την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895535" y="5583517"/>
            <a:ext cx="16313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latin typeface="Calibri"/>
                <a:cs typeface="Calibri"/>
              </a:rPr>
              <a:t>έννοια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της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"σήραγγας".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1233150" y="6688137"/>
            <a:ext cx="825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807927" y="3541357"/>
            <a:ext cx="4197350" cy="1661160"/>
          </a:xfrm>
          <a:custGeom>
            <a:avLst/>
            <a:gdLst/>
            <a:ahLst/>
            <a:cxnLst/>
            <a:rect l="l" t="t" r="r" b="b"/>
            <a:pathLst>
              <a:path w="4197350" h="1661160">
                <a:moveTo>
                  <a:pt x="0" y="0"/>
                </a:moveTo>
                <a:lnTo>
                  <a:pt x="4197350" y="0"/>
                </a:lnTo>
                <a:lnTo>
                  <a:pt x="4197350" y="1661160"/>
                </a:lnTo>
                <a:lnTo>
                  <a:pt x="0" y="1661160"/>
                </a:lnTo>
                <a:lnTo>
                  <a:pt x="0" y="0"/>
                </a:lnTo>
              </a:path>
            </a:pathLst>
          </a:custGeom>
          <a:ln w="28575">
            <a:solidFill>
              <a:srgbClr val="B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11643677" y="3971290"/>
            <a:ext cx="311150" cy="12909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35"/>
              </a:lnSpc>
            </a:pPr>
            <a:r>
              <a:rPr sz="2250" spc="150" dirty="0">
                <a:solidFill>
                  <a:srgbClr val="D8D8D8"/>
                </a:solidFill>
                <a:latin typeface="Calibri"/>
                <a:cs typeface="Calibri"/>
              </a:rPr>
              <a:t>ΕΝΕΡΓΕΙΑ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1704637" y="47307"/>
            <a:ext cx="311150" cy="2616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1704637" y="5650547"/>
            <a:ext cx="311150" cy="12026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-15" dirty="0">
                <a:solidFill>
                  <a:srgbClr val="D8D8D8"/>
                </a:solidFill>
                <a:latin typeface="Calibri"/>
                <a:cs typeface="Calibri"/>
              </a:rPr>
              <a:t>ΣΥΣΤΗΜ</a:t>
            </a:r>
            <a:r>
              <a:rPr sz="2250" dirty="0">
                <a:solidFill>
                  <a:srgbClr val="D8D8D8"/>
                </a:solidFill>
                <a:latin typeface="Calibri"/>
                <a:cs typeface="Calibri"/>
              </a:rPr>
              <a:t>Α</a:t>
            </a:r>
            <a:endParaRPr sz="2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1420" y="0"/>
            <a:ext cx="5907405" cy="6880225"/>
            <a:chOff x="6281420" y="0"/>
            <a:chExt cx="590740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901622" y="1862454"/>
              <a:ext cx="1842770" cy="125095"/>
            </a:xfrm>
            <a:custGeom>
              <a:avLst/>
              <a:gdLst/>
              <a:ahLst/>
              <a:cxnLst/>
              <a:rect l="l" t="t" r="r" b="b"/>
              <a:pathLst>
                <a:path w="1842770" h="125094">
                  <a:moveTo>
                    <a:pt x="62547" y="0"/>
                  </a:moveTo>
                  <a:lnTo>
                    <a:pt x="0" y="62547"/>
                  </a:lnTo>
                  <a:lnTo>
                    <a:pt x="62547" y="125095"/>
                  </a:lnTo>
                  <a:lnTo>
                    <a:pt x="62547" y="93662"/>
                  </a:lnTo>
                  <a:lnTo>
                    <a:pt x="1811655" y="93662"/>
                  </a:lnTo>
                  <a:lnTo>
                    <a:pt x="1842770" y="62547"/>
                  </a:lnTo>
                  <a:lnTo>
                    <a:pt x="1811337" y="31115"/>
                  </a:lnTo>
                  <a:lnTo>
                    <a:pt x="62547" y="31115"/>
                  </a:lnTo>
                  <a:lnTo>
                    <a:pt x="62547" y="0"/>
                  </a:lnTo>
                  <a:close/>
                </a:path>
                <a:path w="1842770" h="125094">
                  <a:moveTo>
                    <a:pt x="1811655" y="93662"/>
                  </a:moveTo>
                  <a:lnTo>
                    <a:pt x="1780222" y="93662"/>
                  </a:lnTo>
                  <a:lnTo>
                    <a:pt x="1780222" y="125095"/>
                  </a:lnTo>
                  <a:lnTo>
                    <a:pt x="1811655" y="93662"/>
                  </a:lnTo>
                  <a:close/>
                </a:path>
                <a:path w="1842770" h="125094">
                  <a:moveTo>
                    <a:pt x="1780222" y="0"/>
                  </a:moveTo>
                  <a:lnTo>
                    <a:pt x="1780222" y="31115"/>
                  </a:lnTo>
                  <a:lnTo>
                    <a:pt x="1811337" y="31115"/>
                  </a:lnTo>
                  <a:lnTo>
                    <a:pt x="178022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01622" y="1862454"/>
              <a:ext cx="1842770" cy="125095"/>
            </a:xfrm>
            <a:custGeom>
              <a:avLst/>
              <a:gdLst/>
              <a:ahLst/>
              <a:cxnLst/>
              <a:rect l="l" t="t" r="r" b="b"/>
              <a:pathLst>
                <a:path w="1842770" h="125094">
                  <a:moveTo>
                    <a:pt x="0" y="62547"/>
                  </a:moveTo>
                  <a:lnTo>
                    <a:pt x="62547" y="0"/>
                  </a:lnTo>
                  <a:lnTo>
                    <a:pt x="62547" y="31115"/>
                  </a:lnTo>
                  <a:lnTo>
                    <a:pt x="1780222" y="31115"/>
                  </a:lnTo>
                  <a:lnTo>
                    <a:pt x="1780222" y="0"/>
                  </a:lnTo>
                  <a:lnTo>
                    <a:pt x="1842770" y="62547"/>
                  </a:lnTo>
                  <a:lnTo>
                    <a:pt x="1780222" y="125095"/>
                  </a:lnTo>
                  <a:lnTo>
                    <a:pt x="1780222" y="93662"/>
                  </a:lnTo>
                  <a:lnTo>
                    <a:pt x="62547" y="93662"/>
                  </a:lnTo>
                  <a:lnTo>
                    <a:pt x="62547" y="125095"/>
                  </a:lnTo>
                  <a:lnTo>
                    <a:pt x="0" y="6254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1420" y="1212532"/>
              <a:ext cx="840422" cy="537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26052" y="1172844"/>
              <a:ext cx="861377" cy="53784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93890" y="1331594"/>
              <a:ext cx="3389629" cy="220345"/>
            </a:xfrm>
            <a:custGeom>
              <a:avLst/>
              <a:gdLst/>
              <a:ahLst/>
              <a:cxnLst/>
              <a:rect l="l" t="t" r="r" b="b"/>
              <a:pathLst>
                <a:path w="3389629" h="220344">
                  <a:moveTo>
                    <a:pt x="3361689" y="0"/>
                  </a:moveTo>
                  <a:lnTo>
                    <a:pt x="0" y="0"/>
                  </a:lnTo>
                  <a:lnTo>
                    <a:pt x="10794" y="8572"/>
                  </a:lnTo>
                  <a:lnTo>
                    <a:pt x="19367" y="32384"/>
                  </a:lnTo>
                  <a:lnTo>
                    <a:pt x="25400" y="67309"/>
                  </a:lnTo>
                  <a:lnTo>
                    <a:pt x="27622" y="110172"/>
                  </a:lnTo>
                  <a:lnTo>
                    <a:pt x="25400" y="153034"/>
                  </a:lnTo>
                  <a:lnTo>
                    <a:pt x="19367" y="187959"/>
                  </a:lnTo>
                  <a:lnTo>
                    <a:pt x="10794" y="211454"/>
                  </a:lnTo>
                  <a:lnTo>
                    <a:pt x="0" y="220027"/>
                  </a:lnTo>
                  <a:lnTo>
                    <a:pt x="3361689" y="220027"/>
                  </a:lnTo>
                  <a:lnTo>
                    <a:pt x="3372484" y="211454"/>
                  </a:lnTo>
                  <a:lnTo>
                    <a:pt x="3381057" y="187959"/>
                  </a:lnTo>
                  <a:lnTo>
                    <a:pt x="3387089" y="153034"/>
                  </a:lnTo>
                  <a:lnTo>
                    <a:pt x="3389312" y="110172"/>
                  </a:lnTo>
                  <a:lnTo>
                    <a:pt x="3387089" y="67309"/>
                  </a:lnTo>
                  <a:lnTo>
                    <a:pt x="3381057" y="32384"/>
                  </a:lnTo>
                  <a:lnTo>
                    <a:pt x="3372484" y="8572"/>
                  </a:lnTo>
                  <a:lnTo>
                    <a:pt x="336168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66267" y="1331594"/>
              <a:ext cx="55244" cy="220345"/>
            </a:xfrm>
            <a:custGeom>
              <a:avLst/>
              <a:gdLst/>
              <a:ahLst/>
              <a:cxnLst/>
              <a:rect l="l" t="t" r="r" b="b"/>
              <a:pathLst>
                <a:path w="55245" h="220344">
                  <a:moveTo>
                    <a:pt x="27622" y="0"/>
                  </a:moveTo>
                  <a:lnTo>
                    <a:pt x="16827" y="8572"/>
                  </a:lnTo>
                  <a:lnTo>
                    <a:pt x="7937" y="32384"/>
                  </a:lnTo>
                  <a:lnTo>
                    <a:pt x="2222" y="67309"/>
                  </a:lnTo>
                  <a:lnTo>
                    <a:pt x="0" y="110172"/>
                  </a:lnTo>
                  <a:lnTo>
                    <a:pt x="2222" y="153034"/>
                  </a:lnTo>
                  <a:lnTo>
                    <a:pt x="7937" y="187959"/>
                  </a:lnTo>
                  <a:lnTo>
                    <a:pt x="16827" y="211454"/>
                  </a:lnTo>
                  <a:lnTo>
                    <a:pt x="27622" y="220027"/>
                  </a:lnTo>
                  <a:lnTo>
                    <a:pt x="38100" y="211454"/>
                  </a:lnTo>
                  <a:lnTo>
                    <a:pt x="46990" y="187959"/>
                  </a:lnTo>
                  <a:lnTo>
                    <a:pt x="53022" y="153034"/>
                  </a:lnTo>
                  <a:lnTo>
                    <a:pt x="54927" y="110172"/>
                  </a:lnTo>
                  <a:lnTo>
                    <a:pt x="53022" y="67309"/>
                  </a:lnTo>
                  <a:lnTo>
                    <a:pt x="46990" y="32384"/>
                  </a:lnTo>
                  <a:lnTo>
                    <a:pt x="38100" y="8572"/>
                  </a:lnTo>
                  <a:lnTo>
                    <a:pt x="27622" y="0"/>
                  </a:lnTo>
                  <a:close/>
                </a:path>
              </a:pathLst>
            </a:custGeom>
            <a:solidFill>
              <a:srgbClr val="FFD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66267" y="1331594"/>
              <a:ext cx="3416935" cy="220345"/>
            </a:xfrm>
            <a:custGeom>
              <a:avLst/>
              <a:gdLst/>
              <a:ahLst/>
              <a:cxnLst/>
              <a:rect l="l" t="t" r="r" b="b"/>
              <a:pathLst>
                <a:path w="3416934" h="220344">
                  <a:moveTo>
                    <a:pt x="27622" y="0"/>
                  </a:moveTo>
                  <a:lnTo>
                    <a:pt x="53022" y="67309"/>
                  </a:lnTo>
                  <a:lnTo>
                    <a:pt x="54927" y="110172"/>
                  </a:lnTo>
                  <a:lnTo>
                    <a:pt x="53022" y="153034"/>
                  </a:lnTo>
                  <a:lnTo>
                    <a:pt x="38100" y="211454"/>
                  </a:lnTo>
                  <a:lnTo>
                    <a:pt x="27622" y="220027"/>
                  </a:lnTo>
                  <a:lnTo>
                    <a:pt x="16827" y="211454"/>
                  </a:lnTo>
                  <a:lnTo>
                    <a:pt x="7937" y="187959"/>
                  </a:lnTo>
                  <a:lnTo>
                    <a:pt x="2222" y="153034"/>
                  </a:lnTo>
                  <a:lnTo>
                    <a:pt x="0" y="110172"/>
                  </a:lnTo>
                  <a:lnTo>
                    <a:pt x="2222" y="67309"/>
                  </a:lnTo>
                  <a:lnTo>
                    <a:pt x="7937" y="32384"/>
                  </a:lnTo>
                  <a:lnTo>
                    <a:pt x="16827" y="8572"/>
                  </a:lnTo>
                  <a:lnTo>
                    <a:pt x="27622" y="0"/>
                  </a:lnTo>
                  <a:lnTo>
                    <a:pt x="3389312" y="0"/>
                  </a:lnTo>
                  <a:lnTo>
                    <a:pt x="3400107" y="8572"/>
                  </a:lnTo>
                  <a:lnTo>
                    <a:pt x="3408679" y="32384"/>
                  </a:lnTo>
                  <a:lnTo>
                    <a:pt x="3414712" y="67309"/>
                  </a:lnTo>
                  <a:lnTo>
                    <a:pt x="3416617" y="110172"/>
                  </a:lnTo>
                  <a:lnTo>
                    <a:pt x="3414712" y="153034"/>
                  </a:lnTo>
                  <a:lnTo>
                    <a:pt x="3408679" y="187959"/>
                  </a:lnTo>
                  <a:lnTo>
                    <a:pt x="3400107" y="211454"/>
                  </a:lnTo>
                  <a:lnTo>
                    <a:pt x="3389312" y="220027"/>
                  </a:lnTo>
                  <a:lnTo>
                    <a:pt x="27622" y="22002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07860" y="918527"/>
              <a:ext cx="840422" cy="6334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44342" y="914082"/>
              <a:ext cx="840422" cy="6334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23175" y="1054735"/>
              <a:ext cx="557847" cy="539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79025" y="1015047"/>
              <a:ext cx="557847" cy="539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57527" y="748030"/>
              <a:ext cx="1423670" cy="13760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63255" y="871855"/>
              <a:ext cx="1033145" cy="9998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91462" y="812482"/>
              <a:ext cx="538162" cy="61658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59875" y="1296035"/>
              <a:ext cx="538162" cy="616585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855344" y="398779"/>
            <a:ext cx="3269615" cy="148463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240"/>
              </a:lnSpc>
              <a:spcBef>
                <a:spcPts val="405"/>
              </a:spcBef>
            </a:pPr>
            <a:r>
              <a:rPr spc="155" dirty="0"/>
              <a:t>Κύρια</a:t>
            </a:r>
            <a:r>
              <a:rPr spc="165" dirty="0"/>
              <a:t> </a:t>
            </a:r>
            <a:r>
              <a:rPr spc="155" dirty="0"/>
              <a:t>στοιχεία</a:t>
            </a:r>
            <a:r>
              <a:rPr spc="190" dirty="0"/>
              <a:t> </a:t>
            </a:r>
            <a:r>
              <a:rPr spc="125" dirty="0"/>
              <a:t>ενός</a:t>
            </a:r>
            <a:r>
              <a:rPr spc="120" dirty="0"/>
              <a:t> </a:t>
            </a:r>
            <a:r>
              <a:rPr spc="135" dirty="0"/>
              <a:t>VPN </a:t>
            </a:r>
            <a:r>
              <a:rPr spc="-509" dirty="0"/>
              <a:t> </a:t>
            </a:r>
            <a:r>
              <a:rPr spc="114" dirty="0"/>
              <a:t>(Virtual </a:t>
            </a:r>
            <a:r>
              <a:rPr spc="120" dirty="0"/>
              <a:t>Private </a:t>
            </a:r>
            <a:r>
              <a:rPr spc="140" dirty="0"/>
              <a:t>Network </a:t>
            </a:r>
            <a:r>
              <a:rPr spc="70" dirty="0"/>
              <a:t>- </a:t>
            </a:r>
            <a:r>
              <a:rPr spc="-509" dirty="0"/>
              <a:t> </a:t>
            </a:r>
            <a:r>
              <a:rPr spc="140" dirty="0"/>
              <a:t>ασφαλής απομακρυσμένη </a:t>
            </a:r>
            <a:r>
              <a:rPr spc="145" dirty="0"/>
              <a:t> πρόσβαση </a:t>
            </a:r>
            <a:r>
              <a:rPr spc="120" dirty="0"/>
              <a:t>σε </a:t>
            </a:r>
            <a:r>
              <a:rPr spc="125" dirty="0"/>
              <a:t>δίκτυα) και </a:t>
            </a:r>
            <a:r>
              <a:rPr spc="130" dirty="0"/>
              <a:t> </a:t>
            </a:r>
            <a:r>
              <a:rPr spc="165" dirty="0"/>
              <a:t>εκτελέσιμα</a:t>
            </a:r>
            <a:r>
              <a:rPr spc="215" dirty="0"/>
              <a:t> </a:t>
            </a:r>
            <a:r>
              <a:rPr spc="160" dirty="0"/>
              <a:t>στάδια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9338309" y="815657"/>
            <a:ext cx="99821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25" dirty="0">
                <a:latin typeface="Calibri"/>
                <a:cs typeface="Calibri"/>
              </a:rPr>
              <a:t>Συνθήκες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spc="35" dirty="0">
                <a:latin typeface="Calibri"/>
                <a:cs typeface="Calibri"/>
              </a:rPr>
              <a:t>ασφαλείας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1515" y="2278062"/>
            <a:ext cx="3968750" cy="86169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5080" indent="-146050">
              <a:lnSpc>
                <a:spcPct val="101699"/>
              </a:lnSpc>
              <a:spcBef>
                <a:spcPts val="7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58750" algn="l"/>
              </a:tabLst>
            </a:pPr>
            <a:r>
              <a:rPr sz="1200" spc="85" dirty="0">
                <a:latin typeface="Calibri"/>
                <a:cs typeface="Calibri"/>
              </a:rPr>
              <a:t>Ένα </a:t>
            </a:r>
            <a:r>
              <a:rPr sz="1200" spc="100" dirty="0">
                <a:latin typeface="Calibri"/>
                <a:cs typeface="Calibri"/>
              </a:rPr>
              <a:t>VPN </a:t>
            </a:r>
            <a:r>
              <a:rPr sz="1200" spc="65" dirty="0">
                <a:latin typeface="Calibri"/>
                <a:cs typeface="Calibri"/>
              </a:rPr>
              <a:t>(Virtual </a:t>
            </a:r>
            <a:r>
              <a:rPr sz="1200" spc="70" dirty="0">
                <a:latin typeface="Calibri"/>
                <a:cs typeface="Calibri"/>
              </a:rPr>
              <a:t>Private </a:t>
            </a:r>
            <a:r>
              <a:rPr sz="1200" spc="85" dirty="0">
                <a:latin typeface="Calibri"/>
                <a:cs typeface="Calibri"/>
              </a:rPr>
              <a:t>Network </a:t>
            </a:r>
            <a:r>
              <a:rPr sz="1200" spc="55" dirty="0">
                <a:latin typeface="Calibri"/>
                <a:cs typeface="Calibri"/>
              </a:rPr>
              <a:t>- </a:t>
            </a:r>
            <a:r>
              <a:rPr sz="1200" spc="90" dirty="0">
                <a:latin typeface="Calibri"/>
                <a:cs typeface="Calibri"/>
              </a:rPr>
              <a:t>ασφαλής 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απομακρυσμένη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πρόσβαση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δίκτυα)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περιλαμβάνει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σύνολο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b="1" spc="95" dirty="0">
                <a:latin typeface="Calibri"/>
                <a:cs typeface="Calibri"/>
              </a:rPr>
              <a:t>ουσιωδών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στοιχείων: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8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0" dirty="0">
                <a:latin typeface="Calibri"/>
                <a:cs typeface="Calibri"/>
              </a:rPr>
              <a:t>Διακομιστής/Εξυπηρετητής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VPN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ή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πύλη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VPN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40475" y="2445067"/>
            <a:ext cx="714375" cy="8921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800" b="1" spc="60" dirty="0">
                <a:latin typeface="Calibri"/>
                <a:cs typeface="Calibri"/>
              </a:rPr>
              <a:t>VPN </a:t>
            </a:r>
            <a:r>
              <a:rPr sz="800" b="1" spc="35" dirty="0">
                <a:latin typeface="Calibri"/>
                <a:cs typeface="Calibri"/>
              </a:rPr>
              <a:t>(Virtual </a:t>
            </a:r>
            <a:r>
              <a:rPr sz="800" b="1" spc="40" dirty="0">
                <a:latin typeface="Calibri"/>
                <a:cs typeface="Calibri"/>
              </a:rPr>
              <a:t> Private </a:t>
            </a:r>
            <a:r>
              <a:rPr sz="800" b="1" spc="45" dirty="0">
                <a:latin typeface="Calibri"/>
                <a:cs typeface="Calibri"/>
              </a:rPr>
              <a:t> </a:t>
            </a:r>
            <a:r>
              <a:rPr sz="800" b="1" spc="50" dirty="0">
                <a:latin typeface="Calibri"/>
                <a:cs typeface="Calibri"/>
              </a:rPr>
              <a:t>Network </a:t>
            </a:r>
            <a:r>
              <a:rPr sz="800" b="1" spc="35" dirty="0">
                <a:latin typeface="Calibri"/>
                <a:cs typeface="Calibri"/>
              </a:rPr>
              <a:t>- </a:t>
            </a:r>
            <a:r>
              <a:rPr sz="800" b="1" spc="40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ασφαλής </a:t>
            </a:r>
            <a:r>
              <a:rPr sz="800" b="1" spc="60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απ</a:t>
            </a:r>
            <a:r>
              <a:rPr sz="800" b="1" spc="50" dirty="0">
                <a:latin typeface="Calibri"/>
                <a:cs typeface="Calibri"/>
              </a:rPr>
              <a:t>ο</a:t>
            </a:r>
            <a:r>
              <a:rPr sz="800" b="1" spc="55" dirty="0">
                <a:latin typeface="Calibri"/>
                <a:cs typeface="Calibri"/>
              </a:rPr>
              <a:t>μ</a:t>
            </a:r>
            <a:r>
              <a:rPr sz="800" b="1" spc="60" dirty="0">
                <a:latin typeface="Calibri"/>
                <a:cs typeface="Calibri"/>
              </a:rPr>
              <a:t>α</a:t>
            </a:r>
            <a:r>
              <a:rPr sz="800" b="1" spc="40" dirty="0">
                <a:latin typeface="Calibri"/>
                <a:cs typeface="Calibri"/>
              </a:rPr>
              <a:t>κ</a:t>
            </a:r>
            <a:r>
              <a:rPr sz="800" b="1" spc="50" dirty="0">
                <a:latin typeface="Calibri"/>
                <a:cs typeface="Calibri"/>
              </a:rPr>
              <a:t>ρ</a:t>
            </a:r>
            <a:r>
              <a:rPr sz="800" b="1" spc="55" dirty="0">
                <a:latin typeface="Calibri"/>
                <a:cs typeface="Calibri"/>
              </a:rPr>
              <a:t>υ</a:t>
            </a:r>
            <a:r>
              <a:rPr sz="800" b="1" spc="50" dirty="0">
                <a:latin typeface="Calibri"/>
                <a:cs typeface="Calibri"/>
              </a:rPr>
              <a:t>σμ</a:t>
            </a:r>
            <a:r>
              <a:rPr sz="800" b="1" spc="35" dirty="0">
                <a:latin typeface="Calibri"/>
                <a:cs typeface="Calibri"/>
              </a:rPr>
              <a:t>έ  </a:t>
            </a:r>
            <a:r>
              <a:rPr sz="800" b="1" spc="50" dirty="0">
                <a:latin typeface="Calibri"/>
                <a:cs typeface="Calibri"/>
              </a:rPr>
              <a:t>νη </a:t>
            </a:r>
            <a:r>
              <a:rPr sz="800" b="1" spc="55" dirty="0">
                <a:latin typeface="Calibri"/>
                <a:cs typeface="Calibri"/>
              </a:rPr>
              <a:t>πρόσβαση </a:t>
            </a:r>
            <a:r>
              <a:rPr sz="800" b="1" spc="-170" dirty="0">
                <a:latin typeface="Calibri"/>
                <a:cs typeface="Calibri"/>
              </a:rPr>
              <a:t> </a:t>
            </a:r>
            <a:r>
              <a:rPr sz="800" b="1" spc="50" dirty="0">
                <a:latin typeface="Calibri"/>
                <a:cs typeface="Calibri"/>
              </a:rPr>
              <a:t>σε</a:t>
            </a:r>
            <a:r>
              <a:rPr sz="800" b="1" spc="-5" dirty="0">
                <a:latin typeface="Calibri"/>
                <a:cs typeface="Calibri"/>
              </a:rPr>
              <a:t> </a:t>
            </a:r>
            <a:r>
              <a:rPr sz="800" b="1" spc="40" dirty="0">
                <a:latin typeface="Calibri"/>
                <a:cs typeface="Calibri"/>
              </a:rPr>
              <a:t>δίκτυα)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37550" y="2699385"/>
            <a:ext cx="873760" cy="963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900"/>
              </a:lnSpc>
              <a:spcBef>
                <a:spcPts val="100"/>
              </a:spcBef>
            </a:pPr>
            <a:r>
              <a:rPr sz="800" b="1" spc="65" dirty="0">
                <a:latin typeface="Calibri"/>
                <a:cs typeface="Calibri"/>
              </a:rPr>
              <a:t>Π</a:t>
            </a:r>
            <a:r>
              <a:rPr sz="800" b="1" spc="50" dirty="0">
                <a:latin typeface="Calibri"/>
                <a:cs typeface="Calibri"/>
              </a:rPr>
              <a:t>ρ</a:t>
            </a:r>
            <a:r>
              <a:rPr sz="800" b="1" spc="70" dirty="0">
                <a:latin typeface="Calibri"/>
                <a:cs typeface="Calibri"/>
              </a:rPr>
              <a:t>ω</a:t>
            </a:r>
            <a:r>
              <a:rPr sz="800" b="1" spc="35" dirty="0">
                <a:latin typeface="Calibri"/>
                <a:cs typeface="Calibri"/>
              </a:rPr>
              <a:t>τ</a:t>
            </a:r>
            <a:r>
              <a:rPr sz="800" b="1" spc="55" dirty="0">
                <a:latin typeface="Calibri"/>
                <a:cs typeface="Calibri"/>
              </a:rPr>
              <a:t>ό</a:t>
            </a:r>
            <a:r>
              <a:rPr sz="800" b="1" spc="45" dirty="0">
                <a:latin typeface="Calibri"/>
                <a:cs typeface="Calibri"/>
              </a:rPr>
              <a:t>κ</a:t>
            </a:r>
            <a:r>
              <a:rPr sz="800" b="1" spc="55" dirty="0">
                <a:latin typeface="Calibri"/>
                <a:cs typeface="Calibri"/>
              </a:rPr>
              <a:t>ο</a:t>
            </a:r>
            <a:r>
              <a:rPr sz="800" b="1" spc="40" dirty="0">
                <a:latin typeface="Calibri"/>
                <a:cs typeface="Calibri"/>
              </a:rPr>
              <a:t>λ</a:t>
            </a:r>
            <a:r>
              <a:rPr sz="800" b="1" spc="45" dirty="0">
                <a:latin typeface="Calibri"/>
                <a:cs typeface="Calibri"/>
              </a:rPr>
              <a:t>λ</a:t>
            </a:r>
            <a:r>
              <a:rPr sz="800" b="1" spc="65" dirty="0">
                <a:latin typeface="Calibri"/>
                <a:cs typeface="Calibri"/>
              </a:rPr>
              <a:t>ο</a:t>
            </a:r>
            <a:r>
              <a:rPr sz="800" b="1" spc="20" dirty="0">
                <a:latin typeface="Calibri"/>
                <a:cs typeface="Calibri"/>
              </a:rPr>
              <a:t> </a:t>
            </a:r>
            <a:r>
              <a:rPr sz="800" b="1" spc="65" dirty="0">
                <a:latin typeface="Calibri"/>
                <a:cs typeface="Calibri"/>
              </a:rPr>
              <a:t>V</a:t>
            </a:r>
            <a:r>
              <a:rPr sz="800" b="1" spc="60" dirty="0">
                <a:latin typeface="Calibri"/>
                <a:cs typeface="Calibri"/>
              </a:rPr>
              <a:t>P</a:t>
            </a:r>
            <a:r>
              <a:rPr sz="800" b="1" spc="45" dirty="0">
                <a:latin typeface="Calibri"/>
                <a:cs typeface="Calibri"/>
              </a:rPr>
              <a:t>N  (Virtual Private </a:t>
            </a:r>
            <a:r>
              <a:rPr sz="800" b="1" spc="5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Network </a:t>
            </a:r>
            <a:r>
              <a:rPr sz="800" b="1" spc="35" dirty="0">
                <a:latin typeface="Calibri"/>
                <a:cs typeface="Calibri"/>
              </a:rPr>
              <a:t>- </a:t>
            </a:r>
            <a:r>
              <a:rPr sz="800" b="1" spc="4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ασφαλής </a:t>
            </a:r>
            <a:r>
              <a:rPr sz="800" b="1" spc="65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απομακρυσμένη </a:t>
            </a:r>
            <a:r>
              <a:rPr sz="800" b="1" spc="-17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πρόσβαση </a:t>
            </a:r>
            <a:r>
              <a:rPr sz="800" b="1" spc="55" dirty="0">
                <a:latin typeface="Calibri"/>
                <a:cs typeface="Calibri"/>
              </a:rPr>
              <a:t>σε </a:t>
            </a:r>
            <a:r>
              <a:rPr sz="800" b="1" spc="60" dirty="0">
                <a:latin typeface="Calibri"/>
                <a:cs typeface="Calibri"/>
              </a:rPr>
              <a:t> </a:t>
            </a:r>
            <a:r>
              <a:rPr sz="800" b="1" spc="50" dirty="0">
                <a:latin typeface="Calibri"/>
                <a:cs typeface="Calibri"/>
              </a:rPr>
              <a:t>δίκτυα)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823133" y="2073591"/>
            <a:ext cx="1612265" cy="5200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800" b="1" spc="25" dirty="0">
                <a:latin typeface="Calibri"/>
                <a:cs typeface="Calibri"/>
              </a:rPr>
              <a:t>Εξυπηρετητής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spc="45" dirty="0">
                <a:latin typeface="Calibri"/>
                <a:cs typeface="Calibri"/>
              </a:rPr>
              <a:t>VPN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25" dirty="0">
                <a:latin typeface="Calibri"/>
                <a:cs typeface="Calibri"/>
              </a:rPr>
              <a:t>(Virtual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b="1" spc="30" dirty="0">
                <a:latin typeface="Calibri"/>
                <a:cs typeface="Calibri"/>
              </a:rPr>
              <a:t>Private </a:t>
            </a:r>
            <a:r>
              <a:rPr sz="800" b="1" spc="-165" dirty="0">
                <a:latin typeface="Calibri"/>
                <a:cs typeface="Calibri"/>
              </a:rPr>
              <a:t> </a:t>
            </a:r>
            <a:r>
              <a:rPr sz="800" b="1" spc="35" dirty="0">
                <a:latin typeface="Calibri"/>
                <a:cs typeface="Calibri"/>
              </a:rPr>
              <a:t>Network </a:t>
            </a:r>
            <a:r>
              <a:rPr sz="800" b="1" spc="25" dirty="0">
                <a:latin typeface="Calibri"/>
                <a:cs typeface="Calibri"/>
              </a:rPr>
              <a:t>- </a:t>
            </a:r>
            <a:r>
              <a:rPr sz="800" b="1" spc="40" dirty="0">
                <a:latin typeface="Calibri"/>
                <a:cs typeface="Calibri"/>
              </a:rPr>
              <a:t>ασφαλής </a:t>
            </a:r>
            <a:r>
              <a:rPr sz="800" b="1" spc="45" dirty="0">
                <a:latin typeface="Calibri"/>
                <a:cs typeface="Calibri"/>
              </a:rPr>
              <a:t> </a:t>
            </a:r>
            <a:r>
              <a:rPr sz="800" b="1" spc="40" dirty="0">
                <a:latin typeface="Calibri"/>
                <a:cs typeface="Calibri"/>
              </a:rPr>
              <a:t>απομακρυσμένη πρόσβαση </a:t>
            </a:r>
            <a:r>
              <a:rPr sz="800" b="1" spc="35" dirty="0">
                <a:latin typeface="Calibri"/>
                <a:cs typeface="Calibri"/>
              </a:rPr>
              <a:t>σε </a:t>
            </a:r>
            <a:r>
              <a:rPr sz="800" b="1" spc="40" dirty="0">
                <a:latin typeface="Calibri"/>
                <a:cs typeface="Calibri"/>
              </a:rPr>
              <a:t> </a:t>
            </a:r>
            <a:r>
              <a:rPr sz="800" b="1" spc="30" dirty="0">
                <a:latin typeface="Calibri"/>
                <a:cs typeface="Calibri"/>
              </a:rPr>
              <a:t>δίκτυα)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2810" y="3779202"/>
            <a:ext cx="6845300" cy="122555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95580" marR="662940" indent="-182880">
              <a:lnSpc>
                <a:spcPts val="1230"/>
              </a:lnSpc>
              <a:spcBef>
                <a:spcPts val="165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1050" spc="140" dirty="0">
                <a:latin typeface="Calibri"/>
                <a:cs typeface="Calibri"/>
              </a:rPr>
              <a:t>Ο </a:t>
            </a:r>
            <a:r>
              <a:rPr sz="1050" spc="95" dirty="0">
                <a:latin typeface="Calibri"/>
                <a:cs typeface="Calibri"/>
              </a:rPr>
              <a:t>πελάτης </a:t>
            </a:r>
            <a:r>
              <a:rPr sz="1050" spc="114" dirty="0">
                <a:latin typeface="Calibri"/>
                <a:cs typeface="Calibri"/>
              </a:rPr>
              <a:t>VPN </a:t>
            </a:r>
            <a:r>
              <a:rPr sz="1050" spc="75" dirty="0">
                <a:latin typeface="Calibri"/>
                <a:cs typeface="Calibri"/>
              </a:rPr>
              <a:t>(Virtual </a:t>
            </a:r>
            <a:r>
              <a:rPr sz="1050" spc="80" dirty="0">
                <a:latin typeface="Calibri"/>
                <a:cs typeface="Calibri"/>
              </a:rPr>
              <a:t>Private </a:t>
            </a:r>
            <a:r>
              <a:rPr sz="1050" spc="100" dirty="0">
                <a:latin typeface="Calibri"/>
                <a:cs typeface="Calibri"/>
              </a:rPr>
              <a:t>Network </a:t>
            </a:r>
            <a:r>
              <a:rPr sz="1050" spc="65" dirty="0">
                <a:latin typeface="Calibri"/>
                <a:cs typeface="Calibri"/>
              </a:rPr>
              <a:t>- </a:t>
            </a:r>
            <a:r>
              <a:rPr sz="1050" spc="110" dirty="0">
                <a:latin typeface="Calibri"/>
                <a:cs typeface="Calibri"/>
              </a:rPr>
              <a:t>ασφαλής </a:t>
            </a:r>
            <a:r>
              <a:rPr sz="1050" spc="105" dirty="0">
                <a:latin typeface="Calibri"/>
                <a:cs typeface="Calibri"/>
              </a:rPr>
              <a:t>απομακρυσμένη </a:t>
            </a:r>
            <a:r>
              <a:rPr sz="1050" spc="110" dirty="0">
                <a:latin typeface="Calibri"/>
                <a:cs typeface="Calibri"/>
              </a:rPr>
              <a:t>πρόσβαση </a:t>
            </a:r>
            <a:r>
              <a:rPr sz="1050" spc="100" dirty="0">
                <a:latin typeface="Calibri"/>
                <a:cs typeface="Calibri"/>
              </a:rPr>
              <a:t>σε </a:t>
            </a:r>
            <a:r>
              <a:rPr sz="1050" spc="85" dirty="0">
                <a:latin typeface="Calibri"/>
                <a:cs typeface="Calibri"/>
              </a:rPr>
              <a:t>δίκτυα) 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αντιστοιχεί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σε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μια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συγκεκριμένη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εφαρμογή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(π.χ.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tunnelblick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ή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OpenVPN)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ικανή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να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κατανοεί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ένα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σύνολο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συνθηκών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διαρθρώσεων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διεπαφών.</a:t>
            </a:r>
            <a:endParaRPr sz="1050">
              <a:latin typeface="Calibri"/>
              <a:cs typeface="Calibri"/>
            </a:endParaRPr>
          </a:p>
          <a:p>
            <a:pPr marL="195580" marR="998855" indent="-182880">
              <a:lnSpc>
                <a:spcPct val="101800"/>
              </a:lnSpc>
              <a:spcBef>
                <a:spcPts val="875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1050" spc="80" dirty="0">
                <a:latin typeface="Calibri"/>
                <a:cs typeface="Calibri"/>
              </a:rPr>
              <a:t>Διάρθρωση </a:t>
            </a:r>
            <a:r>
              <a:rPr sz="1050" spc="75" dirty="0">
                <a:latin typeface="Calibri"/>
                <a:cs typeface="Calibri"/>
              </a:rPr>
              <a:t>όσον </a:t>
            </a:r>
            <a:r>
              <a:rPr sz="1050" spc="85" dirty="0">
                <a:latin typeface="Calibri"/>
                <a:cs typeface="Calibri"/>
              </a:rPr>
              <a:t>αφορά </a:t>
            </a:r>
            <a:r>
              <a:rPr sz="1050" spc="55" dirty="0">
                <a:latin typeface="Calibri"/>
                <a:cs typeface="Calibri"/>
              </a:rPr>
              <a:t>τις </a:t>
            </a:r>
            <a:r>
              <a:rPr sz="1050" spc="75" dirty="0">
                <a:latin typeface="Calibri"/>
                <a:cs typeface="Calibri"/>
              </a:rPr>
              <a:t>διεπαφές </a:t>
            </a:r>
            <a:r>
              <a:rPr sz="1050" spc="65" dirty="0">
                <a:latin typeface="Calibri"/>
                <a:cs typeface="Calibri"/>
              </a:rPr>
              <a:t>και </a:t>
            </a:r>
            <a:r>
              <a:rPr sz="1050" spc="75" dirty="0">
                <a:latin typeface="Calibri"/>
                <a:cs typeface="Calibri"/>
              </a:rPr>
              <a:t>τα </a:t>
            </a:r>
            <a:r>
              <a:rPr sz="1050" spc="70" dirty="0">
                <a:latin typeface="Calibri"/>
                <a:cs typeface="Calibri"/>
              </a:rPr>
              <a:t>ιδεατά εξαρτήματα, </a:t>
            </a:r>
            <a:r>
              <a:rPr sz="1050" spc="80" dirty="0">
                <a:latin typeface="Calibri"/>
                <a:cs typeface="Calibri"/>
              </a:rPr>
              <a:t>καθώς </a:t>
            </a:r>
            <a:r>
              <a:rPr sz="1050" spc="65" dirty="0">
                <a:latin typeface="Calibri"/>
                <a:cs typeface="Calibri"/>
              </a:rPr>
              <a:t>και </a:t>
            </a:r>
            <a:r>
              <a:rPr sz="1050" spc="70" dirty="0">
                <a:latin typeface="Calibri"/>
                <a:cs typeface="Calibri"/>
              </a:rPr>
              <a:t>τον </a:t>
            </a:r>
            <a:r>
              <a:rPr sz="1050" spc="75" dirty="0">
                <a:latin typeface="Calibri"/>
                <a:cs typeface="Calibri"/>
              </a:rPr>
              <a:t>τύπο 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κρυπτογράφησης,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ταυτοποίηση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χρήστη,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τους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μηχανισμούς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ανταλλαγής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κλειδιών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κ.λπ.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7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5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spc="70" dirty="0">
                <a:latin typeface="Calibri"/>
                <a:cs typeface="Calibri"/>
              </a:rPr>
              <a:t>Πρωτόκολλα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επικοινωνίας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VPN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(Virtual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Private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Network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- </a:t>
            </a:r>
            <a:r>
              <a:rPr sz="1050" spc="80" dirty="0">
                <a:latin typeface="Calibri"/>
                <a:cs typeface="Calibri"/>
              </a:rPr>
              <a:t>ασφαλής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απομακρυσμένη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πρόσβαση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δίκτυα)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1420" y="0"/>
            <a:ext cx="5907405" cy="6880225"/>
            <a:chOff x="6281420" y="0"/>
            <a:chExt cx="590740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901622" y="1862454"/>
              <a:ext cx="1842770" cy="125095"/>
            </a:xfrm>
            <a:custGeom>
              <a:avLst/>
              <a:gdLst/>
              <a:ahLst/>
              <a:cxnLst/>
              <a:rect l="l" t="t" r="r" b="b"/>
              <a:pathLst>
                <a:path w="1842770" h="125094">
                  <a:moveTo>
                    <a:pt x="62547" y="0"/>
                  </a:moveTo>
                  <a:lnTo>
                    <a:pt x="0" y="62547"/>
                  </a:lnTo>
                  <a:lnTo>
                    <a:pt x="62547" y="125095"/>
                  </a:lnTo>
                  <a:lnTo>
                    <a:pt x="62547" y="93662"/>
                  </a:lnTo>
                  <a:lnTo>
                    <a:pt x="1811655" y="93662"/>
                  </a:lnTo>
                  <a:lnTo>
                    <a:pt x="1842770" y="62547"/>
                  </a:lnTo>
                  <a:lnTo>
                    <a:pt x="1811337" y="31115"/>
                  </a:lnTo>
                  <a:lnTo>
                    <a:pt x="62547" y="31115"/>
                  </a:lnTo>
                  <a:lnTo>
                    <a:pt x="62547" y="0"/>
                  </a:lnTo>
                  <a:close/>
                </a:path>
                <a:path w="1842770" h="125094">
                  <a:moveTo>
                    <a:pt x="1811655" y="93662"/>
                  </a:moveTo>
                  <a:lnTo>
                    <a:pt x="1780222" y="93662"/>
                  </a:lnTo>
                  <a:lnTo>
                    <a:pt x="1780222" y="125095"/>
                  </a:lnTo>
                  <a:lnTo>
                    <a:pt x="1811655" y="93662"/>
                  </a:lnTo>
                  <a:close/>
                </a:path>
                <a:path w="1842770" h="125094">
                  <a:moveTo>
                    <a:pt x="1780222" y="0"/>
                  </a:moveTo>
                  <a:lnTo>
                    <a:pt x="1780222" y="31115"/>
                  </a:lnTo>
                  <a:lnTo>
                    <a:pt x="1811337" y="31115"/>
                  </a:lnTo>
                  <a:lnTo>
                    <a:pt x="178022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01622" y="1862454"/>
              <a:ext cx="1842770" cy="125095"/>
            </a:xfrm>
            <a:custGeom>
              <a:avLst/>
              <a:gdLst/>
              <a:ahLst/>
              <a:cxnLst/>
              <a:rect l="l" t="t" r="r" b="b"/>
              <a:pathLst>
                <a:path w="1842770" h="125094">
                  <a:moveTo>
                    <a:pt x="0" y="62547"/>
                  </a:moveTo>
                  <a:lnTo>
                    <a:pt x="62547" y="0"/>
                  </a:lnTo>
                  <a:lnTo>
                    <a:pt x="62547" y="31115"/>
                  </a:lnTo>
                  <a:lnTo>
                    <a:pt x="1780222" y="31115"/>
                  </a:lnTo>
                  <a:lnTo>
                    <a:pt x="1780222" y="0"/>
                  </a:lnTo>
                  <a:lnTo>
                    <a:pt x="1842770" y="62547"/>
                  </a:lnTo>
                  <a:lnTo>
                    <a:pt x="1780222" y="125095"/>
                  </a:lnTo>
                  <a:lnTo>
                    <a:pt x="1780222" y="93662"/>
                  </a:lnTo>
                  <a:lnTo>
                    <a:pt x="62547" y="93662"/>
                  </a:lnTo>
                  <a:lnTo>
                    <a:pt x="62547" y="125095"/>
                  </a:lnTo>
                  <a:lnTo>
                    <a:pt x="0" y="6254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1420" y="1212532"/>
              <a:ext cx="840422" cy="537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26052" y="1172844"/>
              <a:ext cx="861377" cy="53784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93890" y="1331594"/>
              <a:ext cx="3389629" cy="220345"/>
            </a:xfrm>
            <a:custGeom>
              <a:avLst/>
              <a:gdLst/>
              <a:ahLst/>
              <a:cxnLst/>
              <a:rect l="l" t="t" r="r" b="b"/>
              <a:pathLst>
                <a:path w="3389629" h="220344">
                  <a:moveTo>
                    <a:pt x="3361689" y="0"/>
                  </a:moveTo>
                  <a:lnTo>
                    <a:pt x="0" y="0"/>
                  </a:lnTo>
                  <a:lnTo>
                    <a:pt x="10794" y="8572"/>
                  </a:lnTo>
                  <a:lnTo>
                    <a:pt x="19367" y="32384"/>
                  </a:lnTo>
                  <a:lnTo>
                    <a:pt x="25400" y="67309"/>
                  </a:lnTo>
                  <a:lnTo>
                    <a:pt x="27622" y="110172"/>
                  </a:lnTo>
                  <a:lnTo>
                    <a:pt x="25400" y="153034"/>
                  </a:lnTo>
                  <a:lnTo>
                    <a:pt x="19367" y="187959"/>
                  </a:lnTo>
                  <a:lnTo>
                    <a:pt x="10794" y="211454"/>
                  </a:lnTo>
                  <a:lnTo>
                    <a:pt x="0" y="220027"/>
                  </a:lnTo>
                  <a:lnTo>
                    <a:pt x="3361689" y="220027"/>
                  </a:lnTo>
                  <a:lnTo>
                    <a:pt x="3372484" y="211454"/>
                  </a:lnTo>
                  <a:lnTo>
                    <a:pt x="3381057" y="187959"/>
                  </a:lnTo>
                  <a:lnTo>
                    <a:pt x="3387089" y="153034"/>
                  </a:lnTo>
                  <a:lnTo>
                    <a:pt x="3389312" y="110172"/>
                  </a:lnTo>
                  <a:lnTo>
                    <a:pt x="3387089" y="67309"/>
                  </a:lnTo>
                  <a:lnTo>
                    <a:pt x="3381057" y="32384"/>
                  </a:lnTo>
                  <a:lnTo>
                    <a:pt x="3372484" y="8572"/>
                  </a:lnTo>
                  <a:lnTo>
                    <a:pt x="336168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66267" y="1331594"/>
              <a:ext cx="55244" cy="220345"/>
            </a:xfrm>
            <a:custGeom>
              <a:avLst/>
              <a:gdLst/>
              <a:ahLst/>
              <a:cxnLst/>
              <a:rect l="l" t="t" r="r" b="b"/>
              <a:pathLst>
                <a:path w="55245" h="220344">
                  <a:moveTo>
                    <a:pt x="27622" y="0"/>
                  </a:moveTo>
                  <a:lnTo>
                    <a:pt x="16827" y="8572"/>
                  </a:lnTo>
                  <a:lnTo>
                    <a:pt x="7937" y="32384"/>
                  </a:lnTo>
                  <a:lnTo>
                    <a:pt x="2222" y="67309"/>
                  </a:lnTo>
                  <a:lnTo>
                    <a:pt x="0" y="110172"/>
                  </a:lnTo>
                  <a:lnTo>
                    <a:pt x="2222" y="153034"/>
                  </a:lnTo>
                  <a:lnTo>
                    <a:pt x="7937" y="187959"/>
                  </a:lnTo>
                  <a:lnTo>
                    <a:pt x="16827" y="211454"/>
                  </a:lnTo>
                  <a:lnTo>
                    <a:pt x="27622" y="220027"/>
                  </a:lnTo>
                  <a:lnTo>
                    <a:pt x="38100" y="211454"/>
                  </a:lnTo>
                  <a:lnTo>
                    <a:pt x="46990" y="187959"/>
                  </a:lnTo>
                  <a:lnTo>
                    <a:pt x="53022" y="153034"/>
                  </a:lnTo>
                  <a:lnTo>
                    <a:pt x="54927" y="110172"/>
                  </a:lnTo>
                  <a:lnTo>
                    <a:pt x="53022" y="67309"/>
                  </a:lnTo>
                  <a:lnTo>
                    <a:pt x="46990" y="32384"/>
                  </a:lnTo>
                  <a:lnTo>
                    <a:pt x="38100" y="8572"/>
                  </a:lnTo>
                  <a:lnTo>
                    <a:pt x="27622" y="0"/>
                  </a:lnTo>
                  <a:close/>
                </a:path>
              </a:pathLst>
            </a:custGeom>
            <a:solidFill>
              <a:srgbClr val="FFD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66267" y="1331594"/>
              <a:ext cx="3416935" cy="220345"/>
            </a:xfrm>
            <a:custGeom>
              <a:avLst/>
              <a:gdLst/>
              <a:ahLst/>
              <a:cxnLst/>
              <a:rect l="l" t="t" r="r" b="b"/>
              <a:pathLst>
                <a:path w="3416934" h="220344">
                  <a:moveTo>
                    <a:pt x="27622" y="0"/>
                  </a:moveTo>
                  <a:lnTo>
                    <a:pt x="53022" y="67309"/>
                  </a:lnTo>
                  <a:lnTo>
                    <a:pt x="54927" y="110172"/>
                  </a:lnTo>
                  <a:lnTo>
                    <a:pt x="53022" y="153034"/>
                  </a:lnTo>
                  <a:lnTo>
                    <a:pt x="38100" y="211454"/>
                  </a:lnTo>
                  <a:lnTo>
                    <a:pt x="27622" y="220027"/>
                  </a:lnTo>
                  <a:lnTo>
                    <a:pt x="16827" y="211454"/>
                  </a:lnTo>
                  <a:lnTo>
                    <a:pt x="7937" y="187959"/>
                  </a:lnTo>
                  <a:lnTo>
                    <a:pt x="2222" y="153034"/>
                  </a:lnTo>
                  <a:lnTo>
                    <a:pt x="0" y="110172"/>
                  </a:lnTo>
                  <a:lnTo>
                    <a:pt x="2222" y="67309"/>
                  </a:lnTo>
                  <a:lnTo>
                    <a:pt x="7937" y="32384"/>
                  </a:lnTo>
                  <a:lnTo>
                    <a:pt x="16827" y="8572"/>
                  </a:lnTo>
                  <a:lnTo>
                    <a:pt x="27622" y="0"/>
                  </a:lnTo>
                  <a:lnTo>
                    <a:pt x="3389312" y="0"/>
                  </a:lnTo>
                  <a:lnTo>
                    <a:pt x="3400107" y="8572"/>
                  </a:lnTo>
                  <a:lnTo>
                    <a:pt x="3408679" y="32384"/>
                  </a:lnTo>
                  <a:lnTo>
                    <a:pt x="3414712" y="67309"/>
                  </a:lnTo>
                  <a:lnTo>
                    <a:pt x="3416617" y="110172"/>
                  </a:lnTo>
                  <a:lnTo>
                    <a:pt x="3414712" y="153034"/>
                  </a:lnTo>
                  <a:lnTo>
                    <a:pt x="3408679" y="187959"/>
                  </a:lnTo>
                  <a:lnTo>
                    <a:pt x="3400107" y="211454"/>
                  </a:lnTo>
                  <a:lnTo>
                    <a:pt x="3389312" y="220027"/>
                  </a:lnTo>
                  <a:lnTo>
                    <a:pt x="27622" y="22002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07860" y="918527"/>
              <a:ext cx="840422" cy="6334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44342" y="914082"/>
              <a:ext cx="840422" cy="6334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23175" y="1054735"/>
              <a:ext cx="557847" cy="539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79025" y="1015047"/>
              <a:ext cx="557847" cy="539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57527" y="748030"/>
              <a:ext cx="1423670" cy="13760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63255" y="871855"/>
              <a:ext cx="1033145" cy="9998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91462" y="812482"/>
              <a:ext cx="538162" cy="61658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59875" y="1296035"/>
              <a:ext cx="538162" cy="616585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855344" y="398779"/>
            <a:ext cx="3269615" cy="148463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240"/>
              </a:lnSpc>
              <a:spcBef>
                <a:spcPts val="405"/>
              </a:spcBef>
            </a:pPr>
            <a:r>
              <a:rPr spc="155" dirty="0"/>
              <a:t>Κύρια</a:t>
            </a:r>
            <a:r>
              <a:rPr spc="165" dirty="0"/>
              <a:t> </a:t>
            </a:r>
            <a:r>
              <a:rPr spc="155" dirty="0"/>
              <a:t>στοιχεία</a:t>
            </a:r>
            <a:r>
              <a:rPr spc="190" dirty="0"/>
              <a:t> </a:t>
            </a:r>
            <a:r>
              <a:rPr spc="125" dirty="0"/>
              <a:t>ενός</a:t>
            </a:r>
            <a:r>
              <a:rPr spc="120" dirty="0"/>
              <a:t> </a:t>
            </a:r>
            <a:r>
              <a:rPr spc="135" dirty="0"/>
              <a:t>VPN </a:t>
            </a:r>
            <a:r>
              <a:rPr spc="-509" dirty="0"/>
              <a:t> </a:t>
            </a:r>
            <a:r>
              <a:rPr spc="114" dirty="0"/>
              <a:t>(Virtual </a:t>
            </a:r>
            <a:r>
              <a:rPr spc="120" dirty="0"/>
              <a:t>Private </a:t>
            </a:r>
            <a:r>
              <a:rPr spc="140" dirty="0"/>
              <a:t>Network </a:t>
            </a:r>
            <a:r>
              <a:rPr spc="70" dirty="0"/>
              <a:t>- </a:t>
            </a:r>
            <a:r>
              <a:rPr spc="-509" dirty="0"/>
              <a:t> </a:t>
            </a:r>
            <a:r>
              <a:rPr spc="140" dirty="0"/>
              <a:t>ασφαλής απομακρυσμένη </a:t>
            </a:r>
            <a:r>
              <a:rPr spc="145" dirty="0"/>
              <a:t> πρόσβαση </a:t>
            </a:r>
            <a:r>
              <a:rPr spc="120" dirty="0"/>
              <a:t>σε </a:t>
            </a:r>
            <a:r>
              <a:rPr spc="125" dirty="0"/>
              <a:t>δίκτυα) και </a:t>
            </a:r>
            <a:r>
              <a:rPr spc="130" dirty="0"/>
              <a:t> </a:t>
            </a:r>
            <a:r>
              <a:rPr spc="165" dirty="0"/>
              <a:t>εκτελέσιμα</a:t>
            </a:r>
            <a:r>
              <a:rPr spc="215" dirty="0"/>
              <a:t> </a:t>
            </a:r>
            <a:r>
              <a:rPr spc="160" dirty="0"/>
              <a:t>στάδια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9338309" y="815657"/>
            <a:ext cx="99821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25" dirty="0">
                <a:latin typeface="Calibri"/>
                <a:cs typeface="Calibri"/>
              </a:rPr>
              <a:t>Συνθήκες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spc="35" dirty="0">
                <a:latin typeface="Calibri"/>
                <a:cs typeface="Calibri"/>
              </a:rPr>
              <a:t>ασφαλείας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1515" y="2278062"/>
            <a:ext cx="3968750" cy="86169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5080" indent="-146050">
              <a:lnSpc>
                <a:spcPct val="101699"/>
              </a:lnSpc>
              <a:spcBef>
                <a:spcPts val="7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58750" algn="l"/>
              </a:tabLst>
            </a:pPr>
            <a:r>
              <a:rPr sz="1200" spc="85" dirty="0">
                <a:latin typeface="Calibri"/>
                <a:cs typeface="Calibri"/>
              </a:rPr>
              <a:t>Ένα </a:t>
            </a:r>
            <a:r>
              <a:rPr sz="1200" spc="100" dirty="0">
                <a:latin typeface="Calibri"/>
                <a:cs typeface="Calibri"/>
              </a:rPr>
              <a:t>VPN </a:t>
            </a:r>
            <a:r>
              <a:rPr sz="1200" spc="65" dirty="0">
                <a:latin typeface="Calibri"/>
                <a:cs typeface="Calibri"/>
              </a:rPr>
              <a:t>(Virtual </a:t>
            </a:r>
            <a:r>
              <a:rPr sz="1200" spc="70" dirty="0">
                <a:latin typeface="Calibri"/>
                <a:cs typeface="Calibri"/>
              </a:rPr>
              <a:t>Private </a:t>
            </a:r>
            <a:r>
              <a:rPr sz="1200" spc="85" dirty="0">
                <a:latin typeface="Calibri"/>
                <a:cs typeface="Calibri"/>
              </a:rPr>
              <a:t>Network </a:t>
            </a:r>
            <a:r>
              <a:rPr sz="1200" spc="55" dirty="0">
                <a:latin typeface="Calibri"/>
                <a:cs typeface="Calibri"/>
              </a:rPr>
              <a:t>- </a:t>
            </a:r>
            <a:r>
              <a:rPr sz="1200" spc="90" dirty="0">
                <a:latin typeface="Calibri"/>
                <a:cs typeface="Calibri"/>
              </a:rPr>
              <a:t>ασφαλής 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απομακρυσμένη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πρόσβαση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δίκτυα)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περιλαμβάνει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σύνολο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b="1" spc="95" dirty="0">
                <a:latin typeface="Calibri"/>
                <a:cs typeface="Calibri"/>
              </a:rPr>
              <a:t>ουσιωδών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στοιχείων: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8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0" dirty="0">
                <a:latin typeface="Calibri"/>
                <a:cs typeface="Calibri"/>
              </a:rPr>
              <a:t>Εξυπηρετητής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VPN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ή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πύλη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VPN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40475" y="2445067"/>
            <a:ext cx="759460" cy="7683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800" b="1" spc="35" dirty="0">
                <a:latin typeface="Calibri"/>
                <a:cs typeface="Calibri"/>
              </a:rPr>
              <a:t>Client </a:t>
            </a:r>
            <a:r>
              <a:rPr sz="800" b="1" spc="40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(σύστημα </a:t>
            </a:r>
            <a:r>
              <a:rPr sz="800" b="1" spc="65" dirty="0">
                <a:latin typeface="Calibri"/>
                <a:cs typeface="Calibri"/>
              </a:rPr>
              <a:t>ή </a:t>
            </a:r>
            <a:r>
              <a:rPr sz="800" b="1" spc="7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πρόγραμμα </a:t>
            </a:r>
            <a:r>
              <a:rPr sz="800" b="1" spc="65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που </a:t>
            </a:r>
            <a:r>
              <a:rPr sz="800" b="1" spc="65" dirty="0">
                <a:latin typeface="Calibri"/>
                <a:cs typeface="Calibri"/>
              </a:rPr>
              <a:t> </a:t>
            </a:r>
            <a:r>
              <a:rPr sz="800" b="1" spc="50" dirty="0">
                <a:latin typeface="Calibri"/>
                <a:cs typeface="Calibri"/>
              </a:rPr>
              <a:t>επικοινωνεί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με </a:t>
            </a:r>
            <a:r>
              <a:rPr sz="800" b="1" spc="-165" dirty="0">
                <a:latin typeface="Calibri"/>
                <a:cs typeface="Calibri"/>
              </a:rPr>
              <a:t> </a:t>
            </a:r>
            <a:r>
              <a:rPr sz="800" b="1" spc="45" dirty="0">
                <a:latin typeface="Calibri"/>
                <a:cs typeface="Calibri"/>
              </a:rPr>
              <a:t>server)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37550" y="2699385"/>
            <a:ext cx="873760" cy="963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900"/>
              </a:lnSpc>
              <a:spcBef>
                <a:spcPts val="100"/>
              </a:spcBef>
            </a:pPr>
            <a:r>
              <a:rPr sz="800" b="1" spc="65" dirty="0">
                <a:latin typeface="Calibri"/>
                <a:cs typeface="Calibri"/>
              </a:rPr>
              <a:t>Π</a:t>
            </a:r>
            <a:r>
              <a:rPr sz="800" b="1" spc="50" dirty="0">
                <a:latin typeface="Calibri"/>
                <a:cs typeface="Calibri"/>
              </a:rPr>
              <a:t>ρ</a:t>
            </a:r>
            <a:r>
              <a:rPr sz="800" b="1" spc="70" dirty="0">
                <a:latin typeface="Calibri"/>
                <a:cs typeface="Calibri"/>
              </a:rPr>
              <a:t>ω</a:t>
            </a:r>
            <a:r>
              <a:rPr sz="800" b="1" spc="35" dirty="0">
                <a:latin typeface="Calibri"/>
                <a:cs typeface="Calibri"/>
              </a:rPr>
              <a:t>τ</a:t>
            </a:r>
            <a:r>
              <a:rPr sz="800" b="1" spc="55" dirty="0">
                <a:latin typeface="Calibri"/>
                <a:cs typeface="Calibri"/>
              </a:rPr>
              <a:t>ό</a:t>
            </a:r>
            <a:r>
              <a:rPr sz="800" b="1" spc="45" dirty="0">
                <a:latin typeface="Calibri"/>
                <a:cs typeface="Calibri"/>
              </a:rPr>
              <a:t>κ</a:t>
            </a:r>
            <a:r>
              <a:rPr sz="800" b="1" spc="55" dirty="0">
                <a:latin typeface="Calibri"/>
                <a:cs typeface="Calibri"/>
              </a:rPr>
              <a:t>ο</a:t>
            </a:r>
            <a:r>
              <a:rPr sz="800" b="1" spc="40" dirty="0">
                <a:latin typeface="Calibri"/>
                <a:cs typeface="Calibri"/>
              </a:rPr>
              <a:t>λ</a:t>
            </a:r>
            <a:r>
              <a:rPr sz="800" b="1" spc="45" dirty="0">
                <a:latin typeface="Calibri"/>
                <a:cs typeface="Calibri"/>
              </a:rPr>
              <a:t>λ</a:t>
            </a:r>
            <a:r>
              <a:rPr sz="800" b="1" spc="65" dirty="0">
                <a:latin typeface="Calibri"/>
                <a:cs typeface="Calibri"/>
              </a:rPr>
              <a:t>ο</a:t>
            </a:r>
            <a:r>
              <a:rPr sz="800" b="1" spc="20" dirty="0">
                <a:latin typeface="Calibri"/>
                <a:cs typeface="Calibri"/>
              </a:rPr>
              <a:t> </a:t>
            </a:r>
            <a:r>
              <a:rPr sz="800" b="1" spc="65" dirty="0">
                <a:latin typeface="Calibri"/>
                <a:cs typeface="Calibri"/>
              </a:rPr>
              <a:t>V</a:t>
            </a:r>
            <a:r>
              <a:rPr sz="800" b="1" spc="60" dirty="0">
                <a:latin typeface="Calibri"/>
                <a:cs typeface="Calibri"/>
              </a:rPr>
              <a:t>P</a:t>
            </a:r>
            <a:r>
              <a:rPr sz="800" b="1" spc="45" dirty="0">
                <a:latin typeface="Calibri"/>
                <a:cs typeface="Calibri"/>
              </a:rPr>
              <a:t>N  (Virtual Private </a:t>
            </a:r>
            <a:r>
              <a:rPr sz="800" b="1" spc="5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Network </a:t>
            </a:r>
            <a:r>
              <a:rPr sz="800" b="1" spc="35" dirty="0">
                <a:latin typeface="Calibri"/>
                <a:cs typeface="Calibri"/>
              </a:rPr>
              <a:t>- </a:t>
            </a:r>
            <a:r>
              <a:rPr sz="800" b="1" spc="4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ασφαλής </a:t>
            </a:r>
            <a:r>
              <a:rPr sz="800" b="1" spc="65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απομακρυσμένη </a:t>
            </a:r>
            <a:r>
              <a:rPr sz="800" b="1" spc="-17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πρόσβαση </a:t>
            </a:r>
            <a:r>
              <a:rPr sz="800" b="1" spc="55" dirty="0">
                <a:latin typeface="Calibri"/>
                <a:cs typeface="Calibri"/>
              </a:rPr>
              <a:t>σε </a:t>
            </a:r>
            <a:r>
              <a:rPr sz="800" b="1" spc="60" dirty="0">
                <a:latin typeface="Calibri"/>
                <a:cs typeface="Calibri"/>
              </a:rPr>
              <a:t> </a:t>
            </a:r>
            <a:r>
              <a:rPr sz="800" b="1" spc="50" dirty="0">
                <a:latin typeface="Calibri"/>
                <a:cs typeface="Calibri"/>
              </a:rPr>
              <a:t>δίκτυα)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473055" y="2423477"/>
            <a:ext cx="1546860" cy="5200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800" b="1" spc="25" dirty="0">
                <a:latin typeface="Calibri"/>
                <a:cs typeface="Calibri"/>
              </a:rPr>
              <a:t>Διακομιστής</a:t>
            </a:r>
            <a:r>
              <a:rPr sz="800" b="1" spc="-5" dirty="0">
                <a:latin typeface="Calibri"/>
                <a:cs typeface="Calibri"/>
              </a:rPr>
              <a:t> </a:t>
            </a:r>
            <a:r>
              <a:rPr sz="800" b="1" spc="45" dirty="0">
                <a:latin typeface="Calibri"/>
                <a:cs typeface="Calibri"/>
              </a:rPr>
              <a:t>VPN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25" dirty="0">
                <a:latin typeface="Calibri"/>
                <a:cs typeface="Calibri"/>
              </a:rPr>
              <a:t>(Virtual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b="1" spc="30" dirty="0">
                <a:latin typeface="Calibri"/>
                <a:cs typeface="Calibri"/>
              </a:rPr>
              <a:t>Private </a:t>
            </a:r>
            <a:r>
              <a:rPr sz="800" b="1" spc="-165" dirty="0">
                <a:latin typeface="Calibri"/>
                <a:cs typeface="Calibri"/>
              </a:rPr>
              <a:t> </a:t>
            </a:r>
            <a:r>
              <a:rPr sz="800" b="1" spc="35" dirty="0">
                <a:latin typeface="Calibri"/>
                <a:cs typeface="Calibri"/>
              </a:rPr>
              <a:t>Network </a:t>
            </a:r>
            <a:r>
              <a:rPr sz="800" b="1" spc="25" dirty="0">
                <a:latin typeface="Calibri"/>
                <a:cs typeface="Calibri"/>
              </a:rPr>
              <a:t>- </a:t>
            </a:r>
            <a:r>
              <a:rPr sz="800" b="1" spc="40" dirty="0">
                <a:latin typeface="Calibri"/>
                <a:cs typeface="Calibri"/>
              </a:rPr>
              <a:t>ασφαλής </a:t>
            </a:r>
            <a:r>
              <a:rPr sz="800" b="1" spc="45" dirty="0">
                <a:latin typeface="Calibri"/>
                <a:cs typeface="Calibri"/>
              </a:rPr>
              <a:t> </a:t>
            </a:r>
            <a:r>
              <a:rPr sz="800" b="1" spc="40" dirty="0">
                <a:latin typeface="Calibri"/>
                <a:cs typeface="Calibri"/>
              </a:rPr>
              <a:t>απομακρυσμένη πρόσβαση </a:t>
            </a:r>
            <a:r>
              <a:rPr sz="800" b="1" spc="35" dirty="0">
                <a:latin typeface="Calibri"/>
                <a:cs typeface="Calibri"/>
              </a:rPr>
              <a:t>σε </a:t>
            </a:r>
            <a:r>
              <a:rPr sz="800" b="1" spc="40" dirty="0">
                <a:latin typeface="Calibri"/>
                <a:cs typeface="Calibri"/>
              </a:rPr>
              <a:t> </a:t>
            </a:r>
            <a:r>
              <a:rPr sz="800" b="1" spc="30" dirty="0">
                <a:latin typeface="Calibri"/>
                <a:cs typeface="Calibri"/>
              </a:rPr>
              <a:t>δίκτυα)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1515" y="3247389"/>
            <a:ext cx="7046595" cy="287782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96875" marR="607695" indent="-182880">
              <a:lnSpc>
                <a:spcPts val="1230"/>
              </a:lnSpc>
              <a:spcBef>
                <a:spcPts val="16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050" spc="140" dirty="0">
                <a:latin typeface="Calibri"/>
                <a:cs typeface="Calibri"/>
              </a:rPr>
              <a:t>Ο </a:t>
            </a:r>
            <a:r>
              <a:rPr sz="1050" spc="75" dirty="0">
                <a:latin typeface="Calibri"/>
                <a:cs typeface="Calibri"/>
              </a:rPr>
              <a:t>client </a:t>
            </a:r>
            <a:r>
              <a:rPr sz="1050" spc="100" dirty="0">
                <a:latin typeface="Calibri"/>
                <a:cs typeface="Calibri"/>
              </a:rPr>
              <a:t>(σύστημα </a:t>
            </a:r>
            <a:r>
              <a:rPr sz="1050" spc="110" dirty="0">
                <a:latin typeface="Calibri"/>
                <a:cs typeface="Calibri"/>
              </a:rPr>
              <a:t>ή </a:t>
            </a:r>
            <a:r>
              <a:rPr sz="1050" spc="105" dirty="0">
                <a:latin typeface="Calibri"/>
                <a:cs typeface="Calibri"/>
              </a:rPr>
              <a:t>πρόγραμμα </a:t>
            </a:r>
            <a:r>
              <a:rPr sz="1050" spc="110" dirty="0">
                <a:latin typeface="Calibri"/>
                <a:cs typeface="Calibri"/>
              </a:rPr>
              <a:t>που </a:t>
            </a:r>
            <a:r>
              <a:rPr sz="1050" spc="90" dirty="0">
                <a:latin typeface="Calibri"/>
                <a:cs typeface="Calibri"/>
              </a:rPr>
              <a:t>επικοινωνεί </a:t>
            </a:r>
            <a:r>
              <a:rPr sz="1050" spc="100" dirty="0">
                <a:latin typeface="Calibri"/>
                <a:cs typeface="Calibri"/>
              </a:rPr>
              <a:t>με </a:t>
            </a:r>
            <a:r>
              <a:rPr sz="1050" spc="80" dirty="0">
                <a:latin typeface="Calibri"/>
                <a:cs typeface="Calibri"/>
              </a:rPr>
              <a:t>server) </a:t>
            </a:r>
            <a:r>
              <a:rPr sz="1050" spc="114" dirty="0">
                <a:latin typeface="Calibri"/>
                <a:cs typeface="Calibri"/>
              </a:rPr>
              <a:t>VPN </a:t>
            </a:r>
            <a:r>
              <a:rPr sz="1050" spc="75" dirty="0">
                <a:latin typeface="Calibri"/>
                <a:cs typeface="Calibri"/>
              </a:rPr>
              <a:t>(Virtual </a:t>
            </a:r>
            <a:r>
              <a:rPr sz="1050" spc="80" dirty="0">
                <a:latin typeface="Calibri"/>
                <a:cs typeface="Calibri"/>
              </a:rPr>
              <a:t>Private </a:t>
            </a:r>
            <a:r>
              <a:rPr sz="1050" spc="100" dirty="0">
                <a:latin typeface="Calibri"/>
                <a:cs typeface="Calibri"/>
              </a:rPr>
              <a:t>Network </a:t>
            </a:r>
            <a:r>
              <a:rPr sz="1050" spc="65" dirty="0">
                <a:latin typeface="Calibri"/>
                <a:cs typeface="Calibri"/>
              </a:rPr>
              <a:t>- 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ασφαλής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απομακρυσμένη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πρόσβαση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δίκτυα)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αντιστοιχεί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μια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συγκεκριμένη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εφαρμογή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(π.χ. </a:t>
            </a:r>
            <a:r>
              <a:rPr sz="1050" spc="80" dirty="0">
                <a:latin typeface="Calibri"/>
                <a:cs typeface="Calibri"/>
              </a:rPr>
              <a:t>tunnelblick </a:t>
            </a:r>
            <a:r>
              <a:rPr sz="1050" spc="110" dirty="0">
                <a:latin typeface="Calibri"/>
                <a:cs typeface="Calibri"/>
              </a:rPr>
              <a:t>ή </a:t>
            </a:r>
            <a:r>
              <a:rPr sz="1050" spc="105" dirty="0">
                <a:latin typeface="Calibri"/>
                <a:cs typeface="Calibri"/>
              </a:rPr>
              <a:t>OpenVPN) </a:t>
            </a:r>
            <a:r>
              <a:rPr sz="1050" spc="90" dirty="0">
                <a:latin typeface="Calibri"/>
                <a:cs typeface="Calibri"/>
              </a:rPr>
              <a:t>ικανή </a:t>
            </a:r>
            <a:r>
              <a:rPr sz="1050" spc="105" dirty="0">
                <a:latin typeface="Calibri"/>
                <a:cs typeface="Calibri"/>
              </a:rPr>
              <a:t>να </a:t>
            </a:r>
            <a:r>
              <a:rPr sz="1050" spc="90" dirty="0">
                <a:latin typeface="Calibri"/>
                <a:cs typeface="Calibri"/>
              </a:rPr>
              <a:t>κατανοεί </a:t>
            </a:r>
            <a:r>
              <a:rPr sz="1050" spc="100" dirty="0">
                <a:latin typeface="Calibri"/>
                <a:cs typeface="Calibri"/>
              </a:rPr>
              <a:t>ένα </a:t>
            </a:r>
            <a:r>
              <a:rPr sz="1050" spc="105" dirty="0">
                <a:latin typeface="Calibri"/>
                <a:cs typeface="Calibri"/>
              </a:rPr>
              <a:t>σύνολο συνθηκών διαρθρώσεων </a:t>
            </a:r>
            <a:r>
              <a:rPr sz="1050" spc="85" dirty="0">
                <a:latin typeface="Calibri"/>
                <a:cs typeface="Calibri"/>
              </a:rPr>
              <a:t>και 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διεπαφών.</a:t>
            </a:r>
            <a:endParaRPr sz="1050" dirty="0">
              <a:latin typeface="Calibri"/>
              <a:cs typeface="Calibri"/>
            </a:endParaRPr>
          </a:p>
          <a:p>
            <a:pPr marL="396875" marR="1030605" indent="-182880">
              <a:lnSpc>
                <a:spcPct val="101800"/>
              </a:lnSpc>
              <a:spcBef>
                <a:spcPts val="869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050" spc="70" dirty="0">
                <a:latin typeface="Calibri"/>
                <a:cs typeface="Calibri"/>
              </a:rPr>
              <a:t>Διαρθρώσεις </a:t>
            </a:r>
            <a:r>
              <a:rPr sz="1050" spc="75" dirty="0">
                <a:latin typeface="Calibri"/>
                <a:cs typeface="Calibri"/>
              </a:rPr>
              <a:t>όσον </a:t>
            </a:r>
            <a:r>
              <a:rPr sz="1050" spc="85" dirty="0">
                <a:latin typeface="Calibri"/>
                <a:cs typeface="Calibri"/>
              </a:rPr>
              <a:t>αφορά </a:t>
            </a:r>
            <a:r>
              <a:rPr sz="1050" spc="55" dirty="0">
                <a:latin typeface="Calibri"/>
                <a:cs typeface="Calibri"/>
              </a:rPr>
              <a:t>τις </a:t>
            </a:r>
            <a:r>
              <a:rPr sz="1050" spc="75" dirty="0">
                <a:latin typeface="Calibri"/>
                <a:cs typeface="Calibri"/>
              </a:rPr>
              <a:t>διεπαφές </a:t>
            </a:r>
            <a:r>
              <a:rPr sz="1050" spc="65" dirty="0">
                <a:latin typeface="Calibri"/>
                <a:cs typeface="Calibri"/>
              </a:rPr>
              <a:t>και </a:t>
            </a:r>
            <a:r>
              <a:rPr sz="1050" spc="75" dirty="0">
                <a:latin typeface="Calibri"/>
                <a:cs typeface="Calibri"/>
              </a:rPr>
              <a:t>τα </a:t>
            </a:r>
            <a:r>
              <a:rPr sz="1050" spc="70" dirty="0">
                <a:latin typeface="Calibri"/>
                <a:cs typeface="Calibri"/>
              </a:rPr>
              <a:t>ιδεατά εξαρτήματα, </a:t>
            </a:r>
            <a:r>
              <a:rPr sz="1050" spc="80" dirty="0">
                <a:latin typeface="Calibri"/>
                <a:cs typeface="Calibri"/>
              </a:rPr>
              <a:t>καθώς </a:t>
            </a:r>
            <a:r>
              <a:rPr sz="1050" spc="65" dirty="0">
                <a:latin typeface="Calibri"/>
                <a:cs typeface="Calibri"/>
              </a:rPr>
              <a:t>και </a:t>
            </a:r>
            <a:r>
              <a:rPr sz="1050" spc="70" dirty="0">
                <a:latin typeface="Calibri"/>
                <a:cs typeface="Calibri"/>
              </a:rPr>
              <a:t>τον </a:t>
            </a:r>
            <a:r>
              <a:rPr sz="1050" spc="75" dirty="0">
                <a:latin typeface="Calibri"/>
                <a:cs typeface="Calibri"/>
              </a:rPr>
              <a:t>τύπο 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κρυπτογράφησης,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επαλήθευση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χρήστη,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τους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μηχανισμούς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ανταλλαγής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κλειδιών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κ.λπ.</a:t>
            </a: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750" dirty="0">
              <a:latin typeface="Calibri"/>
              <a:cs typeface="Calibri"/>
            </a:endParaRPr>
          </a:p>
          <a:p>
            <a:pPr marL="396240" indent="-182880">
              <a:lnSpc>
                <a:spcPct val="100000"/>
              </a:lnSpc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0" dirty="0">
                <a:latin typeface="Calibri"/>
                <a:cs typeface="Calibri"/>
              </a:rPr>
              <a:t>Πρωτόκολλα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επικοινωνίας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VPN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(Virtual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Private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Network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- </a:t>
            </a:r>
            <a:r>
              <a:rPr sz="1050" spc="80" dirty="0">
                <a:latin typeface="Calibri"/>
                <a:cs typeface="Calibri"/>
              </a:rPr>
              <a:t>ασφαλής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απομακρυσμένη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πρόσβαση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δίκτυα)</a:t>
            </a: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 dirty="0">
              <a:latin typeface="Calibri"/>
              <a:cs typeface="Calibri"/>
            </a:endParaRPr>
          </a:p>
          <a:p>
            <a:pPr marL="103505" marR="1815464" indent="-91440" algn="just">
              <a:lnSpc>
                <a:spcPct val="100000"/>
              </a:lnSpc>
              <a:spcBef>
                <a:spcPts val="132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58750" algn="l"/>
              </a:tabLst>
            </a:pPr>
            <a:r>
              <a:rPr sz="1200" spc="110" dirty="0">
                <a:latin typeface="Calibri"/>
                <a:cs typeface="Calibri"/>
              </a:rPr>
              <a:t>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ασφάλεια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αποδίδει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ένα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VPN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(Virtual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Private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Network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-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ασφαλής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απομακρυσμένη </a:t>
            </a:r>
            <a:r>
              <a:rPr sz="1200" spc="95" dirty="0">
                <a:latin typeface="Calibri"/>
                <a:cs typeface="Calibri"/>
              </a:rPr>
              <a:t>πρόσβαση </a:t>
            </a:r>
            <a:r>
              <a:rPr sz="1200" spc="85" dirty="0">
                <a:latin typeface="Calibri"/>
                <a:cs typeface="Calibri"/>
              </a:rPr>
              <a:t>σε </a:t>
            </a:r>
            <a:r>
              <a:rPr sz="1200" spc="75" dirty="0">
                <a:latin typeface="Calibri"/>
                <a:cs typeface="Calibri"/>
              </a:rPr>
              <a:t>δίκτυα) </a:t>
            </a:r>
            <a:r>
              <a:rPr sz="1200" spc="80" dirty="0">
                <a:latin typeface="Calibri"/>
                <a:cs typeface="Calibri"/>
              </a:rPr>
              <a:t>ακολουθεί </a:t>
            </a:r>
            <a:r>
              <a:rPr sz="1200" spc="85" dirty="0">
                <a:latin typeface="Calibri"/>
                <a:cs typeface="Calibri"/>
              </a:rPr>
              <a:t>ένα σύνολο </a:t>
            </a:r>
            <a:r>
              <a:rPr sz="1200" b="1" spc="85" dirty="0">
                <a:latin typeface="Calibri"/>
                <a:cs typeface="Calibri"/>
              </a:rPr>
              <a:t>σταδίων </a:t>
            </a:r>
            <a:r>
              <a:rPr sz="1200" b="1" spc="-265" dirty="0">
                <a:latin typeface="Calibri"/>
                <a:cs typeface="Calibri"/>
              </a:rPr>
              <a:t> </a:t>
            </a:r>
            <a:r>
              <a:rPr sz="1200" b="1" spc="70" dirty="0">
                <a:latin typeface="Calibri"/>
                <a:cs typeface="Calibri"/>
              </a:rPr>
              <a:t>εκτέλεσης:</a:t>
            </a:r>
            <a:endParaRPr sz="12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8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0" dirty="0">
                <a:latin typeface="Calibri"/>
                <a:cs typeface="Calibri"/>
              </a:rPr>
              <a:t>Αμοιβαία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επαλήθευση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χρήστη</a:t>
            </a:r>
            <a:endParaRPr sz="10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1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5" dirty="0">
                <a:latin typeface="Calibri"/>
                <a:cs typeface="Calibri"/>
              </a:rPr>
              <a:t>Διαπραγμάτευση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παραμέτρων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ασφάλειας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30" name="object 2"/>
          <p:cNvSpPr txBox="1"/>
          <p:nvPr/>
        </p:nvSpPr>
        <p:spPr>
          <a:xfrm>
            <a:off x="910432" y="6125209"/>
            <a:ext cx="476059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spc="75" dirty="0">
                <a:latin typeface="Calibri"/>
                <a:cs typeface="Calibri"/>
              </a:rPr>
              <a:t>Καθιέρωση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ασφαλούς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καναλιού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επικοινωνίας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από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σημείο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σημείο</a:t>
            </a:r>
            <a:endParaRPr sz="10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31639" y="3712209"/>
            <a:ext cx="7988934" cy="1364615"/>
            <a:chOff x="745490" y="4473892"/>
            <a:chExt cx="7988934" cy="1364615"/>
          </a:xfrm>
        </p:grpSpPr>
        <p:sp>
          <p:nvSpPr>
            <p:cNvPr id="8" name="object 8"/>
            <p:cNvSpPr/>
            <p:nvPr/>
          </p:nvSpPr>
          <p:spPr>
            <a:xfrm>
              <a:off x="3140075" y="5105082"/>
              <a:ext cx="2969895" cy="201295"/>
            </a:xfrm>
            <a:custGeom>
              <a:avLst/>
              <a:gdLst/>
              <a:ahLst/>
              <a:cxnLst/>
              <a:rect l="l" t="t" r="r" b="b"/>
              <a:pathLst>
                <a:path w="2969895" h="201295">
                  <a:moveTo>
                    <a:pt x="2944812" y="0"/>
                  </a:moveTo>
                  <a:lnTo>
                    <a:pt x="0" y="0"/>
                  </a:lnTo>
                  <a:lnTo>
                    <a:pt x="9842" y="7937"/>
                  </a:lnTo>
                  <a:lnTo>
                    <a:pt x="17780" y="29527"/>
                  </a:lnTo>
                  <a:lnTo>
                    <a:pt x="23177" y="61277"/>
                  </a:lnTo>
                  <a:lnTo>
                    <a:pt x="25082" y="100329"/>
                  </a:lnTo>
                  <a:lnTo>
                    <a:pt x="23177" y="139699"/>
                  </a:lnTo>
                  <a:lnTo>
                    <a:pt x="17780" y="171449"/>
                  </a:lnTo>
                  <a:lnTo>
                    <a:pt x="9842" y="193039"/>
                  </a:lnTo>
                  <a:lnTo>
                    <a:pt x="0" y="200977"/>
                  </a:lnTo>
                  <a:lnTo>
                    <a:pt x="2944812" y="200977"/>
                  </a:lnTo>
                  <a:lnTo>
                    <a:pt x="2954654" y="193039"/>
                  </a:lnTo>
                  <a:lnTo>
                    <a:pt x="2962592" y="171449"/>
                  </a:lnTo>
                  <a:lnTo>
                    <a:pt x="2967990" y="139699"/>
                  </a:lnTo>
                  <a:lnTo>
                    <a:pt x="2969895" y="100329"/>
                  </a:lnTo>
                  <a:lnTo>
                    <a:pt x="2967990" y="61277"/>
                  </a:lnTo>
                  <a:lnTo>
                    <a:pt x="2962592" y="29527"/>
                  </a:lnTo>
                  <a:lnTo>
                    <a:pt x="2954654" y="7937"/>
                  </a:lnTo>
                  <a:lnTo>
                    <a:pt x="294481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14992" y="5105082"/>
              <a:ext cx="50165" cy="201295"/>
            </a:xfrm>
            <a:custGeom>
              <a:avLst/>
              <a:gdLst/>
              <a:ahLst/>
              <a:cxnLst/>
              <a:rect l="l" t="t" r="r" b="b"/>
              <a:pathLst>
                <a:path w="50164" h="201295">
                  <a:moveTo>
                    <a:pt x="25082" y="0"/>
                  </a:moveTo>
                  <a:lnTo>
                    <a:pt x="15239" y="7937"/>
                  </a:lnTo>
                  <a:lnTo>
                    <a:pt x="7302" y="29527"/>
                  </a:lnTo>
                  <a:lnTo>
                    <a:pt x="1905" y="61277"/>
                  </a:lnTo>
                  <a:lnTo>
                    <a:pt x="0" y="100329"/>
                  </a:lnTo>
                  <a:lnTo>
                    <a:pt x="1905" y="139699"/>
                  </a:lnTo>
                  <a:lnTo>
                    <a:pt x="7302" y="171449"/>
                  </a:lnTo>
                  <a:lnTo>
                    <a:pt x="15239" y="193039"/>
                  </a:lnTo>
                  <a:lnTo>
                    <a:pt x="25082" y="200977"/>
                  </a:lnTo>
                  <a:lnTo>
                    <a:pt x="34925" y="193039"/>
                  </a:lnTo>
                  <a:lnTo>
                    <a:pt x="42862" y="171449"/>
                  </a:lnTo>
                  <a:lnTo>
                    <a:pt x="48259" y="139699"/>
                  </a:lnTo>
                  <a:lnTo>
                    <a:pt x="50164" y="100329"/>
                  </a:lnTo>
                  <a:lnTo>
                    <a:pt x="48259" y="61277"/>
                  </a:lnTo>
                  <a:lnTo>
                    <a:pt x="42862" y="29527"/>
                  </a:lnTo>
                  <a:lnTo>
                    <a:pt x="34925" y="7937"/>
                  </a:lnTo>
                  <a:lnTo>
                    <a:pt x="25082" y="0"/>
                  </a:lnTo>
                  <a:close/>
                </a:path>
              </a:pathLst>
            </a:custGeom>
            <a:solidFill>
              <a:srgbClr val="FFD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14992" y="5105082"/>
              <a:ext cx="2995295" cy="201295"/>
            </a:xfrm>
            <a:custGeom>
              <a:avLst/>
              <a:gdLst/>
              <a:ahLst/>
              <a:cxnLst/>
              <a:rect l="l" t="t" r="r" b="b"/>
              <a:pathLst>
                <a:path w="2995295" h="201295">
                  <a:moveTo>
                    <a:pt x="25082" y="0"/>
                  </a:moveTo>
                  <a:lnTo>
                    <a:pt x="48259" y="61277"/>
                  </a:lnTo>
                  <a:lnTo>
                    <a:pt x="50164" y="100329"/>
                  </a:lnTo>
                  <a:lnTo>
                    <a:pt x="48259" y="139699"/>
                  </a:lnTo>
                  <a:lnTo>
                    <a:pt x="34925" y="193039"/>
                  </a:lnTo>
                  <a:lnTo>
                    <a:pt x="25082" y="200977"/>
                  </a:lnTo>
                  <a:lnTo>
                    <a:pt x="15239" y="193039"/>
                  </a:lnTo>
                  <a:lnTo>
                    <a:pt x="7302" y="171449"/>
                  </a:lnTo>
                  <a:lnTo>
                    <a:pt x="1905" y="139699"/>
                  </a:lnTo>
                  <a:lnTo>
                    <a:pt x="0" y="100329"/>
                  </a:lnTo>
                  <a:lnTo>
                    <a:pt x="1905" y="61277"/>
                  </a:lnTo>
                  <a:lnTo>
                    <a:pt x="7302" y="29527"/>
                  </a:lnTo>
                  <a:lnTo>
                    <a:pt x="15239" y="7937"/>
                  </a:lnTo>
                  <a:lnTo>
                    <a:pt x="25082" y="0"/>
                  </a:lnTo>
                  <a:lnTo>
                    <a:pt x="2969895" y="0"/>
                  </a:lnTo>
                  <a:lnTo>
                    <a:pt x="2979737" y="7937"/>
                  </a:lnTo>
                  <a:lnTo>
                    <a:pt x="2987674" y="29527"/>
                  </a:lnTo>
                  <a:lnTo>
                    <a:pt x="2993072" y="61277"/>
                  </a:lnTo>
                  <a:lnTo>
                    <a:pt x="2994977" y="100329"/>
                  </a:lnTo>
                  <a:lnTo>
                    <a:pt x="2993072" y="139699"/>
                  </a:lnTo>
                  <a:lnTo>
                    <a:pt x="2987674" y="171449"/>
                  </a:lnTo>
                  <a:lnTo>
                    <a:pt x="2979737" y="193039"/>
                  </a:lnTo>
                  <a:lnTo>
                    <a:pt x="2969895" y="200977"/>
                  </a:lnTo>
                  <a:lnTo>
                    <a:pt x="25082" y="20097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06862" y="4582794"/>
              <a:ext cx="1247775" cy="12557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1504" y="4727892"/>
              <a:ext cx="736599" cy="5781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9380" y="4723764"/>
              <a:ext cx="736600" cy="5781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88079" y="4849494"/>
              <a:ext cx="490854" cy="4937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54687" y="4815839"/>
              <a:ext cx="490854" cy="4937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00207" y="4693919"/>
              <a:ext cx="905192" cy="9144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46482" y="4481194"/>
              <a:ext cx="945197" cy="10382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87892" y="4579619"/>
              <a:ext cx="945197" cy="103822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050405" y="4531677"/>
              <a:ext cx="1466215" cy="1051560"/>
            </a:xfrm>
            <a:custGeom>
              <a:avLst/>
              <a:gdLst/>
              <a:ahLst/>
              <a:cxnLst/>
              <a:rect l="l" t="t" r="r" b="b"/>
              <a:pathLst>
                <a:path w="1466215" h="1051560">
                  <a:moveTo>
                    <a:pt x="938861" y="952500"/>
                  </a:moveTo>
                  <a:lnTo>
                    <a:pt x="559435" y="952500"/>
                  </a:lnTo>
                  <a:lnTo>
                    <a:pt x="584200" y="982662"/>
                  </a:lnTo>
                  <a:lnTo>
                    <a:pt x="613410" y="1008062"/>
                  </a:lnTo>
                  <a:lnTo>
                    <a:pt x="646747" y="1028065"/>
                  </a:lnTo>
                  <a:lnTo>
                    <a:pt x="683577" y="1042352"/>
                  </a:lnTo>
                  <a:lnTo>
                    <a:pt x="728979" y="1051242"/>
                  </a:lnTo>
                  <a:lnTo>
                    <a:pt x="774065" y="1050925"/>
                  </a:lnTo>
                  <a:lnTo>
                    <a:pt x="817245" y="1042035"/>
                  </a:lnTo>
                  <a:lnTo>
                    <a:pt x="857885" y="1025525"/>
                  </a:lnTo>
                  <a:lnTo>
                    <a:pt x="894397" y="1001712"/>
                  </a:lnTo>
                  <a:lnTo>
                    <a:pt x="925829" y="971232"/>
                  </a:lnTo>
                  <a:lnTo>
                    <a:pt x="938861" y="952500"/>
                  </a:lnTo>
                  <a:close/>
                </a:path>
                <a:path w="1466215" h="1051560">
                  <a:moveTo>
                    <a:pt x="367029" y="92075"/>
                  </a:moveTo>
                  <a:lnTo>
                    <a:pt x="328929" y="93980"/>
                  </a:lnTo>
                  <a:lnTo>
                    <a:pt x="283845" y="104457"/>
                  </a:lnTo>
                  <a:lnTo>
                    <a:pt x="242887" y="123190"/>
                  </a:lnTo>
                  <a:lnTo>
                    <a:pt x="207327" y="148590"/>
                  </a:lnTo>
                  <a:lnTo>
                    <a:pt x="177482" y="180022"/>
                  </a:lnTo>
                  <a:lnTo>
                    <a:pt x="154304" y="216852"/>
                  </a:lnTo>
                  <a:lnTo>
                    <a:pt x="138429" y="257175"/>
                  </a:lnTo>
                  <a:lnTo>
                    <a:pt x="131127" y="300672"/>
                  </a:lnTo>
                  <a:lnTo>
                    <a:pt x="132715" y="345757"/>
                  </a:lnTo>
                  <a:lnTo>
                    <a:pt x="131445" y="349250"/>
                  </a:lnTo>
                  <a:lnTo>
                    <a:pt x="66992" y="371475"/>
                  </a:lnTo>
                  <a:lnTo>
                    <a:pt x="19367" y="420052"/>
                  </a:lnTo>
                  <a:lnTo>
                    <a:pt x="2540" y="463232"/>
                  </a:lnTo>
                  <a:lnTo>
                    <a:pt x="0" y="508000"/>
                  </a:lnTo>
                  <a:lnTo>
                    <a:pt x="11429" y="550862"/>
                  </a:lnTo>
                  <a:lnTo>
                    <a:pt x="35877" y="588645"/>
                  </a:lnTo>
                  <a:lnTo>
                    <a:pt x="72072" y="618172"/>
                  </a:lnTo>
                  <a:lnTo>
                    <a:pt x="52704" y="643255"/>
                  </a:lnTo>
                  <a:lnTo>
                    <a:pt x="39687" y="671830"/>
                  </a:lnTo>
                  <a:lnTo>
                    <a:pt x="33020" y="701992"/>
                  </a:lnTo>
                  <a:lnTo>
                    <a:pt x="33337" y="733425"/>
                  </a:lnTo>
                  <a:lnTo>
                    <a:pt x="46037" y="777875"/>
                  </a:lnTo>
                  <a:lnTo>
                    <a:pt x="71754" y="815022"/>
                  </a:lnTo>
                  <a:lnTo>
                    <a:pt x="107315" y="842327"/>
                  </a:lnTo>
                  <a:lnTo>
                    <a:pt x="150177" y="857885"/>
                  </a:lnTo>
                  <a:lnTo>
                    <a:pt x="197485" y="859790"/>
                  </a:lnTo>
                  <a:lnTo>
                    <a:pt x="200025" y="864552"/>
                  </a:lnTo>
                  <a:lnTo>
                    <a:pt x="227965" y="902017"/>
                  </a:lnTo>
                  <a:lnTo>
                    <a:pt x="261302" y="933132"/>
                  </a:lnTo>
                  <a:lnTo>
                    <a:pt x="298767" y="957580"/>
                  </a:lnTo>
                  <a:lnTo>
                    <a:pt x="339725" y="975360"/>
                  </a:lnTo>
                  <a:lnTo>
                    <a:pt x="383222" y="985837"/>
                  </a:lnTo>
                  <a:lnTo>
                    <a:pt x="427672" y="989012"/>
                  </a:lnTo>
                  <a:lnTo>
                    <a:pt x="472757" y="984885"/>
                  </a:lnTo>
                  <a:lnTo>
                    <a:pt x="516890" y="972502"/>
                  </a:lnTo>
                  <a:lnTo>
                    <a:pt x="559435" y="952500"/>
                  </a:lnTo>
                  <a:lnTo>
                    <a:pt x="938861" y="952500"/>
                  </a:lnTo>
                  <a:lnTo>
                    <a:pt x="951229" y="934720"/>
                  </a:lnTo>
                  <a:lnTo>
                    <a:pt x="969010" y="892810"/>
                  </a:lnTo>
                  <a:lnTo>
                    <a:pt x="1174613" y="892810"/>
                  </a:lnTo>
                  <a:lnTo>
                    <a:pt x="1224915" y="851217"/>
                  </a:lnTo>
                  <a:lnTo>
                    <a:pt x="1248410" y="815657"/>
                  </a:lnTo>
                  <a:lnTo>
                    <a:pt x="1263650" y="775652"/>
                  </a:lnTo>
                  <a:lnTo>
                    <a:pt x="1269047" y="731520"/>
                  </a:lnTo>
                  <a:lnTo>
                    <a:pt x="1297940" y="725805"/>
                  </a:lnTo>
                  <a:lnTo>
                    <a:pt x="1351915" y="703580"/>
                  </a:lnTo>
                  <a:lnTo>
                    <a:pt x="1410335" y="656272"/>
                  </a:lnTo>
                  <a:lnTo>
                    <a:pt x="1436370" y="620077"/>
                  </a:lnTo>
                  <a:lnTo>
                    <a:pt x="1454467" y="580390"/>
                  </a:lnTo>
                  <a:lnTo>
                    <a:pt x="1464310" y="538480"/>
                  </a:lnTo>
                  <a:lnTo>
                    <a:pt x="1465897" y="495300"/>
                  </a:lnTo>
                  <a:lnTo>
                    <a:pt x="1458912" y="452437"/>
                  </a:lnTo>
                  <a:lnTo>
                    <a:pt x="1443354" y="411162"/>
                  </a:lnTo>
                  <a:lnTo>
                    <a:pt x="1418907" y="372427"/>
                  </a:lnTo>
                  <a:lnTo>
                    <a:pt x="1422082" y="364807"/>
                  </a:lnTo>
                  <a:lnTo>
                    <a:pt x="1424940" y="357187"/>
                  </a:lnTo>
                  <a:lnTo>
                    <a:pt x="1427162" y="349250"/>
                  </a:lnTo>
                  <a:lnTo>
                    <a:pt x="1433512" y="301942"/>
                  </a:lnTo>
                  <a:lnTo>
                    <a:pt x="1427162" y="256540"/>
                  </a:lnTo>
                  <a:lnTo>
                    <a:pt x="1409700" y="214630"/>
                  </a:lnTo>
                  <a:lnTo>
                    <a:pt x="1381760" y="178435"/>
                  </a:lnTo>
                  <a:lnTo>
                    <a:pt x="1344929" y="150177"/>
                  </a:lnTo>
                  <a:lnTo>
                    <a:pt x="1300162" y="131762"/>
                  </a:lnTo>
                  <a:lnTo>
                    <a:pt x="1297562" y="122555"/>
                  </a:lnTo>
                  <a:lnTo>
                    <a:pt x="475615" y="122555"/>
                  </a:lnTo>
                  <a:lnTo>
                    <a:pt x="441007" y="106362"/>
                  </a:lnTo>
                  <a:lnTo>
                    <a:pt x="404495" y="96202"/>
                  </a:lnTo>
                  <a:lnTo>
                    <a:pt x="367029" y="92075"/>
                  </a:lnTo>
                  <a:close/>
                </a:path>
                <a:path w="1466215" h="1051560">
                  <a:moveTo>
                    <a:pt x="1174613" y="892810"/>
                  </a:moveTo>
                  <a:lnTo>
                    <a:pt x="969010" y="892810"/>
                  </a:lnTo>
                  <a:lnTo>
                    <a:pt x="992822" y="905192"/>
                  </a:lnTo>
                  <a:lnTo>
                    <a:pt x="1018222" y="914082"/>
                  </a:lnTo>
                  <a:lnTo>
                    <a:pt x="1044257" y="919797"/>
                  </a:lnTo>
                  <a:lnTo>
                    <a:pt x="1071245" y="921702"/>
                  </a:lnTo>
                  <a:lnTo>
                    <a:pt x="1116329" y="916940"/>
                  </a:lnTo>
                  <a:lnTo>
                    <a:pt x="1157922" y="902970"/>
                  </a:lnTo>
                  <a:lnTo>
                    <a:pt x="1174613" y="892810"/>
                  </a:lnTo>
                  <a:close/>
                </a:path>
                <a:path w="1466215" h="1051560">
                  <a:moveTo>
                    <a:pt x="627697" y="28575"/>
                  </a:moveTo>
                  <a:lnTo>
                    <a:pt x="582295" y="36195"/>
                  </a:lnTo>
                  <a:lnTo>
                    <a:pt x="540067" y="54927"/>
                  </a:lnTo>
                  <a:lnTo>
                    <a:pt x="503872" y="83820"/>
                  </a:lnTo>
                  <a:lnTo>
                    <a:pt x="475615" y="122555"/>
                  </a:lnTo>
                  <a:lnTo>
                    <a:pt x="1297562" y="122555"/>
                  </a:lnTo>
                  <a:lnTo>
                    <a:pt x="1292542" y="104775"/>
                  </a:lnTo>
                  <a:lnTo>
                    <a:pt x="1277641" y="79375"/>
                  </a:lnTo>
                  <a:lnTo>
                    <a:pt x="762000" y="79375"/>
                  </a:lnTo>
                  <a:lnTo>
                    <a:pt x="752475" y="70802"/>
                  </a:lnTo>
                  <a:lnTo>
                    <a:pt x="720090" y="49212"/>
                  </a:lnTo>
                  <a:lnTo>
                    <a:pt x="674687" y="32702"/>
                  </a:lnTo>
                  <a:lnTo>
                    <a:pt x="627697" y="28575"/>
                  </a:lnTo>
                  <a:close/>
                </a:path>
                <a:path w="1466215" h="1051560">
                  <a:moveTo>
                    <a:pt x="915352" y="635"/>
                  </a:moveTo>
                  <a:lnTo>
                    <a:pt x="869632" y="1270"/>
                  </a:lnTo>
                  <a:lnTo>
                    <a:pt x="826770" y="15240"/>
                  </a:lnTo>
                  <a:lnTo>
                    <a:pt x="789622" y="41592"/>
                  </a:lnTo>
                  <a:lnTo>
                    <a:pt x="762000" y="79375"/>
                  </a:lnTo>
                  <a:lnTo>
                    <a:pt x="1277641" y="79375"/>
                  </a:lnTo>
                  <a:lnTo>
                    <a:pt x="1264602" y="57150"/>
                  </a:lnTo>
                  <a:lnTo>
                    <a:pt x="1263325" y="56197"/>
                  </a:lnTo>
                  <a:lnTo>
                    <a:pt x="1012190" y="56197"/>
                  </a:lnTo>
                  <a:lnTo>
                    <a:pt x="1001395" y="43815"/>
                  </a:lnTo>
                  <a:lnTo>
                    <a:pt x="989012" y="32385"/>
                  </a:lnTo>
                  <a:lnTo>
                    <a:pt x="975360" y="22542"/>
                  </a:lnTo>
                  <a:lnTo>
                    <a:pt x="960754" y="14605"/>
                  </a:lnTo>
                  <a:lnTo>
                    <a:pt x="915352" y="635"/>
                  </a:lnTo>
                  <a:close/>
                </a:path>
                <a:path w="1466215" h="1051560">
                  <a:moveTo>
                    <a:pt x="1124585" y="0"/>
                  </a:moveTo>
                  <a:lnTo>
                    <a:pt x="1083310" y="8572"/>
                  </a:lnTo>
                  <a:lnTo>
                    <a:pt x="1045210" y="27305"/>
                  </a:lnTo>
                  <a:lnTo>
                    <a:pt x="1012190" y="56197"/>
                  </a:lnTo>
                  <a:lnTo>
                    <a:pt x="1263325" y="56197"/>
                  </a:lnTo>
                  <a:lnTo>
                    <a:pt x="1207135" y="14287"/>
                  </a:lnTo>
                  <a:lnTo>
                    <a:pt x="1166495" y="1905"/>
                  </a:lnTo>
                  <a:lnTo>
                    <a:pt x="112458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050405" y="4531677"/>
              <a:ext cx="1466215" cy="1051560"/>
            </a:xfrm>
            <a:custGeom>
              <a:avLst/>
              <a:gdLst/>
              <a:ahLst/>
              <a:cxnLst/>
              <a:rect l="l" t="t" r="r" b="b"/>
              <a:pathLst>
                <a:path w="1466215" h="1051560">
                  <a:moveTo>
                    <a:pt x="132715" y="345757"/>
                  </a:moveTo>
                  <a:lnTo>
                    <a:pt x="131127" y="300672"/>
                  </a:lnTo>
                  <a:lnTo>
                    <a:pt x="138429" y="257175"/>
                  </a:lnTo>
                  <a:lnTo>
                    <a:pt x="154304" y="216852"/>
                  </a:lnTo>
                  <a:lnTo>
                    <a:pt x="177482" y="180022"/>
                  </a:lnTo>
                  <a:lnTo>
                    <a:pt x="207327" y="148590"/>
                  </a:lnTo>
                  <a:lnTo>
                    <a:pt x="242887" y="123190"/>
                  </a:lnTo>
                  <a:lnTo>
                    <a:pt x="283845" y="104457"/>
                  </a:lnTo>
                  <a:lnTo>
                    <a:pt x="328929" y="93980"/>
                  </a:lnTo>
                  <a:lnTo>
                    <a:pt x="367029" y="92075"/>
                  </a:lnTo>
                  <a:lnTo>
                    <a:pt x="404495" y="96202"/>
                  </a:lnTo>
                  <a:lnTo>
                    <a:pt x="441007" y="106362"/>
                  </a:lnTo>
                  <a:lnTo>
                    <a:pt x="475615" y="122555"/>
                  </a:lnTo>
                  <a:lnTo>
                    <a:pt x="503872" y="83820"/>
                  </a:lnTo>
                  <a:lnTo>
                    <a:pt x="540067" y="54927"/>
                  </a:lnTo>
                  <a:lnTo>
                    <a:pt x="582295" y="36195"/>
                  </a:lnTo>
                  <a:lnTo>
                    <a:pt x="627697" y="28575"/>
                  </a:lnTo>
                  <a:lnTo>
                    <a:pt x="674687" y="32702"/>
                  </a:lnTo>
                  <a:lnTo>
                    <a:pt x="720090" y="49212"/>
                  </a:lnTo>
                  <a:lnTo>
                    <a:pt x="752475" y="70802"/>
                  </a:lnTo>
                  <a:lnTo>
                    <a:pt x="762000" y="79375"/>
                  </a:lnTo>
                  <a:lnTo>
                    <a:pt x="789622" y="41592"/>
                  </a:lnTo>
                  <a:lnTo>
                    <a:pt x="826770" y="15240"/>
                  </a:lnTo>
                  <a:lnTo>
                    <a:pt x="869632" y="1270"/>
                  </a:lnTo>
                  <a:lnTo>
                    <a:pt x="915352" y="635"/>
                  </a:lnTo>
                  <a:lnTo>
                    <a:pt x="960754" y="14605"/>
                  </a:lnTo>
                  <a:lnTo>
                    <a:pt x="975360" y="22542"/>
                  </a:lnTo>
                  <a:lnTo>
                    <a:pt x="989012" y="32385"/>
                  </a:lnTo>
                  <a:lnTo>
                    <a:pt x="1001395" y="43815"/>
                  </a:lnTo>
                  <a:lnTo>
                    <a:pt x="1012190" y="56197"/>
                  </a:lnTo>
                  <a:lnTo>
                    <a:pt x="1045210" y="27305"/>
                  </a:lnTo>
                  <a:lnTo>
                    <a:pt x="1083310" y="8572"/>
                  </a:lnTo>
                  <a:lnTo>
                    <a:pt x="1124585" y="0"/>
                  </a:lnTo>
                  <a:lnTo>
                    <a:pt x="1166495" y="1905"/>
                  </a:lnTo>
                  <a:lnTo>
                    <a:pt x="1207135" y="14287"/>
                  </a:lnTo>
                  <a:lnTo>
                    <a:pt x="1244600" y="37465"/>
                  </a:lnTo>
                  <a:lnTo>
                    <a:pt x="1280795" y="80010"/>
                  </a:lnTo>
                  <a:lnTo>
                    <a:pt x="1300162" y="131762"/>
                  </a:lnTo>
                  <a:lnTo>
                    <a:pt x="1344929" y="150177"/>
                  </a:lnTo>
                  <a:lnTo>
                    <a:pt x="1381760" y="178435"/>
                  </a:lnTo>
                  <a:lnTo>
                    <a:pt x="1409700" y="214630"/>
                  </a:lnTo>
                  <a:lnTo>
                    <a:pt x="1427162" y="256540"/>
                  </a:lnTo>
                  <a:lnTo>
                    <a:pt x="1433512" y="301942"/>
                  </a:lnTo>
                  <a:lnTo>
                    <a:pt x="1427162" y="349250"/>
                  </a:lnTo>
                  <a:lnTo>
                    <a:pt x="1424940" y="357187"/>
                  </a:lnTo>
                  <a:lnTo>
                    <a:pt x="1422082" y="364807"/>
                  </a:lnTo>
                  <a:lnTo>
                    <a:pt x="1418907" y="372427"/>
                  </a:lnTo>
                  <a:lnTo>
                    <a:pt x="1443354" y="411162"/>
                  </a:lnTo>
                  <a:lnTo>
                    <a:pt x="1458912" y="452437"/>
                  </a:lnTo>
                  <a:lnTo>
                    <a:pt x="1465897" y="495300"/>
                  </a:lnTo>
                  <a:lnTo>
                    <a:pt x="1464310" y="538480"/>
                  </a:lnTo>
                  <a:lnTo>
                    <a:pt x="1454467" y="580390"/>
                  </a:lnTo>
                  <a:lnTo>
                    <a:pt x="1436370" y="620077"/>
                  </a:lnTo>
                  <a:lnTo>
                    <a:pt x="1410335" y="656272"/>
                  </a:lnTo>
                  <a:lnTo>
                    <a:pt x="1376679" y="687387"/>
                  </a:lnTo>
                  <a:lnTo>
                    <a:pt x="1325879" y="716280"/>
                  </a:lnTo>
                  <a:lnTo>
                    <a:pt x="1269047" y="731520"/>
                  </a:lnTo>
                  <a:lnTo>
                    <a:pt x="1263650" y="775652"/>
                  </a:lnTo>
                  <a:lnTo>
                    <a:pt x="1248410" y="815657"/>
                  </a:lnTo>
                  <a:lnTo>
                    <a:pt x="1224915" y="851217"/>
                  </a:lnTo>
                  <a:lnTo>
                    <a:pt x="1194435" y="880745"/>
                  </a:lnTo>
                  <a:lnTo>
                    <a:pt x="1157922" y="902970"/>
                  </a:lnTo>
                  <a:lnTo>
                    <a:pt x="1116329" y="916940"/>
                  </a:lnTo>
                  <a:lnTo>
                    <a:pt x="1071245" y="921702"/>
                  </a:lnTo>
                  <a:lnTo>
                    <a:pt x="1044257" y="919797"/>
                  </a:lnTo>
                  <a:lnTo>
                    <a:pt x="1018222" y="914082"/>
                  </a:lnTo>
                  <a:lnTo>
                    <a:pt x="992822" y="905192"/>
                  </a:lnTo>
                  <a:lnTo>
                    <a:pt x="969010" y="892810"/>
                  </a:lnTo>
                  <a:lnTo>
                    <a:pt x="951229" y="934720"/>
                  </a:lnTo>
                  <a:lnTo>
                    <a:pt x="925829" y="971232"/>
                  </a:lnTo>
                  <a:lnTo>
                    <a:pt x="894397" y="1001712"/>
                  </a:lnTo>
                  <a:lnTo>
                    <a:pt x="857885" y="1025525"/>
                  </a:lnTo>
                  <a:lnTo>
                    <a:pt x="817245" y="1042035"/>
                  </a:lnTo>
                  <a:lnTo>
                    <a:pt x="774065" y="1050925"/>
                  </a:lnTo>
                  <a:lnTo>
                    <a:pt x="728979" y="1051242"/>
                  </a:lnTo>
                  <a:lnTo>
                    <a:pt x="683577" y="1042352"/>
                  </a:lnTo>
                  <a:lnTo>
                    <a:pt x="646747" y="1028065"/>
                  </a:lnTo>
                  <a:lnTo>
                    <a:pt x="613410" y="1008062"/>
                  </a:lnTo>
                  <a:lnTo>
                    <a:pt x="584200" y="982662"/>
                  </a:lnTo>
                  <a:lnTo>
                    <a:pt x="559435" y="952500"/>
                  </a:lnTo>
                  <a:lnTo>
                    <a:pt x="516890" y="972502"/>
                  </a:lnTo>
                  <a:lnTo>
                    <a:pt x="472757" y="984885"/>
                  </a:lnTo>
                  <a:lnTo>
                    <a:pt x="427672" y="989012"/>
                  </a:lnTo>
                  <a:lnTo>
                    <a:pt x="383222" y="985837"/>
                  </a:lnTo>
                  <a:lnTo>
                    <a:pt x="339725" y="975360"/>
                  </a:lnTo>
                  <a:lnTo>
                    <a:pt x="298767" y="957580"/>
                  </a:lnTo>
                  <a:lnTo>
                    <a:pt x="261302" y="933132"/>
                  </a:lnTo>
                  <a:lnTo>
                    <a:pt x="227965" y="902017"/>
                  </a:lnTo>
                  <a:lnTo>
                    <a:pt x="200025" y="864552"/>
                  </a:lnTo>
                  <a:lnTo>
                    <a:pt x="197485" y="859790"/>
                  </a:lnTo>
                  <a:lnTo>
                    <a:pt x="150177" y="857885"/>
                  </a:lnTo>
                  <a:lnTo>
                    <a:pt x="107315" y="842327"/>
                  </a:lnTo>
                  <a:lnTo>
                    <a:pt x="71754" y="815022"/>
                  </a:lnTo>
                  <a:lnTo>
                    <a:pt x="46037" y="777875"/>
                  </a:lnTo>
                  <a:lnTo>
                    <a:pt x="33337" y="733425"/>
                  </a:lnTo>
                  <a:lnTo>
                    <a:pt x="33020" y="701992"/>
                  </a:lnTo>
                  <a:lnTo>
                    <a:pt x="39687" y="671830"/>
                  </a:lnTo>
                  <a:lnTo>
                    <a:pt x="52704" y="643255"/>
                  </a:lnTo>
                  <a:lnTo>
                    <a:pt x="72072" y="618172"/>
                  </a:lnTo>
                  <a:lnTo>
                    <a:pt x="35877" y="588645"/>
                  </a:lnTo>
                  <a:lnTo>
                    <a:pt x="11429" y="550862"/>
                  </a:lnTo>
                  <a:lnTo>
                    <a:pt x="0" y="508000"/>
                  </a:lnTo>
                  <a:lnTo>
                    <a:pt x="2540" y="463232"/>
                  </a:lnTo>
                  <a:lnTo>
                    <a:pt x="19367" y="420052"/>
                  </a:lnTo>
                  <a:lnTo>
                    <a:pt x="66992" y="371475"/>
                  </a:lnTo>
                  <a:lnTo>
                    <a:pt x="131445" y="349250"/>
                  </a:lnTo>
                  <a:lnTo>
                    <a:pt x="132715" y="345757"/>
                  </a:lnTo>
                </a:path>
                <a:path w="1466215" h="1051560">
                  <a:moveTo>
                    <a:pt x="159702" y="633412"/>
                  </a:moveTo>
                  <a:lnTo>
                    <a:pt x="137160" y="633412"/>
                  </a:lnTo>
                  <a:lnTo>
                    <a:pt x="115252" y="630237"/>
                  </a:lnTo>
                  <a:lnTo>
                    <a:pt x="93979" y="623887"/>
                  </a:lnTo>
                  <a:lnTo>
                    <a:pt x="73660" y="614045"/>
                  </a:lnTo>
                </a:path>
                <a:path w="1466215" h="1051560">
                  <a:moveTo>
                    <a:pt x="235585" y="846137"/>
                  </a:moveTo>
                  <a:lnTo>
                    <a:pt x="226377" y="849312"/>
                  </a:lnTo>
                  <a:lnTo>
                    <a:pt x="216852" y="851852"/>
                  </a:lnTo>
                  <a:lnTo>
                    <a:pt x="207327" y="853757"/>
                  </a:lnTo>
                  <a:lnTo>
                    <a:pt x="197802" y="855345"/>
                  </a:lnTo>
                </a:path>
                <a:path w="1466215" h="1051560">
                  <a:moveTo>
                    <a:pt x="559435" y="948055"/>
                  </a:moveTo>
                  <a:lnTo>
                    <a:pt x="552767" y="937895"/>
                  </a:lnTo>
                  <a:lnTo>
                    <a:pt x="546735" y="927417"/>
                  </a:lnTo>
                  <a:lnTo>
                    <a:pt x="541337" y="916622"/>
                  </a:lnTo>
                  <a:lnTo>
                    <a:pt x="536575" y="905827"/>
                  </a:lnTo>
                </a:path>
                <a:path w="1466215" h="1051560">
                  <a:moveTo>
                    <a:pt x="978217" y="842327"/>
                  </a:moveTo>
                  <a:lnTo>
                    <a:pt x="976947" y="854075"/>
                  </a:lnTo>
                  <a:lnTo>
                    <a:pt x="975042" y="865822"/>
                  </a:lnTo>
                  <a:lnTo>
                    <a:pt x="972185" y="877570"/>
                  </a:lnTo>
                  <a:lnTo>
                    <a:pt x="969010" y="889000"/>
                  </a:lnTo>
                </a:path>
                <a:path w="1466215" h="1051560">
                  <a:moveTo>
                    <a:pt x="1157922" y="554990"/>
                  </a:moveTo>
                  <a:lnTo>
                    <a:pt x="1195704" y="578485"/>
                  </a:lnTo>
                  <a:lnTo>
                    <a:pt x="1226502" y="608965"/>
                  </a:lnTo>
                  <a:lnTo>
                    <a:pt x="1249362" y="645160"/>
                  </a:lnTo>
                  <a:lnTo>
                    <a:pt x="1263650" y="685482"/>
                  </a:lnTo>
                  <a:lnTo>
                    <a:pt x="1268412" y="728980"/>
                  </a:lnTo>
                </a:path>
                <a:path w="1466215" h="1051560">
                  <a:moveTo>
                    <a:pt x="1418272" y="369887"/>
                  </a:moveTo>
                  <a:lnTo>
                    <a:pt x="1408747" y="388302"/>
                  </a:lnTo>
                  <a:lnTo>
                    <a:pt x="1397317" y="405130"/>
                  </a:lnTo>
                  <a:lnTo>
                    <a:pt x="1383982" y="421005"/>
                  </a:lnTo>
                  <a:lnTo>
                    <a:pt x="1369060" y="434975"/>
                  </a:lnTo>
                </a:path>
                <a:path w="1466215" h="1051560">
                  <a:moveTo>
                    <a:pt x="1300162" y="127952"/>
                  </a:moveTo>
                  <a:lnTo>
                    <a:pt x="1301432" y="135572"/>
                  </a:lnTo>
                  <a:lnTo>
                    <a:pt x="1302385" y="143192"/>
                  </a:lnTo>
                  <a:lnTo>
                    <a:pt x="1302702" y="151130"/>
                  </a:lnTo>
                  <a:lnTo>
                    <a:pt x="1303020" y="158750"/>
                  </a:lnTo>
                </a:path>
                <a:path w="1466215" h="1051560">
                  <a:moveTo>
                    <a:pt x="986790" y="92075"/>
                  </a:moveTo>
                  <a:lnTo>
                    <a:pt x="991870" y="81597"/>
                  </a:lnTo>
                  <a:lnTo>
                    <a:pt x="997902" y="71437"/>
                  </a:lnTo>
                  <a:lnTo>
                    <a:pt x="1004570" y="61912"/>
                  </a:lnTo>
                  <a:lnTo>
                    <a:pt x="1011872" y="52705"/>
                  </a:lnTo>
                </a:path>
                <a:path w="1466215" h="1051560">
                  <a:moveTo>
                    <a:pt x="751522" y="110807"/>
                  </a:moveTo>
                  <a:lnTo>
                    <a:pt x="753745" y="101917"/>
                  </a:lnTo>
                  <a:lnTo>
                    <a:pt x="756285" y="93345"/>
                  </a:lnTo>
                  <a:lnTo>
                    <a:pt x="759777" y="85090"/>
                  </a:lnTo>
                  <a:lnTo>
                    <a:pt x="763587" y="76835"/>
                  </a:lnTo>
                </a:path>
                <a:path w="1466215" h="1051560">
                  <a:moveTo>
                    <a:pt x="475297" y="122237"/>
                  </a:moveTo>
                  <a:lnTo>
                    <a:pt x="487045" y="129540"/>
                  </a:lnTo>
                  <a:lnTo>
                    <a:pt x="498475" y="137477"/>
                  </a:lnTo>
                  <a:lnTo>
                    <a:pt x="509270" y="146050"/>
                  </a:lnTo>
                  <a:lnTo>
                    <a:pt x="519429" y="155257"/>
                  </a:lnTo>
                </a:path>
                <a:path w="1466215" h="1051560">
                  <a:moveTo>
                    <a:pt x="140335" y="380365"/>
                  </a:moveTo>
                  <a:lnTo>
                    <a:pt x="138112" y="371792"/>
                  </a:lnTo>
                  <a:lnTo>
                    <a:pt x="135890" y="363220"/>
                  </a:lnTo>
                  <a:lnTo>
                    <a:pt x="133985" y="354647"/>
                  </a:lnTo>
                  <a:lnTo>
                    <a:pt x="132715" y="345757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53427" y="4652962"/>
              <a:ext cx="1466215" cy="1051560"/>
            </a:xfrm>
            <a:custGeom>
              <a:avLst/>
              <a:gdLst/>
              <a:ahLst/>
              <a:cxnLst/>
              <a:rect l="l" t="t" r="r" b="b"/>
              <a:pathLst>
                <a:path w="1466214" h="1051560">
                  <a:moveTo>
                    <a:pt x="938861" y="952500"/>
                  </a:moveTo>
                  <a:lnTo>
                    <a:pt x="559435" y="952500"/>
                  </a:lnTo>
                  <a:lnTo>
                    <a:pt x="584200" y="982662"/>
                  </a:lnTo>
                  <a:lnTo>
                    <a:pt x="613410" y="1008062"/>
                  </a:lnTo>
                  <a:lnTo>
                    <a:pt x="646747" y="1028065"/>
                  </a:lnTo>
                  <a:lnTo>
                    <a:pt x="683577" y="1042352"/>
                  </a:lnTo>
                  <a:lnTo>
                    <a:pt x="728979" y="1051242"/>
                  </a:lnTo>
                  <a:lnTo>
                    <a:pt x="774065" y="1050925"/>
                  </a:lnTo>
                  <a:lnTo>
                    <a:pt x="817244" y="1042035"/>
                  </a:lnTo>
                  <a:lnTo>
                    <a:pt x="857885" y="1025525"/>
                  </a:lnTo>
                  <a:lnTo>
                    <a:pt x="894397" y="1001712"/>
                  </a:lnTo>
                  <a:lnTo>
                    <a:pt x="925829" y="971232"/>
                  </a:lnTo>
                  <a:lnTo>
                    <a:pt x="938861" y="952500"/>
                  </a:lnTo>
                  <a:close/>
                </a:path>
                <a:path w="1466214" h="1051560">
                  <a:moveTo>
                    <a:pt x="367029" y="92075"/>
                  </a:moveTo>
                  <a:lnTo>
                    <a:pt x="328929" y="93980"/>
                  </a:lnTo>
                  <a:lnTo>
                    <a:pt x="283844" y="104457"/>
                  </a:lnTo>
                  <a:lnTo>
                    <a:pt x="242887" y="123189"/>
                  </a:lnTo>
                  <a:lnTo>
                    <a:pt x="207327" y="148589"/>
                  </a:lnTo>
                  <a:lnTo>
                    <a:pt x="177482" y="180022"/>
                  </a:lnTo>
                  <a:lnTo>
                    <a:pt x="154304" y="216852"/>
                  </a:lnTo>
                  <a:lnTo>
                    <a:pt x="138429" y="257175"/>
                  </a:lnTo>
                  <a:lnTo>
                    <a:pt x="131127" y="300672"/>
                  </a:lnTo>
                  <a:lnTo>
                    <a:pt x="132715" y="345757"/>
                  </a:lnTo>
                  <a:lnTo>
                    <a:pt x="131444" y="349250"/>
                  </a:lnTo>
                  <a:lnTo>
                    <a:pt x="66992" y="371475"/>
                  </a:lnTo>
                  <a:lnTo>
                    <a:pt x="19367" y="420052"/>
                  </a:lnTo>
                  <a:lnTo>
                    <a:pt x="2539" y="463232"/>
                  </a:lnTo>
                  <a:lnTo>
                    <a:pt x="0" y="508000"/>
                  </a:lnTo>
                  <a:lnTo>
                    <a:pt x="11429" y="550862"/>
                  </a:lnTo>
                  <a:lnTo>
                    <a:pt x="35877" y="588644"/>
                  </a:lnTo>
                  <a:lnTo>
                    <a:pt x="72072" y="618172"/>
                  </a:lnTo>
                  <a:lnTo>
                    <a:pt x="52704" y="643255"/>
                  </a:lnTo>
                  <a:lnTo>
                    <a:pt x="39687" y="671830"/>
                  </a:lnTo>
                  <a:lnTo>
                    <a:pt x="33019" y="701992"/>
                  </a:lnTo>
                  <a:lnTo>
                    <a:pt x="33337" y="733425"/>
                  </a:lnTo>
                  <a:lnTo>
                    <a:pt x="46037" y="777875"/>
                  </a:lnTo>
                  <a:lnTo>
                    <a:pt x="71754" y="815022"/>
                  </a:lnTo>
                  <a:lnTo>
                    <a:pt x="107315" y="842327"/>
                  </a:lnTo>
                  <a:lnTo>
                    <a:pt x="150177" y="857885"/>
                  </a:lnTo>
                  <a:lnTo>
                    <a:pt x="197484" y="859790"/>
                  </a:lnTo>
                  <a:lnTo>
                    <a:pt x="200025" y="864552"/>
                  </a:lnTo>
                  <a:lnTo>
                    <a:pt x="227965" y="902017"/>
                  </a:lnTo>
                  <a:lnTo>
                    <a:pt x="261302" y="933132"/>
                  </a:lnTo>
                  <a:lnTo>
                    <a:pt x="298767" y="957580"/>
                  </a:lnTo>
                  <a:lnTo>
                    <a:pt x="339725" y="975360"/>
                  </a:lnTo>
                  <a:lnTo>
                    <a:pt x="383222" y="985837"/>
                  </a:lnTo>
                  <a:lnTo>
                    <a:pt x="427672" y="989012"/>
                  </a:lnTo>
                  <a:lnTo>
                    <a:pt x="472757" y="984885"/>
                  </a:lnTo>
                  <a:lnTo>
                    <a:pt x="516890" y="972502"/>
                  </a:lnTo>
                  <a:lnTo>
                    <a:pt x="559435" y="952500"/>
                  </a:lnTo>
                  <a:lnTo>
                    <a:pt x="938861" y="952500"/>
                  </a:lnTo>
                  <a:lnTo>
                    <a:pt x="951229" y="934719"/>
                  </a:lnTo>
                  <a:lnTo>
                    <a:pt x="969010" y="892810"/>
                  </a:lnTo>
                  <a:lnTo>
                    <a:pt x="1174613" y="892810"/>
                  </a:lnTo>
                  <a:lnTo>
                    <a:pt x="1224915" y="851217"/>
                  </a:lnTo>
                  <a:lnTo>
                    <a:pt x="1248410" y="815657"/>
                  </a:lnTo>
                  <a:lnTo>
                    <a:pt x="1263649" y="775652"/>
                  </a:lnTo>
                  <a:lnTo>
                    <a:pt x="1269047" y="731519"/>
                  </a:lnTo>
                  <a:lnTo>
                    <a:pt x="1297940" y="725805"/>
                  </a:lnTo>
                  <a:lnTo>
                    <a:pt x="1351915" y="703580"/>
                  </a:lnTo>
                  <a:lnTo>
                    <a:pt x="1410335" y="656272"/>
                  </a:lnTo>
                  <a:lnTo>
                    <a:pt x="1436370" y="620077"/>
                  </a:lnTo>
                  <a:lnTo>
                    <a:pt x="1454467" y="580390"/>
                  </a:lnTo>
                  <a:lnTo>
                    <a:pt x="1464310" y="538480"/>
                  </a:lnTo>
                  <a:lnTo>
                    <a:pt x="1465897" y="495300"/>
                  </a:lnTo>
                  <a:lnTo>
                    <a:pt x="1458912" y="452437"/>
                  </a:lnTo>
                  <a:lnTo>
                    <a:pt x="1443355" y="411162"/>
                  </a:lnTo>
                  <a:lnTo>
                    <a:pt x="1418907" y="372427"/>
                  </a:lnTo>
                  <a:lnTo>
                    <a:pt x="1422082" y="364807"/>
                  </a:lnTo>
                  <a:lnTo>
                    <a:pt x="1424940" y="357187"/>
                  </a:lnTo>
                  <a:lnTo>
                    <a:pt x="1427162" y="349250"/>
                  </a:lnTo>
                  <a:lnTo>
                    <a:pt x="1433512" y="301942"/>
                  </a:lnTo>
                  <a:lnTo>
                    <a:pt x="1427162" y="256539"/>
                  </a:lnTo>
                  <a:lnTo>
                    <a:pt x="1409699" y="214630"/>
                  </a:lnTo>
                  <a:lnTo>
                    <a:pt x="1381760" y="178435"/>
                  </a:lnTo>
                  <a:lnTo>
                    <a:pt x="1344930" y="150177"/>
                  </a:lnTo>
                  <a:lnTo>
                    <a:pt x="1300162" y="131762"/>
                  </a:lnTo>
                  <a:lnTo>
                    <a:pt x="1297562" y="122555"/>
                  </a:lnTo>
                  <a:lnTo>
                    <a:pt x="475615" y="122555"/>
                  </a:lnTo>
                  <a:lnTo>
                    <a:pt x="441007" y="106362"/>
                  </a:lnTo>
                  <a:lnTo>
                    <a:pt x="404494" y="96202"/>
                  </a:lnTo>
                  <a:lnTo>
                    <a:pt x="367029" y="92075"/>
                  </a:lnTo>
                  <a:close/>
                </a:path>
                <a:path w="1466214" h="1051560">
                  <a:moveTo>
                    <a:pt x="1174613" y="892810"/>
                  </a:moveTo>
                  <a:lnTo>
                    <a:pt x="969010" y="892810"/>
                  </a:lnTo>
                  <a:lnTo>
                    <a:pt x="992822" y="905192"/>
                  </a:lnTo>
                  <a:lnTo>
                    <a:pt x="1018222" y="914082"/>
                  </a:lnTo>
                  <a:lnTo>
                    <a:pt x="1044257" y="919797"/>
                  </a:lnTo>
                  <a:lnTo>
                    <a:pt x="1071245" y="921702"/>
                  </a:lnTo>
                  <a:lnTo>
                    <a:pt x="1116330" y="916940"/>
                  </a:lnTo>
                  <a:lnTo>
                    <a:pt x="1157922" y="902969"/>
                  </a:lnTo>
                  <a:lnTo>
                    <a:pt x="1174613" y="892810"/>
                  </a:lnTo>
                  <a:close/>
                </a:path>
                <a:path w="1466214" h="1051560">
                  <a:moveTo>
                    <a:pt x="627697" y="28575"/>
                  </a:moveTo>
                  <a:lnTo>
                    <a:pt x="582294" y="36194"/>
                  </a:lnTo>
                  <a:lnTo>
                    <a:pt x="540067" y="54927"/>
                  </a:lnTo>
                  <a:lnTo>
                    <a:pt x="503872" y="83819"/>
                  </a:lnTo>
                  <a:lnTo>
                    <a:pt x="475615" y="122555"/>
                  </a:lnTo>
                  <a:lnTo>
                    <a:pt x="1297562" y="122555"/>
                  </a:lnTo>
                  <a:lnTo>
                    <a:pt x="1292542" y="104775"/>
                  </a:lnTo>
                  <a:lnTo>
                    <a:pt x="1277641" y="79375"/>
                  </a:lnTo>
                  <a:lnTo>
                    <a:pt x="762000" y="79375"/>
                  </a:lnTo>
                  <a:lnTo>
                    <a:pt x="752475" y="70802"/>
                  </a:lnTo>
                  <a:lnTo>
                    <a:pt x="720090" y="49212"/>
                  </a:lnTo>
                  <a:lnTo>
                    <a:pt x="674687" y="32702"/>
                  </a:lnTo>
                  <a:lnTo>
                    <a:pt x="627697" y="28575"/>
                  </a:lnTo>
                  <a:close/>
                </a:path>
                <a:path w="1466214" h="1051560">
                  <a:moveTo>
                    <a:pt x="915352" y="635"/>
                  </a:moveTo>
                  <a:lnTo>
                    <a:pt x="869632" y="1269"/>
                  </a:lnTo>
                  <a:lnTo>
                    <a:pt x="826769" y="15239"/>
                  </a:lnTo>
                  <a:lnTo>
                    <a:pt x="789622" y="41592"/>
                  </a:lnTo>
                  <a:lnTo>
                    <a:pt x="762000" y="79375"/>
                  </a:lnTo>
                  <a:lnTo>
                    <a:pt x="1277641" y="79375"/>
                  </a:lnTo>
                  <a:lnTo>
                    <a:pt x="1264602" y="57150"/>
                  </a:lnTo>
                  <a:lnTo>
                    <a:pt x="1263325" y="56197"/>
                  </a:lnTo>
                  <a:lnTo>
                    <a:pt x="1012190" y="56197"/>
                  </a:lnTo>
                  <a:lnTo>
                    <a:pt x="1001395" y="43814"/>
                  </a:lnTo>
                  <a:lnTo>
                    <a:pt x="989012" y="32385"/>
                  </a:lnTo>
                  <a:lnTo>
                    <a:pt x="975360" y="22542"/>
                  </a:lnTo>
                  <a:lnTo>
                    <a:pt x="960754" y="14605"/>
                  </a:lnTo>
                  <a:lnTo>
                    <a:pt x="915352" y="635"/>
                  </a:lnTo>
                  <a:close/>
                </a:path>
                <a:path w="1466214" h="1051560">
                  <a:moveTo>
                    <a:pt x="1124585" y="0"/>
                  </a:moveTo>
                  <a:lnTo>
                    <a:pt x="1083310" y="8572"/>
                  </a:lnTo>
                  <a:lnTo>
                    <a:pt x="1045210" y="27305"/>
                  </a:lnTo>
                  <a:lnTo>
                    <a:pt x="1012190" y="56197"/>
                  </a:lnTo>
                  <a:lnTo>
                    <a:pt x="1263325" y="56197"/>
                  </a:lnTo>
                  <a:lnTo>
                    <a:pt x="1207135" y="14287"/>
                  </a:lnTo>
                  <a:lnTo>
                    <a:pt x="1166495" y="1905"/>
                  </a:lnTo>
                  <a:lnTo>
                    <a:pt x="112458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53427" y="4652962"/>
              <a:ext cx="1466215" cy="1051560"/>
            </a:xfrm>
            <a:custGeom>
              <a:avLst/>
              <a:gdLst/>
              <a:ahLst/>
              <a:cxnLst/>
              <a:rect l="l" t="t" r="r" b="b"/>
              <a:pathLst>
                <a:path w="1466214" h="1051560">
                  <a:moveTo>
                    <a:pt x="132715" y="345757"/>
                  </a:moveTo>
                  <a:lnTo>
                    <a:pt x="131127" y="300672"/>
                  </a:lnTo>
                  <a:lnTo>
                    <a:pt x="138429" y="257175"/>
                  </a:lnTo>
                  <a:lnTo>
                    <a:pt x="154304" y="216852"/>
                  </a:lnTo>
                  <a:lnTo>
                    <a:pt x="177482" y="180022"/>
                  </a:lnTo>
                  <a:lnTo>
                    <a:pt x="207327" y="148589"/>
                  </a:lnTo>
                  <a:lnTo>
                    <a:pt x="242887" y="123189"/>
                  </a:lnTo>
                  <a:lnTo>
                    <a:pt x="283844" y="104457"/>
                  </a:lnTo>
                  <a:lnTo>
                    <a:pt x="328929" y="93980"/>
                  </a:lnTo>
                  <a:lnTo>
                    <a:pt x="367029" y="92075"/>
                  </a:lnTo>
                  <a:lnTo>
                    <a:pt x="404494" y="96202"/>
                  </a:lnTo>
                  <a:lnTo>
                    <a:pt x="441007" y="106362"/>
                  </a:lnTo>
                  <a:lnTo>
                    <a:pt x="475615" y="122555"/>
                  </a:lnTo>
                  <a:lnTo>
                    <a:pt x="503872" y="83819"/>
                  </a:lnTo>
                  <a:lnTo>
                    <a:pt x="540067" y="54927"/>
                  </a:lnTo>
                  <a:lnTo>
                    <a:pt x="582294" y="36194"/>
                  </a:lnTo>
                  <a:lnTo>
                    <a:pt x="627697" y="28575"/>
                  </a:lnTo>
                  <a:lnTo>
                    <a:pt x="674687" y="32702"/>
                  </a:lnTo>
                  <a:lnTo>
                    <a:pt x="720090" y="49212"/>
                  </a:lnTo>
                  <a:lnTo>
                    <a:pt x="752475" y="70802"/>
                  </a:lnTo>
                  <a:lnTo>
                    <a:pt x="762000" y="79375"/>
                  </a:lnTo>
                  <a:lnTo>
                    <a:pt x="789622" y="41592"/>
                  </a:lnTo>
                  <a:lnTo>
                    <a:pt x="826769" y="15239"/>
                  </a:lnTo>
                  <a:lnTo>
                    <a:pt x="869632" y="1269"/>
                  </a:lnTo>
                  <a:lnTo>
                    <a:pt x="915352" y="635"/>
                  </a:lnTo>
                  <a:lnTo>
                    <a:pt x="960754" y="14605"/>
                  </a:lnTo>
                  <a:lnTo>
                    <a:pt x="975360" y="22542"/>
                  </a:lnTo>
                  <a:lnTo>
                    <a:pt x="989012" y="32385"/>
                  </a:lnTo>
                  <a:lnTo>
                    <a:pt x="1001395" y="43814"/>
                  </a:lnTo>
                  <a:lnTo>
                    <a:pt x="1012190" y="56197"/>
                  </a:lnTo>
                  <a:lnTo>
                    <a:pt x="1045210" y="27305"/>
                  </a:lnTo>
                  <a:lnTo>
                    <a:pt x="1083310" y="8572"/>
                  </a:lnTo>
                  <a:lnTo>
                    <a:pt x="1124585" y="0"/>
                  </a:lnTo>
                  <a:lnTo>
                    <a:pt x="1166495" y="1905"/>
                  </a:lnTo>
                  <a:lnTo>
                    <a:pt x="1207135" y="14287"/>
                  </a:lnTo>
                  <a:lnTo>
                    <a:pt x="1244599" y="37464"/>
                  </a:lnTo>
                  <a:lnTo>
                    <a:pt x="1280795" y="80010"/>
                  </a:lnTo>
                  <a:lnTo>
                    <a:pt x="1300162" y="131762"/>
                  </a:lnTo>
                  <a:lnTo>
                    <a:pt x="1344930" y="150177"/>
                  </a:lnTo>
                  <a:lnTo>
                    <a:pt x="1381760" y="178435"/>
                  </a:lnTo>
                  <a:lnTo>
                    <a:pt x="1409699" y="214630"/>
                  </a:lnTo>
                  <a:lnTo>
                    <a:pt x="1427162" y="256539"/>
                  </a:lnTo>
                  <a:lnTo>
                    <a:pt x="1433512" y="301942"/>
                  </a:lnTo>
                  <a:lnTo>
                    <a:pt x="1427162" y="349250"/>
                  </a:lnTo>
                  <a:lnTo>
                    <a:pt x="1424940" y="357187"/>
                  </a:lnTo>
                  <a:lnTo>
                    <a:pt x="1422082" y="364807"/>
                  </a:lnTo>
                  <a:lnTo>
                    <a:pt x="1418907" y="372427"/>
                  </a:lnTo>
                  <a:lnTo>
                    <a:pt x="1443355" y="411162"/>
                  </a:lnTo>
                  <a:lnTo>
                    <a:pt x="1458912" y="452437"/>
                  </a:lnTo>
                  <a:lnTo>
                    <a:pt x="1465897" y="495300"/>
                  </a:lnTo>
                  <a:lnTo>
                    <a:pt x="1464310" y="538480"/>
                  </a:lnTo>
                  <a:lnTo>
                    <a:pt x="1454467" y="580390"/>
                  </a:lnTo>
                  <a:lnTo>
                    <a:pt x="1436370" y="620077"/>
                  </a:lnTo>
                  <a:lnTo>
                    <a:pt x="1410335" y="656272"/>
                  </a:lnTo>
                  <a:lnTo>
                    <a:pt x="1376680" y="687387"/>
                  </a:lnTo>
                  <a:lnTo>
                    <a:pt x="1325880" y="716280"/>
                  </a:lnTo>
                  <a:lnTo>
                    <a:pt x="1269047" y="731519"/>
                  </a:lnTo>
                  <a:lnTo>
                    <a:pt x="1263649" y="775652"/>
                  </a:lnTo>
                  <a:lnTo>
                    <a:pt x="1248410" y="815657"/>
                  </a:lnTo>
                  <a:lnTo>
                    <a:pt x="1224915" y="851217"/>
                  </a:lnTo>
                  <a:lnTo>
                    <a:pt x="1194435" y="880744"/>
                  </a:lnTo>
                  <a:lnTo>
                    <a:pt x="1157922" y="902969"/>
                  </a:lnTo>
                  <a:lnTo>
                    <a:pt x="1116330" y="916940"/>
                  </a:lnTo>
                  <a:lnTo>
                    <a:pt x="1071245" y="921702"/>
                  </a:lnTo>
                  <a:lnTo>
                    <a:pt x="1044257" y="919797"/>
                  </a:lnTo>
                  <a:lnTo>
                    <a:pt x="1018222" y="914082"/>
                  </a:lnTo>
                  <a:lnTo>
                    <a:pt x="992822" y="905192"/>
                  </a:lnTo>
                  <a:lnTo>
                    <a:pt x="969010" y="892810"/>
                  </a:lnTo>
                  <a:lnTo>
                    <a:pt x="951229" y="934719"/>
                  </a:lnTo>
                  <a:lnTo>
                    <a:pt x="925829" y="971232"/>
                  </a:lnTo>
                  <a:lnTo>
                    <a:pt x="894397" y="1001712"/>
                  </a:lnTo>
                  <a:lnTo>
                    <a:pt x="857885" y="1025525"/>
                  </a:lnTo>
                  <a:lnTo>
                    <a:pt x="817244" y="1042035"/>
                  </a:lnTo>
                  <a:lnTo>
                    <a:pt x="774065" y="1050925"/>
                  </a:lnTo>
                  <a:lnTo>
                    <a:pt x="728979" y="1051242"/>
                  </a:lnTo>
                  <a:lnTo>
                    <a:pt x="683577" y="1042352"/>
                  </a:lnTo>
                  <a:lnTo>
                    <a:pt x="646747" y="1028065"/>
                  </a:lnTo>
                  <a:lnTo>
                    <a:pt x="613410" y="1008062"/>
                  </a:lnTo>
                  <a:lnTo>
                    <a:pt x="584200" y="982662"/>
                  </a:lnTo>
                  <a:lnTo>
                    <a:pt x="559435" y="952500"/>
                  </a:lnTo>
                  <a:lnTo>
                    <a:pt x="516890" y="972502"/>
                  </a:lnTo>
                  <a:lnTo>
                    <a:pt x="472757" y="984885"/>
                  </a:lnTo>
                  <a:lnTo>
                    <a:pt x="427672" y="989012"/>
                  </a:lnTo>
                  <a:lnTo>
                    <a:pt x="383222" y="985837"/>
                  </a:lnTo>
                  <a:lnTo>
                    <a:pt x="339725" y="975360"/>
                  </a:lnTo>
                  <a:lnTo>
                    <a:pt x="298767" y="957580"/>
                  </a:lnTo>
                  <a:lnTo>
                    <a:pt x="261302" y="933132"/>
                  </a:lnTo>
                  <a:lnTo>
                    <a:pt x="227965" y="902017"/>
                  </a:lnTo>
                  <a:lnTo>
                    <a:pt x="200025" y="864552"/>
                  </a:lnTo>
                  <a:lnTo>
                    <a:pt x="197484" y="859790"/>
                  </a:lnTo>
                  <a:lnTo>
                    <a:pt x="150177" y="857885"/>
                  </a:lnTo>
                  <a:lnTo>
                    <a:pt x="107315" y="842327"/>
                  </a:lnTo>
                  <a:lnTo>
                    <a:pt x="71754" y="815022"/>
                  </a:lnTo>
                  <a:lnTo>
                    <a:pt x="46037" y="777875"/>
                  </a:lnTo>
                  <a:lnTo>
                    <a:pt x="33337" y="733425"/>
                  </a:lnTo>
                  <a:lnTo>
                    <a:pt x="33019" y="701992"/>
                  </a:lnTo>
                  <a:lnTo>
                    <a:pt x="39687" y="671830"/>
                  </a:lnTo>
                  <a:lnTo>
                    <a:pt x="52704" y="643255"/>
                  </a:lnTo>
                  <a:lnTo>
                    <a:pt x="72072" y="618172"/>
                  </a:lnTo>
                  <a:lnTo>
                    <a:pt x="35877" y="588644"/>
                  </a:lnTo>
                  <a:lnTo>
                    <a:pt x="11429" y="550862"/>
                  </a:lnTo>
                  <a:lnTo>
                    <a:pt x="0" y="508000"/>
                  </a:lnTo>
                  <a:lnTo>
                    <a:pt x="2539" y="463232"/>
                  </a:lnTo>
                  <a:lnTo>
                    <a:pt x="19367" y="420052"/>
                  </a:lnTo>
                  <a:lnTo>
                    <a:pt x="66992" y="371475"/>
                  </a:lnTo>
                  <a:lnTo>
                    <a:pt x="131444" y="349250"/>
                  </a:lnTo>
                  <a:lnTo>
                    <a:pt x="132715" y="345757"/>
                  </a:lnTo>
                </a:path>
                <a:path w="1466214" h="1051560">
                  <a:moveTo>
                    <a:pt x="159702" y="633412"/>
                  </a:moveTo>
                  <a:lnTo>
                    <a:pt x="137159" y="633412"/>
                  </a:lnTo>
                  <a:lnTo>
                    <a:pt x="115252" y="630237"/>
                  </a:lnTo>
                  <a:lnTo>
                    <a:pt x="93979" y="623887"/>
                  </a:lnTo>
                  <a:lnTo>
                    <a:pt x="73659" y="614044"/>
                  </a:lnTo>
                </a:path>
                <a:path w="1466214" h="1051560">
                  <a:moveTo>
                    <a:pt x="235584" y="846137"/>
                  </a:moveTo>
                  <a:lnTo>
                    <a:pt x="226377" y="849312"/>
                  </a:lnTo>
                  <a:lnTo>
                    <a:pt x="216852" y="851852"/>
                  </a:lnTo>
                  <a:lnTo>
                    <a:pt x="207327" y="853757"/>
                  </a:lnTo>
                  <a:lnTo>
                    <a:pt x="197802" y="855344"/>
                  </a:lnTo>
                </a:path>
                <a:path w="1466214" h="1051560">
                  <a:moveTo>
                    <a:pt x="559435" y="948055"/>
                  </a:moveTo>
                  <a:lnTo>
                    <a:pt x="552767" y="937894"/>
                  </a:lnTo>
                  <a:lnTo>
                    <a:pt x="546735" y="927417"/>
                  </a:lnTo>
                  <a:lnTo>
                    <a:pt x="541337" y="916622"/>
                  </a:lnTo>
                  <a:lnTo>
                    <a:pt x="536575" y="905827"/>
                  </a:lnTo>
                </a:path>
                <a:path w="1466214" h="1051560">
                  <a:moveTo>
                    <a:pt x="978217" y="842327"/>
                  </a:moveTo>
                  <a:lnTo>
                    <a:pt x="976947" y="854075"/>
                  </a:lnTo>
                  <a:lnTo>
                    <a:pt x="975042" y="865822"/>
                  </a:lnTo>
                  <a:lnTo>
                    <a:pt x="972185" y="877569"/>
                  </a:lnTo>
                  <a:lnTo>
                    <a:pt x="969010" y="889000"/>
                  </a:lnTo>
                </a:path>
                <a:path w="1466214" h="1051560">
                  <a:moveTo>
                    <a:pt x="1157922" y="554989"/>
                  </a:moveTo>
                  <a:lnTo>
                    <a:pt x="1195705" y="578485"/>
                  </a:lnTo>
                  <a:lnTo>
                    <a:pt x="1226502" y="608965"/>
                  </a:lnTo>
                  <a:lnTo>
                    <a:pt x="1249362" y="645160"/>
                  </a:lnTo>
                  <a:lnTo>
                    <a:pt x="1263649" y="685482"/>
                  </a:lnTo>
                  <a:lnTo>
                    <a:pt x="1268412" y="728980"/>
                  </a:lnTo>
                </a:path>
                <a:path w="1466214" h="1051560">
                  <a:moveTo>
                    <a:pt x="1418272" y="369887"/>
                  </a:moveTo>
                  <a:lnTo>
                    <a:pt x="1408747" y="388302"/>
                  </a:lnTo>
                  <a:lnTo>
                    <a:pt x="1397317" y="405130"/>
                  </a:lnTo>
                  <a:lnTo>
                    <a:pt x="1383982" y="421005"/>
                  </a:lnTo>
                  <a:lnTo>
                    <a:pt x="1369060" y="434975"/>
                  </a:lnTo>
                </a:path>
                <a:path w="1466214" h="1051560">
                  <a:moveTo>
                    <a:pt x="1300162" y="127952"/>
                  </a:moveTo>
                  <a:lnTo>
                    <a:pt x="1301432" y="135572"/>
                  </a:lnTo>
                  <a:lnTo>
                    <a:pt x="1302385" y="143192"/>
                  </a:lnTo>
                  <a:lnTo>
                    <a:pt x="1302702" y="151130"/>
                  </a:lnTo>
                  <a:lnTo>
                    <a:pt x="1303020" y="158750"/>
                  </a:lnTo>
                </a:path>
                <a:path w="1466214" h="1051560">
                  <a:moveTo>
                    <a:pt x="986790" y="92075"/>
                  </a:moveTo>
                  <a:lnTo>
                    <a:pt x="991870" y="81597"/>
                  </a:lnTo>
                  <a:lnTo>
                    <a:pt x="997902" y="71437"/>
                  </a:lnTo>
                  <a:lnTo>
                    <a:pt x="1004570" y="61912"/>
                  </a:lnTo>
                  <a:lnTo>
                    <a:pt x="1011872" y="52705"/>
                  </a:lnTo>
                </a:path>
                <a:path w="1466214" h="1051560">
                  <a:moveTo>
                    <a:pt x="751522" y="110807"/>
                  </a:moveTo>
                  <a:lnTo>
                    <a:pt x="753744" y="101917"/>
                  </a:lnTo>
                  <a:lnTo>
                    <a:pt x="756285" y="93344"/>
                  </a:lnTo>
                  <a:lnTo>
                    <a:pt x="759777" y="85089"/>
                  </a:lnTo>
                  <a:lnTo>
                    <a:pt x="763587" y="76835"/>
                  </a:lnTo>
                </a:path>
                <a:path w="1466214" h="1051560">
                  <a:moveTo>
                    <a:pt x="475297" y="122237"/>
                  </a:moveTo>
                  <a:lnTo>
                    <a:pt x="487044" y="129539"/>
                  </a:lnTo>
                  <a:lnTo>
                    <a:pt x="498475" y="137477"/>
                  </a:lnTo>
                  <a:lnTo>
                    <a:pt x="509269" y="146050"/>
                  </a:lnTo>
                  <a:lnTo>
                    <a:pt x="519429" y="155257"/>
                  </a:lnTo>
                </a:path>
                <a:path w="1466214" h="1051560">
                  <a:moveTo>
                    <a:pt x="140334" y="380364"/>
                  </a:moveTo>
                  <a:lnTo>
                    <a:pt x="138112" y="371792"/>
                  </a:lnTo>
                  <a:lnTo>
                    <a:pt x="135890" y="363219"/>
                  </a:lnTo>
                  <a:lnTo>
                    <a:pt x="133984" y="354647"/>
                  </a:lnTo>
                  <a:lnTo>
                    <a:pt x="132715" y="345757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79092" y="4473892"/>
              <a:ext cx="755015" cy="490537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855344" y="777240"/>
            <a:ext cx="28016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Τέσσερις</a:t>
            </a:r>
            <a:r>
              <a:rPr spc="175" dirty="0"/>
              <a:t> </a:t>
            </a:r>
            <a:r>
              <a:rPr spc="150" dirty="0"/>
              <a:t>τύποι</a:t>
            </a:r>
            <a:r>
              <a:rPr spc="200" dirty="0"/>
              <a:t> </a:t>
            </a:r>
            <a:r>
              <a:rPr spc="165" dirty="0"/>
              <a:t>VPNS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91515" y="1511934"/>
            <a:ext cx="6713855" cy="2200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570"/>
              </a:lnSpc>
              <a:buClr>
                <a:srgbClr val="FFBA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200" b="1" spc="105" dirty="0">
                <a:latin typeface="Calibri"/>
                <a:cs typeface="Calibri"/>
              </a:rPr>
              <a:t>VPN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spc="90" dirty="0">
                <a:latin typeface="Calibri"/>
                <a:cs typeface="Calibri"/>
              </a:rPr>
              <a:t>απομακρυσμένης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spc="90" dirty="0">
                <a:latin typeface="Calibri"/>
                <a:cs typeface="Calibri"/>
              </a:rPr>
              <a:t>πρόσβασης: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π.χ.,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διαχειριστές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IT/OT,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μηχανικοί,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κατευθυντές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κ.λπ.)</a:t>
            </a:r>
            <a:endParaRPr sz="1200">
              <a:latin typeface="Calibri"/>
              <a:cs typeface="Calibri"/>
            </a:endParaRPr>
          </a:p>
          <a:p>
            <a:pPr marL="103505" algn="just">
              <a:lnSpc>
                <a:spcPts val="1390"/>
              </a:lnSpc>
            </a:pPr>
            <a:r>
              <a:rPr sz="1200" spc="90" dirty="0">
                <a:latin typeface="Calibri"/>
                <a:cs typeface="Calibri"/>
              </a:rPr>
              <a:t>να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συνδέονται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πόρους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ενός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οργανισμού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από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απόσταση.</a:t>
            </a:r>
            <a:endParaRPr sz="1200">
              <a:latin typeface="Calibri"/>
              <a:cs typeface="Calibri"/>
            </a:endParaRPr>
          </a:p>
          <a:p>
            <a:pPr marL="103505" marR="5080" indent="-91440" algn="just">
              <a:lnSpc>
                <a:spcPct val="99000"/>
              </a:lnSpc>
              <a:spcBef>
                <a:spcPts val="55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200" b="1" spc="75" dirty="0">
                <a:latin typeface="Calibri"/>
                <a:cs typeface="Calibri"/>
              </a:rPr>
              <a:t>Host-to-host </a:t>
            </a:r>
            <a:r>
              <a:rPr sz="1200" b="1" spc="90" dirty="0">
                <a:latin typeface="Calibri"/>
                <a:cs typeface="Calibri"/>
              </a:rPr>
              <a:t>VPN: </a:t>
            </a:r>
            <a:r>
              <a:rPr sz="1200" spc="70" dirty="0">
                <a:latin typeface="Calibri"/>
                <a:cs typeface="Calibri"/>
              </a:rPr>
              <a:t>Είναι </a:t>
            </a:r>
            <a:r>
              <a:rPr sz="1200" spc="85" dirty="0">
                <a:latin typeface="Calibri"/>
                <a:cs typeface="Calibri"/>
              </a:rPr>
              <a:t>παρόμοιο με </a:t>
            </a:r>
            <a:r>
              <a:rPr sz="1200" spc="80" dirty="0">
                <a:latin typeface="Calibri"/>
                <a:cs typeface="Calibri"/>
              </a:rPr>
              <a:t>την </a:t>
            </a:r>
            <a:r>
              <a:rPr sz="1200" spc="90" dirty="0">
                <a:latin typeface="Calibri"/>
                <a:cs typeface="Calibri"/>
              </a:rPr>
              <a:t>απομακρυσμένη </a:t>
            </a:r>
            <a:r>
              <a:rPr sz="1200" spc="85" dirty="0">
                <a:latin typeface="Calibri"/>
                <a:cs typeface="Calibri"/>
              </a:rPr>
              <a:t>πρόσβαση, </a:t>
            </a:r>
            <a:r>
              <a:rPr sz="1200" spc="90" dirty="0">
                <a:latin typeface="Calibri"/>
                <a:cs typeface="Calibri"/>
              </a:rPr>
              <a:t>αλλά </a:t>
            </a:r>
            <a:r>
              <a:rPr sz="1200" spc="95" dirty="0">
                <a:latin typeface="Calibri"/>
                <a:cs typeface="Calibri"/>
              </a:rPr>
              <a:t>η </a:t>
            </a:r>
            <a:r>
              <a:rPr sz="1200" spc="90" dirty="0">
                <a:latin typeface="Calibri"/>
                <a:cs typeface="Calibri"/>
              </a:rPr>
              <a:t>σύνδεση 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γίνεται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μεταξύ </a:t>
            </a:r>
            <a:r>
              <a:rPr sz="1200" spc="90" dirty="0">
                <a:latin typeface="Calibri"/>
                <a:cs typeface="Calibri"/>
              </a:rPr>
              <a:t>δύο </a:t>
            </a:r>
            <a:r>
              <a:rPr sz="1200" spc="80" dirty="0">
                <a:latin typeface="Calibri"/>
                <a:cs typeface="Calibri"/>
              </a:rPr>
              <a:t>υπολογιστών, </a:t>
            </a:r>
            <a:r>
              <a:rPr sz="1200" spc="95" dirty="0">
                <a:latin typeface="Calibri"/>
                <a:cs typeface="Calibri"/>
              </a:rPr>
              <a:t>όπως </a:t>
            </a:r>
            <a:r>
              <a:rPr sz="1200" spc="90" dirty="0">
                <a:latin typeface="Calibri"/>
                <a:cs typeface="Calibri"/>
              </a:rPr>
              <a:t>δύο </a:t>
            </a:r>
            <a:r>
              <a:rPr sz="1200" spc="75" dirty="0">
                <a:latin typeface="Calibri"/>
                <a:cs typeface="Calibri"/>
              </a:rPr>
              <a:t>διακομιστές/Εξυπηρετητές, και </a:t>
            </a:r>
            <a:r>
              <a:rPr sz="1200" spc="70" dirty="0">
                <a:latin typeface="Calibri"/>
                <a:cs typeface="Calibri"/>
              </a:rPr>
              <a:t>όχι  </a:t>
            </a:r>
            <a:r>
              <a:rPr sz="1200" spc="80" dirty="0">
                <a:latin typeface="Calibri"/>
                <a:cs typeface="Calibri"/>
              </a:rPr>
              <a:t>μεταξύ 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client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(σύστημα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ή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πρόγραμμα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επικοινωνεί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server)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εξυπηρετητή.</a:t>
            </a:r>
            <a:endParaRPr sz="1200">
              <a:latin typeface="Calibri"/>
              <a:cs typeface="Calibri"/>
            </a:endParaRPr>
          </a:p>
          <a:p>
            <a:pPr marL="103505" marR="323215" indent="-91440">
              <a:lnSpc>
                <a:spcPct val="96600"/>
              </a:lnSpc>
              <a:spcBef>
                <a:spcPts val="59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200" b="1" spc="65" dirty="0">
                <a:latin typeface="Calibri"/>
                <a:cs typeface="Calibri"/>
              </a:rPr>
              <a:t>Site-to-site </a:t>
            </a:r>
            <a:r>
              <a:rPr sz="1200" b="1" spc="90" dirty="0">
                <a:latin typeface="Calibri"/>
                <a:cs typeface="Calibri"/>
              </a:rPr>
              <a:t>VPN: </a:t>
            </a:r>
            <a:r>
              <a:rPr sz="1200" spc="100" dirty="0">
                <a:latin typeface="Calibri"/>
                <a:cs typeface="Calibri"/>
              </a:rPr>
              <a:t>Μια </a:t>
            </a:r>
            <a:r>
              <a:rPr sz="1200" spc="90" dirty="0">
                <a:latin typeface="Calibri"/>
                <a:cs typeface="Calibri"/>
              </a:rPr>
              <a:t>παραλλαγή </a:t>
            </a:r>
            <a:r>
              <a:rPr sz="1200" spc="85" dirty="0">
                <a:latin typeface="Calibri"/>
                <a:cs typeface="Calibri"/>
              </a:rPr>
              <a:t>του </a:t>
            </a:r>
            <a:r>
              <a:rPr sz="1200" spc="100" dirty="0">
                <a:latin typeface="Calibri"/>
                <a:cs typeface="Calibri"/>
              </a:rPr>
              <a:t>VPN </a:t>
            </a:r>
            <a:r>
              <a:rPr sz="1200" spc="65" dirty="0">
                <a:latin typeface="Calibri"/>
                <a:cs typeface="Calibri"/>
              </a:rPr>
              <a:t>(Virtual </a:t>
            </a:r>
            <a:r>
              <a:rPr sz="1200" spc="70" dirty="0">
                <a:latin typeface="Calibri"/>
                <a:cs typeface="Calibri"/>
              </a:rPr>
              <a:t>Private </a:t>
            </a:r>
            <a:r>
              <a:rPr sz="1200" spc="85" dirty="0">
                <a:latin typeface="Calibri"/>
                <a:cs typeface="Calibri"/>
              </a:rPr>
              <a:t>Network </a:t>
            </a:r>
            <a:r>
              <a:rPr sz="1200" spc="55" dirty="0">
                <a:latin typeface="Calibri"/>
                <a:cs typeface="Calibri"/>
              </a:rPr>
              <a:t>- </a:t>
            </a:r>
            <a:r>
              <a:rPr sz="1200" spc="95" dirty="0">
                <a:latin typeface="Calibri"/>
                <a:cs typeface="Calibri"/>
              </a:rPr>
              <a:t>ασφαλής 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απομακρυσμένη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πρόσβαση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δίκτυα)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γνωστή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ως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"site-to-site"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εφαρμόζεται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για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σύνδεση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δύο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ή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περισσότερων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τοπικών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δικτύων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(LAN-to-LAN),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όπως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δύο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ή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περισσότερα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εταιρικά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δίκτυα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ανήκουν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διαφορετικές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υποδομές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(π.χ.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SCADA-SCADA).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95" dirty="0">
                <a:latin typeface="Calibri"/>
                <a:cs typeface="Calibri"/>
              </a:rPr>
              <a:t>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σύνδεση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εγκαθίσταται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μεταξύ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πυλών/δρομολογητών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τοπικών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δικτύων.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67955" y="4111828"/>
            <a:ext cx="76237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spc="145" dirty="0">
                <a:solidFill>
                  <a:srgbClr val="FFFFFF"/>
                </a:solidFill>
                <a:latin typeface="Calibri"/>
                <a:cs typeface="Calibri"/>
              </a:rPr>
              <a:t>SCADA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1515" y="5247957"/>
            <a:ext cx="11035665" cy="394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595"/>
              </a:lnSpc>
              <a:buClr>
                <a:srgbClr val="FFBA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200" b="1" spc="90" dirty="0">
                <a:latin typeface="Calibri"/>
                <a:cs typeface="Calibri"/>
              </a:rPr>
              <a:t>webVPNs: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Αυτό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είδος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VPN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(Virtual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Private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Network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-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ασφαλής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απομακρυσμένη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πρόσβαση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δίκτυα)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επιτρέπει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απομακρυσμένη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πρόσβαση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μέσω</a:t>
            </a:r>
            <a:endParaRPr sz="1200" dirty="0">
              <a:latin typeface="Calibri"/>
              <a:cs typeface="Calibri"/>
            </a:endParaRPr>
          </a:p>
          <a:p>
            <a:pPr marL="102870">
              <a:lnSpc>
                <a:spcPts val="1415"/>
              </a:lnSpc>
            </a:pPr>
            <a:r>
              <a:rPr sz="1200" spc="70" dirty="0">
                <a:latin typeface="Calibri"/>
                <a:cs typeface="Calibri"/>
              </a:rPr>
              <a:t>διακομιστή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ιστού,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232515" y="5692790"/>
            <a:ext cx="8128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spc="5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2554" y="5523910"/>
            <a:ext cx="8637270" cy="55816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673100">
              <a:lnSpc>
                <a:spcPct val="100000"/>
              </a:lnSpc>
              <a:spcBef>
                <a:spcPts val="894"/>
              </a:spcBef>
            </a:pPr>
            <a:r>
              <a:rPr sz="1200" spc="85" dirty="0">
                <a:latin typeface="Calibri"/>
                <a:cs typeface="Calibri"/>
              </a:rPr>
              <a:t>αποφεύγοντας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ανάγκη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εγκατάστασης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λογισμικού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client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(σύστημα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πρόγραμμα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επικοινωνεί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server)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99744" y="4411345"/>
            <a:ext cx="763270" cy="495934"/>
          </a:xfrm>
          <a:prstGeom prst="rect">
            <a:avLst/>
          </a:prstGeom>
        </p:spPr>
      </p:pic>
      <p:sp>
        <p:nvSpPr>
          <p:cNvPr id="32" name="object 26">
            <a:extLst>
              <a:ext uri="{FF2B5EF4-FFF2-40B4-BE49-F238E27FC236}">
                <a16:creationId xmlns:a16="http://schemas.microsoft.com/office/drawing/2014/main" id="{BBD4D025-15AA-0025-7E69-98B20BC77D9D}"/>
              </a:ext>
            </a:extLst>
          </p:cNvPr>
          <p:cNvSpPr txBox="1"/>
          <p:nvPr/>
        </p:nvSpPr>
        <p:spPr>
          <a:xfrm>
            <a:off x="1138342" y="4254209"/>
            <a:ext cx="76237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spc="145" dirty="0">
                <a:solidFill>
                  <a:srgbClr val="FFFFFF"/>
                </a:solidFill>
                <a:latin typeface="Calibri"/>
                <a:cs typeface="Calibri"/>
              </a:rPr>
              <a:t>SCADA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117772" y="1578292"/>
              <a:ext cx="1992630" cy="1443990"/>
            </a:xfrm>
            <a:custGeom>
              <a:avLst/>
              <a:gdLst/>
              <a:ahLst/>
              <a:cxnLst/>
              <a:rect l="l" t="t" r="r" b="b"/>
              <a:pathLst>
                <a:path w="1992629" h="1443989">
                  <a:moveTo>
                    <a:pt x="1992312" y="0"/>
                  </a:moveTo>
                  <a:lnTo>
                    <a:pt x="0" y="0"/>
                  </a:lnTo>
                  <a:lnTo>
                    <a:pt x="0" y="1443672"/>
                  </a:lnTo>
                  <a:lnTo>
                    <a:pt x="1992312" y="1443672"/>
                  </a:lnTo>
                  <a:lnTo>
                    <a:pt x="19923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604692" y="2411729"/>
              <a:ext cx="492759" cy="179070"/>
            </a:xfrm>
            <a:custGeom>
              <a:avLst/>
              <a:gdLst/>
              <a:ahLst/>
              <a:cxnLst/>
              <a:rect l="l" t="t" r="r" b="b"/>
              <a:pathLst>
                <a:path w="492759" h="179069">
                  <a:moveTo>
                    <a:pt x="89217" y="0"/>
                  </a:moveTo>
                  <a:lnTo>
                    <a:pt x="0" y="89217"/>
                  </a:lnTo>
                  <a:lnTo>
                    <a:pt x="89217" y="178752"/>
                  </a:lnTo>
                  <a:lnTo>
                    <a:pt x="89217" y="133985"/>
                  </a:lnTo>
                  <a:lnTo>
                    <a:pt x="447833" y="133985"/>
                  </a:lnTo>
                  <a:lnTo>
                    <a:pt x="492442" y="89217"/>
                  </a:lnTo>
                  <a:lnTo>
                    <a:pt x="447992" y="44767"/>
                  </a:lnTo>
                  <a:lnTo>
                    <a:pt x="89217" y="44767"/>
                  </a:lnTo>
                  <a:lnTo>
                    <a:pt x="89217" y="0"/>
                  </a:lnTo>
                  <a:close/>
                </a:path>
                <a:path w="492759" h="179069">
                  <a:moveTo>
                    <a:pt x="447833" y="133985"/>
                  </a:moveTo>
                  <a:lnTo>
                    <a:pt x="403225" y="133985"/>
                  </a:lnTo>
                  <a:lnTo>
                    <a:pt x="403225" y="178752"/>
                  </a:lnTo>
                  <a:lnTo>
                    <a:pt x="447833" y="133985"/>
                  </a:lnTo>
                  <a:close/>
                </a:path>
                <a:path w="492759" h="179069">
                  <a:moveTo>
                    <a:pt x="403225" y="0"/>
                  </a:moveTo>
                  <a:lnTo>
                    <a:pt x="403225" y="44767"/>
                  </a:lnTo>
                  <a:lnTo>
                    <a:pt x="447992" y="44767"/>
                  </a:lnTo>
                  <a:lnTo>
                    <a:pt x="4032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04692" y="2411729"/>
              <a:ext cx="492759" cy="179070"/>
            </a:xfrm>
            <a:custGeom>
              <a:avLst/>
              <a:gdLst/>
              <a:ahLst/>
              <a:cxnLst/>
              <a:rect l="l" t="t" r="r" b="b"/>
              <a:pathLst>
                <a:path w="492759" h="179069">
                  <a:moveTo>
                    <a:pt x="0" y="89217"/>
                  </a:moveTo>
                  <a:lnTo>
                    <a:pt x="89217" y="0"/>
                  </a:lnTo>
                  <a:lnTo>
                    <a:pt x="89217" y="44767"/>
                  </a:lnTo>
                  <a:lnTo>
                    <a:pt x="403225" y="44767"/>
                  </a:lnTo>
                  <a:lnTo>
                    <a:pt x="403225" y="0"/>
                  </a:lnTo>
                  <a:lnTo>
                    <a:pt x="492442" y="89217"/>
                  </a:lnTo>
                  <a:lnTo>
                    <a:pt x="403225" y="178752"/>
                  </a:lnTo>
                  <a:lnTo>
                    <a:pt x="403225" y="133985"/>
                  </a:lnTo>
                  <a:lnTo>
                    <a:pt x="89217" y="133985"/>
                  </a:lnTo>
                  <a:lnTo>
                    <a:pt x="89217" y="178752"/>
                  </a:lnTo>
                  <a:lnTo>
                    <a:pt x="0" y="8921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01200" y="2802572"/>
              <a:ext cx="492759" cy="179070"/>
            </a:xfrm>
            <a:custGeom>
              <a:avLst/>
              <a:gdLst/>
              <a:ahLst/>
              <a:cxnLst/>
              <a:rect l="l" t="t" r="r" b="b"/>
              <a:pathLst>
                <a:path w="492759" h="179069">
                  <a:moveTo>
                    <a:pt x="89217" y="0"/>
                  </a:moveTo>
                  <a:lnTo>
                    <a:pt x="0" y="89217"/>
                  </a:lnTo>
                  <a:lnTo>
                    <a:pt x="89217" y="178752"/>
                  </a:lnTo>
                  <a:lnTo>
                    <a:pt x="89217" y="133985"/>
                  </a:lnTo>
                  <a:lnTo>
                    <a:pt x="447833" y="133985"/>
                  </a:lnTo>
                  <a:lnTo>
                    <a:pt x="492442" y="89217"/>
                  </a:lnTo>
                  <a:lnTo>
                    <a:pt x="447992" y="44767"/>
                  </a:lnTo>
                  <a:lnTo>
                    <a:pt x="89217" y="44767"/>
                  </a:lnTo>
                  <a:lnTo>
                    <a:pt x="89217" y="0"/>
                  </a:lnTo>
                  <a:close/>
                </a:path>
                <a:path w="492759" h="179069">
                  <a:moveTo>
                    <a:pt x="447833" y="133985"/>
                  </a:moveTo>
                  <a:lnTo>
                    <a:pt x="403225" y="133985"/>
                  </a:lnTo>
                  <a:lnTo>
                    <a:pt x="403225" y="178752"/>
                  </a:lnTo>
                  <a:lnTo>
                    <a:pt x="447833" y="133985"/>
                  </a:lnTo>
                  <a:close/>
                </a:path>
                <a:path w="492759" h="179069">
                  <a:moveTo>
                    <a:pt x="403225" y="0"/>
                  </a:moveTo>
                  <a:lnTo>
                    <a:pt x="403225" y="44767"/>
                  </a:lnTo>
                  <a:lnTo>
                    <a:pt x="447992" y="44767"/>
                  </a:lnTo>
                  <a:lnTo>
                    <a:pt x="4032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601200" y="2802572"/>
              <a:ext cx="492759" cy="179070"/>
            </a:xfrm>
            <a:custGeom>
              <a:avLst/>
              <a:gdLst/>
              <a:ahLst/>
              <a:cxnLst/>
              <a:rect l="l" t="t" r="r" b="b"/>
              <a:pathLst>
                <a:path w="492759" h="179069">
                  <a:moveTo>
                    <a:pt x="0" y="89217"/>
                  </a:moveTo>
                  <a:lnTo>
                    <a:pt x="89217" y="0"/>
                  </a:lnTo>
                  <a:lnTo>
                    <a:pt x="89217" y="44767"/>
                  </a:lnTo>
                  <a:lnTo>
                    <a:pt x="403225" y="44767"/>
                  </a:lnTo>
                  <a:lnTo>
                    <a:pt x="403225" y="0"/>
                  </a:lnTo>
                  <a:lnTo>
                    <a:pt x="492442" y="89217"/>
                  </a:lnTo>
                  <a:lnTo>
                    <a:pt x="403225" y="178752"/>
                  </a:lnTo>
                  <a:lnTo>
                    <a:pt x="403225" y="133985"/>
                  </a:lnTo>
                  <a:lnTo>
                    <a:pt x="89217" y="133985"/>
                  </a:lnTo>
                  <a:lnTo>
                    <a:pt x="89217" y="178752"/>
                  </a:lnTo>
                  <a:lnTo>
                    <a:pt x="0" y="8921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6079" rIns="0" bIns="0" rtlCol="0">
            <a:spAutoFit/>
          </a:bodyPr>
          <a:lstStyle/>
          <a:p>
            <a:pPr marL="398780" marR="5080">
              <a:lnSpc>
                <a:spcPts val="2420"/>
              </a:lnSpc>
              <a:spcBef>
                <a:spcPts val="260"/>
              </a:spcBef>
            </a:pPr>
            <a:r>
              <a:rPr spc="155" dirty="0"/>
              <a:t>Τύποι</a:t>
            </a:r>
            <a:r>
              <a:rPr spc="204" dirty="0"/>
              <a:t> </a:t>
            </a:r>
            <a:r>
              <a:rPr spc="170" dirty="0"/>
              <a:t>διεπαφών</a:t>
            </a:r>
            <a:r>
              <a:rPr spc="229" dirty="0"/>
              <a:t> </a:t>
            </a:r>
            <a:r>
              <a:rPr spc="125" dirty="0"/>
              <a:t>και</a:t>
            </a:r>
            <a:r>
              <a:rPr spc="180" dirty="0"/>
              <a:t> </a:t>
            </a:r>
            <a:r>
              <a:rPr spc="165" dirty="0"/>
              <a:t>πρωτοκόλλων</a:t>
            </a:r>
            <a:r>
              <a:rPr spc="190" dirty="0"/>
              <a:t> </a:t>
            </a:r>
            <a:r>
              <a:rPr spc="180" dirty="0"/>
              <a:t>VPN</a:t>
            </a:r>
            <a:r>
              <a:rPr spc="190" dirty="0"/>
              <a:t> </a:t>
            </a:r>
            <a:r>
              <a:rPr spc="135" dirty="0"/>
              <a:t>(Virtual</a:t>
            </a:r>
            <a:r>
              <a:rPr spc="185" dirty="0"/>
              <a:t> </a:t>
            </a:r>
            <a:r>
              <a:rPr spc="135" dirty="0"/>
              <a:t>Private</a:t>
            </a:r>
            <a:r>
              <a:rPr spc="190" dirty="0"/>
              <a:t> </a:t>
            </a:r>
            <a:r>
              <a:rPr spc="155" dirty="0"/>
              <a:t>Network</a:t>
            </a:r>
            <a:r>
              <a:rPr spc="190" dirty="0"/>
              <a:t> </a:t>
            </a:r>
            <a:r>
              <a:rPr spc="70" dirty="0"/>
              <a:t>-</a:t>
            </a:r>
            <a:r>
              <a:rPr spc="190" dirty="0"/>
              <a:t> </a:t>
            </a:r>
            <a:r>
              <a:rPr spc="160" dirty="0"/>
              <a:t>ασφαλής </a:t>
            </a:r>
            <a:r>
              <a:rPr spc="-509" dirty="0"/>
              <a:t> </a:t>
            </a:r>
            <a:r>
              <a:rPr spc="160" dirty="0"/>
              <a:t>απομακρυσμένη</a:t>
            </a:r>
            <a:r>
              <a:rPr spc="175" dirty="0"/>
              <a:t> </a:t>
            </a:r>
            <a:r>
              <a:rPr spc="160" dirty="0"/>
              <a:t>πρόσβαση</a:t>
            </a:r>
            <a:r>
              <a:rPr spc="180" dirty="0"/>
              <a:t> </a:t>
            </a:r>
            <a:r>
              <a:rPr spc="130" dirty="0"/>
              <a:t>σε</a:t>
            </a:r>
            <a:r>
              <a:rPr spc="180" dirty="0"/>
              <a:t> </a:t>
            </a:r>
            <a:r>
              <a:rPr spc="140" dirty="0"/>
              <a:t>δίκτυα)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91515" y="1818957"/>
            <a:ext cx="6518909" cy="2251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570"/>
              </a:lnSpc>
              <a:buClr>
                <a:srgbClr val="FFBA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200" spc="75" dirty="0">
                <a:latin typeface="Calibri"/>
                <a:cs typeface="Calibri"/>
              </a:rPr>
              <a:t>Για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γρήγορες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συνδέσεις,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είναι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δυνατή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διαρθρωσή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του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VPN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χρήση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εικονικών</a:t>
            </a:r>
            <a:endParaRPr sz="1200">
              <a:latin typeface="Calibri"/>
              <a:cs typeface="Calibri"/>
            </a:endParaRPr>
          </a:p>
          <a:p>
            <a:pPr marL="103505" marR="52705">
              <a:lnSpc>
                <a:spcPts val="1420"/>
              </a:lnSpc>
              <a:spcBef>
                <a:spcPts val="10"/>
              </a:spcBef>
            </a:pPr>
            <a:r>
              <a:rPr sz="1200" spc="90" dirty="0">
                <a:latin typeface="Calibri"/>
                <a:cs typeface="Calibri"/>
              </a:rPr>
              <a:t>διεπαφών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εξομοίωσητων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υποστάσεων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σύνδεσης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ενός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φυσικού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δικτύου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από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τον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πυρήνα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του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λειτουργικού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συστήματος.</a:t>
            </a:r>
            <a:endParaRPr sz="12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48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200" spc="55" dirty="0">
                <a:latin typeface="Calibri"/>
                <a:cs typeface="Calibri"/>
              </a:rPr>
              <a:t>Υπάρχουν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δύο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τύποι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εικονικών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45" dirty="0">
                <a:latin typeface="Calibri"/>
                <a:cs typeface="Calibri"/>
              </a:rPr>
              <a:t>διασυνδέσεων:</a:t>
            </a:r>
            <a:endParaRPr sz="1200">
              <a:latin typeface="Calibri"/>
              <a:cs typeface="Calibri"/>
            </a:endParaRPr>
          </a:p>
          <a:p>
            <a:pPr marL="396875" marR="5080" lvl="1" indent="-182880">
              <a:lnSpc>
                <a:spcPts val="1200"/>
              </a:lnSpc>
              <a:spcBef>
                <a:spcPts val="994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050" b="1" spc="75" dirty="0">
                <a:latin typeface="Calibri"/>
                <a:cs typeface="Calibri"/>
              </a:rPr>
              <a:t>TUN: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Λειτουργεί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επίπεδο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δικτύου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ενθυλακώνει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πλαίσια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επίπεδο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δικτύου,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γεγονός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που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ευνοεί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διαχείριση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πακέτων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δεδομένων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IPv4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IPv6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δρομολόγησή</a:t>
            </a:r>
            <a:endParaRPr sz="10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7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45" dirty="0">
                <a:latin typeface="Calibri"/>
                <a:cs typeface="Calibri"/>
              </a:rPr>
              <a:t>TAP: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Λειτουργεί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μόνο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στο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επίπεδο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σύνδεσης,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οπότε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ενθυλακώνει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πλαίσια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επιπέδου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σύνδεσης</a:t>
            </a:r>
            <a:endParaRPr sz="1050">
              <a:latin typeface="Calibri"/>
              <a:cs typeface="Calibri"/>
            </a:endParaRPr>
          </a:p>
          <a:p>
            <a:pPr marL="103505" marR="441325" indent="-91440">
              <a:lnSpc>
                <a:spcPct val="95800"/>
              </a:lnSpc>
              <a:spcBef>
                <a:spcPts val="64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200" spc="85" dirty="0">
                <a:latin typeface="Calibri"/>
                <a:cs typeface="Calibri"/>
              </a:rPr>
              <a:t>Αυτό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σημαίνει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επίσης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ότι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οι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διεπαφές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TUN/TAP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επιτρέπουν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αποστολή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πακέτων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δεδομένων </a:t>
            </a:r>
            <a:r>
              <a:rPr sz="1200" spc="95" dirty="0">
                <a:latin typeface="Calibri"/>
                <a:cs typeface="Calibri"/>
              </a:rPr>
              <a:t>από </a:t>
            </a:r>
            <a:r>
              <a:rPr sz="1200" spc="80" dirty="0">
                <a:latin typeface="Calibri"/>
                <a:cs typeface="Calibri"/>
              </a:rPr>
              <a:t>την </a:t>
            </a:r>
            <a:r>
              <a:rPr sz="1200" spc="75" dirty="0">
                <a:latin typeface="Calibri"/>
                <a:cs typeface="Calibri"/>
              </a:rPr>
              <a:t>αντίστοιχη </a:t>
            </a:r>
            <a:r>
              <a:rPr sz="1200" spc="80" dirty="0">
                <a:latin typeface="Calibri"/>
                <a:cs typeface="Calibri"/>
              </a:rPr>
              <a:t>στοίβα </a:t>
            </a:r>
            <a:r>
              <a:rPr sz="1200" spc="75" dirty="0">
                <a:latin typeface="Calibri"/>
                <a:cs typeface="Calibri"/>
              </a:rPr>
              <a:t>TCP/IP και </a:t>
            </a:r>
            <a:r>
              <a:rPr sz="1200" spc="95" dirty="0">
                <a:latin typeface="Calibri"/>
                <a:cs typeface="Calibri"/>
              </a:rPr>
              <a:t>από </a:t>
            </a:r>
            <a:r>
              <a:rPr sz="1200" spc="80" dirty="0">
                <a:latin typeface="Calibri"/>
                <a:cs typeface="Calibri"/>
              </a:rPr>
              <a:t>το </a:t>
            </a:r>
            <a:r>
              <a:rPr sz="1200" spc="75" dirty="0">
                <a:latin typeface="Calibri"/>
                <a:cs typeface="Calibri"/>
              </a:rPr>
              <a:t>λειτουργικό </a:t>
            </a:r>
            <a:r>
              <a:rPr sz="1200" spc="85" dirty="0">
                <a:latin typeface="Calibri"/>
                <a:cs typeface="Calibri"/>
              </a:rPr>
              <a:t>σύστημα, 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εξομοιώντας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επίσης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λήψη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πακέτων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δεδομένων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από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προορισμό.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2810" y="4157979"/>
            <a:ext cx="6635115" cy="348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4945" marR="5080" indent="-182245">
              <a:lnSpc>
                <a:spcPct val="101800"/>
              </a:lnSpc>
              <a:spcBef>
                <a:spcPts val="75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spc="45" dirty="0">
                <a:latin typeface="Calibri"/>
                <a:cs typeface="Calibri"/>
              </a:rPr>
              <a:t>Δυστυχώς, δεν υποστηρίζουν </a:t>
            </a:r>
            <a:r>
              <a:rPr sz="1050" spc="50" dirty="0">
                <a:latin typeface="Calibri"/>
                <a:cs typeface="Calibri"/>
              </a:rPr>
              <a:t>όλα τα πρωτόκολλα </a:t>
            </a:r>
            <a:r>
              <a:rPr sz="1050" spc="55" dirty="0">
                <a:latin typeface="Calibri"/>
                <a:cs typeface="Calibri"/>
              </a:rPr>
              <a:t>VPN </a:t>
            </a:r>
            <a:r>
              <a:rPr sz="1050" spc="35" dirty="0">
                <a:latin typeface="Calibri"/>
                <a:cs typeface="Calibri"/>
              </a:rPr>
              <a:t>(Virtual </a:t>
            </a:r>
            <a:r>
              <a:rPr sz="1050" spc="40" dirty="0">
                <a:latin typeface="Calibri"/>
                <a:cs typeface="Calibri"/>
              </a:rPr>
              <a:t>Private </a:t>
            </a:r>
            <a:r>
              <a:rPr sz="1050" spc="50" dirty="0">
                <a:latin typeface="Calibri"/>
                <a:cs typeface="Calibri"/>
              </a:rPr>
              <a:t>Network </a:t>
            </a:r>
            <a:r>
              <a:rPr sz="1050" spc="30" dirty="0">
                <a:latin typeface="Calibri"/>
                <a:cs typeface="Calibri"/>
              </a:rPr>
              <a:t>- </a:t>
            </a:r>
            <a:r>
              <a:rPr sz="1050" spc="50" dirty="0">
                <a:latin typeface="Calibri"/>
                <a:cs typeface="Calibri"/>
              </a:rPr>
              <a:t>ασφαλής απομακρυσμένη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πρόσβαση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σε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δίκτυα)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και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τις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δύο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διεπαφές,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TUN/TAP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01530" y="2467927"/>
            <a:ext cx="1924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20" dirty="0">
                <a:latin typeface="Calibri"/>
                <a:cs typeface="Calibri"/>
              </a:rPr>
              <a:t>T</a:t>
            </a:r>
            <a:r>
              <a:rPr sz="750" b="1" spc="-25" dirty="0">
                <a:latin typeface="Calibri"/>
                <a:cs typeface="Calibri"/>
              </a:rPr>
              <a:t>U</a:t>
            </a:r>
            <a:r>
              <a:rPr sz="750" b="1" dirty="0">
                <a:latin typeface="Calibri"/>
                <a:cs typeface="Calibri"/>
              </a:rPr>
              <a:t>N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40265" y="2735262"/>
            <a:ext cx="17589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20" dirty="0">
                <a:latin typeface="Calibri"/>
                <a:cs typeface="Calibri"/>
              </a:rPr>
              <a:t>T</a:t>
            </a:r>
            <a:r>
              <a:rPr sz="750" b="1" spc="-25" dirty="0">
                <a:latin typeface="Calibri"/>
                <a:cs typeface="Calibri"/>
              </a:rPr>
              <a:t>A</a:t>
            </a:r>
            <a:r>
              <a:rPr sz="750" b="1" dirty="0">
                <a:latin typeface="Calibri"/>
                <a:cs typeface="Calibri"/>
              </a:rPr>
              <a:t>P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233150" y="6306502"/>
            <a:ext cx="825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554" y="6484302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17772" y="2674620"/>
            <a:ext cx="1992630" cy="347980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BF"/>
            </a:solidFill>
          </a:ln>
        </p:spPr>
        <p:txBody>
          <a:bodyPr vert="horz" wrap="square" lIns="0" tIns="60325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475"/>
              </a:spcBef>
            </a:pPr>
            <a:r>
              <a:rPr sz="900" b="1" spc="55" dirty="0">
                <a:latin typeface="Calibri"/>
                <a:cs typeface="Calibri"/>
              </a:rPr>
              <a:t>Στρώμα</a:t>
            </a:r>
            <a:r>
              <a:rPr sz="900" b="1" spc="-50" dirty="0">
                <a:latin typeface="Calibri"/>
                <a:cs typeface="Calibri"/>
              </a:rPr>
              <a:t> </a:t>
            </a:r>
            <a:r>
              <a:rPr sz="900" b="1" spc="65" dirty="0">
                <a:latin typeface="Calibri"/>
                <a:cs typeface="Calibri"/>
              </a:rPr>
              <a:t>τύου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17772" y="2304891"/>
            <a:ext cx="1992630" cy="370205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BF"/>
            </a:solidFill>
          </a:ln>
        </p:spPr>
        <p:txBody>
          <a:bodyPr vert="horz" wrap="square" lIns="0" tIns="82550" rIns="0" bIns="0" rtlCol="0">
            <a:spAutoFit/>
          </a:bodyPr>
          <a:lstStyle/>
          <a:p>
            <a:pPr marL="478790">
              <a:lnSpc>
                <a:spcPct val="100000"/>
              </a:lnSpc>
              <a:spcBef>
                <a:spcPts val="650"/>
              </a:spcBef>
            </a:pPr>
            <a:r>
              <a:rPr sz="900" b="1" spc="30" dirty="0">
                <a:latin typeface="Calibri"/>
                <a:cs typeface="Calibri"/>
              </a:rPr>
              <a:t>Πολυεπίπεδο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Ίντερνετ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117772" y="1938178"/>
            <a:ext cx="1992630" cy="367030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BF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marL="405130">
              <a:lnSpc>
                <a:spcPct val="100000"/>
              </a:lnSpc>
              <a:spcBef>
                <a:spcPts val="484"/>
              </a:spcBef>
            </a:pPr>
            <a:r>
              <a:rPr sz="900" b="1" spc="35" dirty="0">
                <a:latin typeface="Calibri"/>
                <a:cs typeface="Calibri"/>
              </a:rPr>
              <a:t>Στρώμα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20" dirty="0">
                <a:latin typeface="Calibri"/>
                <a:cs typeface="Calibri"/>
              </a:rPr>
              <a:t>μεταφοράς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17772" y="1578292"/>
            <a:ext cx="1992630" cy="360045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BF"/>
            </a:solidFill>
          </a:ln>
        </p:spPr>
        <p:txBody>
          <a:bodyPr vert="horz" wrap="square" lIns="0" tIns="65405" rIns="0" bIns="0" rtlCol="0">
            <a:spAutoFit/>
          </a:bodyPr>
          <a:lstStyle/>
          <a:p>
            <a:pPr marL="309880">
              <a:lnSpc>
                <a:spcPct val="100000"/>
              </a:lnSpc>
              <a:spcBef>
                <a:spcPts val="515"/>
              </a:spcBef>
            </a:pPr>
            <a:r>
              <a:rPr sz="900" b="1" spc="45" dirty="0">
                <a:latin typeface="Calibri"/>
                <a:cs typeface="Calibri"/>
              </a:rPr>
              <a:t>Επίπεδο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spc="70" dirty="0">
                <a:latin typeface="Calibri"/>
                <a:cs typeface="Calibri"/>
              </a:rPr>
              <a:t>εφαρμογής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42865"/>
              </p:ext>
            </p:extLst>
          </p:nvPr>
        </p:nvGraphicFramePr>
        <p:xfrm>
          <a:off x="7580629" y="1611761"/>
          <a:ext cx="1992630" cy="14427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2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410">
                <a:tc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900" b="1" spc="45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latin typeface="Calibri"/>
                          <a:cs typeface="Calibri"/>
                        </a:rPr>
                        <a:t>εφαρμογής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94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3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20" dirty="0">
                          <a:latin typeface="Calibri"/>
                          <a:cs typeface="Calibri"/>
                        </a:rPr>
                        <a:t>μεταφοράς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70"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900" b="1" spc="30" dirty="0">
                          <a:latin typeface="Calibri"/>
                          <a:cs typeface="Calibri"/>
                        </a:rPr>
                        <a:t>Πολυεπίπεδο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35" dirty="0">
                          <a:latin typeface="Calibri"/>
                          <a:cs typeface="Calibri"/>
                        </a:rPr>
                        <a:t>Ίντερνετ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01600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900" b="1" spc="5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τύου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299" rIns="0" bIns="0" rtlCol="0">
            <a:spAutoFit/>
          </a:bodyPr>
          <a:lstStyle/>
          <a:p>
            <a:pPr marL="6238875" marR="5080">
              <a:lnSpc>
                <a:spcPts val="2910"/>
              </a:lnSpc>
              <a:spcBef>
                <a:spcPts val="470"/>
              </a:spcBef>
            </a:pPr>
            <a:r>
              <a:rPr sz="2700" spc="200" dirty="0">
                <a:solidFill>
                  <a:srgbClr val="FFFFFF"/>
                </a:solidFill>
              </a:rPr>
              <a:t>Σημασία</a:t>
            </a:r>
            <a:r>
              <a:rPr sz="2700" spc="204" dirty="0">
                <a:solidFill>
                  <a:srgbClr val="FFFFFF"/>
                </a:solidFill>
              </a:rPr>
              <a:t> </a:t>
            </a:r>
            <a:r>
              <a:rPr sz="2700" spc="130" dirty="0">
                <a:solidFill>
                  <a:srgbClr val="FFFFFF"/>
                </a:solidFill>
              </a:rPr>
              <a:t>των</a:t>
            </a:r>
            <a:r>
              <a:rPr sz="2700" spc="50" dirty="0">
                <a:solidFill>
                  <a:srgbClr val="FFFFFF"/>
                </a:solidFill>
              </a:rPr>
              <a:t> </a:t>
            </a:r>
            <a:r>
              <a:rPr sz="2700" spc="190" dirty="0">
                <a:solidFill>
                  <a:srgbClr val="FFFFFF"/>
                </a:solidFill>
              </a:rPr>
              <a:t>ανθρώπινων </a:t>
            </a:r>
            <a:r>
              <a:rPr sz="2700" spc="-660" dirty="0">
                <a:solidFill>
                  <a:srgbClr val="FFFFFF"/>
                </a:solidFill>
              </a:rPr>
              <a:t> </a:t>
            </a:r>
            <a:r>
              <a:rPr sz="2700" spc="185" dirty="0">
                <a:solidFill>
                  <a:srgbClr val="FFFFFF"/>
                </a:solidFill>
              </a:rPr>
              <a:t>παραγόντων:</a:t>
            </a:r>
            <a:endParaRPr sz="2700"/>
          </a:p>
        </p:txBody>
      </p:sp>
      <p:sp>
        <p:nvSpPr>
          <p:cNvPr id="9" name="object 9"/>
          <p:cNvSpPr txBox="1"/>
          <p:nvPr/>
        </p:nvSpPr>
        <p:spPr>
          <a:xfrm>
            <a:off x="6685280" y="2259329"/>
            <a:ext cx="2151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65" dirty="0">
                <a:solidFill>
                  <a:srgbClr val="FFB800"/>
                </a:solidFill>
                <a:latin typeface="Calibri"/>
                <a:cs typeface="Calibri"/>
              </a:rPr>
              <a:t>Κοινωνική</a:t>
            </a:r>
            <a:r>
              <a:rPr sz="1800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0" dirty="0">
                <a:solidFill>
                  <a:srgbClr val="FFB800"/>
                </a:solidFill>
                <a:latin typeface="Calibri"/>
                <a:cs typeface="Calibri"/>
              </a:rPr>
              <a:t>επιρροή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2978149"/>
            <a:ext cx="4989830" cy="893444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2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Επίδραση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0" dirty="0">
                <a:solidFill>
                  <a:srgbClr val="FFFFFF"/>
                </a:solidFill>
                <a:latin typeface="Calibri"/>
                <a:cs typeface="Calibri"/>
              </a:rPr>
              <a:t>κοινωνικής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δυναμικής</a:t>
            </a:r>
            <a:r>
              <a:rPr sz="10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0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πρακτικές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050">
              <a:latin typeface="Calibri"/>
              <a:cs typeface="Calibri"/>
            </a:endParaRPr>
          </a:p>
          <a:p>
            <a:pPr marL="287020" marR="216535" indent="-274320">
              <a:lnSpc>
                <a:spcPct val="92300"/>
              </a:lnSpc>
              <a:spcBef>
                <a:spcPts val="43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50" spc="10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οργανωτικής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κουλτούρας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διαμόρφωση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συμπεριφορών </a:t>
            </a:r>
            <a:r>
              <a:rPr sz="1050" spc="-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09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5" dirty="0">
                <a:solidFill>
                  <a:srgbClr val="FFFFFF"/>
                </a:solidFill>
                <a:latin typeface="Calibri"/>
                <a:cs typeface="Calibri"/>
              </a:rPr>
              <a:t>ευαισθητοποίησης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5" dirty="0">
                <a:solidFill>
                  <a:srgbClr val="FFFFFF"/>
                </a:solidFill>
                <a:latin typeface="Calibri"/>
                <a:cs typeface="Calibri"/>
              </a:rPr>
              <a:t>θέματα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0" dirty="0">
                <a:solidFill>
                  <a:srgbClr val="FFFFFF"/>
                </a:solidFill>
                <a:latin typeface="Calibri"/>
                <a:cs typeface="Calibri"/>
              </a:rPr>
              <a:t>κοινωνικής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0" dirty="0">
                <a:solidFill>
                  <a:srgbClr val="FFFFFF"/>
                </a:solidFill>
                <a:latin typeface="Calibri"/>
                <a:cs typeface="Calibri"/>
              </a:rPr>
              <a:t>μηχανικής.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969" y="5814377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657215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43282" y="0"/>
            <a:ext cx="6245225" cy="6880225"/>
            <a:chOff x="5943282" y="0"/>
            <a:chExt cx="624522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117772" y="1578292"/>
              <a:ext cx="1992630" cy="1443990"/>
            </a:xfrm>
            <a:custGeom>
              <a:avLst/>
              <a:gdLst/>
              <a:ahLst/>
              <a:cxnLst/>
              <a:rect l="l" t="t" r="r" b="b"/>
              <a:pathLst>
                <a:path w="1992629" h="1443989">
                  <a:moveTo>
                    <a:pt x="1992312" y="0"/>
                  </a:moveTo>
                  <a:lnTo>
                    <a:pt x="0" y="0"/>
                  </a:lnTo>
                  <a:lnTo>
                    <a:pt x="0" y="1443672"/>
                  </a:lnTo>
                  <a:lnTo>
                    <a:pt x="1992312" y="1443672"/>
                  </a:lnTo>
                  <a:lnTo>
                    <a:pt x="19923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604692" y="2411729"/>
              <a:ext cx="492759" cy="179070"/>
            </a:xfrm>
            <a:custGeom>
              <a:avLst/>
              <a:gdLst/>
              <a:ahLst/>
              <a:cxnLst/>
              <a:rect l="l" t="t" r="r" b="b"/>
              <a:pathLst>
                <a:path w="492759" h="179069">
                  <a:moveTo>
                    <a:pt x="89217" y="0"/>
                  </a:moveTo>
                  <a:lnTo>
                    <a:pt x="0" y="89217"/>
                  </a:lnTo>
                  <a:lnTo>
                    <a:pt x="89217" y="178752"/>
                  </a:lnTo>
                  <a:lnTo>
                    <a:pt x="89217" y="133985"/>
                  </a:lnTo>
                  <a:lnTo>
                    <a:pt x="447833" y="133985"/>
                  </a:lnTo>
                  <a:lnTo>
                    <a:pt x="492442" y="89217"/>
                  </a:lnTo>
                  <a:lnTo>
                    <a:pt x="447992" y="44767"/>
                  </a:lnTo>
                  <a:lnTo>
                    <a:pt x="89217" y="44767"/>
                  </a:lnTo>
                  <a:lnTo>
                    <a:pt x="89217" y="0"/>
                  </a:lnTo>
                  <a:close/>
                </a:path>
                <a:path w="492759" h="179069">
                  <a:moveTo>
                    <a:pt x="447833" y="133985"/>
                  </a:moveTo>
                  <a:lnTo>
                    <a:pt x="403225" y="133985"/>
                  </a:lnTo>
                  <a:lnTo>
                    <a:pt x="403225" y="178752"/>
                  </a:lnTo>
                  <a:lnTo>
                    <a:pt x="447833" y="133985"/>
                  </a:lnTo>
                  <a:close/>
                </a:path>
                <a:path w="492759" h="179069">
                  <a:moveTo>
                    <a:pt x="403225" y="0"/>
                  </a:moveTo>
                  <a:lnTo>
                    <a:pt x="403225" y="44767"/>
                  </a:lnTo>
                  <a:lnTo>
                    <a:pt x="447992" y="44767"/>
                  </a:lnTo>
                  <a:lnTo>
                    <a:pt x="4032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04692" y="2411729"/>
              <a:ext cx="492759" cy="179070"/>
            </a:xfrm>
            <a:custGeom>
              <a:avLst/>
              <a:gdLst/>
              <a:ahLst/>
              <a:cxnLst/>
              <a:rect l="l" t="t" r="r" b="b"/>
              <a:pathLst>
                <a:path w="492759" h="179069">
                  <a:moveTo>
                    <a:pt x="0" y="89217"/>
                  </a:moveTo>
                  <a:lnTo>
                    <a:pt x="89217" y="0"/>
                  </a:lnTo>
                  <a:lnTo>
                    <a:pt x="89217" y="44767"/>
                  </a:lnTo>
                  <a:lnTo>
                    <a:pt x="403225" y="44767"/>
                  </a:lnTo>
                  <a:lnTo>
                    <a:pt x="403225" y="0"/>
                  </a:lnTo>
                  <a:lnTo>
                    <a:pt x="492442" y="89217"/>
                  </a:lnTo>
                  <a:lnTo>
                    <a:pt x="403225" y="178752"/>
                  </a:lnTo>
                  <a:lnTo>
                    <a:pt x="403225" y="133985"/>
                  </a:lnTo>
                  <a:lnTo>
                    <a:pt x="89217" y="133985"/>
                  </a:lnTo>
                  <a:lnTo>
                    <a:pt x="89217" y="178752"/>
                  </a:lnTo>
                  <a:lnTo>
                    <a:pt x="0" y="8921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01200" y="2802572"/>
              <a:ext cx="492759" cy="179070"/>
            </a:xfrm>
            <a:custGeom>
              <a:avLst/>
              <a:gdLst/>
              <a:ahLst/>
              <a:cxnLst/>
              <a:rect l="l" t="t" r="r" b="b"/>
              <a:pathLst>
                <a:path w="492759" h="179069">
                  <a:moveTo>
                    <a:pt x="89217" y="0"/>
                  </a:moveTo>
                  <a:lnTo>
                    <a:pt x="0" y="89217"/>
                  </a:lnTo>
                  <a:lnTo>
                    <a:pt x="89217" y="178752"/>
                  </a:lnTo>
                  <a:lnTo>
                    <a:pt x="89217" y="133985"/>
                  </a:lnTo>
                  <a:lnTo>
                    <a:pt x="447833" y="133985"/>
                  </a:lnTo>
                  <a:lnTo>
                    <a:pt x="492442" y="89217"/>
                  </a:lnTo>
                  <a:lnTo>
                    <a:pt x="447992" y="44767"/>
                  </a:lnTo>
                  <a:lnTo>
                    <a:pt x="89217" y="44767"/>
                  </a:lnTo>
                  <a:lnTo>
                    <a:pt x="89217" y="0"/>
                  </a:lnTo>
                  <a:close/>
                </a:path>
                <a:path w="492759" h="179069">
                  <a:moveTo>
                    <a:pt x="447833" y="133985"/>
                  </a:moveTo>
                  <a:lnTo>
                    <a:pt x="403225" y="133985"/>
                  </a:lnTo>
                  <a:lnTo>
                    <a:pt x="403225" y="178752"/>
                  </a:lnTo>
                  <a:lnTo>
                    <a:pt x="447833" y="133985"/>
                  </a:lnTo>
                  <a:close/>
                </a:path>
                <a:path w="492759" h="179069">
                  <a:moveTo>
                    <a:pt x="403225" y="0"/>
                  </a:moveTo>
                  <a:lnTo>
                    <a:pt x="403225" y="44767"/>
                  </a:lnTo>
                  <a:lnTo>
                    <a:pt x="447992" y="44767"/>
                  </a:lnTo>
                  <a:lnTo>
                    <a:pt x="4032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601200" y="2802572"/>
              <a:ext cx="492759" cy="179070"/>
            </a:xfrm>
            <a:custGeom>
              <a:avLst/>
              <a:gdLst/>
              <a:ahLst/>
              <a:cxnLst/>
              <a:rect l="l" t="t" r="r" b="b"/>
              <a:pathLst>
                <a:path w="492759" h="179069">
                  <a:moveTo>
                    <a:pt x="0" y="89217"/>
                  </a:moveTo>
                  <a:lnTo>
                    <a:pt x="89217" y="0"/>
                  </a:lnTo>
                  <a:lnTo>
                    <a:pt x="89217" y="44767"/>
                  </a:lnTo>
                  <a:lnTo>
                    <a:pt x="403225" y="44767"/>
                  </a:lnTo>
                  <a:lnTo>
                    <a:pt x="403225" y="0"/>
                  </a:lnTo>
                  <a:lnTo>
                    <a:pt x="492442" y="89217"/>
                  </a:lnTo>
                  <a:lnTo>
                    <a:pt x="403225" y="178752"/>
                  </a:lnTo>
                  <a:lnTo>
                    <a:pt x="403225" y="133985"/>
                  </a:lnTo>
                  <a:lnTo>
                    <a:pt x="89217" y="133985"/>
                  </a:lnTo>
                  <a:lnTo>
                    <a:pt x="89217" y="178752"/>
                  </a:lnTo>
                  <a:lnTo>
                    <a:pt x="0" y="8921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69735" y="5557202"/>
              <a:ext cx="788035" cy="200025"/>
            </a:xfrm>
            <a:custGeom>
              <a:avLst/>
              <a:gdLst/>
              <a:ahLst/>
              <a:cxnLst/>
              <a:rect l="l" t="t" r="r" b="b"/>
              <a:pathLst>
                <a:path w="788034" h="200025">
                  <a:moveTo>
                    <a:pt x="588010" y="0"/>
                  </a:moveTo>
                  <a:lnTo>
                    <a:pt x="588010" y="200025"/>
                  </a:lnTo>
                  <a:lnTo>
                    <a:pt x="721360" y="133350"/>
                  </a:lnTo>
                  <a:lnTo>
                    <a:pt x="621347" y="133350"/>
                  </a:lnTo>
                  <a:lnTo>
                    <a:pt x="621347" y="66675"/>
                  </a:lnTo>
                  <a:lnTo>
                    <a:pt x="721360" y="66675"/>
                  </a:lnTo>
                  <a:lnTo>
                    <a:pt x="588010" y="0"/>
                  </a:lnTo>
                  <a:close/>
                </a:path>
                <a:path w="788034" h="200025">
                  <a:moveTo>
                    <a:pt x="588010" y="66675"/>
                  </a:moveTo>
                  <a:lnTo>
                    <a:pt x="0" y="66675"/>
                  </a:lnTo>
                  <a:lnTo>
                    <a:pt x="0" y="133350"/>
                  </a:lnTo>
                  <a:lnTo>
                    <a:pt x="588010" y="133350"/>
                  </a:lnTo>
                  <a:lnTo>
                    <a:pt x="588010" y="66675"/>
                  </a:lnTo>
                  <a:close/>
                </a:path>
                <a:path w="788034" h="200025">
                  <a:moveTo>
                    <a:pt x="721360" y="66675"/>
                  </a:moveTo>
                  <a:lnTo>
                    <a:pt x="621347" y="66675"/>
                  </a:lnTo>
                  <a:lnTo>
                    <a:pt x="621347" y="133350"/>
                  </a:lnTo>
                  <a:lnTo>
                    <a:pt x="721360" y="133350"/>
                  </a:lnTo>
                  <a:lnTo>
                    <a:pt x="788035" y="100012"/>
                  </a:lnTo>
                  <a:lnTo>
                    <a:pt x="721360" y="6667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11745" y="5229542"/>
              <a:ext cx="4434840" cy="870585"/>
            </a:xfrm>
            <a:custGeom>
              <a:avLst/>
              <a:gdLst/>
              <a:ahLst/>
              <a:cxnLst/>
              <a:rect l="l" t="t" r="r" b="b"/>
              <a:pathLst>
                <a:path w="4434840" h="870585">
                  <a:moveTo>
                    <a:pt x="4289742" y="0"/>
                  </a:moveTo>
                  <a:lnTo>
                    <a:pt x="145097" y="0"/>
                  </a:lnTo>
                  <a:lnTo>
                    <a:pt x="99377" y="7302"/>
                  </a:lnTo>
                  <a:lnTo>
                    <a:pt x="59372" y="27940"/>
                  </a:lnTo>
                  <a:lnTo>
                    <a:pt x="27939" y="59372"/>
                  </a:lnTo>
                  <a:lnTo>
                    <a:pt x="7302" y="99377"/>
                  </a:lnTo>
                  <a:lnTo>
                    <a:pt x="0" y="145097"/>
                  </a:lnTo>
                  <a:lnTo>
                    <a:pt x="0" y="725487"/>
                  </a:lnTo>
                  <a:lnTo>
                    <a:pt x="7302" y="771207"/>
                  </a:lnTo>
                  <a:lnTo>
                    <a:pt x="27939" y="811212"/>
                  </a:lnTo>
                  <a:lnTo>
                    <a:pt x="59372" y="842327"/>
                  </a:lnTo>
                  <a:lnTo>
                    <a:pt x="99377" y="862965"/>
                  </a:lnTo>
                  <a:lnTo>
                    <a:pt x="145097" y="870585"/>
                  </a:lnTo>
                  <a:lnTo>
                    <a:pt x="4289742" y="870585"/>
                  </a:lnTo>
                  <a:lnTo>
                    <a:pt x="4335462" y="862965"/>
                  </a:lnTo>
                  <a:lnTo>
                    <a:pt x="4375467" y="842327"/>
                  </a:lnTo>
                  <a:lnTo>
                    <a:pt x="4406582" y="811212"/>
                  </a:lnTo>
                  <a:lnTo>
                    <a:pt x="4427220" y="771207"/>
                  </a:lnTo>
                  <a:lnTo>
                    <a:pt x="4434839" y="725487"/>
                  </a:lnTo>
                  <a:lnTo>
                    <a:pt x="4434839" y="145097"/>
                  </a:lnTo>
                  <a:lnTo>
                    <a:pt x="4427220" y="99377"/>
                  </a:lnTo>
                  <a:lnTo>
                    <a:pt x="4406582" y="59372"/>
                  </a:lnTo>
                  <a:lnTo>
                    <a:pt x="4375467" y="27940"/>
                  </a:lnTo>
                  <a:lnTo>
                    <a:pt x="4335462" y="7302"/>
                  </a:lnTo>
                  <a:lnTo>
                    <a:pt x="428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11745" y="5229542"/>
              <a:ext cx="4434840" cy="870585"/>
            </a:xfrm>
            <a:custGeom>
              <a:avLst/>
              <a:gdLst/>
              <a:ahLst/>
              <a:cxnLst/>
              <a:rect l="l" t="t" r="r" b="b"/>
              <a:pathLst>
                <a:path w="4434840" h="870585">
                  <a:moveTo>
                    <a:pt x="0" y="145097"/>
                  </a:moveTo>
                  <a:lnTo>
                    <a:pt x="7302" y="99377"/>
                  </a:lnTo>
                  <a:lnTo>
                    <a:pt x="27939" y="59372"/>
                  </a:lnTo>
                  <a:lnTo>
                    <a:pt x="59372" y="27940"/>
                  </a:lnTo>
                  <a:lnTo>
                    <a:pt x="99377" y="7302"/>
                  </a:lnTo>
                  <a:lnTo>
                    <a:pt x="145097" y="0"/>
                  </a:lnTo>
                  <a:lnTo>
                    <a:pt x="4289742" y="0"/>
                  </a:lnTo>
                  <a:lnTo>
                    <a:pt x="4335462" y="7302"/>
                  </a:lnTo>
                  <a:lnTo>
                    <a:pt x="4375467" y="27940"/>
                  </a:lnTo>
                  <a:lnTo>
                    <a:pt x="4406582" y="59372"/>
                  </a:lnTo>
                  <a:lnTo>
                    <a:pt x="4427220" y="99377"/>
                  </a:lnTo>
                  <a:lnTo>
                    <a:pt x="4434839" y="145097"/>
                  </a:lnTo>
                  <a:lnTo>
                    <a:pt x="4434839" y="725487"/>
                  </a:lnTo>
                  <a:lnTo>
                    <a:pt x="4427220" y="771207"/>
                  </a:lnTo>
                  <a:lnTo>
                    <a:pt x="4406582" y="811212"/>
                  </a:lnTo>
                  <a:lnTo>
                    <a:pt x="4375467" y="842327"/>
                  </a:lnTo>
                  <a:lnTo>
                    <a:pt x="4335462" y="862965"/>
                  </a:lnTo>
                  <a:lnTo>
                    <a:pt x="4289742" y="870585"/>
                  </a:lnTo>
                  <a:lnTo>
                    <a:pt x="145097" y="870585"/>
                  </a:lnTo>
                  <a:lnTo>
                    <a:pt x="99377" y="862965"/>
                  </a:lnTo>
                  <a:lnTo>
                    <a:pt x="59372" y="842327"/>
                  </a:lnTo>
                  <a:lnTo>
                    <a:pt x="27939" y="811212"/>
                  </a:lnTo>
                  <a:lnTo>
                    <a:pt x="7302" y="771207"/>
                  </a:lnTo>
                  <a:lnTo>
                    <a:pt x="0" y="725487"/>
                  </a:lnTo>
                  <a:lnTo>
                    <a:pt x="0" y="145097"/>
                  </a:lnTo>
                </a:path>
              </a:pathLst>
            </a:custGeom>
            <a:ln w="285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68782" y="5141912"/>
              <a:ext cx="0" cy="1331595"/>
            </a:xfrm>
            <a:custGeom>
              <a:avLst/>
              <a:gdLst/>
              <a:ahLst/>
              <a:cxnLst/>
              <a:rect l="l" t="t" r="r" b="b"/>
              <a:pathLst>
                <a:path h="1331595">
                  <a:moveTo>
                    <a:pt x="0" y="0"/>
                  </a:moveTo>
                  <a:lnTo>
                    <a:pt x="0" y="1331277"/>
                  </a:lnTo>
                </a:path>
              </a:pathLst>
            </a:custGeom>
            <a:ln w="5715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43282" y="5077142"/>
              <a:ext cx="843915" cy="893444"/>
            </a:xfrm>
            <a:custGeom>
              <a:avLst/>
              <a:gdLst/>
              <a:ahLst/>
              <a:cxnLst/>
              <a:rect l="l" t="t" r="r" b="b"/>
              <a:pathLst>
                <a:path w="843915" h="893445">
                  <a:moveTo>
                    <a:pt x="171450" y="721995"/>
                  </a:moveTo>
                  <a:lnTo>
                    <a:pt x="0" y="807720"/>
                  </a:lnTo>
                  <a:lnTo>
                    <a:pt x="171450" y="893445"/>
                  </a:lnTo>
                  <a:lnTo>
                    <a:pt x="171450" y="836295"/>
                  </a:lnTo>
                  <a:lnTo>
                    <a:pt x="825500" y="836295"/>
                  </a:lnTo>
                  <a:lnTo>
                    <a:pt x="825500" y="779145"/>
                  </a:lnTo>
                  <a:lnTo>
                    <a:pt x="171450" y="779145"/>
                  </a:lnTo>
                  <a:lnTo>
                    <a:pt x="171450" y="721995"/>
                  </a:lnTo>
                  <a:close/>
                </a:path>
                <a:path w="843915" h="893445">
                  <a:moveTo>
                    <a:pt x="171450" y="408622"/>
                  </a:moveTo>
                  <a:lnTo>
                    <a:pt x="0" y="494347"/>
                  </a:lnTo>
                  <a:lnTo>
                    <a:pt x="171450" y="580072"/>
                  </a:lnTo>
                  <a:lnTo>
                    <a:pt x="171450" y="522922"/>
                  </a:lnTo>
                  <a:lnTo>
                    <a:pt x="825500" y="522922"/>
                  </a:lnTo>
                  <a:lnTo>
                    <a:pt x="825500" y="465772"/>
                  </a:lnTo>
                  <a:lnTo>
                    <a:pt x="171450" y="465772"/>
                  </a:lnTo>
                  <a:lnTo>
                    <a:pt x="171450" y="408622"/>
                  </a:lnTo>
                  <a:close/>
                </a:path>
                <a:path w="843915" h="893445">
                  <a:moveTo>
                    <a:pt x="189547" y="0"/>
                  </a:moveTo>
                  <a:lnTo>
                    <a:pt x="18097" y="85725"/>
                  </a:lnTo>
                  <a:lnTo>
                    <a:pt x="189547" y="171450"/>
                  </a:lnTo>
                  <a:lnTo>
                    <a:pt x="189547" y="114300"/>
                  </a:lnTo>
                  <a:lnTo>
                    <a:pt x="843914" y="114300"/>
                  </a:lnTo>
                  <a:lnTo>
                    <a:pt x="843914" y="57150"/>
                  </a:lnTo>
                  <a:lnTo>
                    <a:pt x="189547" y="57150"/>
                  </a:lnTo>
                  <a:lnTo>
                    <a:pt x="18954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6079" rIns="0" bIns="0" rtlCol="0">
            <a:spAutoFit/>
          </a:bodyPr>
          <a:lstStyle/>
          <a:p>
            <a:pPr marL="398780" marR="5080">
              <a:lnSpc>
                <a:spcPts val="2420"/>
              </a:lnSpc>
              <a:spcBef>
                <a:spcPts val="260"/>
              </a:spcBef>
            </a:pPr>
            <a:r>
              <a:rPr spc="155" dirty="0"/>
              <a:t>Τύποι</a:t>
            </a:r>
            <a:r>
              <a:rPr spc="204" dirty="0"/>
              <a:t> </a:t>
            </a:r>
            <a:r>
              <a:rPr spc="170" dirty="0"/>
              <a:t>διεπαφών</a:t>
            </a:r>
            <a:r>
              <a:rPr spc="229" dirty="0"/>
              <a:t> </a:t>
            </a:r>
            <a:r>
              <a:rPr spc="125" dirty="0"/>
              <a:t>και</a:t>
            </a:r>
            <a:r>
              <a:rPr spc="180" dirty="0"/>
              <a:t> </a:t>
            </a:r>
            <a:r>
              <a:rPr spc="165" dirty="0"/>
              <a:t>πρωτοκόλλων</a:t>
            </a:r>
            <a:r>
              <a:rPr spc="190" dirty="0"/>
              <a:t> </a:t>
            </a:r>
            <a:r>
              <a:rPr spc="180" dirty="0"/>
              <a:t>VPN</a:t>
            </a:r>
            <a:r>
              <a:rPr spc="190" dirty="0"/>
              <a:t> </a:t>
            </a:r>
            <a:r>
              <a:rPr spc="135" dirty="0"/>
              <a:t>(Virtual</a:t>
            </a:r>
            <a:r>
              <a:rPr spc="185" dirty="0"/>
              <a:t> </a:t>
            </a:r>
            <a:r>
              <a:rPr spc="135" dirty="0"/>
              <a:t>Private</a:t>
            </a:r>
            <a:r>
              <a:rPr spc="190" dirty="0"/>
              <a:t> </a:t>
            </a:r>
            <a:r>
              <a:rPr spc="155" dirty="0"/>
              <a:t>Network</a:t>
            </a:r>
            <a:r>
              <a:rPr spc="190" dirty="0"/>
              <a:t> </a:t>
            </a:r>
            <a:r>
              <a:rPr spc="70" dirty="0"/>
              <a:t>-</a:t>
            </a:r>
            <a:r>
              <a:rPr spc="190" dirty="0"/>
              <a:t> </a:t>
            </a:r>
            <a:r>
              <a:rPr spc="160" dirty="0"/>
              <a:t>ασφαλής </a:t>
            </a:r>
            <a:r>
              <a:rPr spc="-509" dirty="0"/>
              <a:t> </a:t>
            </a:r>
            <a:r>
              <a:rPr spc="160" dirty="0"/>
              <a:t>απομακρυσμένη</a:t>
            </a:r>
            <a:r>
              <a:rPr spc="175" dirty="0"/>
              <a:t> </a:t>
            </a:r>
            <a:r>
              <a:rPr spc="160" dirty="0"/>
              <a:t>πρόσβαση</a:t>
            </a:r>
            <a:r>
              <a:rPr spc="180" dirty="0"/>
              <a:t> </a:t>
            </a:r>
            <a:r>
              <a:rPr spc="130" dirty="0"/>
              <a:t>σε</a:t>
            </a:r>
            <a:r>
              <a:rPr spc="180" dirty="0"/>
              <a:t> </a:t>
            </a:r>
            <a:r>
              <a:rPr spc="140" dirty="0"/>
              <a:t>δίκτυα)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91515" y="1818957"/>
            <a:ext cx="6836409" cy="317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570"/>
              </a:lnSpc>
              <a:buClr>
                <a:srgbClr val="FFBA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200" spc="75" dirty="0">
                <a:latin typeface="Calibri"/>
                <a:cs typeface="Calibri"/>
              </a:rPr>
              <a:t>Για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γρήγορες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συνδέσεις,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είναι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δυνατή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διαρθρωμένη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διάρθρωση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του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VPN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χρήση</a:t>
            </a:r>
            <a:endParaRPr sz="1200">
              <a:latin typeface="Calibri"/>
              <a:cs typeface="Calibri"/>
            </a:endParaRPr>
          </a:p>
          <a:p>
            <a:pPr marL="103505" marR="256540">
              <a:lnSpc>
                <a:spcPts val="1420"/>
              </a:lnSpc>
              <a:spcBef>
                <a:spcPts val="10"/>
              </a:spcBef>
            </a:pPr>
            <a:r>
              <a:rPr sz="1200" spc="80" dirty="0">
                <a:latin typeface="Calibri"/>
                <a:cs typeface="Calibri"/>
              </a:rPr>
              <a:t>ιδεατών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διεπαφών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εξομοίωση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(των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υποστάσεων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σύνδεσης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ενός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φυσικού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δικτύου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από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τον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πυρήνα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του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λειτουργικού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συστήματος.</a:t>
            </a:r>
            <a:endParaRPr sz="12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48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200" spc="55" dirty="0">
                <a:latin typeface="Calibri"/>
                <a:cs typeface="Calibri"/>
              </a:rPr>
              <a:t>Υπάρχουν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δύο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τύποι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εικονικών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45" dirty="0">
                <a:latin typeface="Calibri"/>
                <a:cs typeface="Calibri"/>
              </a:rPr>
              <a:t>διασυνδέσεων:</a:t>
            </a:r>
            <a:endParaRPr sz="1200">
              <a:latin typeface="Calibri"/>
              <a:cs typeface="Calibri"/>
            </a:endParaRPr>
          </a:p>
          <a:p>
            <a:pPr marL="396875" marR="322580" lvl="1" indent="-182880">
              <a:lnSpc>
                <a:spcPts val="1200"/>
              </a:lnSpc>
              <a:spcBef>
                <a:spcPts val="994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050" b="1" spc="75" dirty="0">
                <a:latin typeface="Calibri"/>
                <a:cs typeface="Calibri"/>
              </a:rPr>
              <a:t>TUN: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Λειτουργεί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επίπεδο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δικτύου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ενθυλακώνει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πλαίσια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επίπεδο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δικτύου,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γεγονός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που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ευνοεί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διαχείριση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πακέτων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δεδομένων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IPv4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IPv6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δρομολόγησή</a:t>
            </a:r>
            <a:endParaRPr sz="10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7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45" dirty="0">
                <a:latin typeface="Calibri"/>
                <a:cs typeface="Calibri"/>
              </a:rPr>
              <a:t>TAP: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Λειτουργεί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μόνο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στο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επίπεδο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σύνδεσης,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οπότε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ενθυλακώνει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πλαίσια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επιπέδου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σύνδεσης</a:t>
            </a:r>
            <a:endParaRPr sz="1050">
              <a:latin typeface="Calibri"/>
              <a:cs typeface="Calibri"/>
            </a:endParaRPr>
          </a:p>
          <a:p>
            <a:pPr marL="103505" marR="758825" indent="-91440">
              <a:lnSpc>
                <a:spcPct val="95800"/>
              </a:lnSpc>
              <a:spcBef>
                <a:spcPts val="64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200" spc="85" dirty="0">
                <a:latin typeface="Calibri"/>
                <a:cs typeface="Calibri"/>
              </a:rPr>
              <a:t>Αυτό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σημαίνει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επίσης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ότι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οι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διεπαφές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TUN/TAP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επιτρέπουν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αποστολή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πακέτων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δεδομένων </a:t>
            </a:r>
            <a:r>
              <a:rPr sz="1200" spc="95" dirty="0">
                <a:latin typeface="Calibri"/>
                <a:cs typeface="Calibri"/>
              </a:rPr>
              <a:t>από </a:t>
            </a:r>
            <a:r>
              <a:rPr sz="1200" spc="80" dirty="0">
                <a:latin typeface="Calibri"/>
                <a:cs typeface="Calibri"/>
              </a:rPr>
              <a:t>την </a:t>
            </a:r>
            <a:r>
              <a:rPr sz="1200" spc="75" dirty="0">
                <a:latin typeface="Calibri"/>
                <a:cs typeface="Calibri"/>
              </a:rPr>
              <a:t>αντίστοιχη </a:t>
            </a:r>
            <a:r>
              <a:rPr sz="1200" spc="80" dirty="0">
                <a:latin typeface="Calibri"/>
                <a:cs typeface="Calibri"/>
              </a:rPr>
              <a:t>στοίβα </a:t>
            </a:r>
            <a:r>
              <a:rPr sz="1200" spc="75" dirty="0">
                <a:latin typeface="Calibri"/>
                <a:cs typeface="Calibri"/>
              </a:rPr>
              <a:t>TCP/IP και </a:t>
            </a:r>
            <a:r>
              <a:rPr sz="1200" spc="95" dirty="0">
                <a:latin typeface="Calibri"/>
                <a:cs typeface="Calibri"/>
              </a:rPr>
              <a:t>από </a:t>
            </a:r>
            <a:r>
              <a:rPr sz="1200" spc="80" dirty="0">
                <a:latin typeface="Calibri"/>
                <a:cs typeface="Calibri"/>
              </a:rPr>
              <a:t>το </a:t>
            </a:r>
            <a:r>
              <a:rPr sz="1200" spc="75" dirty="0">
                <a:latin typeface="Calibri"/>
                <a:cs typeface="Calibri"/>
              </a:rPr>
              <a:t>λειτουργικό </a:t>
            </a:r>
            <a:r>
              <a:rPr sz="1200" spc="85" dirty="0">
                <a:latin typeface="Calibri"/>
                <a:cs typeface="Calibri"/>
              </a:rPr>
              <a:t>σύστημα, 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εξομοιώντας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επίσης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λήψη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πακέτων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δεδομένων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από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προορισμό.</a:t>
            </a:r>
            <a:endParaRPr sz="1200">
              <a:latin typeface="Calibri"/>
              <a:cs typeface="Calibri"/>
            </a:endParaRPr>
          </a:p>
          <a:p>
            <a:pPr marL="396240" marR="5080" lvl="1" indent="-182245">
              <a:lnSpc>
                <a:spcPct val="101800"/>
              </a:lnSpc>
              <a:spcBef>
                <a:spcPts val="869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45" dirty="0">
                <a:latin typeface="Calibri"/>
                <a:cs typeface="Calibri"/>
              </a:rPr>
              <a:t>Δυστυχώς, δεν υποστηρίζουν </a:t>
            </a:r>
            <a:r>
              <a:rPr sz="1050" spc="50" dirty="0">
                <a:latin typeface="Calibri"/>
                <a:cs typeface="Calibri"/>
              </a:rPr>
              <a:t>όλα τα πρωτόκολλα </a:t>
            </a:r>
            <a:r>
              <a:rPr sz="1050" spc="55" dirty="0">
                <a:latin typeface="Calibri"/>
                <a:cs typeface="Calibri"/>
              </a:rPr>
              <a:t>VPN </a:t>
            </a:r>
            <a:r>
              <a:rPr sz="1050" spc="35" dirty="0">
                <a:latin typeface="Calibri"/>
                <a:cs typeface="Calibri"/>
              </a:rPr>
              <a:t>(Virtual </a:t>
            </a:r>
            <a:r>
              <a:rPr sz="1050" spc="40" dirty="0">
                <a:latin typeface="Calibri"/>
                <a:cs typeface="Calibri"/>
              </a:rPr>
              <a:t>Private </a:t>
            </a:r>
            <a:r>
              <a:rPr sz="1050" spc="50" dirty="0">
                <a:latin typeface="Calibri"/>
                <a:cs typeface="Calibri"/>
              </a:rPr>
              <a:t>Network </a:t>
            </a:r>
            <a:r>
              <a:rPr sz="1050" spc="30" dirty="0">
                <a:latin typeface="Calibri"/>
                <a:cs typeface="Calibri"/>
              </a:rPr>
              <a:t>- </a:t>
            </a:r>
            <a:r>
              <a:rPr sz="1050" spc="50" dirty="0">
                <a:latin typeface="Calibri"/>
                <a:cs typeface="Calibri"/>
              </a:rPr>
              <a:t>ασφαλής απομακρυσμένη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πρόσβαση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σε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δίκτυα)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και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τις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δύο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διεπαφές,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TUN/TAP</a:t>
            </a:r>
            <a:endParaRPr sz="1050">
              <a:latin typeface="Calibri"/>
              <a:cs typeface="Calibri"/>
            </a:endParaRPr>
          </a:p>
          <a:p>
            <a:pPr marL="103505" marR="975360" indent="-91440">
              <a:lnSpc>
                <a:spcPct val="94200"/>
              </a:lnSpc>
              <a:spcBef>
                <a:spcPts val="68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200" spc="50" dirty="0">
                <a:latin typeface="Calibri"/>
                <a:cs typeface="Calibri"/>
              </a:rPr>
              <a:t>Επί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του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παρόντος,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υπάρχουν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πολλοί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τύποι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πρωτοκόλλων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VPN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που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λειτουργούν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στα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διάφορα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επίπεδα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της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πολυε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TCP/IP.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2810" y="5040629"/>
            <a:ext cx="4138929" cy="10668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52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spc="75" dirty="0">
                <a:latin typeface="Calibri"/>
                <a:cs typeface="Calibri"/>
              </a:rPr>
              <a:t>Εφαρμο: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b="1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SSH</a:t>
            </a:r>
            <a:endParaRPr sz="10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1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spc="70" dirty="0">
                <a:latin typeface="Calibri"/>
                <a:cs typeface="Calibri"/>
              </a:rPr>
              <a:t>Επίπεδο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μεταφοράς: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OpenVPN,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WireGuard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VPN</a:t>
            </a:r>
            <a:r>
              <a:rPr sz="1050" b="1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πρωτόκολλο)</a:t>
            </a:r>
            <a:endParaRPr sz="10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83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spc="50" dirty="0">
                <a:latin typeface="Calibri"/>
                <a:cs typeface="Calibri"/>
              </a:rPr>
              <a:t>Πολυεπίπεδο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Ίντερνετ: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b="1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IPSec</a:t>
            </a:r>
            <a:endParaRPr sz="10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spc="70" dirty="0">
                <a:latin typeface="Calibri"/>
                <a:cs typeface="Calibri"/>
              </a:rPr>
              <a:t>Επίπεδο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δικτύου: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L2TP/IPSec,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MACSec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2554" y="6396037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733915" y="2467927"/>
            <a:ext cx="1924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20" dirty="0">
                <a:latin typeface="Calibri"/>
                <a:cs typeface="Calibri"/>
              </a:rPr>
              <a:t>T</a:t>
            </a:r>
            <a:r>
              <a:rPr sz="750" b="1" spc="-25" dirty="0">
                <a:latin typeface="Calibri"/>
                <a:cs typeface="Calibri"/>
              </a:rPr>
              <a:t>U</a:t>
            </a:r>
            <a:r>
              <a:rPr sz="750" b="1" dirty="0">
                <a:latin typeface="Calibri"/>
                <a:cs typeface="Calibri"/>
              </a:rPr>
              <a:t>N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757409" y="2735262"/>
            <a:ext cx="17462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25" dirty="0">
                <a:latin typeface="Calibri"/>
                <a:cs typeface="Calibri"/>
              </a:rPr>
              <a:t>T</a:t>
            </a:r>
            <a:r>
              <a:rPr sz="750" b="1" spc="-30" dirty="0">
                <a:latin typeface="Calibri"/>
                <a:cs typeface="Calibri"/>
              </a:rPr>
              <a:t>A</a:t>
            </a:r>
            <a:r>
              <a:rPr sz="750" b="1" dirty="0">
                <a:latin typeface="Calibri"/>
                <a:cs typeface="Calibri"/>
              </a:rPr>
              <a:t>P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20112" y="5313045"/>
            <a:ext cx="2617470" cy="572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latin typeface="Calibri"/>
                <a:cs typeface="Calibri"/>
              </a:rPr>
              <a:t>Σημειώστε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ότι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σε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αυτό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το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μάθημα,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θα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εξερευνήσουμε </a:t>
            </a:r>
            <a:r>
              <a:rPr sz="1200" spc="60" dirty="0">
                <a:latin typeface="Calibri"/>
                <a:cs typeface="Calibri"/>
              </a:rPr>
              <a:t>μόνο </a:t>
            </a:r>
            <a:r>
              <a:rPr sz="1200" spc="50" dirty="0">
                <a:latin typeface="Calibri"/>
                <a:cs typeface="Calibri"/>
              </a:rPr>
              <a:t>μερικά </a:t>
            </a:r>
            <a:r>
              <a:rPr sz="1200" spc="65" dirty="0">
                <a:latin typeface="Calibri"/>
                <a:cs typeface="Calibri"/>
              </a:rPr>
              <a:t>από </a:t>
            </a:r>
            <a:r>
              <a:rPr sz="1200" spc="50" dirty="0">
                <a:latin typeface="Calibri"/>
                <a:cs typeface="Calibri"/>
              </a:rPr>
              <a:t>τα </a:t>
            </a:r>
            <a:r>
              <a:rPr sz="1200" spc="55" dirty="0">
                <a:latin typeface="Calibri"/>
                <a:cs typeface="Calibri"/>
              </a:rPr>
              <a:t> πρωτόκολλα,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όχι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όλα.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176952" y="6167120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17772" y="2699067"/>
            <a:ext cx="1992630" cy="347980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BF"/>
            </a:solidFill>
          </a:ln>
        </p:spPr>
        <p:txBody>
          <a:bodyPr vert="horz" wrap="square" lIns="0" tIns="60325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475"/>
              </a:spcBef>
            </a:pPr>
            <a:r>
              <a:rPr sz="900" b="1" spc="55" dirty="0">
                <a:latin typeface="Calibri"/>
                <a:cs typeface="Calibri"/>
              </a:rPr>
              <a:t>Στρώμα</a:t>
            </a:r>
            <a:r>
              <a:rPr sz="900" b="1" spc="-50" dirty="0">
                <a:latin typeface="Calibri"/>
                <a:cs typeface="Calibri"/>
              </a:rPr>
              <a:t> </a:t>
            </a:r>
            <a:r>
              <a:rPr sz="900" b="1" spc="65" dirty="0">
                <a:latin typeface="Calibri"/>
                <a:cs typeface="Calibri"/>
              </a:rPr>
              <a:t>τύου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117772" y="2329338"/>
            <a:ext cx="1992630" cy="370205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BF"/>
            </a:solidFill>
          </a:ln>
        </p:spPr>
        <p:txBody>
          <a:bodyPr vert="horz" wrap="square" lIns="0" tIns="82550" rIns="0" bIns="0" rtlCol="0">
            <a:spAutoFit/>
          </a:bodyPr>
          <a:lstStyle/>
          <a:p>
            <a:pPr marL="478790">
              <a:lnSpc>
                <a:spcPct val="100000"/>
              </a:lnSpc>
              <a:spcBef>
                <a:spcPts val="650"/>
              </a:spcBef>
            </a:pPr>
            <a:r>
              <a:rPr sz="900" b="1" spc="30" dirty="0">
                <a:latin typeface="Calibri"/>
                <a:cs typeface="Calibri"/>
              </a:rPr>
              <a:t>Πολυεπίπεδο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Ίντερνετ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17772" y="1962626"/>
            <a:ext cx="1992630" cy="367030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BF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marL="405130">
              <a:lnSpc>
                <a:spcPct val="100000"/>
              </a:lnSpc>
              <a:spcBef>
                <a:spcPts val="484"/>
              </a:spcBef>
            </a:pPr>
            <a:r>
              <a:rPr sz="900" b="1" spc="35" dirty="0">
                <a:latin typeface="Calibri"/>
                <a:cs typeface="Calibri"/>
              </a:rPr>
              <a:t>Στρώμα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20" dirty="0">
                <a:latin typeface="Calibri"/>
                <a:cs typeface="Calibri"/>
              </a:rPr>
              <a:t>μεταφοράς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117772" y="1602739"/>
            <a:ext cx="1992630" cy="360045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BF"/>
            </a:solidFill>
          </a:ln>
        </p:spPr>
        <p:txBody>
          <a:bodyPr vert="horz" wrap="square" lIns="0" tIns="65405" rIns="0" bIns="0" rtlCol="0">
            <a:spAutoFit/>
          </a:bodyPr>
          <a:lstStyle/>
          <a:p>
            <a:pPr marL="309880">
              <a:lnSpc>
                <a:spcPct val="100000"/>
              </a:lnSpc>
              <a:spcBef>
                <a:spcPts val="515"/>
              </a:spcBef>
            </a:pPr>
            <a:r>
              <a:rPr sz="900" b="1" spc="45" dirty="0">
                <a:latin typeface="Calibri"/>
                <a:cs typeface="Calibri"/>
              </a:rPr>
              <a:t>Επίπεδο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spc="70" dirty="0">
                <a:latin typeface="Calibri"/>
                <a:cs typeface="Calibri"/>
              </a:rPr>
              <a:t>εφαρμογής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7603172" y="1583689"/>
          <a:ext cx="1992630" cy="14427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2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410">
                <a:tc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900" b="1" spc="45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latin typeface="Calibri"/>
                          <a:cs typeface="Calibri"/>
                        </a:rPr>
                        <a:t>εφαρμογής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3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20" dirty="0">
                          <a:latin typeface="Calibri"/>
                          <a:cs typeface="Calibri"/>
                        </a:rPr>
                        <a:t>μεταφοράς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900" b="1" spc="30" dirty="0">
                          <a:latin typeface="Calibri"/>
                          <a:cs typeface="Calibri"/>
                        </a:rPr>
                        <a:t>Πολυεπίπεδο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35" dirty="0">
                          <a:latin typeface="Calibri"/>
                          <a:cs typeface="Calibri"/>
                        </a:rPr>
                        <a:t>Ίντερνετ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01600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900" b="1" spc="5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τύου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447" y="0"/>
            <a:ext cx="5306060" cy="6880225"/>
            <a:chOff x="6882447" y="0"/>
            <a:chExt cx="5306060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429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33743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5" dirty="0"/>
              <a:t>ΕφαρμοSecure</a:t>
            </a:r>
            <a:r>
              <a:rPr spc="160" dirty="0"/>
              <a:t> </a:t>
            </a:r>
            <a:r>
              <a:rPr spc="140" dirty="0"/>
              <a:t>Shell</a:t>
            </a:r>
            <a:r>
              <a:rPr spc="160" dirty="0"/>
              <a:t> SSH)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1515" y="1454199"/>
            <a:ext cx="9531350" cy="41910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55"/>
              </a:spcBef>
              <a:buClr>
                <a:srgbClr val="FFBA00"/>
              </a:buClr>
              <a:buSzPct val="125925"/>
              <a:buFont typeface="Arial"/>
              <a:buChar char="•"/>
              <a:tabLst>
                <a:tab pos="103505" algn="l"/>
              </a:tabLst>
            </a:pPr>
            <a:r>
              <a:rPr sz="1350" b="1" spc="100" dirty="0">
                <a:latin typeface="Calibri"/>
                <a:cs typeface="Calibri"/>
              </a:rPr>
              <a:t>Το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105" dirty="0">
                <a:latin typeface="Calibri"/>
                <a:cs typeface="Calibri"/>
              </a:rPr>
              <a:t>SSH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εγκαθιστά</a:t>
            </a:r>
            <a:r>
              <a:rPr sz="1350" b="1" spc="35" dirty="0">
                <a:latin typeface="Calibri"/>
                <a:cs typeface="Calibri"/>
              </a:rPr>
              <a:t> </a:t>
            </a:r>
            <a:r>
              <a:rPr sz="1350" b="1" spc="90" dirty="0">
                <a:latin typeface="Calibri"/>
                <a:cs typeface="Calibri"/>
              </a:rPr>
              <a:t>επικοινωνία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100" dirty="0">
                <a:latin typeface="Calibri"/>
                <a:cs typeface="Calibri"/>
              </a:rPr>
              <a:t>P2P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110" dirty="0">
                <a:latin typeface="Calibri"/>
                <a:cs typeface="Calibri"/>
              </a:rPr>
              <a:t>μέσω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90" dirty="0">
                <a:latin typeface="Calibri"/>
                <a:cs typeface="Calibri"/>
              </a:rPr>
              <a:t>της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100" dirty="0">
                <a:latin typeface="Calibri"/>
                <a:cs typeface="Calibri"/>
              </a:rPr>
              <a:t>θύρας</a:t>
            </a:r>
            <a:r>
              <a:rPr sz="1350" b="1" spc="20" dirty="0">
                <a:latin typeface="Calibri"/>
                <a:cs typeface="Calibri"/>
              </a:rPr>
              <a:t> </a:t>
            </a:r>
            <a:r>
              <a:rPr sz="1350" b="1" spc="85" dirty="0">
                <a:latin typeface="Calibri"/>
                <a:cs typeface="Calibri"/>
              </a:rPr>
              <a:t>22</a:t>
            </a:r>
            <a:endParaRPr sz="1350">
              <a:latin typeface="Calibri"/>
              <a:cs typeface="Calibri"/>
            </a:endParaRPr>
          </a:p>
          <a:p>
            <a:pPr marL="396875" marR="3302635" lvl="1" indent="-182880">
              <a:lnSpc>
                <a:spcPct val="100000"/>
              </a:lnSpc>
              <a:spcBef>
                <a:spcPts val="81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80" dirty="0">
                <a:latin typeface="Calibri"/>
                <a:cs typeface="Calibri"/>
              </a:rPr>
              <a:t>Αντικαθιστά </a:t>
            </a:r>
            <a:r>
              <a:rPr sz="1200" spc="65" dirty="0">
                <a:latin typeface="Calibri"/>
                <a:cs typeface="Calibri"/>
              </a:rPr>
              <a:t>τις </a:t>
            </a:r>
            <a:r>
              <a:rPr sz="1200" spc="85" dirty="0">
                <a:latin typeface="Calibri"/>
                <a:cs typeface="Calibri"/>
              </a:rPr>
              <a:t>παραδοσιακές μεθόδους </a:t>
            </a:r>
            <a:r>
              <a:rPr sz="1200" spc="90" dirty="0">
                <a:latin typeface="Calibri"/>
                <a:cs typeface="Calibri"/>
              </a:rPr>
              <a:t>απομακρυσμένης </a:t>
            </a:r>
            <a:r>
              <a:rPr sz="1200" spc="85" dirty="0">
                <a:latin typeface="Calibri"/>
                <a:cs typeface="Calibri"/>
              </a:rPr>
              <a:t>πρόσβασης, </a:t>
            </a:r>
            <a:r>
              <a:rPr sz="1200" spc="95" dirty="0">
                <a:latin typeface="Calibri"/>
                <a:cs typeface="Calibri"/>
              </a:rPr>
              <a:t>όπως </a:t>
            </a:r>
            <a:r>
              <a:rPr sz="1200" spc="80" dirty="0">
                <a:latin typeface="Calibri"/>
                <a:cs typeface="Calibri"/>
              </a:rPr>
              <a:t>το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TELNET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ή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FTP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(File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Transfer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Protocol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-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πρωτόκολλο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μεταφοράς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αρχείων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μεταξύ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servers),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καθώς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δύο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πρωτόκολλα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δεν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είναι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ασφαλή.</a:t>
            </a:r>
            <a:endParaRPr sz="1200">
              <a:latin typeface="Calibri"/>
              <a:cs typeface="Calibri"/>
            </a:endParaRPr>
          </a:p>
          <a:p>
            <a:pPr marL="396875" marR="3385185" lvl="1" indent="-182880">
              <a:lnSpc>
                <a:spcPts val="1420"/>
              </a:lnSpc>
              <a:spcBef>
                <a:spcPts val="107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95" dirty="0">
                <a:latin typeface="Calibri"/>
                <a:cs typeface="Calibri"/>
              </a:rPr>
              <a:t>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παρωχημένα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συστήματα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μπορεί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να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εξακολουθούν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να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βασίζονται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στο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TELNET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 </a:t>
            </a:r>
            <a:r>
              <a:rPr sz="1200" spc="80" dirty="0">
                <a:latin typeface="Calibri"/>
                <a:cs typeface="Calibri"/>
              </a:rPr>
              <a:t>το </a:t>
            </a:r>
            <a:r>
              <a:rPr sz="1200" spc="85" dirty="0">
                <a:latin typeface="Calibri"/>
                <a:cs typeface="Calibri"/>
              </a:rPr>
              <a:t>FTP </a:t>
            </a:r>
            <a:r>
              <a:rPr sz="1200" spc="55" dirty="0">
                <a:latin typeface="Calibri"/>
                <a:cs typeface="Calibri"/>
              </a:rPr>
              <a:t>(File </a:t>
            </a:r>
            <a:r>
              <a:rPr sz="1200" spc="70" dirty="0">
                <a:latin typeface="Calibri"/>
                <a:cs typeface="Calibri"/>
              </a:rPr>
              <a:t>Transfer Protocol </a:t>
            </a:r>
            <a:r>
              <a:rPr sz="1200" spc="55" dirty="0">
                <a:latin typeface="Calibri"/>
                <a:cs typeface="Calibri"/>
              </a:rPr>
              <a:t>- </a:t>
            </a:r>
            <a:r>
              <a:rPr sz="1200" spc="85" dirty="0">
                <a:latin typeface="Calibri"/>
                <a:cs typeface="Calibri"/>
              </a:rPr>
              <a:t>πρωτόκολλο </a:t>
            </a:r>
            <a:r>
              <a:rPr sz="1200" spc="90" dirty="0">
                <a:latin typeface="Calibri"/>
                <a:cs typeface="Calibri"/>
              </a:rPr>
              <a:t>μεταφοράς </a:t>
            </a:r>
            <a:r>
              <a:rPr sz="1200" spc="85" dirty="0">
                <a:latin typeface="Calibri"/>
                <a:cs typeface="Calibri"/>
              </a:rPr>
              <a:t>αρχείων </a:t>
            </a:r>
            <a:r>
              <a:rPr sz="1200" spc="80" dirty="0">
                <a:latin typeface="Calibri"/>
                <a:cs typeface="Calibri"/>
              </a:rPr>
              <a:t>μεταξύ 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servers)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για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ορισμένες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εργασίες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παρακολούθησης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-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αποφύγετε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!</a:t>
            </a:r>
            <a:endParaRPr sz="12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500"/>
              </a:spcBef>
              <a:buClr>
                <a:srgbClr val="FFBA00"/>
              </a:buClr>
              <a:buSzPct val="125925"/>
              <a:buFont typeface="Arial"/>
              <a:buChar char="•"/>
              <a:tabLst>
                <a:tab pos="103505" algn="l"/>
              </a:tabLst>
            </a:pPr>
            <a:r>
              <a:rPr sz="1350" spc="165" dirty="0">
                <a:latin typeface="Calibri"/>
                <a:cs typeface="Calibri"/>
              </a:rPr>
              <a:t>Η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επικοινωνία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μεταξύ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του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client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(συστήματος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ή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προγράμματος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που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επικοινωνεί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με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server)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και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του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εξυπηρετητή:</a:t>
            </a:r>
            <a:endParaRPr sz="1350">
              <a:latin typeface="Calibri"/>
              <a:cs typeface="Calibri"/>
            </a:endParaRPr>
          </a:p>
          <a:p>
            <a:pPr marL="396875" marR="3195320" lvl="1" indent="-182880">
              <a:lnSpc>
                <a:spcPts val="1420"/>
              </a:lnSpc>
              <a:spcBef>
                <a:spcPts val="96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20" dirty="0">
                <a:latin typeface="Calibri"/>
                <a:cs typeface="Calibri"/>
              </a:rPr>
              <a:t>Τόσο </a:t>
            </a:r>
            <a:r>
              <a:rPr sz="1200" spc="125" dirty="0">
                <a:latin typeface="Calibri"/>
                <a:cs typeface="Calibri"/>
              </a:rPr>
              <a:t>ο </a:t>
            </a:r>
            <a:r>
              <a:rPr sz="1200" spc="85" dirty="0">
                <a:latin typeface="Calibri"/>
                <a:cs typeface="Calibri"/>
              </a:rPr>
              <a:t>client </a:t>
            </a:r>
            <a:r>
              <a:rPr sz="1200" spc="114" dirty="0">
                <a:latin typeface="Calibri"/>
                <a:cs typeface="Calibri"/>
              </a:rPr>
              <a:t>(σύστημα </a:t>
            </a:r>
            <a:r>
              <a:rPr sz="1200" spc="130" dirty="0">
                <a:latin typeface="Calibri"/>
                <a:cs typeface="Calibri"/>
              </a:rPr>
              <a:t>ή </a:t>
            </a:r>
            <a:r>
              <a:rPr sz="1200" spc="125" dirty="0">
                <a:latin typeface="Calibri"/>
                <a:cs typeface="Calibri"/>
              </a:rPr>
              <a:t>πρόγραμμα που </a:t>
            </a:r>
            <a:r>
              <a:rPr sz="1200" spc="100" dirty="0">
                <a:latin typeface="Calibri"/>
                <a:cs typeface="Calibri"/>
              </a:rPr>
              <a:t>επικοινωνεί </a:t>
            </a:r>
            <a:r>
              <a:rPr sz="1200" spc="120" dirty="0">
                <a:latin typeface="Calibri"/>
                <a:cs typeface="Calibri"/>
              </a:rPr>
              <a:t>με </a:t>
            </a:r>
            <a:r>
              <a:rPr sz="1200" spc="90" dirty="0">
                <a:latin typeface="Calibri"/>
                <a:cs typeface="Calibri"/>
              </a:rPr>
              <a:t>server) </a:t>
            </a:r>
            <a:r>
              <a:rPr sz="1200" spc="120" dirty="0">
                <a:latin typeface="Calibri"/>
                <a:cs typeface="Calibri"/>
              </a:rPr>
              <a:t>όσο </a:t>
            </a:r>
            <a:r>
              <a:rPr sz="1200" spc="100" dirty="0">
                <a:latin typeface="Calibri"/>
                <a:cs typeface="Calibri"/>
              </a:rPr>
              <a:t>και </a:t>
            </a:r>
            <a:r>
              <a:rPr sz="1200" spc="125" dirty="0">
                <a:latin typeface="Calibri"/>
                <a:cs typeface="Calibri"/>
              </a:rPr>
              <a:t>ο 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εξυπηρετητής/εξυπηρετητής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μπορούν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επαληθευτούν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με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τη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χρήση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ονόματος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χρήστη/κωδικού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πρόσβασης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ή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κρυπτογραφίας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δημόσιου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κλειδιού.</a:t>
            </a:r>
            <a:endParaRPr sz="1200">
              <a:latin typeface="Calibri"/>
              <a:cs typeface="Calibri"/>
            </a:endParaRPr>
          </a:p>
          <a:p>
            <a:pPr marL="396875" marR="3243580" lvl="1" indent="-182880">
              <a:lnSpc>
                <a:spcPts val="1420"/>
              </a:lnSpc>
              <a:spcBef>
                <a:spcPts val="944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10" dirty="0">
                <a:latin typeface="Calibri"/>
                <a:cs typeface="Calibri"/>
              </a:rPr>
              <a:t>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επικοινωνία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κρυπτογραφείται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χρησιμοποιώντας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μηχανισμούς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κρυπτογράφησης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όπως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AES,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Blowfish,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DES,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...</a:t>
            </a:r>
            <a:endParaRPr sz="12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500"/>
              </a:spcBef>
              <a:buClr>
                <a:srgbClr val="FFBA00"/>
              </a:buClr>
              <a:buSzPct val="125925"/>
              <a:buFont typeface="Arial"/>
              <a:buChar char="•"/>
              <a:tabLst>
                <a:tab pos="103505" algn="l"/>
              </a:tabLst>
            </a:pPr>
            <a:r>
              <a:rPr sz="1350" spc="65" dirty="0">
                <a:latin typeface="Calibri"/>
                <a:cs typeface="Calibri"/>
              </a:rPr>
              <a:t>Υπάρχουν</a:t>
            </a:r>
            <a:r>
              <a:rPr sz="1350" spc="15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σήμερα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δύο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εκδόσεις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του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50" dirty="0">
                <a:latin typeface="Calibri"/>
                <a:cs typeface="Calibri"/>
              </a:rPr>
              <a:t>SSH</a:t>
            </a:r>
            <a:endParaRPr sz="1350">
              <a:latin typeface="Calibri"/>
              <a:cs typeface="Calibri"/>
            </a:endParaRPr>
          </a:p>
          <a:p>
            <a:pPr marL="134620">
              <a:lnSpc>
                <a:spcPct val="100000"/>
              </a:lnSpc>
              <a:spcBef>
                <a:spcPts val="509"/>
              </a:spcBef>
              <a:tabLst>
                <a:tab pos="6539230" algn="l"/>
              </a:tabLst>
            </a:pPr>
            <a:r>
              <a:rPr sz="1600" u="heavy" spc="175" dirty="0">
                <a:uFill>
                  <a:solidFill>
                    <a:srgbClr val="BF0000"/>
                  </a:solidFill>
                </a:uFill>
                <a:latin typeface="Arial"/>
                <a:cs typeface="Arial"/>
              </a:rPr>
              <a:t> </a:t>
            </a:r>
            <a:r>
              <a:rPr sz="1600" u="heavy" dirty="0">
                <a:uFill>
                  <a:solidFill>
                    <a:srgbClr val="BF0000"/>
                  </a:solidFill>
                </a:uFill>
                <a:latin typeface="Arial"/>
                <a:cs typeface="Arial"/>
              </a:rPr>
              <a:t>•</a:t>
            </a:r>
            <a:r>
              <a:rPr sz="1600" u="heavy" spc="420" dirty="0">
                <a:uFill>
                  <a:solidFill>
                    <a:srgbClr val="BF0000"/>
                  </a:solidFill>
                </a:uFill>
                <a:latin typeface="Arial"/>
                <a:cs typeface="Arial"/>
              </a:rPr>
              <a:t> </a:t>
            </a:r>
            <a:r>
              <a:rPr sz="1200" u="heavy" spc="60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SSH</a:t>
            </a:r>
            <a:r>
              <a:rPr sz="1200" u="heavy" spc="20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1200" u="heavy" spc="35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.1:</a:t>
            </a:r>
            <a:r>
              <a:rPr sz="1200" u="heavy" spc="20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1200" u="heavy" spc="55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Ευπάθεια</a:t>
            </a:r>
            <a:r>
              <a:rPr sz="1200" u="heavy" spc="20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1200" u="heavy" spc="60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λόγω</a:t>
            </a:r>
            <a:r>
              <a:rPr sz="1200" u="heavy" spc="15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1200" u="heavy" spc="50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της</a:t>
            </a:r>
            <a:r>
              <a:rPr sz="1200" u="heavy" spc="20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1200" u="heavy" spc="55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ευπάθειας</a:t>
            </a:r>
            <a:r>
              <a:rPr sz="1200" u="heavy" spc="20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1200" u="heavy" spc="55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του</a:t>
            </a:r>
            <a:r>
              <a:rPr sz="1200" u="heavy" spc="25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1200" u="heavy" spc="55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MITM	</a:t>
            </a:r>
            <a:endParaRPr sz="1200">
              <a:latin typeface="Calibri"/>
              <a:cs typeface="Calibri"/>
            </a:endParaRPr>
          </a:p>
          <a:p>
            <a:pPr marL="396875" marR="3108960" lvl="1" indent="-182880">
              <a:lnSpc>
                <a:spcPct val="100000"/>
              </a:lnSpc>
              <a:spcBef>
                <a:spcPts val="844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b="1" spc="90" dirty="0">
                <a:latin typeface="Calibri"/>
                <a:cs typeface="Calibri"/>
              </a:rPr>
              <a:t>SSH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v.2: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90" dirty="0">
                <a:latin typeface="Calibri"/>
                <a:cs typeface="Calibri"/>
              </a:rPr>
              <a:t>Αποφεύγει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τις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επιθέσεις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MITM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δημιουργία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σήραγγας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P2P,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καθώς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τις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επιθέσεις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spoofing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76952" y="6270625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448425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9491662" y="293052"/>
          <a:ext cx="1992630" cy="14427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2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409">
                <a:tc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b="1" spc="4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900" b="1" spc="-2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εφαρμογής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48196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900" b="1" spc="3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20" dirty="0">
                          <a:latin typeface="Calibri"/>
                          <a:cs typeface="Calibri"/>
                        </a:rPr>
                        <a:t>μεταφοράς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marL="42799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900" b="1" spc="30" dirty="0">
                          <a:latin typeface="Calibri"/>
                          <a:cs typeface="Calibri"/>
                        </a:rPr>
                        <a:t>Πολυεπίπεδο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35" dirty="0">
                          <a:latin typeface="Calibri"/>
                          <a:cs typeface="Calibri"/>
                        </a:rPr>
                        <a:t>Ίντερνετ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6540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5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τύου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16002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85" dirty="0"/>
              <a:t>ΕφαρμοSSH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02870" marR="580390" indent="-90805" algn="just">
              <a:lnSpc>
                <a:spcPts val="1650"/>
              </a:lnSpc>
              <a:spcBef>
                <a:spcPts val="130"/>
              </a:spcBef>
              <a:buClr>
                <a:srgbClr val="FFBA00"/>
              </a:buClr>
              <a:buSzPct val="125925"/>
              <a:buFont typeface="Arial"/>
              <a:buChar char="•"/>
              <a:tabLst>
                <a:tab pos="103505" algn="l"/>
              </a:tabLst>
            </a:pPr>
            <a:r>
              <a:rPr spc="30" dirty="0"/>
              <a:t>Εξυπηρετητής/Εξυπηρετητής στο </a:t>
            </a:r>
            <a:r>
              <a:rPr spc="15" dirty="0"/>
              <a:t>Linux </a:t>
            </a:r>
            <a:r>
              <a:rPr spc="-295" dirty="0"/>
              <a:t> </a:t>
            </a:r>
            <a:r>
              <a:rPr spc="15" dirty="0"/>
              <a:t>(λειτουργικό </a:t>
            </a:r>
            <a:r>
              <a:rPr spc="20" dirty="0"/>
              <a:t>σύστημα ανοιχτού κώδικα </a:t>
            </a:r>
            <a:r>
              <a:rPr spc="-300" dirty="0"/>
              <a:t> </a:t>
            </a:r>
            <a:r>
              <a:rPr spc="20" dirty="0"/>
              <a:t>βασισμένο</a:t>
            </a:r>
            <a:r>
              <a:rPr spc="-20" dirty="0"/>
              <a:t> </a:t>
            </a:r>
            <a:r>
              <a:rPr spc="20" dirty="0"/>
              <a:t>στο</a:t>
            </a:r>
            <a:r>
              <a:rPr spc="-10" dirty="0"/>
              <a:t> </a:t>
            </a:r>
            <a:r>
              <a:rPr spc="15" dirty="0"/>
              <a:t>Unix)</a:t>
            </a:r>
          </a:p>
          <a:p>
            <a:pPr marL="396875" marR="746760" lvl="1" indent="-182880" algn="just">
              <a:lnSpc>
                <a:spcPct val="100000"/>
              </a:lnSpc>
              <a:spcBef>
                <a:spcPts val="81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80" dirty="0">
                <a:latin typeface="Calibri"/>
                <a:cs typeface="Calibri"/>
              </a:rPr>
              <a:t>Εγκατεστημένο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πακέτο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λογισμικού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OpenSSH:</a:t>
            </a:r>
            <a:endParaRPr sz="1200">
              <a:latin typeface="Calibri"/>
              <a:cs typeface="Calibri"/>
            </a:endParaRPr>
          </a:p>
          <a:p>
            <a:pPr marL="578485" marR="5080" lvl="2" indent="-182245">
              <a:lnSpc>
                <a:spcPct val="101800"/>
              </a:lnSpc>
              <a:spcBef>
                <a:spcPts val="960"/>
              </a:spcBef>
              <a:buSzPct val="133333"/>
              <a:buFont typeface="Arial"/>
              <a:buChar char="•"/>
              <a:tabLst>
                <a:tab pos="579120" algn="l"/>
              </a:tabLst>
            </a:pPr>
            <a:r>
              <a:rPr sz="1050" b="1" spc="80" dirty="0">
                <a:latin typeface="Calibri"/>
                <a:cs typeface="Calibri"/>
              </a:rPr>
              <a:t>$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85" dirty="0">
                <a:latin typeface="Calibri"/>
                <a:cs typeface="Calibri"/>
              </a:rPr>
              <a:t>APT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(Advanced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Persistent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Threat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-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Προηγμένη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Επίμονη </a:t>
            </a:r>
            <a:r>
              <a:rPr sz="1050" b="1" spc="70" dirty="0">
                <a:latin typeface="Calibri"/>
                <a:cs typeface="Calibri"/>
              </a:rPr>
              <a:t>Απειλή) εγκατεστημένο </a:t>
            </a:r>
            <a:r>
              <a:rPr sz="1050" b="1" spc="65" dirty="0">
                <a:latin typeface="Calibri"/>
                <a:cs typeface="Calibri"/>
              </a:rPr>
              <a:t>αρχείο </a:t>
            </a:r>
            <a:r>
              <a:rPr sz="1050" b="1" spc="7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λογισμικού</a:t>
            </a:r>
            <a:endParaRPr sz="1050">
              <a:latin typeface="Calibri"/>
              <a:cs typeface="Calibri"/>
            </a:endParaRPr>
          </a:p>
          <a:p>
            <a:pPr marL="396875" marR="27940" lvl="1" indent="-182880">
              <a:lnSpc>
                <a:spcPct val="100000"/>
              </a:lnSpc>
              <a:spcBef>
                <a:spcPts val="86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55" dirty="0">
                <a:latin typeface="Calibri"/>
                <a:cs typeface="Calibri"/>
              </a:rPr>
              <a:t>Διαρθρώστε </a:t>
            </a:r>
            <a:r>
              <a:rPr sz="1200" spc="50" dirty="0">
                <a:latin typeface="Calibri"/>
                <a:cs typeface="Calibri"/>
              </a:rPr>
              <a:t>την </a:t>
            </a:r>
            <a:r>
              <a:rPr sz="1200" spc="55" dirty="0">
                <a:latin typeface="Calibri"/>
                <a:cs typeface="Calibri"/>
              </a:rPr>
              <a:t>υπηρεσία στο </a:t>
            </a:r>
            <a:r>
              <a:rPr sz="1200" spc="45" dirty="0">
                <a:latin typeface="Calibri"/>
                <a:cs typeface="Calibri"/>
              </a:rPr>
              <a:t>αρχείο: 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b="1" spc="45" dirty="0">
                <a:latin typeface="Calibri"/>
                <a:cs typeface="Calibri"/>
              </a:rPr>
              <a:t>file/etc/ssh/sshd_config: </a:t>
            </a:r>
            <a:r>
              <a:rPr sz="1200" spc="55" dirty="0">
                <a:latin typeface="Calibri"/>
                <a:cs typeface="Calibri"/>
              </a:rPr>
              <a:t>Ορίστε </a:t>
            </a:r>
            <a:r>
              <a:rPr sz="1200" spc="50" dirty="0">
                <a:latin typeface="Calibri"/>
                <a:cs typeface="Calibri"/>
              </a:rPr>
              <a:t>τη </a:t>
            </a:r>
            <a:r>
              <a:rPr sz="1200" spc="60" dirty="0">
                <a:latin typeface="Calibri"/>
                <a:cs typeface="Calibri"/>
              </a:rPr>
              <a:t>θύρα </a:t>
            </a:r>
            <a:r>
              <a:rPr sz="1200" spc="50" dirty="0">
                <a:latin typeface="Calibri"/>
                <a:cs typeface="Calibri"/>
              </a:rPr>
              <a:t>22, 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καθορίστε τη </a:t>
            </a:r>
            <a:r>
              <a:rPr sz="1200" spc="55" dirty="0">
                <a:latin typeface="Calibri"/>
                <a:cs typeface="Calibri"/>
              </a:rPr>
              <a:t>διεύθυνση </a:t>
            </a:r>
            <a:r>
              <a:rPr sz="1200" spc="45" dirty="0">
                <a:latin typeface="Calibri"/>
                <a:cs typeface="Calibri"/>
              </a:rPr>
              <a:t>IP </a:t>
            </a:r>
            <a:r>
              <a:rPr sz="1200" spc="55" dirty="0">
                <a:latin typeface="Calibri"/>
                <a:cs typeface="Calibri"/>
              </a:rPr>
              <a:t>του </a:t>
            </a:r>
            <a:r>
              <a:rPr sz="1200" spc="50" dirty="0">
                <a:latin typeface="Calibri"/>
                <a:cs typeface="Calibri"/>
              </a:rPr>
              <a:t>εξυπηρετητή, 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επιτρέψτε την </a:t>
            </a:r>
            <a:r>
              <a:rPr sz="1200" spc="60" dirty="0">
                <a:latin typeface="Calibri"/>
                <a:cs typeface="Calibri"/>
              </a:rPr>
              <a:t>πρόσβαση </a:t>
            </a:r>
            <a:r>
              <a:rPr sz="1200" spc="45" dirty="0">
                <a:latin typeface="Calibri"/>
                <a:cs typeface="Calibri"/>
              </a:rPr>
              <a:t>root, </a:t>
            </a:r>
            <a:r>
              <a:rPr sz="1200" spc="50" dirty="0">
                <a:latin typeface="Calibri"/>
                <a:cs typeface="Calibri"/>
              </a:rPr>
              <a:t>αλλάξτε </a:t>
            </a:r>
            <a:r>
              <a:rPr sz="1200" spc="55" dirty="0">
                <a:latin typeface="Calibri"/>
                <a:cs typeface="Calibri"/>
              </a:rPr>
              <a:t>τη 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διαδρομή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για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τα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ιδιωτικά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και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δημόσια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κλειδιά,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ορίστε </a:t>
            </a:r>
            <a:r>
              <a:rPr sz="1200" spc="65" dirty="0">
                <a:latin typeface="Calibri"/>
                <a:cs typeface="Calibri"/>
              </a:rPr>
              <a:t>ή </a:t>
            </a:r>
            <a:r>
              <a:rPr sz="1200" spc="50" dirty="0">
                <a:latin typeface="Calibri"/>
                <a:cs typeface="Calibri"/>
              </a:rPr>
              <a:t>περιορίστε τους χρήστες </a:t>
            </a:r>
            <a:r>
              <a:rPr sz="1200" spc="45" dirty="0">
                <a:latin typeface="Calibri"/>
                <a:cs typeface="Calibri"/>
              </a:rPr>
              <a:t>(και </a:t>
            </a:r>
            <a:r>
              <a:rPr sz="1200" spc="40" dirty="0">
                <a:latin typeface="Calibri"/>
                <a:cs typeface="Calibri"/>
              </a:rPr>
              <a:t>τις 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ομάδες),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25" dirty="0">
                <a:latin typeface="Calibri"/>
                <a:cs typeface="Calibri"/>
              </a:rPr>
              <a:t>...</a:t>
            </a:r>
            <a:endParaRPr sz="1200">
              <a:latin typeface="Calibri"/>
              <a:cs typeface="Calibri"/>
            </a:endParaRPr>
          </a:p>
          <a:p>
            <a:pPr marL="182245" marR="807720" lvl="1" indent="-182245" algn="r">
              <a:lnSpc>
                <a:spcPct val="100000"/>
              </a:lnSpc>
              <a:spcBef>
                <a:spcPts val="950"/>
              </a:spcBef>
              <a:buSzPct val="133333"/>
              <a:buFont typeface="Arial"/>
              <a:buChar char="•"/>
              <a:tabLst>
                <a:tab pos="182245" algn="l"/>
              </a:tabLst>
            </a:pPr>
            <a:r>
              <a:rPr sz="1200" spc="80" dirty="0">
                <a:latin typeface="Calibri"/>
                <a:cs typeface="Calibri"/>
              </a:rPr>
              <a:t>Ενεργοποιήστε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υπηρεσία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SSH:</a:t>
            </a:r>
            <a:endParaRPr sz="1200">
              <a:latin typeface="Calibri"/>
              <a:cs typeface="Calibri"/>
            </a:endParaRPr>
          </a:p>
          <a:p>
            <a:pPr marL="182245" marR="838200" lvl="2" indent="-182245" algn="r">
              <a:lnSpc>
                <a:spcPct val="100000"/>
              </a:lnSpc>
              <a:spcBef>
                <a:spcPts val="885"/>
              </a:spcBef>
              <a:buSzPct val="133333"/>
              <a:buFont typeface="Arial"/>
              <a:buChar char="•"/>
              <a:tabLst>
                <a:tab pos="182245" algn="l"/>
              </a:tabLst>
            </a:pPr>
            <a:r>
              <a:rPr sz="1050" b="1" spc="25" dirty="0">
                <a:latin typeface="Calibri"/>
                <a:cs typeface="Calibri"/>
              </a:rPr>
              <a:t>$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20" dirty="0">
                <a:latin typeface="Calibri"/>
                <a:cs typeface="Calibri"/>
              </a:rPr>
              <a:t>service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20" dirty="0">
                <a:latin typeface="Calibri"/>
                <a:cs typeface="Calibri"/>
              </a:rPr>
              <a:t>ssh</a:t>
            </a:r>
            <a:r>
              <a:rPr sz="1050" b="1" spc="15" dirty="0">
                <a:latin typeface="Calibri"/>
                <a:cs typeface="Calibri"/>
              </a:rPr>
              <a:t> start</a:t>
            </a:r>
            <a:r>
              <a:rPr sz="1050" b="1" spc="10" dirty="0">
                <a:latin typeface="Calibri"/>
                <a:cs typeface="Calibri"/>
              </a:rPr>
              <a:t> επανεκκίνηση)</a:t>
            </a:r>
            <a:endParaRPr sz="1050">
              <a:latin typeface="Calibri"/>
              <a:cs typeface="Calibri"/>
            </a:endParaRPr>
          </a:p>
          <a:p>
            <a:pPr marL="579120" indent="-182245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579120" algn="l"/>
              </a:tabLst>
            </a:pPr>
            <a:r>
              <a:rPr sz="1050" spc="80" dirty="0"/>
              <a:t>$</a:t>
            </a:r>
            <a:r>
              <a:rPr sz="1050" spc="15" dirty="0"/>
              <a:t> </a:t>
            </a:r>
            <a:r>
              <a:rPr sz="1050" spc="60" dirty="0"/>
              <a:t>service</a:t>
            </a:r>
            <a:r>
              <a:rPr sz="1050" spc="20" dirty="0"/>
              <a:t> </a:t>
            </a:r>
            <a:r>
              <a:rPr sz="1050" spc="65" dirty="0"/>
              <a:t>ssh</a:t>
            </a:r>
            <a:r>
              <a:rPr sz="1050" spc="25" dirty="0"/>
              <a:t> </a:t>
            </a:r>
            <a:r>
              <a:rPr sz="1050" spc="55" dirty="0"/>
              <a:t>status</a:t>
            </a:r>
            <a:endParaRPr sz="1050"/>
          </a:p>
        </p:txBody>
      </p:sp>
      <p:sp>
        <p:nvSpPr>
          <p:cNvPr id="4" name="object 4"/>
          <p:cNvSpPr txBox="1"/>
          <p:nvPr/>
        </p:nvSpPr>
        <p:spPr>
          <a:xfrm>
            <a:off x="4432300" y="1463595"/>
            <a:ext cx="4164329" cy="20961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8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200" b="1" spc="45" dirty="0">
                <a:latin typeface="Calibri"/>
                <a:cs typeface="Calibri"/>
              </a:rPr>
              <a:t>CLIENT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45" dirty="0">
                <a:latin typeface="Calibri"/>
                <a:cs typeface="Calibri"/>
              </a:rPr>
              <a:t>(σύστημα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ή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πρόγραμμα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που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40" dirty="0">
                <a:latin typeface="Calibri"/>
                <a:cs typeface="Calibri"/>
              </a:rPr>
              <a:t>επικοινωνεί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με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35" dirty="0">
                <a:latin typeface="Calibri"/>
                <a:cs typeface="Calibri"/>
              </a:rPr>
              <a:t>server)</a:t>
            </a:r>
            <a:endParaRPr sz="1200">
              <a:latin typeface="Calibri"/>
              <a:cs typeface="Calibri"/>
            </a:endParaRPr>
          </a:p>
          <a:p>
            <a:pPr marL="396875" marR="1264285" lvl="1" indent="-182880">
              <a:lnSpc>
                <a:spcPts val="142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50" dirty="0">
                <a:latin typeface="Calibri"/>
                <a:cs typeface="Calibri"/>
              </a:rPr>
              <a:t>Η </a:t>
            </a:r>
            <a:r>
              <a:rPr sz="1200" spc="125" dirty="0">
                <a:latin typeface="Calibri"/>
                <a:cs typeface="Calibri"/>
              </a:rPr>
              <a:t>πρόσβαση </a:t>
            </a:r>
            <a:r>
              <a:rPr sz="1200" spc="110" dirty="0">
                <a:latin typeface="Calibri"/>
                <a:cs typeface="Calibri"/>
              </a:rPr>
              <a:t>μπορεί </a:t>
            </a:r>
            <a:r>
              <a:rPr sz="1200" spc="120" dirty="0">
                <a:latin typeface="Calibri"/>
                <a:cs typeface="Calibri"/>
              </a:rPr>
              <a:t>να 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πραγματοποιηθεί </a:t>
            </a:r>
            <a:r>
              <a:rPr sz="1200" spc="120" dirty="0">
                <a:latin typeface="Calibri"/>
                <a:cs typeface="Calibri"/>
              </a:rPr>
              <a:t>με </a:t>
            </a:r>
            <a:r>
              <a:rPr sz="1200" spc="105" dirty="0">
                <a:latin typeface="Calibri"/>
                <a:cs typeface="Calibri"/>
              </a:rPr>
              <a:t>τη </a:t>
            </a:r>
            <a:r>
              <a:rPr sz="1200" spc="114" dirty="0">
                <a:latin typeface="Calibri"/>
                <a:cs typeface="Calibri"/>
              </a:rPr>
              <a:t>χρήση 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κάποιου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GUI: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PuTTY,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OpenSSH,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...</a:t>
            </a:r>
            <a:endParaRPr sz="1200">
              <a:latin typeface="Calibri"/>
              <a:cs typeface="Calibri"/>
            </a:endParaRPr>
          </a:p>
          <a:p>
            <a:pPr marL="396240" lvl="1" indent="-182245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90" dirty="0">
                <a:latin typeface="Calibri"/>
                <a:cs typeface="Calibri"/>
              </a:rPr>
              <a:t>αλλά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χρήση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του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CLI:</a:t>
            </a:r>
            <a:endParaRPr sz="1200">
              <a:latin typeface="Calibri"/>
              <a:cs typeface="Calibri"/>
            </a:endParaRPr>
          </a:p>
          <a:p>
            <a:pPr marL="579120" marR="1664970" lvl="2" indent="-182880">
              <a:lnSpc>
                <a:spcPct val="100000"/>
              </a:lnSpc>
              <a:spcBef>
                <a:spcPts val="985"/>
              </a:spcBef>
              <a:buSzPct val="133333"/>
              <a:buFont typeface="Arial"/>
              <a:buChar char="•"/>
              <a:tabLst>
                <a:tab pos="579755" algn="l"/>
              </a:tabLst>
            </a:pPr>
            <a:r>
              <a:rPr sz="1050" b="1" spc="50" dirty="0">
                <a:latin typeface="Calibri"/>
                <a:cs typeface="Calibri"/>
              </a:rPr>
              <a:t>$ sudo </a:t>
            </a:r>
            <a:r>
              <a:rPr sz="1050" b="1" spc="45" dirty="0">
                <a:latin typeface="Calibri"/>
                <a:cs typeface="Calibri"/>
              </a:rPr>
              <a:t>ssh </a:t>
            </a:r>
            <a:r>
              <a:rPr sz="1050" b="1" spc="50" dirty="0">
                <a:latin typeface="Calibri"/>
                <a:cs typeface="Calibri"/>
              </a:rPr>
              <a:t>χρήστης@όνομα </a:t>
            </a:r>
            <a:r>
              <a:rPr sz="1050" b="1" spc="5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κεντρικού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υπολογιστή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[εντολή]</a:t>
            </a:r>
            <a:endParaRPr sz="1050">
              <a:latin typeface="Calibri"/>
              <a:cs typeface="Calibri"/>
            </a:endParaRPr>
          </a:p>
          <a:p>
            <a:pPr marL="579120" marR="1800225" lvl="2" indent="-182880">
              <a:lnSpc>
                <a:spcPct val="101800"/>
              </a:lnSpc>
              <a:spcBef>
                <a:spcPts val="815"/>
              </a:spcBef>
              <a:buSzPct val="133333"/>
              <a:buFont typeface="Arial"/>
              <a:buChar char="•"/>
              <a:tabLst>
                <a:tab pos="579755" algn="l"/>
              </a:tabLst>
            </a:pPr>
            <a:r>
              <a:rPr sz="1050" b="1" spc="80" dirty="0">
                <a:latin typeface="Calibri"/>
                <a:cs typeface="Calibri"/>
              </a:rPr>
              <a:t>$ </a:t>
            </a:r>
            <a:r>
              <a:rPr sz="1050" b="1" spc="75" dirty="0">
                <a:latin typeface="Calibri"/>
                <a:cs typeface="Calibri"/>
              </a:rPr>
              <a:t>sudo </a:t>
            </a:r>
            <a:r>
              <a:rPr sz="1050" b="1" spc="65" dirty="0">
                <a:latin typeface="Calibri"/>
                <a:cs typeface="Calibri"/>
              </a:rPr>
              <a:t>ssh </a:t>
            </a:r>
            <a:r>
              <a:rPr sz="1050" b="1" spc="7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  <a:hlinkClick r:id="rId2"/>
              </a:rPr>
              <a:t>root@XXX.XXXX.XXXX.X</a:t>
            </a:r>
            <a:r>
              <a:rPr sz="1050" b="1" spc="65" dirty="0">
                <a:latin typeface="Calibri"/>
                <a:cs typeface="Calibri"/>
              </a:rPr>
              <a:t>XXX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76952" y="648684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2554" y="6664642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9491662" y="293052"/>
          <a:ext cx="1992630" cy="14427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2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409">
                <a:tc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b="1" spc="4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900" b="1" spc="-2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εφαρμογής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48196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900" b="1" spc="3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20" dirty="0">
                          <a:latin typeface="Calibri"/>
                          <a:cs typeface="Calibri"/>
                        </a:rPr>
                        <a:t>μεταφοράς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marL="42799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900" b="1" spc="30" dirty="0">
                          <a:latin typeface="Calibri"/>
                          <a:cs typeface="Calibri"/>
                        </a:rPr>
                        <a:t>Πολυεπίπεδο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35" dirty="0">
                          <a:latin typeface="Calibri"/>
                          <a:cs typeface="Calibri"/>
                        </a:rPr>
                        <a:t>Ίντερνετ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6540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5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τύου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13015" y="3559492"/>
            <a:ext cx="4181792" cy="1423987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460057"/>
            <a:ext cx="26949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Επίπεδο </a:t>
            </a:r>
            <a:r>
              <a:rPr spc="170" dirty="0"/>
              <a:t>μεταφοράς </a:t>
            </a:r>
            <a:r>
              <a:rPr spc="70" dirty="0"/>
              <a:t>-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5344" y="855027"/>
            <a:ext cx="46583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latin typeface="Calibri"/>
                <a:cs typeface="Calibri"/>
              </a:rPr>
              <a:t>Ασφάλεια</a:t>
            </a:r>
            <a:r>
              <a:rPr sz="2100" spc="220" dirty="0">
                <a:latin typeface="Calibri"/>
                <a:cs typeface="Calibri"/>
              </a:rPr>
              <a:t> </a:t>
            </a:r>
            <a:r>
              <a:rPr sz="2100" spc="114" dirty="0">
                <a:latin typeface="Calibri"/>
                <a:cs typeface="Calibri"/>
              </a:rPr>
              <a:t>επιπέδου</a:t>
            </a:r>
            <a:r>
              <a:rPr sz="2100" spc="215" dirty="0">
                <a:latin typeface="Calibri"/>
                <a:cs typeface="Calibri"/>
              </a:rPr>
              <a:t> </a:t>
            </a:r>
            <a:r>
              <a:rPr sz="2100" spc="120" dirty="0">
                <a:latin typeface="Calibri"/>
                <a:cs typeface="Calibri"/>
              </a:rPr>
              <a:t>μεταφοράς</a:t>
            </a:r>
            <a:r>
              <a:rPr sz="2100" spc="215" dirty="0">
                <a:latin typeface="Calibri"/>
                <a:cs typeface="Calibri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TLS)</a:t>
            </a:r>
            <a:endParaRPr sz="21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80744" y="3543300"/>
            <a:ext cx="5899785" cy="2495550"/>
            <a:chOff x="880744" y="3543300"/>
            <a:chExt cx="5899785" cy="24955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4240" y="3543300"/>
              <a:ext cx="1274127" cy="12344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13267" y="4627562"/>
              <a:ext cx="1830070" cy="404495"/>
            </a:xfrm>
            <a:custGeom>
              <a:avLst/>
              <a:gdLst/>
              <a:ahLst/>
              <a:cxnLst/>
              <a:rect l="l" t="t" r="r" b="b"/>
              <a:pathLst>
                <a:path w="1830070" h="404495">
                  <a:moveTo>
                    <a:pt x="0" y="202247"/>
                  </a:moveTo>
                  <a:lnTo>
                    <a:pt x="202247" y="0"/>
                  </a:lnTo>
                  <a:lnTo>
                    <a:pt x="202247" y="100964"/>
                  </a:lnTo>
                  <a:lnTo>
                    <a:pt x="1627822" y="100964"/>
                  </a:lnTo>
                  <a:lnTo>
                    <a:pt x="1627822" y="0"/>
                  </a:lnTo>
                  <a:lnTo>
                    <a:pt x="1830070" y="202247"/>
                  </a:lnTo>
                  <a:lnTo>
                    <a:pt x="1627822" y="404177"/>
                  </a:lnTo>
                  <a:lnTo>
                    <a:pt x="1627822" y="303212"/>
                  </a:lnTo>
                  <a:lnTo>
                    <a:pt x="202247" y="303212"/>
                  </a:lnTo>
                  <a:lnTo>
                    <a:pt x="202247" y="404177"/>
                  </a:lnTo>
                  <a:lnTo>
                    <a:pt x="0" y="20224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5400" y="4476114"/>
              <a:ext cx="713105" cy="7680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55719" y="4445635"/>
              <a:ext cx="713104" cy="76803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51317" y="5144135"/>
              <a:ext cx="2726690" cy="404495"/>
            </a:xfrm>
            <a:custGeom>
              <a:avLst/>
              <a:gdLst/>
              <a:ahLst/>
              <a:cxnLst/>
              <a:rect l="l" t="t" r="r" b="b"/>
              <a:pathLst>
                <a:path w="2726690" h="404495">
                  <a:moveTo>
                    <a:pt x="0" y="202247"/>
                  </a:moveTo>
                  <a:lnTo>
                    <a:pt x="202247" y="0"/>
                  </a:lnTo>
                  <a:lnTo>
                    <a:pt x="202247" y="100964"/>
                  </a:lnTo>
                  <a:lnTo>
                    <a:pt x="2524124" y="100964"/>
                  </a:lnTo>
                  <a:lnTo>
                    <a:pt x="2524124" y="0"/>
                  </a:lnTo>
                  <a:lnTo>
                    <a:pt x="2726372" y="202247"/>
                  </a:lnTo>
                  <a:lnTo>
                    <a:pt x="2524124" y="404177"/>
                  </a:lnTo>
                  <a:lnTo>
                    <a:pt x="2524124" y="303212"/>
                  </a:lnTo>
                  <a:lnTo>
                    <a:pt x="202247" y="303212"/>
                  </a:lnTo>
                  <a:lnTo>
                    <a:pt x="202247" y="404177"/>
                  </a:lnTo>
                  <a:lnTo>
                    <a:pt x="0" y="20224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0744" y="4969827"/>
              <a:ext cx="713105" cy="7712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5632" y="4920932"/>
              <a:ext cx="713104" cy="76803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593214" y="5604192"/>
              <a:ext cx="5179695" cy="426720"/>
            </a:xfrm>
            <a:custGeom>
              <a:avLst/>
              <a:gdLst/>
              <a:ahLst/>
              <a:cxnLst/>
              <a:rect l="l" t="t" r="r" b="b"/>
              <a:pathLst>
                <a:path w="5179695" h="426720">
                  <a:moveTo>
                    <a:pt x="77470" y="210185"/>
                  </a:moveTo>
                  <a:lnTo>
                    <a:pt x="279717" y="7937"/>
                  </a:lnTo>
                  <a:lnTo>
                    <a:pt x="279717" y="108902"/>
                  </a:lnTo>
                  <a:lnTo>
                    <a:pt x="2601595" y="108902"/>
                  </a:lnTo>
                  <a:lnTo>
                    <a:pt x="2601595" y="7937"/>
                  </a:lnTo>
                  <a:lnTo>
                    <a:pt x="2803842" y="210185"/>
                  </a:lnTo>
                  <a:lnTo>
                    <a:pt x="2601595" y="412115"/>
                  </a:lnTo>
                  <a:lnTo>
                    <a:pt x="2601595" y="311150"/>
                  </a:lnTo>
                  <a:lnTo>
                    <a:pt x="279717" y="311150"/>
                  </a:lnTo>
                  <a:lnTo>
                    <a:pt x="279717" y="412115"/>
                  </a:lnTo>
                  <a:lnTo>
                    <a:pt x="77470" y="210185"/>
                  </a:lnTo>
                </a:path>
                <a:path w="5179695" h="426720">
                  <a:moveTo>
                    <a:pt x="53340" y="0"/>
                  </a:moveTo>
                  <a:lnTo>
                    <a:pt x="84772" y="41275"/>
                  </a:lnTo>
                  <a:lnTo>
                    <a:pt x="96520" y="87312"/>
                  </a:lnTo>
                  <a:lnTo>
                    <a:pt x="103822" y="145732"/>
                  </a:lnTo>
                  <a:lnTo>
                    <a:pt x="106679" y="213360"/>
                  </a:lnTo>
                  <a:lnTo>
                    <a:pt x="103822" y="280670"/>
                  </a:lnTo>
                  <a:lnTo>
                    <a:pt x="96520" y="339407"/>
                  </a:lnTo>
                  <a:lnTo>
                    <a:pt x="84772" y="385445"/>
                  </a:lnTo>
                  <a:lnTo>
                    <a:pt x="53340" y="426720"/>
                  </a:lnTo>
                  <a:lnTo>
                    <a:pt x="36512" y="415607"/>
                  </a:lnTo>
                  <a:lnTo>
                    <a:pt x="21907" y="385445"/>
                  </a:lnTo>
                  <a:lnTo>
                    <a:pt x="10159" y="339407"/>
                  </a:lnTo>
                  <a:lnTo>
                    <a:pt x="2857" y="280670"/>
                  </a:lnTo>
                  <a:lnTo>
                    <a:pt x="0" y="213360"/>
                  </a:lnTo>
                  <a:lnTo>
                    <a:pt x="2857" y="145732"/>
                  </a:lnTo>
                  <a:lnTo>
                    <a:pt x="10159" y="87312"/>
                  </a:lnTo>
                  <a:lnTo>
                    <a:pt x="21907" y="41275"/>
                  </a:lnTo>
                  <a:lnTo>
                    <a:pt x="36512" y="10795"/>
                  </a:lnTo>
                  <a:lnTo>
                    <a:pt x="53340" y="0"/>
                  </a:lnTo>
                  <a:lnTo>
                    <a:pt x="5126037" y="0"/>
                  </a:lnTo>
                  <a:lnTo>
                    <a:pt x="5157470" y="41275"/>
                  </a:lnTo>
                  <a:lnTo>
                    <a:pt x="5168900" y="87312"/>
                  </a:lnTo>
                  <a:lnTo>
                    <a:pt x="5176520" y="145732"/>
                  </a:lnTo>
                  <a:lnTo>
                    <a:pt x="5179377" y="213360"/>
                  </a:lnTo>
                  <a:lnTo>
                    <a:pt x="5176520" y="280670"/>
                  </a:lnTo>
                  <a:lnTo>
                    <a:pt x="5168900" y="339407"/>
                  </a:lnTo>
                  <a:lnTo>
                    <a:pt x="5157470" y="385445"/>
                  </a:lnTo>
                  <a:lnTo>
                    <a:pt x="5142865" y="415607"/>
                  </a:lnTo>
                  <a:lnTo>
                    <a:pt x="5126037" y="426720"/>
                  </a:lnTo>
                  <a:lnTo>
                    <a:pt x="53340" y="42672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1559" y="3689667"/>
              <a:ext cx="972185" cy="9906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23752" y="3787140"/>
              <a:ext cx="883919" cy="85026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821362" y="5669914"/>
              <a:ext cx="530860" cy="315595"/>
            </a:xfrm>
            <a:custGeom>
              <a:avLst/>
              <a:gdLst/>
              <a:ahLst/>
              <a:cxnLst/>
              <a:rect l="l" t="t" r="r" b="b"/>
              <a:pathLst>
                <a:path w="530860" h="315595">
                  <a:moveTo>
                    <a:pt x="0" y="315277"/>
                  </a:moveTo>
                  <a:lnTo>
                    <a:pt x="530542" y="315277"/>
                  </a:lnTo>
                  <a:lnTo>
                    <a:pt x="530542" y="0"/>
                  </a:lnTo>
                  <a:lnTo>
                    <a:pt x="0" y="0"/>
                  </a:lnTo>
                  <a:lnTo>
                    <a:pt x="0" y="315277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73737" y="5669914"/>
              <a:ext cx="578485" cy="315595"/>
            </a:xfrm>
            <a:custGeom>
              <a:avLst/>
              <a:gdLst/>
              <a:ahLst/>
              <a:cxnLst/>
              <a:rect l="l" t="t" r="r" b="b"/>
              <a:pathLst>
                <a:path w="578485" h="315595">
                  <a:moveTo>
                    <a:pt x="0" y="0"/>
                  </a:moveTo>
                  <a:lnTo>
                    <a:pt x="578167" y="0"/>
                  </a:lnTo>
                  <a:lnTo>
                    <a:pt x="578167" y="315277"/>
                  </a:lnTo>
                  <a:lnTo>
                    <a:pt x="0" y="31527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931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55819" y="5669914"/>
              <a:ext cx="1165860" cy="315595"/>
            </a:xfrm>
            <a:custGeom>
              <a:avLst/>
              <a:gdLst/>
              <a:ahLst/>
              <a:cxnLst/>
              <a:rect l="l" t="t" r="r" b="b"/>
              <a:pathLst>
                <a:path w="1165860" h="315595">
                  <a:moveTo>
                    <a:pt x="587375" y="0"/>
                  </a:moveTo>
                  <a:lnTo>
                    <a:pt x="1165542" y="0"/>
                  </a:lnTo>
                  <a:lnTo>
                    <a:pt x="1165542" y="315277"/>
                  </a:lnTo>
                  <a:lnTo>
                    <a:pt x="587375" y="315277"/>
                  </a:lnTo>
                  <a:lnTo>
                    <a:pt x="587375" y="0"/>
                  </a:lnTo>
                </a:path>
                <a:path w="1165860" h="315595">
                  <a:moveTo>
                    <a:pt x="0" y="0"/>
                  </a:moveTo>
                  <a:lnTo>
                    <a:pt x="578167" y="0"/>
                  </a:lnTo>
                  <a:lnTo>
                    <a:pt x="578167" y="315277"/>
                  </a:lnTo>
                  <a:lnTo>
                    <a:pt x="0" y="31527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29337" y="5420995"/>
              <a:ext cx="521334" cy="521334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91515" y="1614170"/>
            <a:ext cx="6699884" cy="20726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570"/>
              </a:lnSpc>
              <a:buClr>
                <a:srgbClr val="FFBA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200" spc="90" dirty="0">
                <a:latin typeface="Calibri"/>
                <a:cs typeface="Calibri"/>
              </a:rPr>
              <a:t>Το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TLS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υποστηρίζεται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από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Internet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Engineering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Task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Force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(IETF)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βασίζεται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στο</a:t>
            </a:r>
            <a:endParaRPr sz="1200">
              <a:latin typeface="Calibri"/>
              <a:cs typeface="Calibri"/>
            </a:endParaRPr>
          </a:p>
          <a:p>
            <a:pPr marL="103505" marR="145415">
              <a:lnSpc>
                <a:spcPts val="1420"/>
              </a:lnSpc>
              <a:spcBef>
                <a:spcPts val="10"/>
              </a:spcBef>
            </a:pPr>
            <a:r>
              <a:rPr sz="1200" b="1" spc="85" dirty="0">
                <a:latin typeface="Calibri"/>
                <a:cs typeface="Calibri"/>
              </a:rPr>
              <a:t>μοντέλο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πελάτη-εξυπηρετητή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b="1" spc="95" dirty="0">
                <a:latin typeface="Calibri"/>
                <a:cs typeface="Calibri"/>
              </a:rPr>
              <a:t>που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περιλαμβάνει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μια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αρχική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διαδικασία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πιστοποίησης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διαπραγμάτευσης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των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διαπιστευτηρίων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ασφαλείας.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5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100" dirty="0">
                <a:latin typeface="Calibri"/>
                <a:cs typeface="Calibri"/>
              </a:rPr>
              <a:t>Γνωστή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ως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φάση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χειραψίας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εκτελείται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πριν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από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την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τελική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σύνδεση.</a:t>
            </a:r>
            <a:endParaRPr sz="1050">
              <a:latin typeface="Calibri"/>
              <a:cs typeface="Calibri"/>
            </a:endParaRPr>
          </a:p>
          <a:p>
            <a:pPr marL="158750" indent="-146050">
              <a:lnSpc>
                <a:spcPct val="100000"/>
              </a:lnSpc>
              <a:spcBef>
                <a:spcPts val="96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58750" algn="l"/>
              </a:tabLst>
            </a:pPr>
            <a:r>
              <a:rPr sz="1200" spc="85" dirty="0">
                <a:latin typeface="Calibri"/>
                <a:cs typeface="Calibri"/>
              </a:rPr>
              <a:t>Αυτή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b="1" spc="95" dirty="0">
                <a:latin typeface="Calibri"/>
                <a:cs typeface="Calibri"/>
              </a:rPr>
              <a:t>η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105" dirty="0">
                <a:latin typeface="Calibri"/>
                <a:cs typeface="Calibri"/>
              </a:rPr>
              <a:t>φάση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85" dirty="0">
                <a:latin typeface="Calibri"/>
                <a:cs typeface="Calibri"/>
              </a:rPr>
              <a:t>χειραψίας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περιλαμβάνει:</a:t>
            </a:r>
            <a:endParaRPr sz="1200">
              <a:latin typeface="Calibri"/>
              <a:cs typeface="Calibri"/>
            </a:endParaRPr>
          </a:p>
          <a:p>
            <a:pPr marL="396875" marR="1007744" lvl="1" indent="-182880">
              <a:lnSpc>
                <a:spcPct val="101800"/>
              </a:lnSpc>
              <a:spcBef>
                <a:spcPts val="86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050" spc="70" dirty="0">
                <a:latin typeface="Calibri"/>
                <a:cs typeface="Calibri"/>
              </a:rPr>
              <a:t>Καθιερώνει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(προαιρετικά)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επαλήθευση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χρήστη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μεταξύ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κόμβων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χρήση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b="1" spc="85" dirty="0">
                <a:latin typeface="Calibri"/>
                <a:cs typeface="Calibri"/>
              </a:rPr>
              <a:t>ψηφιακών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πιστοποιητικών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x.509.</a:t>
            </a:r>
            <a:endParaRPr sz="10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7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95" dirty="0">
                <a:latin typeface="Calibri"/>
                <a:cs typeface="Calibri"/>
              </a:rPr>
              <a:t>Διαπραγματεύεται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κλειδί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συνόδου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για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κρυπτογράφηση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κλειδί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για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ταυτοποίηση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χρήστη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MAC</a:t>
            </a:r>
            <a:endParaRPr sz="105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409"/>
              </a:spcBef>
            </a:pPr>
            <a:r>
              <a:rPr sz="1050" spc="45" dirty="0">
                <a:latin typeface="Calibri"/>
                <a:cs typeface="Calibri"/>
              </a:rPr>
              <a:t>-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λεπτομερώς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επόμενο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Θέμα)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09340" y="4030979"/>
            <a:ext cx="3924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20" dirty="0">
                <a:latin typeface="Calibri"/>
                <a:cs typeface="Calibri"/>
              </a:rPr>
              <a:t>M</a:t>
            </a:r>
            <a:r>
              <a:rPr sz="800" b="1" spc="10" dirty="0">
                <a:latin typeface="Calibri"/>
                <a:cs typeface="Calibri"/>
              </a:rPr>
              <a:t>A</a:t>
            </a:r>
            <a:r>
              <a:rPr sz="800" b="1" spc="5" dirty="0">
                <a:latin typeface="Calibri"/>
                <a:cs typeface="Calibri"/>
              </a:rPr>
              <a:t>STE</a:t>
            </a:r>
            <a:r>
              <a:rPr sz="800" b="1" spc="20" dirty="0">
                <a:latin typeface="Calibri"/>
                <a:cs typeface="Calibri"/>
              </a:rPr>
              <a:t>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34845" y="4252595"/>
            <a:ext cx="159004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20" dirty="0">
                <a:latin typeface="Calibri"/>
                <a:cs typeface="Calibri"/>
              </a:rPr>
              <a:t>SLAVE</a:t>
            </a:r>
            <a:endParaRPr sz="800">
              <a:latin typeface="Calibri"/>
              <a:cs typeface="Calibri"/>
            </a:endParaRPr>
          </a:p>
          <a:p>
            <a:pPr marL="335280" marR="5080" indent="170815">
              <a:lnSpc>
                <a:spcPct val="217899"/>
              </a:lnSpc>
              <a:spcBef>
                <a:spcPts val="80"/>
              </a:spcBef>
            </a:pPr>
            <a:r>
              <a:rPr sz="650" spc="40" dirty="0">
                <a:latin typeface="Calibri"/>
                <a:cs typeface="Calibri"/>
              </a:rPr>
              <a:t>Πιστοποιητικό</a:t>
            </a:r>
            <a:r>
              <a:rPr sz="650" spc="-5" dirty="0">
                <a:latin typeface="Calibri"/>
                <a:cs typeface="Calibri"/>
              </a:rPr>
              <a:t> </a:t>
            </a:r>
            <a:r>
              <a:rPr sz="650" spc="40" dirty="0">
                <a:latin typeface="Calibri"/>
                <a:cs typeface="Calibri"/>
              </a:rPr>
              <a:t>x.509</a:t>
            </a:r>
            <a:r>
              <a:rPr sz="650" spc="5" dirty="0">
                <a:latin typeface="Calibri"/>
                <a:cs typeface="Calibri"/>
              </a:rPr>
              <a:t> </a:t>
            </a:r>
            <a:r>
              <a:rPr sz="650" spc="40" dirty="0">
                <a:latin typeface="Calibri"/>
                <a:cs typeface="Calibri"/>
              </a:rPr>
              <a:t>Στάδιο </a:t>
            </a:r>
            <a:r>
              <a:rPr sz="650" spc="-130" dirty="0">
                <a:latin typeface="Calibri"/>
                <a:cs typeface="Calibri"/>
              </a:rPr>
              <a:t> </a:t>
            </a:r>
            <a:r>
              <a:rPr sz="650" spc="35" dirty="0">
                <a:latin typeface="Calibri"/>
                <a:cs typeface="Calibri"/>
              </a:rPr>
              <a:t>1:</a:t>
            </a:r>
            <a:r>
              <a:rPr sz="650" spc="15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Ταυτοποίηση</a:t>
            </a:r>
            <a:r>
              <a:rPr sz="650" spc="20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χρήστη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44712" y="5296534"/>
            <a:ext cx="159829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0" dirty="0">
                <a:latin typeface="Calibri"/>
                <a:cs typeface="Calibri"/>
              </a:rPr>
              <a:t>Στάδιο:</a:t>
            </a:r>
            <a:r>
              <a:rPr sz="650" spc="2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Διαχείριση</a:t>
            </a:r>
            <a:r>
              <a:rPr sz="650" spc="2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κλειδιού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συνεδρίας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42085" y="5704204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40" dirty="0">
                <a:latin typeface="Calibri"/>
                <a:cs typeface="Calibri"/>
              </a:rPr>
              <a:t>.</a:t>
            </a:r>
            <a:r>
              <a:rPr sz="800" spc="-35" dirty="0">
                <a:latin typeface="Calibri"/>
                <a:cs typeface="Calibri"/>
              </a:rPr>
              <a:t>.</a:t>
            </a:r>
            <a:r>
              <a:rPr sz="800" spc="-40" dirty="0">
                <a:latin typeface="Calibri"/>
                <a:cs typeface="Calibri"/>
              </a:rPr>
              <a:t>..</a:t>
            </a:r>
            <a:r>
              <a:rPr sz="800" dirty="0"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31352" y="5766117"/>
            <a:ext cx="161099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5" dirty="0">
                <a:latin typeface="Calibri"/>
                <a:cs typeface="Calibri"/>
              </a:rPr>
              <a:t>Στάδιο:</a:t>
            </a:r>
            <a:r>
              <a:rPr sz="650" spc="20" dirty="0">
                <a:latin typeface="Calibri"/>
                <a:cs typeface="Calibri"/>
              </a:rPr>
              <a:t> </a:t>
            </a:r>
            <a:r>
              <a:rPr sz="650" spc="75" dirty="0">
                <a:latin typeface="Calibri"/>
                <a:cs typeface="Calibri"/>
              </a:rPr>
              <a:t>Δημιουργία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75" dirty="0">
                <a:latin typeface="Calibri"/>
                <a:cs typeface="Calibri"/>
              </a:rPr>
              <a:t>καναλιού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75" dirty="0">
                <a:latin typeface="Calibri"/>
                <a:cs typeface="Calibri"/>
              </a:rPr>
              <a:t>στο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70" dirty="0">
                <a:latin typeface="Calibri"/>
                <a:cs typeface="Calibri"/>
              </a:rPr>
              <a:t>TLS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41190" y="5716270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40" dirty="0">
                <a:latin typeface="Calibri"/>
                <a:cs typeface="Calibri"/>
              </a:rPr>
              <a:t>.</a:t>
            </a:r>
            <a:r>
              <a:rPr sz="800" spc="-35" dirty="0">
                <a:latin typeface="Calibri"/>
                <a:cs typeface="Calibri"/>
              </a:rPr>
              <a:t>.</a:t>
            </a:r>
            <a:r>
              <a:rPr sz="800" spc="-40" dirty="0">
                <a:latin typeface="Calibri"/>
                <a:cs typeface="Calibri"/>
              </a:rPr>
              <a:t>..</a:t>
            </a:r>
            <a:r>
              <a:rPr sz="800" dirty="0"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29300" y="5756275"/>
            <a:ext cx="51498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100"/>
              </a:spcBef>
            </a:pPr>
            <a:r>
              <a:rPr sz="600" spc="70" dirty="0">
                <a:solidFill>
                  <a:srgbClr val="FFFFFF"/>
                </a:solidFill>
                <a:latin typeface="Calibri"/>
                <a:cs typeface="Calibri"/>
              </a:rPr>
              <a:t>Δεδομένα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243195" y="5669915"/>
            <a:ext cx="578485" cy="315595"/>
          </a:xfrm>
          <a:custGeom>
            <a:avLst/>
            <a:gdLst/>
            <a:ahLst/>
            <a:cxnLst/>
            <a:rect l="l" t="t" r="r" b="b"/>
            <a:pathLst>
              <a:path w="578485" h="315595">
                <a:moveTo>
                  <a:pt x="578484" y="0"/>
                </a:moveTo>
                <a:lnTo>
                  <a:pt x="0" y="0"/>
                </a:lnTo>
                <a:lnTo>
                  <a:pt x="0" y="315595"/>
                </a:lnTo>
                <a:lnTo>
                  <a:pt x="578484" y="315595"/>
                </a:lnTo>
                <a:lnTo>
                  <a:pt x="578484" y="0"/>
                </a:lnTo>
                <a:close/>
              </a:path>
            </a:pathLst>
          </a:custGeom>
          <a:solidFill>
            <a:srgbClr val="E12F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251132" y="5705475"/>
            <a:ext cx="562610" cy="23495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325"/>
              </a:spcBef>
            </a:pPr>
            <a:r>
              <a:rPr sz="500" spc="-20" dirty="0">
                <a:solidFill>
                  <a:srgbClr val="FFFFFF"/>
                </a:solidFill>
                <a:latin typeface="Calibri"/>
                <a:cs typeface="Calibri"/>
              </a:rPr>
              <a:t>TLS</a:t>
            </a:r>
            <a:endParaRPr sz="5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225"/>
              </a:spcBef>
            </a:pPr>
            <a:r>
              <a:rPr sz="500" spc="40" dirty="0">
                <a:solidFill>
                  <a:srgbClr val="FFFFFF"/>
                </a:solidFill>
                <a:latin typeface="Calibri"/>
                <a:cs typeface="Calibri"/>
              </a:rPr>
              <a:t>Κεφαλίδα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63757" y="5677852"/>
            <a:ext cx="562610" cy="299720"/>
          </a:xfrm>
          <a:prstGeom prst="rect">
            <a:avLst/>
          </a:prstGeom>
          <a:solidFill>
            <a:srgbClr val="91CF4F"/>
          </a:solidFill>
        </p:spPr>
        <p:txBody>
          <a:bodyPr vert="horz" wrap="square" lIns="0" tIns="40005" rIns="0" bIns="0" rtlCol="0">
            <a:spAutoFit/>
          </a:bodyPr>
          <a:lstStyle/>
          <a:p>
            <a:pPr marL="41275" marR="29209" indent="82550">
              <a:lnSpc>
                <a:spcPct val="137500"/>
              </a:lnSpc>
              <a:spcBef>
                <a:spcPts val="315"/>
              </a:spcBef>
            </a:pPr>
            <a:r>
              <a:rPr sz="500" spc="-2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500" spc="-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500" spc="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spc="-25" dirty="0">
                <a:solidFill>
                  <a:srgbClr val="FFFFFF"/>
                </a:solidFill>
                <a:latin typeface="Calibri"/>
                <a:cs typeface="Calibri"/>
              </a:rPr>
              <a:t>(I</a:t>
            </a:r>
            <a:r>
              <a:rPr sz="500" spc="-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500" spc="-25" dirty="0">
                <a:solidFill>
                  <a:srgbClr val="FFFFFF"/>
                </a:solidFill>
                <a:latin typeface="Calibri"/>
                <a:cs typeface="Calibri"/>
              </a:rPr>
              <a:t>tr</a:t>
            </a:r>
            <a:r>
              <a:rPr sz="500" spc="-2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500" spc="-25" dirty="0">
                <a:solidFill>
                  <a:srgbClr val="FFFFFF"/>
                </a:solidFill>
                <a:latin typeface="Calibri"/>
                <a:cs typeface="Calibri"/>
              </a:rPr>
              <a:t>si</a:t>
            </a:r>
            <a:r>
              <a:rPr sz="500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500" spc="5" dirty="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sz="500" spc="-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5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500" spc="-20" dirty="0">
                <a:solidFill>
                  <a:srgbClr val="FFFFFF"/>
                </a:solidFill>
                <a:latin typeface="Calibri"/>
                <a:cs typeface="Calibri"/>
              </a:rPr>
              <a:t>even</a:t>
            </a:r>
            <a:r>
              <a:rPr sz="500" spc="-2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500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500" spc="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spc="-20" dirty="0">
                <a:solidFill>
                  <a:srgbClr val="FFFFFF"/>
                </a:solidFill>
                <a:latin typeface="Calibri"/>
                <a:cs typeface="Calibri"/>
              </a:rPr>
              <a:t>Sy</a:t>
            </a:r>
            <a:r>
              <a:rPr sz="50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500" spc="-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50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500" spc="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176952" y="6074409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2554" y="6252209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  <p:graphicFrame>
        <p:nvGraphicFramePr>
          <p:cNvPr id="38" name="object 38"/>
          <p:cNvGraphicFramePr>
            <a:graphicFrameLocks noGrp="1"/>
          </p:cNvGraphicFramePr>
          <p:nvPr/>
        </p:nvGraphicFramePr>
        <p:xfrm>
          <a:off x="9491662" y="293052"/>
          <a:ext cx="1992630" cy="14427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2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409">
                <a:tc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b="1" spc="45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latin typeface="Calibri"/>
                          <a:cs typeface="Calibri"/>
                        </a:rPr>
                        <a:t>εφαρμογής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48196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900" b="1" spc="3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3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2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μεταφοράς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marL="42799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900" b="1" spc="30" dirty="0">
                          <a:latin typeface="Calibri"/>
                          <a:cs typeface="Calibri"/>
                        </a:rPr>
                        <a:t>Πολυεπίπεδο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35" dirty="0">
                          <a:latin typeface="Calibri"/>
                          <a:cs typeface="Calibri"/>
                        </a:rPr>
                        <a:t>Ίντερνετ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6540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5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τύου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50350" y="2895282"/>
              <a:ext cx="2080895" cy="2489835"/>
            </a:xfrm>
            <a:custGeom>
              <a:avLst/>
              <a:gdLst/>
              <a:ahLst/>
              <a:cxnLst/>
              <a:rect l="l" t="t" r="r" b="b"/>
              <a:pathLst>
                <a:path w="2080895" h="2489835">
                  <a:moveTo>
                    <a:pt x="2080577" y="0"/>
                  </a:moveTo>
                  <a:lnTo>
                    <a:pt x="0" y="0"/>
                  </a:lnTo>
                  <a:lnTo>
                    <a:pt x="0" y="2489517"/>
                  </a:lnTo>
                  <a:lnTo>
                    <a:pt x="1820545" y="2489517"/>
                  </a:lnTo>
                  <a:lnTo>
                    <a:pt x="2080577" y="2229485"/>
                  </a:lnTo>
                  <a:lnTo>
                    <a:pt x="2080577" y="0"/>
                  </a:lnTo>
                  <a:close/>
                </a:path>
              </a:pathLst>
            </a:custGeom>
            <a:solidFill>
              <a:srgbClr val="BFBFB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970895" y="5124450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260032" y="0"/>
                  </a:moveTo>
                  <a:lnTo>
                    <a:pt x="52070" y="52069"/>
                  </a:lnTo>
                  <a:lnTo>
                    <a:pt x="0" y="260032"/>
                  </a:lnTo>
                  <a:lnTo>
                    <a:pt x="260032" y="0"/>
                  </a:lnTo>
                  <a:close/>
                </a:path>
              </a:pathLst>
            </a:custGeom>
            <a:solidFill>
              <a:srgbClr val="9A9A9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150350" y="2895282"/>
              <a:ext cx="2080895" cy="2489835"/>
            </a:xfrm>
            <a:custGeom>
              <a:avLst/>
              <a:gdLst/>
              <a:ahLst/>
              <a:cxnLst/>
              <a:rect l="l" t="t" r="r" b="b"/>
              <a:pathLst>
                <a:path w="2080895" h="2489835">
                  <a:moveTo>
                    <a:pt x="1820545" y="2489517"/>
                  </a:moveTo>
                  <a:lnTo>
                    <a:pt x="1872615" y="2281554"/>
                  </a:lnTo>
                  <a:lnTo>
                    <a:pt x="2080577" y="2229485"/>
                  </a:lnTo>
                  <a:lnTo>
                    <a:pt x="1820545" y="2489517"/>
                  </a:lnTo>
                  <a:lnTo>
                    <a:pt x="0" y="2489517"/>
                  </a:lnTo>
                  <a:lnTo>
                    <a:pt x="0" y="0"/>
                  </a:lnTo>
                  <a:lnTo>
                    <a:pt x="2080577" y="0"/>
                  </a:lnTo>
                  <a:lnTo>
                    <a:pt x="2080577" y="222948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54627" y="4940300"/>
              <a:ext cx="808354" cy="112966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17225" y="3069272"/>
              <a:ext cx="1057592" cy="9448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09305" y="4745672"/>
              <a:ext cx="1368425" cy="14722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34207" y="3615054"/>
              <a:ext cx="1377632" cy="1484312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55344" y="398462"/>
            <a:ext cx="4346575" cy="63055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240"/>
              </a:lnSpc>
              <a:spcBef>
                <a:spcPts val="405"/>
              </a:spcBef>
            </a:pPr>
            <a:r>
              <a:rPr spc="160" dirty="0"/>
              <a:t>Διάλειμμα:</a:t>
            </a:r>
            <a:r>
              <a:rPr spc="190" dirty="0"/>
              <a:t> </a:t>
            </a:r>
            <a:r>
              <a:rPr spc="175" dirty="0"/>
              <a:t>Προκαταρκτικές</a:t>
            </a:r>
            <a:r>
              <a:rPr spc="215" dirty="0"/>
              <a:t> </a:t>
            </a:r>
            <a:r>
              <a:rPr spc="155" dirty="0"/>
              <a:t>ιδέες </a:t>
            </a:r>
            <a:r>
              <a:rPr spc="-509" dirty="0"/>
              <a:t> </a:t>
            </a:r>
            <a:r>
              <a:rPr spc="114" dirty="0"/>
              <a:t>για</a:t>
            </a:r>
            <a:r>
              <a:rPr spc="130" dirty="0"/>
              <a:t> </a:t>
            </a:r>
            <a:r>
              <a:rPr spc="135" dirty="0"/>
              <a:t>τα</a:t>
            </a:r>
            <a:r>
              <a:rPr spc="215" dirty="0"/>
              <a:t> </a:t>
            </a:r>
            <a:r>
              <a:rPr spc="170" dirty="0"/>
              <a:t>ψηφιακά</a:t>
            </a:r>
            <a:r>
              <a:rPr spc="204" dirty="0"/>
              <a:t> </a:t>
            </a:r>
            <a:r>
              <a:rPr spc="165" dirty="0"/>
              <a:t>πιστοποιητικά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91515" y="1416684"/>
            <a:ext cx="6709409" cy="1384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739"/>
              </a:lnSpc>
              <a:buClr>
                <a:srgbClr val="FFBA00"/>
              </a:buClr>
              <a:buSzPct val="125925"/>
              <a:buFont typeface="Arial"/>
              <a:buChar char="•"/>
              <a:tabLst>
                <a:tab pos="104139" algn="l"/>
              </a:tabLst>
            </a:pPr>
            <a:r>
              <a:rPr sz="1350" spc="135" dirty="0">
                <a:latin typeface="Calibri"/>
                <a:cs typeface="Calibri"/>
              </a:rPr>
              <a:t>Ένα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40" dirty="0">
                <a:latin typeface="Calibri"/>
                <a:cs typeface="Calibri"/>
              </a:rPr>
              <a:t>ψηφιακό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πιστοποιητικό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αποτελείται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από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ένα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"ηλεκτρονικό"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έγγραφο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που</a:t>
            </a:r>
            <a:endParaRPr sz="1350">
              <a:latin typeface="Calibri"/>
              <a:cs typeface="Calibri"/>
            </a:endParaRPr>
          </a:p>
          <a:p>
            <a:pPr marL="103505" marR="5080">
              <a:lnSpc>
                <a:spcPts val="1590"/>
              </a:lnSpc>
              <a:spcBef>
                <a:spcPts val="30"/>
              </a:spcBef>
            </a:pPr>
            <a:r>
              <a:rPr sz="1350" spc="114" dirty="0">
                <a:latin typeface="Calibri"/>
                <a:cs typeface="Calibri"/>
              </a:rPr>
              <a:t>πιστοποιεί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ότι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τα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δεδομένα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40" dirty="0">
                <a:latin typeface="Calibri"/>
                <a:cs typeface="Calibri"/>
              </a:rPr>
              <a:t>που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συνδέονται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με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μια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οντότητα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(π.χ.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ανθρώπινος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χειριστής, </a:t>
            </a:r>
            <a:r>
              <a:rPr sz="1350" spc="125" dirty="0">
                <a:latin typeface="Calibri"/>
                <a:cs typeface="Calibri"/>
              </a:rPr>
              <a:t>κύρια συσκευή, </a:t>
            </a:r>
            <a:r>
              <a:rPr sz="1350" spc="130" dirty="0">
                <a:latin typeface="Calibri"/>
                <a:cs typeface="Calibri"/>
              </a:rPr>
              <a:t>δευτερεύουσα </a:t>
            </a:r>
            <a:r>
              <a:rPr sz="1350" spc="125" dirty="0">
                <a:latin typeface="Calibri"/>
                <a:cs typeface="Calibri"/>
              </a:rPr>
              <a:t>συσκευή) </a:t>
            </a:r>
            <a:r>
              <a:rPr sz="1350" spc="105" dirty="0">
                <a:latin typeface="Calibri"/>
                <a:cs typeface="Calibri"/>
              </a:rPr>
              <a:t>είναι </a:t>
            </a:r>
            <a:r>
              <a:rPr sz="1350" spc="135" dirty="0">
                <a:latin typeface="Calibri"/>
                <a:cs typeface="Calibri"/>
              </a:rPr>
              <a:t>απολύτως </a:t>
            </a:r>
            <a:r>
              <a:rPr sz="1350" spc="130" dirty="0">
                <a:latin typeface="Calibri"/>
                <a:cs typeface="Calibri"/>
              </a:rPr>
              <a:t>έγκυρα </a:t>
            </a:r>
            <a:r>
              <a:rPr sz="1350" spc="13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και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σωστά.</a:t>
            </a:r>
            <a:endParaRPr sz="1350">
              <a:latin typeface="Calibri"/>
              <a:cs typeface="Calibri"/>
            </a:endParaRPr>
          </a:p>
          <a:p>
            <a:pPr marL="103505" marR="836930" indent="-91440">
              <a:lnSpc>
                <a:spcPct val="100000"/>
              </a:lnSpc>
              <a:spcBef>
                <a:spcPts val="101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229870" algn="l"/>
                <a:tab pos="230504" algn="l"/>
              </a:tabLst>
            </a:pPr>
            <a:r>
              <a:rPr sz="1350" spc="100" dirty="0">
                <a:latin typeface="Calibri"/>
                <a:cs typeface="Calibri"/>
              </a:rPr>
              <a:t>Το </a:t>
            </a:r>
            <a:r>
              <a:rPr sz="1350" b="1" spc="90" dirty="0">
                <a:latin typeface="Calibri"/>
                <a:cs typeface="Calibri"/>
              </a:rPr>
              <a:t>πιστοποιητικό </a:t>
            </a:r>
            <a:r>
              <a:rPr sz="1350" spc="90" dirty="0">
                <a:latin typeface="Calibri"/>
                <a:cs typeface="Calibri"/>
              </a:rPr>
              <a:t>X</a:t>
            </a:r>
            <a:r>
              <a:rPr sz="1350" b="1" spc="90" dirty="0">
                <a:latin typeface="Calibri"/>
                <a:cs typeface="Calibri"/>
              </a:rPr>
              <a:t>.509 </a:t>
            </a:r>
            <a:r>
              <a:rPr sz="1350" b="1" spc="80" dirty="0">
                <a:latin typeface="Calibri"/>
                <a:cs typeface="Calibri"/>
              </a:rPr>
              <a:t>είναι </a:t>
            </a:r>
            <a:r>
              <a:rPr sz="1350" b="1" spc="110" dirty="0">
                <a:latin typeface="Calibri"/>
                <a:cs typeface="Calibri"/>
              </a:rPr>
              <a:t>η </a:t>
            </a:r>
            <a:r>
              <a:rPr sz="1350" spc="90" dirty="0">
                <a:latin typeface="Calibri"/>
                <a:cs typeface="Calibri"/>
              </a:rPr>
              <a:t>πιο </a:t>
            </a:r>
            <a:r>
              <a:rPr sz="1350" spc="95" dirty="0">
                <a:latin typeface="Calibri"/>
                <a:cs typeface="Calibri"/>
              </a:rPr>
              <a:t>διαδεδομένη </a:t>
            </a:r>
            <a:r>
              <a:rPr sz="1350" spc="110" dirty="0">
                <a:latin typeface="Calibri"/>
                <a:cs typeface="Calibri"/>
              </a:rPr>
              <a:t>μορφή </a:t>
            </a:r>
            <a:r>
              <a:rPr sz="1350" spc="105" dirty="0">
                <a:latin typeface="Calibri"/>
                <a:cs typeface="Calibri"/>
              </a:rPr>
              <a:t>που </a:t>
            </a:r>
            <a:r>
              <a:rPr sz="1350" spc="11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χρησιμοποιείται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σήμερα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για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την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επαλήθευση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των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χρηστών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περιέχει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2810" y="2836465"/>
            <a:ext cx="4857750" cy="148780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509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200" spc="50" dirty="0">
                <a:latin typeface="Calibri"/>
                <a:cs typeface="Calibri"/>
              </a:rPr>
              <a:t>Σειριακός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αριθμός</a:t>
            </a:r>
            <a:endParaRPr sz="12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44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200" spc="80" dirty="0">
                <a:latin typeface="Calibri"/>
                <a:cs typeface="Calibri"/>
              </a:rPr>
              <a:t>Αναγνωριστικό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του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χρήστη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του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εκδότη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πιστοποιητικό)</a:t>
            </a:r>
            <a:endParaRPr sz="12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025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200" spc="90" dirty="0">
                <a:latin typeface="Calibri"/>
                <a:cs typeface="Calibri"/>
              </a:rPr>
              <a:t>Το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δημόσιο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κλειδί</a:t>
            </a:r>
            <a:endParaRPr sz="12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25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200" spc="85" dirty="0">
                <a:latin typeface="Calibri"/>
                <a:cs typeface="Calibri"/>
              </a:rPr>
              <a:t>Η</a:t>
            </a:r>
            <a:r>
              <a:rPr sz="1200" spc="75" dirty="0">
                <a:latin typeface="Calibri"/>
                <a:cs typeface="Calibri"/>
              </a:rPr>
              <a:t>μ</a:t>
            </a:r>
            <a:r>
              <a:rPr sz="1200" spc="55" dirty="0">
                <a:latin typeface="Calibri"/>
                <a:cs typeface="Calibri"/>
              </a:rPr>
              <a:t>ε</a:t>
            </a:r>
            <a:r>
              <a:rPr sz="1200" spc="65" dirty="0">
                <a:latin typeface="Calibri"/>
                <a:cs typeface="Calibri"/>
              </a:rPr>
              <a:t>ρ</a:t>
            </a:r>
            <a:r>
              <a:rPr sz="1200" spc="70" dirty="0">
                <a:latin typeface="Calibri"/>
                <a:cs typeface="Calibri"/>
              </a:rPr>
              <a:t>ο</a:t>
            </a:r>
            <a:r>
              <a:rPr sz="1200" spc="75" dirty="0">
                <a:latin typeface="Calibri"/>
                <a:cs typeface="Calibri"/>
              </a:rPr>
              <a:t>μ</a:t>
            </a:r>
            <a:r>
              <a:rPr sz="1200" spc="70" dirty="0">
                <a:latin typeface="Calibri"/>
                <a:cs typeface="Calibri"/>
              </a:rPr>
              <a:t>η</a:t>
            </a:r>
            <a:r>
              <a:rPr sz="1200" spc="55" dirty="0">
                <a:latin typeface="Calibri"/>
                <a:cs typeface="Calibri"/>
              </a:rPr>
              <a:t>ν</a:t>
            </a:r>
            <a:r>
              <a:rPr sz="1200" spc="30" dirty="0">
                <a:latin typeface="Calibri"/>
                <a:cs typeface="Calibri"/>
              </a:rPr>
              <a:t>ί</a:t>
            </a:r>
            <a:r>
              <a:rPr sz="1200" spc="100" dirty="0">
                <a:latin typeface="Calibri"/>
                <a:cs typeface="Calibri"/>
              </a:rPr>
              <a:t>α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λ</a:t>
            </a:r>
            <a:r>
              <a:rPr sz="1200" spc="65" dirty="0">
                <a:latin typeface="Calibri"/>
                <a:cs typeface="Calibri"/>
              </a:rPr>
              <a:t>ή</a:t>
            </a:r>
            <a:r>
              <a:rPr sz="1200" spc="40" dirty="0">
                <a:latin typeface="Calibri"/>
                <a:cs typeface="Calibri"/>
              </a:rPr>
              <a:t>ξ</a:t>
            </a:r>
            <a:r>
              <a:rPr sz="1200" spc="65" dirty="0">
                <a:latin typeface="Calibri"/>
                <a:cs typeface="Calibri"/>
              </a:rPr>
              <a:t>η</a:t>
            </a:r>
            <a:r>
              <a:rPr sz="1200" spc="50" dirty="0">
                <a:latin typeface="Calibri"/>
                <a:cs typeface="Calibri"/>
              </a:rPr>
              <a:t>ς</a:t>
            </a:r>
            <a:endParaRPr sz="12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25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200" b="1" spc="65" dirty="0">
                <a:latin typeface="Calibri"/>
                <a:cs typeface="Calibri"/>
              </a:rPr>
              <a:t>Ψηφιακή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υπογραφή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1515" y="4352002"/>
            <a:ext cx="5605780" cy="91122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58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spc="125" dirty="0">
                <a:latin typeface="Calibri"/>
                <a:cs typeface="Calibri"/>
              </a:rPr>
              <a:t>Η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υπογραφή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αυτή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εκδίδεται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από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Αρχή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Πιστοποιητικών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CA)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8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80" dirty="0">
                <a:latin typeface="Calibri"/>
                <a:cs typeface="Calibri"/>
              </a:rPr>
              <a:t>Ποιος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επαληθεύει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ταυτότητα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χρήστη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προσημασμένο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έγγραφο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2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90" dirty="0">
                <a:latin typeface="Calibri"/>
                <a:cs typeface="Calibri"/>
              </a:rPr>
              <a:t>Το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έγγραφο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αυτό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περιλαμβάνει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b="1" u="sng" spc="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δημόσιο</a:t>
            </a:r>
            <a:r>
              <a:rPr sz="1200" b="1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κλειδί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82430" y="2711450"/>
            <a:ext cx="1563370" cy="45656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algn="just">
              <a:lnSpc>
                <a:spcPts val="1100"/>
              </a:lnSpc>
              <a:spcBef>
                <a:spcPts val="219"/>
              </a:spcBef>
            </a:pPr>
            <a:r>
              <a:rPr sz="1000" spc="-5" dirty="0">
                <a:latin typeface="Calibri"/>
                <a:cs typeface="Calibri"/>
              </a:rPr>
              <a:t>Πληροφορίες σχετικά με την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οντότητα </a:t>
            </a:r>
            <a:r>
              <a:rPr sz="1000" spc="-45" dirty="0">
                <a:latin typeface="Calibri"/>
                <a:cs typeface="Calibri"/>
              </a:rPr>
              <a:t>και </a:t>
            </a:r>
            <a:r>
              <a:rPr sz="1000" spc="-10" dirty="0">
                <a:latin typeface="Calibri"/>
                <a:cs typeface="Calibri"/>
              </a:rPr>
              <a:t>το </a:t>
            </a:r>
            <a:r>
              <a:rPr sz="1000" spc="-55" dirty="0">
                <a:latin typeface="Calibri"/>
                <a:cs typeface="Calibri"/>
              </a:rPr>
              <a:t>δημόσιο </a:t>
            </a:r>
            <a:r>
              <a:rPr sz="1000" spc="-20" dirty="0">
                <a:latin typeface="Calibri"/>
                <a:cs typeface="Calibri"/>
              </a:rPr>
              <a:t>κλειδί 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της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41559" y="3784917"/>
            <a:ext cx="784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70" dirty="0">
                <a:latin typeface="Calibri"/>
                <a:cs typeface="Calibri"/>
              </a:rPr>
              <a:t>Δημόσιο</a:t>
            </a:r>
            <a:r>
              <a:rPr sz="800" b="1" spc="-30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κλειδί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76952" y="5676265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2554" y="5854065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77792" y="1923414"/>
              <a:ext cx="868679" cy="9417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37767" y="1971992"/>
              <a:ext cx="755967" cy="798512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8147050" y="2916237"/>
            <a:ext cx="2488565" cy="215265"/>
          </a:xfrm>
          <a:custGeom>
            <a:avLst/>
            <a:gdLst/>
            <a:ahLst/>
            <a:cxnLst/>
            <a:rect l="l" t="t" r="r" b="b"/>
            <a:pathLst>
              <a:path w="2488565" h="215264">
                <a:moveTo>
                  <a:pt x="2484120" y="184150"/>
                </a:moveTo>
                <a:lnTo>
                  <a:pt x="2412047" y="184150"/>
                </a:lnTo>
                <a:lnTo>
                  <a:pt x="2409825" y="214947"/>
                </a:lnTo>
                <a:lnTo>
                  <a:pt x="2484120" y="184150"/>
                </a:lnTo>
                <a:close/>
              </a:path>
              <a:path w="2488565" h="215264">
                <a:moveTo>
                  <a:pt x="2425065" y="183197"/>
                </a:moveTo>
                <a:lnTo>
                  <a:pt x="2424818" y="183197"/>
                </a:lnTo>
                <a:lnTo>
                  <a:pt x="2424747" y="184150"/>
                </a:lnTo>
                <a:lnTo>
                  <a:pt x="2425065" y="183197"/>
                </a:lnTo>
                <a:close/>
              </a:path>
              <a:path w="2488565" h="215264">
                <a:moveTo>
                  <a:pt x="952" y="0"/>
                </a:moveTo>
                <a:lnTo>
                  <a:pt x="0" y="12700"/>
                </a:lnTo>
                <a:lnTo>
                  <a:pt x="2412047" y="183197"/>
                </a:lnTo>
                <a:lnTo>
                  <a:pt x="2412845" y="173354"/>
                </a:lnTo>
                <a:lnTo>
                  <a:pt x="2413000" y="170497"/>
                </a:lnTo>
                <a:lnTo>
                  <a:pt x="952" y="0"/>
                </a:lnTo>
                <a:close/>
              </a:path>
              <a:path w="2488565" h="215264">
                <a:moveTo>
                  <a:pt x="2413000" y="170497"/>
                </a:moveTo>
                <a:lnTo>
                  <a:pt x="2413000" y="171450"/>
                </a:lnTo>
                <a:lnTo>
                  <a:pt x="2412845" y="173354"/>
                </a:lnTo>
                <a:lnTo>
                  <a:pt x="2412365" y="182245"/>
                </a:lnTo>
                <a:lnTo>
                  <a:pt x="2412047" y="183197"/>
                </a:lnTo>
                <a:lnTo>
                  <a:pt x="2424818" y="183197"/>
                </a:lnTo>
                <a:lnTo>
                  <a:pt x="2425700" y="171450"/>
                </a:lnTo>
                <a:lnTo>
                  <a:pt x="2413000" y="170497"/>
                </a:lnTo>
                <a:close/>
              </a:path>
              <a:path w="2488565" h="215264">
                <a:moveTo>
                  <a:pt x="2415222" y="138747"/>
                </a:moveTo>
                <a:lnTo>
                  <a:pt x="2413000" y="170497"/>
                </a:lnTo>
                <a:lnTo>
                  <a:pt x="2425700" y="171450"/>
                </a:lnTo>
                <a:lnTo>
                  <a:pt x="2425065" y="182245"/>
                </a:lnTo>
                <a:lnTo>
                  <a:pt x="2425065" y="183197"/>
                </a:lnTo>
                <a:lnTo>
                  <a:pt x="2486342" y="183197"/>
                </a:lnTo>
                <a:lnTo>
                  <a:pt x="2488565" y="182245"/>
                </a:lnTo>
                <a:lnTo>
                  <a:pt x="2415222" y="138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7737157" y="3191827"/>
            <a:ext cx="3392804" cy="1422400"/>
            <a:chOff x="7737157" y="3191827"/>
            <a:chExt cx="3392804" cy="1422400"/>
          </a:xfrm>
        </p:grpSpPr>
        <p:sp>
          <p:nvSpPr>
            <p:cNvPr id="11" name="object 11"/>
            <p:cNvSpPr/>
            <p:nvPr/>
          </p:nvSpPr>
          <p:spPr>
            <a:xfrm>
              <a:off x="7979409" y="3191827"/>
              <a:ext cx="2771140" cy="1422400"/>
            </a:xfrm>
            <a:custGeom>
              <a:avLst/>
              <a:gdLst/>
              <a:ahLst/>
              <a:cxnLst/>
              <a:rect l="l" t="t" r="r" b="b"/>
              <a:pathLst>
                <a:path w="2771140" h="1422400">
                  <a:moveTo>
                    <a:pt x="186055" y="243839"/>
                  </a:moveTo>
                  <a:lnTo>
                    <a:pt x="114617" y="290195"/>
                  </a:lnTo>
                  <a:lnTo>
                    <a:pt x="194627" y="319722"/>
                  </a:lnTo>
                  <a:lnTo>
                    <a:pt x="191135" y="290195"/>
                  </a:lnTo>
                  <a:lnTo>
                    <a:pt x="191135" y="289560"/>
                  </a:lnTo>
                  <a:lnTo>
                    <a:pt x="190817" y="287972"/>
                  </a:lnTo>
                  <a:lnTo>
                    <a:pt x="301745" y="275589"/>
                  </a:lnTo>
                  <a:lnTo>
                    <a:pt x="189547" y="275589"/>
                  </a:lnTo>
                  <a:lnTo>
                    <a:pt x="186055" y="243839"/>
                  </a:lnTo>
                  <a:close/>
                </a:path>
                <a:path w="2771140" h="1422400">
                  <a:moveTo>
                    <a:pt x="2655570" y="0"/>
                  </a:moveTo>
                  <a:lnTo>
                    <a:pt x="189547" y="275589"/>
                  </a:lnTo>
                  <a:lnTo>
                    <a:pt x="301745" y="275589"/>
                  </a:lnTo>
                  <a:lnTo>
                    <a:pt x="2656840" y="12700"/>
                  </a:lnTo>
                  <a:lnTo>
                    <a:pt x="2655570" y="0"/>
                  </a:lnTo>
                  <a:close/>
                </a:path>
                <a:path w="2771140" h="1422400">
                  <a:moveTo>
                    <a:pt x="69215" y="1347152"/>
                  </a:moveTo>
                  <a:lnTo>
                    <a:pt x="0" y="1396682"/>
                  </a:lnTo>
                  <a:lnTo>
                    <a:pt x="81280" y="1422400"/>
                  </a:lnTo>
                  <a:lnTo>
                    <a:pt x="76517" y="1393190"/>
                  </a:lnTo>
                  <a:lnTo>
                    <a:pt x="76200" y="1390967"/>
                  </a:lnTo>
                  <a:lnTo>
                    <a:pt x="153959" y="1378585"/>
                  </a:lnTo>
                  <a:lnTo>
                    <a:pt x="74295" y="1378585"/>
                  </a:lnTo>
                  <a:lnTo>
                    <a:pt x="69215" y="1347152"/>
                  </a:lnTo>
                  <a:close/>
                </a:path>
                <a:path w="2771140" h="1422400">
                  <a:moveTo>
                    <a:pt x="2753677" y="951547"/>
                  </a:moveTo>
                  <a:lnTo>
                    <a:pt x="74295" y="1378585"/>
                  </a:lnTo>
                  <a:lnTo>
                    <a:pt x="153959" y="1378585"/>
                  </a:lnTo>
                  <a:lnTo>
                    <a:pt x="2755900" y="964247"/>
                  </a:lnTo>
                  <a:lnTo>
                    <a:pt x="2753677" y="951547"/>
                  </a:lnTo>
                  <a:close/>
                </a:path>
                <a:path w="2771140" h="1422400">
                  <a:moveTo>
                    <a:pt x="61912" y="435610"/>
                  </a:moveTo>
                  <a:lnTo>
                    <a:pt x="60325" y="447992"/>
                  </a:lnTo>
                  <a:lnTo>
                    <a:pt x="2694940" y="818832"/>
                  </a:lnTo>
                  <a:lnTo>
                    <a:pt x="2690495" y="850265"/>
                  </a:lnTo>
                  <a:lnTo>
                    <a:pt x="2771140" y="823277"/>
                  </a:lnTo>
                  <a:lnTo>
                    <a:pt x="2767647" y="820737"/>
                  </a:lnTo>
                  <a:lnTo>
                    <a:pt x="2746495" y="806132"/>
                  </a:lnTo>
                  <a:lnTo>
                    <a:pt x="2696845" y="806132"/>
                  </a:lnTo>
                  <a:lnTo>
                    <a:pt x="61912" y="435610"/>
                  </a:lnTo>
                  <a:close/>
                </a:path>
                <a:path w="2771140" h="1422400">
                  <a:moveTo>
                    <a:pt x="2700972" y="774700"/>
                  </a:moveTo>
                  <a:lnTo>
                    <a:pt x="2696845" y="806132"/>
                  </a:lnTo>
                  <a:lnTo>
                    <a:pt x="2746495" y="806132"/>
                  </a:lnTo>
                  <a:lnTo>
                    <a:pt x="2700972" y="774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51172" y="3919219"/>
              <a:ext cx="478472" cy="5791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37157" y="3507739"/>
              <a:ext cx="478472" cy="57912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7491730" y="4787900"/>
            <a:ext cx="3220720" cy="887730"/>
            <a:chOff x="7491730" y="4787900"/>
            <a:chExt cx="3220720" cy="887730"/>
          </a:xfrm>
        </p:grpSpPr>
        <p:sp>
          <p:nvSpPr>
            <p:cNvPr id="15" name="object 15"/>
            <p:cNvSpPr/>
            <p:nvPr/>
          </p:nvSpPr>
          <p:spPr>
            <a:xfrm>
              <a:off x="8001000" y="4787900"/>
              <a:ext cx="2711450" cy="887730"/>
            </a:xfrm>
            <a:custGeom>
              <a:avLst/>
              <a:gdLst/>
              <a:ahLst/>
              <a:cxnLst/>
              <a:rect l="l" t="t" r="r" b="b"/>
              <a:pathLst>
                <a:path w="2711450" h="887729">
                  <a:moveTo>
                    <a:pt x="71754" y="812165"/>
                  </a:moveTo>
                  <a:lnTo>
                    <a:pt x="952" y="859472"/>
                  </a:lnTo>
                  <a:lnTo>
                    <a:pt x="81279" y="887730"/>
                  </a:lnTo>
                  <a:lnTo>
                    <a:pt x="77470" y="857885"/>
                  </a:lnTo>
                  <a:lnTo>
                    <a:pt x="77152" y="856297"/>
                  </a:lnTo>
                  <a:lnTo>
                    <a:pt x="177015" y="843597"/>
                  </a:lnTo>
                  <a:lnTo>
                    <a:pt x="75565" y="843597"/>
                  </a:lnTo>
                  <a:lnTo>
                    <a:pt x="71754" y="812165"/>
                  </a:lnTo>
                  <a:close/>
                </a:path>
                <a:path w="2711450" h="887729">
                  <a:moveTo>
                    <a:pt x="2667000" y="514032"/>
                  </a:moveTo>
                  <a:lnTo>
                    <a:pt x="75565" y="843597"/>
                  </a:lnTo>
                  <a:lnTo>
                    <a:pt x="177015" y="843597"/>
                  </a:lnTo>
                  <a:lnTo>
                    <a:pt x="2668587" y="526732"/>
                  </a:lnTo>
                  <a:lnTo>
                    <a:pt x="2667000" y="514032"/>
                  </a:lnTo>
                  <a:close/>
                </a:path>
                <a:path w="2711450" h="887729">
                  <a:moveTo>
                    <a:pt x="1904" y="0"/>
                  </a:moveTo>
                  <a:lnTo>
                    <a:pt x="0" y="12700"/>
                  </a:lnTo>
                  <a:lnTo>
                    <a:pt x="2634615" y="383222"/>
                  </a:lnTo>
                  <a:lnTo>
                    <a:pt x="2630170" y="414655"/>
                  </a:lnTo>
                  <a:lnTo>
                    <a:pt x="2711132" y="387667"/>
                  </a:lnTo>
                  <a:lnTo>
                    <a:pt x="2707322" y="385127"/>
                  </a:lnTo>
                  <a:lnTo>
                    <a:pt x="2686585" y="370839"/>
                  </a:lnTo>
                  <a:lnTo>
                    <a:pt x="2636520" y="370839"/>
                  </a:lnTo>
                  <a:lnTo>
                    <a:pt x="1904" y="0"/>
                  </a:lnTo>
                  <a:close/>
                </a:path>
                <a:path w="2711450" h="887729">
                  <a:moveTo>
                    <a:pt x="2640965" y="339407"/>
                  </a:moveTo>
                  <a:lnTo>
                    <a:pt x="2636520" y="370839"/>
                  </a:lnTo>
                  <a:lnTo>
                    <a:pt x="2686585" y="370839"/>
                  </a:lnTo>
                  <a:lnTo>
                    <a:pt x="2640965" y="3394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1730" y="4966017"/>
              <a:ext cx="717232" cy="549910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49796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0" dirty="0"/>
              <a:t>Επίπεδο</a:t>
            </a:r>
            <a:r>
              <a:rPr spc="170" dirty="0"/>
              <a:t> </a:t>
            </a:r>
            <a:r>
              <a:rPr spc="120" dirty="0"/>
              <a:t>μεταφοράς</a:t>
            </a:r>
            <a:r>
              <a:rPr spc="175" dirty="0"/>
              <a:t> </a:t>
            </a:r>
            <a:r>
              <a:rPr spc="100" dirty="0"/>
              <a:t>TLS-1.2</a:t>
            </a:r>
            <a:r>
              <a:rPr spc="155" dirty="0"/>
              <a:t> </a:t>
            </a:r>
            <a:r>
              <a:rPr spc="80" dirty="0"/>
              <a:t>vs.</a:t>
            </a:r>
            <a:r>
              <a:rPr spc="145" dirty="0"/>
              <a:t> </a:t>
            </a:r>
            <a:r>
              <a:rPr spc="100" dirty="0"/>
              <a:t>TLS-1.3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91515" y="1517650"/>
            <a:ext cx="6402070" cy="979169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3505" marR="5080" indent="-91440">
              <a:lnSpc>
                <a:spcPts val="1580"/>
              </a:lnSpc>
              <a:spcBef>
                <a:spcPts val="18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b="1" spc="100" dirty="0">
                <a:latin typeface="Calibri"/>
                <a:cs typeface="Calibri"/>
              </a:rPr>
              <a:t>Το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90" dirty="0">
                <a:latin typeface="Calibri"/>
                <a:cs typeface="Calibri"/>
              </a:rPr>
              <a:t>TLS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85" dirty="0">
                <a:latin typeface="Calibri"/>
                <a:cs typeface="Calibri"/>
              </a:rPr>
              <a:t>1.2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90" dirty="0">
                <a:latin typeface="Calibri"/>
                <a:cs typeface="Calibri"/>
              </a:rPr>
              <a:t>αποτελείται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από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ένα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μοντέλο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πελάτη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(σύστημα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ή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πρόγραμμα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που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επικοινωνεί </a:t>
            </a:r>
            <a:r>
              <a:rPr sz="1350" spc="100" dirty="0">
                <a:latin typeface="Calibri"/>
                <a:cs typeface="Calibri"/>
              </a:rPr>
              <a:t>με </a:t>
            </a:r>
            <a:r>
              <a:rPr sz="1350" spc="90" dirty="0">
                <a:latin typeface="Calibri"/>
                <a:cs typeface="Calibri"/>
              </a:rPr>
              <a:t>εξυπηρετητή) </a:t>
            </a:r>
            <a:r>
              <a:rPr sz="1350" spc="105" dirty="0">
                <a:latin typeface="Calibri"/>
                <a:cs typeface="Calibri"/>
              </a:rPr>
              <a:t>που </a:t>
            </a:r>
            <a:r>
              <a:rPr sz="1350" spc="85" dirty="0">
                <a:latin typeface="Calibri"/>
                <a:cs typeface="Calibri"/>
              </a:rPr>
              <a:t>βασίζεται </a:t>
            </a:r>
            <a:r>
              <a:rPr sz="1350" spc="95" dirty="0">
                <a:latin typeface="Calibri"/>
                <a:cs typeface="Calibri"/>
              </a:rPr>
              <a:t>σε ένα </a:t>
            </a:r>
            <a:r>
              <a:rPr sz="1350" spc="90" dirty="0">
                <a:latin typeface="Calibri"/>
                <a:cs typeface="Calibri"/>
              </a:rPr>
              <a:t>αρχικό </a:t>
            </a:r>
            <a:r>
              <a:rPr sz="1350" spc="100" dirty="0">
                <a:latin typeface="Calibri"/>
                <a:cs typeface="Calibri"/>
              </a:rPr>
              <a:t>σύνολο </a:t>
            </a:r>
            <a:r>
              <a:rPr sz="1350" spc="10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μηνυματοδοσίας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που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αντιστοιχεί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φάση</a:t>
            </a:r>
            <a:endParaRPr sz="135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97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spc="100" dirty="0">
                <a:latin typeface="Calibri"/>
                <a:cs typeface="Calibri"/>
              </a:rPr>
              <a:t>Αυτή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η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φάση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χειραψίας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έχει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ως</a:t>
            </a:r>
            <a:r>
              <a:rPr sz="1350" spc="-10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στόχο: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2810" y="2516425"/>
            <a:ext cx="5350510" cy="93980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56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200" spc="110" dirty="0">
                <a:latin typeface="Calibri"/>
                <a:cs typeface="Calibri"/>
              </a:rPr>
              <a:t>Προαιρετικά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επαληθεύει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κάθε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μέρος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και</a:t>
            </a:r>
            <a:endParaRPr sz="1200">
              <a:latin typeface="Calibri"/>
              <a:cs typeface="Calibri"/>
            </a:endParaRPr>
          </a:p>
          <a:p>
            <a:pPr marL="195580" marR="5080" indent="-182880">
              <a:lnSpc>
                <a:spcPts val="1420"/>
              </a:lnSpc>
              <a:spcBef>
                <a:spcPts val="1085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1200" spc="114" dirty="0">
                <a:latin typeface="Calibri"/>
                <a:cs typeface="Calibri"/>
              </a:rPr>
              <a:t>Διαπραγμάτευση του </a:t>
            </a:r>
            <a:r>
              <a:rPr sz="1200" spc="100" dirty="0">
                <a:latin typeface="Calibri"/>
                <a:cs typeface="Calibri"/>
              </a:rPr>
              <a:t>κλειδιού </a:t>
            </a:r>
            <a:r>
              <a:rPr sz="1200" spc="120" dirty="0">
                <a:latin typeface="Calibri"/>
                <a:cs typeface="Calibri"/>
              </a:rPr>
              <a:t>συνόδου </a:t>
            </a:r>
            <a:r>
              <a:rPr sz="1200" spc="100" dirty="0">
                <a:latin typeface="Calibri"/>
                <a:cs typeface="Calibri"/>
              </a:rPr>
              <a:t>εμπιστευτικός) μαζί </a:t>
            </a:r>
            <a:r>
              <a:rPr sz="1200" spc="120" dirty="0">
                <a:latin typeface="Calibri"/>
                <a:cs typeface="Calibri"/>
              </a:rPr>
              <a:t>με </a:t>
            </a:r>
            <a:r>
              <a:rPr sz="1200" spc="114" dirty="0">
                <a:latin typeface="Calibri"/>
                <a:cs typeface="Calibri"/>
              </a:rPr>
              <a:t>ένα 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πρόσθετο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κλειδί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για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το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55" dirty="0">
                <a:latin typeface="Calibri"/>
                <a:cs typeface="Calibri"/>
              </a:rPr>
              <a:t>MAC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(Διεύθυνση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φυσικού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επιπέδου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δικτύου)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(ακεραιότητα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ταυτοποίηση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χρήστη)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1515" y="3494117"/>
            <a:ext cx="6247765" cy="268224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58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spc="145" dirty="0">
                <a:latin typeface="Calibri"/>
                <a:cs typeface="Calibri"/>
              </a:rPr>
              <a:t>Μηνύματα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στη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b="1" spc="150" dirty="0">
                <a:latin typeface="Calibri"/>
                <a:cs typeface="Calibri"/>
              </a:rPr>
              <a:t>φάση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120" dirty="0">
                <a:latin typeface="Calibri"/>
                <a:cs typeface="Calibri"/>
              </a:rPr>
              <a:t>χειραψίας:</a:t>
            </a:r>
            <a:endParaRPr sz="1350">
              <a:latin typeface="Calibri"/>
              <a:cs typeface="Calibri"/>
            </a:endParaRPr>
          </a:p>
          <a:p>
            <a:pPr marL="396875" marR="5080" lvl="1" indent="-182880">
              <a:lnSpc>
                <a:spcPts val="1420"/>
              </a:lnSpc>
              <a:spcBef>
                <a:spcPts val="104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i="1" spc="65" dirty="0">
                <a:latin typeface="Calibri"/>
                <a:cs typeface="Calibri"/>
              </a:rPr>
              <a:t>Hello: </a:t>
            </a:r>
            <a:r>
              <a:rPr sz="1200" spc="85" dirty="0">
                <a:latin typeface="Calibri"/>
                <a:cs typeface="Calibri"/>
              </a:rPr>
              <a:t>αίτημα </a:t>
            </a:r>
            <a:r>
              <a:rPr sz="1200" spc="80" dirty="0">
                <a:latin typeface="Calibri"/>
                <a:cs typeface="Calibri"/>
              </a:rPr>
              <a:t>σύνδεσης, </a:t>
            </a:r>
            <a:r>
              <a:rPr sz="1200" spc="95" dirty="0">
                <a:latin typeface="Calibri"/>
                <a:cs typeface="Calibri"/>
              </a:rPr>
              <a:t>που </a:t>
            </a:r>
            <a:r>
              <a:rPr sz="1200" spc="75" dirty="0">
                <a:latin typeface="Calibri"/>
                <a:cs typeface="Calibri"/>
              </a:rPr>
              <a:t>περιέχει </a:t>
            </a:r>
            <a:r>
              <a:rPr sz="1200" spc="85" dirty="0">
                <a:latin typeface="Calibri"/>
                <a:cs typeface="Calibri"/>
              </a:rPr>
              <a:t>πληροφορίες </a:t>
            </a:r>
            <a:r>
              <a:rPr sz="1200" spc="75" dirty="0">
                <a:latin typeface="Calibri"/>
                <a:cs typeface="Calibri"/>
              </a:rPr>
              <a:t>σχετικά </a:t>
            </a:r>
            <a:r>
              <a:rPr sz="1200" spc="85" dirty="0">
                <a:latin typeface="Calibri"/>
                <a:cs typeface="Calibri"/>
              </a:rPr>
              <a:t>με </a:t>
            </a:r>
            <a:r>
              <a:rPr sz="1200" spc="65" dirty="0">
                <a:latin typeface="Calibri"/>
                <a:cs typeface="Calibri"/>
              </a:rPr>
              <a:t>τις </a:t>
            </a:r>
            <a:r>
              <a:rPr sz="1200" spc="85" dirty="0">
                <a:latin typeface="Calibri"/>
                <a:cs typeface="Calibri"/>
              </a:rPr>
              <a:t>παραμέτρους 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ασφάλειας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(π.χ.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AES-128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δυαδικά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ψηφία)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IDS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(Intrusion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Detection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System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-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Σύστημα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ανίχνευσης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εισβολών)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8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i="1" spc="110" dirty="0">
                <a:latin typeface="Calibri"/>
                <a:cs typeface="Calibri"/>
              </a:rPr>
              <a:t>KeyExhange:</a:t>
            </a:r>
            <a:r>
              <a:rPr sz="1200" i="1" spc="5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για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τη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δημιουργία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του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κλειδιού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συνόδου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i="1" spc="105" dirty="0">
                <a:latin typeface="Calibri"/>
                <a:cs typeface="Calibri"/>
              </a:rPr>
              <a:t>ChangeCipherSep:</a:t>
            </a:r>
            <a:r>
              <a:rPr sz="1200" i="1" spc="6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αποδοχή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των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παραμέτρων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ασφαλείας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44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i="1" spc="55" dirty="0">
                <a:latin typeface="Calibri"/>
                <a:cs typeface="Calibri"/>
              </a:rPr>
              <a:t>Ολοκληρώθηκε:</a:t>
            </a:r>
            <a:r>
              <a:rPr sz="1200" i="1" spc="2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η</a:t>
            </a:r>
            <a:r>
              <a:rPr sz="1200" spc="34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χειραψίας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έχει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ολοκληρωθεί.</a:t>
            </a:r>
            <a:endParaRPr sz="120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106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b="1" spc="140" dirty="0">
                <a:latin typeface="Calibri"/>
                <a:cs typeface="Calibri"/>
              </a:rPr>
              <a:t>Κάθε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145" dirty="0">
                <a:latin typeface="Calibri"/>
                <a:cs typeface="Calibri"/>
              </a:rPr>
              <a:t>μήνυμα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130" dirty="0">
                <a:latin typeface="Calibri"/>
                <a:cs typeface="Calibri"/>
              </a:rPr>
              <a:t>μπορεί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140" dirty="0">
                <a:latin typeface="Calibri"/>
                <a:cs typeface="Calibri"/>
              </a:rPr>
              <a:t>να</a:t>
            </a:r>
            <a:r>
              <a:rPr sz="1350" b="1" spc="55" dirty="0">
                <a:latin typeface="Calibri"/>
                <a:cs typeface="Calibri"/>
              </a:rPr>
              <a:t> </a:t>
            </a:r>
            <a:r>
              <a:rPr sz="1350" b="1" spc="120" dirty="0">
                <a:latin typeface="Calibri"/>
                <a:cs typeface="Calibri"/>
              </a:rPr>
              <a:t>διαρκέσει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130" dirty="0">
                <a:latin typeface="Calibri"/>
                <a:cs typeface="Calibri"/>
              </a:rPr>
              <a:t>περίπου</a:t>
            </a:r>
            <a:r>
              <a:rPr sz="1350" b="1" spc="55" dirty="0">
                <a:latin typeface="Calibri"/>
                <a:cs typeface="Calibri"/>
              </a:rPr>
              <a:t> </a:t>
            </a:r>
            <a:r>
              <a:rPr sz="1350" b="1" spc="135" dirty="0">
                <a:latin typeface="Calibri"/>
                <a:cs typeface="Calibri"/>
              </a:rPr>
              <a:t>50</a:t>
            </a:r>
            <a:r>
              <a:rPr sz="1350" b="1" spc="60" dirty="0">
                <a:latin typeface="Calibri"/>
                <a:cs typeface="Calibri"/>
              </a:rPr>
              <a:t> </a:t>
            </a:r>
            <a:r>
              <a:rPr sz="1350" b="1" spc="150" dirty="0">
                <a:latin typeface="Calibri"/>
                <a:cs typeface="Calibri"/>
              </a:rPr>
              <a:t>ms</a:t>
            </a:r>
            <a:endParaRPr sz="1350">
              <a:latin typeface="Calibri"/>
              <a:cs typeface="Calibri"/>
            </a:endParaRPr>
          </a:p>
          <a:p>
            <a:pPr marL="396875" marR="343535" lvl="1" indent="-182880">
              <a:lnSpc>
                <a:spcPct val="100000"/>
              </a:lnSpc>
              <a:spcBef>
                <a:spcPts val="88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10" dirty="0">
                <a:latin typeface="Calibri"/>
                <a:cs typeface="Calibri"/>
              </a:rPr>
              <a:t>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τιμή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αυτή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μπορεί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να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είναι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σημαντική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για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τους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υποσταθμούς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απαιτούν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επικοινωνία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πραγματικό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χρόνο.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49844" y="2562542"/>
            <a:ext cx="55880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60" dirty="0">
                <a:latin typeface="Calibri"/>
                <a:cs typeface="Calibri"/>
              </a:rPr>
              <a:t>Σ</a:t>
            </a:r>
            <a:r>
              <a:rPr sz="1050" b="1" spc="65" dirty="0">
                <a:latin typeface="Calibri"/>
                <a:cs typeface="Calibri"/>
              </a:rPr>
              <a:t>κ</a:t>
            </a:r>
            <a:r>
              <a:rPr sz="1050" b="1" spc="60" dirty="0">
                <a:latin typeface="Calibri"/>
                <a:cs typeface="Calibri"/>
              </a:rPr>
              <a:t>λ</a:t>
            </a:r>
            <a:r>
              <a:rPr sz="1050" b="1" spc="80" dirty="0">
                <a:latin typeface="Calibri"/>
                <a:cs typeface="Calibri"/>
              </a:rPr>
              <a:t>ά</a:t>
            </a:r>
            <a:r>
              <a:rPr sz="1050" b="1" spc="75" dirty="0">
                <a:latin typeface="Calibri"/>
                <a:cs typeface="Calibri"/>
              </a:rPr>
              <a:t>βο</a:t>
            </a:r>
            <a:r>
              <a:rPr sz="1050" b="1" spc="65" dirty="0">
                <a:latin typeface="Calibri"/>
                <a:cs typeface="Calibri"/>
              </a:rPr>
              <a:t>ς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43209" y="2556192"/>
            <a:ext cx="4762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65" dirty="0">
                <a:latin typeface="Calibri"/>
                <a:cs typeface="Calibri"/>
              </a:rPr>
              <a:t>Master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7357427" y="2739707"/>
          <a:ext cx="4097019" cy="3013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2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2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9449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0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HANDSHAKE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7620" marB="0" vert="vert270">
                    <a:lnL w="28575">
                      <a:solidFill>
                        <a:srgbClr val="6B4D00"/>
                      </a:solidFill>
                      <a:prstDash val="solid"/>
                    </a:lnL>
                    <a:lnR w="19050">
                      <a:solidFill>
                        <a:srgbClr val="6B4D00"/>
                      </a:solidFill>
                      <a:prstDash val="solid"/>
                    </a:lnR>
                    <a:lnT w="28575">
                      <a:solidFill>
                        <a:srgbClr val="6B4D00"/>
                      </a:solidFill>
                      <a:prstDash val="solid"/>
                    </a:lnT>
                    <a:lnB w="28575">
                      <a:solidFill>
                        <a:srgbClr val="6B4D00"/>
                      </a:solidFill>
                      <a:prstDash val="solid"/>
                    </a:lnB>
                    <a:solidFill>
                      <a:srgbClr val="D8791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6B4D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6B4D00"/>
                      </a:solidFill>
                      <a:prstDash val="solid"/>
                    </a:lnT>
                    <a:lnB w="28575">
                      <a:solidFill>
                        <a:srgbClr val="6B4D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1029969" algn="r">
                        <a:lnSpc>
                          <a:spcPct val="100000"/>
                        </a:lnSpc>
                      </a:pPr>
                      <a:r>
                        <a:rPr sz="800" spc="-15" dirty="0">
                          <a:latin typeface="Calibri"/>
                          <a:cs typeface="Calibri"/>
                        </a:rPr>
                        <a:t>Γει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σα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ς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74980">
                        <a:lnSpc>
                          <a:spcPts val="960"/>
                        </a:lnSpc>
                      </a:pPr>
                      <a:r>
                        <a:rPr sz="800" spc="-15" dirty="0">
                          <a:latin typeface="Calibri"/>
                          <a:cs typeface="Calibri"/>
                        </a:rPr>
                        <a:t>Γει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σα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ς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605915" marR="325755">
                        <a:lnSpc>
                          <a:spcPts val="910"/>
                        </a:lnSpc>
                        <a:spcBef>
                          <a:spcPts val="70"/>
                        </a:spcBef>
                      </a:pPr>
                      <a:r>
                        <a:rPr sz="800" spc="60" dirty="0">
                          <a:latin typeface="Calibri"/>
                          <a:cs typeface="Calibri"/>
                        </a:rPr>
                        <a:t>Keyexchange,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ch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ip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rs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 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finished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2933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60" dirty="0">
                          <a:latin typeface="Calibri"/>
                          <a:cs typeface="Calibri"/>
                        </a:rPr>
                        <a:t>Changecipherspec,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τελείωσε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6B4D00"/>
                      </a:solidFill>
                      <a:prstDash val="solid"/>
                    </a:lnT>
                    <a:lnB w="19050">
                      <a:solidFill>
                        <a:srgbClr val="6B4D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39395" algn="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800" spc="4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ms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203835" algn="r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R="204470" algn="r">
                        <a:lnSpc>
                          <a:spcPct val="100000"/>
                        </a:lnSpc>
                      </a:pPr>
                      <a:r>
                        <a:rPr sz="800" spc="35" dirty="0">
                          <a:latin typeface="Calibri"/>
                          <a:cs typeface="Calibri"/>
                        </a:rPr>
                        <a:t>(γ,)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70" dirty="0">
                          <a:latin typeface="Calibri"/>
                          <a:cs typeface="Calibri"/>
                        </a:rPr>
                        <a:t>ms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197485" algn="r">
                        <a:lnSpc>
                          <a:spcPct val="100000"/>
                        </a:lnSpc>
                      </a:pPr>
                      <a:r>
                        <a:rPr sz="800" spc="-15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203200" algn="r">
                        <a:lnSpc>
                          <a:spcPct val="100000"/>
                        </a:lnSpc>
                      </a:pPr>
                      <a:r>
                        <a:rPr sz="800" spc="-15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6B4D00"/>
                      </a:solidFill>
                      <a:prstDash val="solid"/>
                    </a:lnR>
                    <a:lnT w="19050">
                      <a:solidFill>
                        <a:srgbClr val="6B4D00"/>
                      </a:solidFill>
                      <a:prstDash val="solid"/>
                    </a:lnT>
                    <a:lnB w="19050">
                      <a:solidFill>
                        <a:srgbClr val="6B4D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42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6B4D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6781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800" spc="-15" dirty="0">
                          <a:latin typeface="Calibri"/>
                          <a:cs typeface="Calibri"/>
                        </a:rPr>
                        <a:t>Αίτημ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HTT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P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47650">
                        <a:lnSpc>
                          <a:spcPct val="100000"/>
                        </a:lnSpc>
                      </a:pPr>
                      <a:r>
                        <a:rPr sz="600" b="1" spc="1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ModbusTCP/DNP3/S7/CIP/HTTP/...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38455">
                        <a:lnSpc>
                          <a:spcPct val="100000"/>
                        </a:lnSpc>
                      </a:pPr>
                      <a:r>
                        <a:rPr sz="800" spc="25" dirty="0">
                          <a:latin typeface="Calibri"/>
                          <a:cs typeface="Calibri"/>
                        </a:rPr>
                        <a:t>Απόκριση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HTTP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6B4D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6B4D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object 24"/>
          <p:cNvSpPr txBox="1"/>
          <p:nvPr/>
        </p:nvSpPr>
        <p:spPr>
          <a:xfrm>
            <a:off x="11176952" y="6344284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2554" y="6522084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9491662" y="293052"/>
          <a:ext cx="1992630" cy="14427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2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409">
                <a:tc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b="1" spc="45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latin typeface="Calibri"/>
                          <a:cs typeface="Calibri"/>
                        </a:rPr>
                        <a:t>εφαρμογής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48196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900" b="1" spc="3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3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2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μεταφοράς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marL="42799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900" b="1" spc="30" dirty="0">
                          <a:latin typeface="Calibri"/>
                          <a:cs typeface="Calibri"/>
                        </a:rPr>
                        <a:t>Πολυεπίπεδο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35" dirty="0">
                          <a:latin typeface="Calibri"/>
                          <a:cs typeface="Calibri"/>
                        </a:rPr>
                        <a:t>Ίντερνετ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6540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5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τύου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8" name="object 28"/>
          <p:cNvGrpSpPr/>
          <p:nvPr/>
        </p:nvGrpSpPr>
        <p:grpSpPr>
          <a:xfrm>
            <a:off x="7691437" y="4699000"/>
            <a:ext cx="3320415" cy="1007110"/>
            <a:chOff x="7691437" y="4699000"/>
            <a:chExt cx="3320415" cy="1007110"/>
          </a:xfrm>
        </p:grpSpPr>
        <p:sp>
          <p:nvSpPr>
            <p:cNvPr id="29" name="object 29"/>
            <p:cNvSpPr/>
            <p:nvPr/>
          </p:nvSpPr>
          <p:spPr>
            <a:xfrm>
              <a:off x="7823200" y="4706937"/>
              <a:ext cx="3180715" cy="991235"/>
            </a:xfrm>
            <a:custGeom>
              <a:avLst/>
              <a:gdLst/>
              <a:ahLst/>
              <a:cxnLst/>
              <a:rect l="l" t="t" r="r" b="b"/>
              <a:pathLst>
                <a:path w="3180715" h="991235">
                  <a:moveTo>
                    <a:pt x="3056572" y="0"/>
                  </a:moveTo>
                  <a:lnTo>
                    <a:pt x="0" y="0"/>
                  </a:lnTo>
                  <a:lnTo>
                    <a:pt x="18415" y="5397"/>
                  </a:lnTo>
                  <a:lnTo>
                    <a:pt x="35877" y="20955"/>
                  </a:lnTo>
                  <a:lnTo>
                    <a:pt x="67309" y="79692"/>
                  </a:lnTo>
                  <a:lnTo>
                    <a:pt x="81279" y="121602"/>
                  </a:lnTo>
                  <a:lnTo>
                    <a:pt x="93345" y="170497"/>
                  </a:lnTo>
                  <a:lnTo>
                    <a:pt x="103822" y="225742"/>
                  </a:lnTo>
                  <a:lnTo>
                    <a:pt x="112395" y="286702"/>
                  </a:lnTo>
                  <a:lnTo>
                    <a:pt x="118745" y="352425"/>
                  </a:lnTo>
                  <a:lnTo>
                    <a:pt x="122554" y="422275"/>
                  </a:lnTo>
                  <a:lnTo>
                    <a:pt x="123825" y="495617"/>
                  </a:lnTo>
                  <a:lnTo>
                    <a:pt x="122554" y="568642"/>
                  </a:lnTo>
                  <a:lnTo>
                    <a:pt x="118745" y="638492"/>
                  </a:lnTo>
                  <a:lnTo>
                    <a:pt x="112395" y="704215"/>
                  </a:lnTo>
                  <a:lnTo>
                    <a:pt x="103822" y="765175"/>
                  </a:lnTo>
                  <a:lnTo>
                    <a:pt x="93345" y="820419"/>
                  </a:lnTo>
                  <a:lnTo>
                    <a:pt x="81279" y="869315"/>
                  </a:lnTo>
                  <a:lnTo>
                    <a:pt x="67309" y="911225"/>
                  </a:lnTo>
                  <a:lnTo>
                    <a:pt x="35877" y="969962"/>
                  </a:lnTo>
                  <a:lnTo>
                    <a:pt x="0" y="990917"/>
                  </a:lnTo>
                  <a:lnTo>
                    <a:pt x="3056572" y="990917"/>
                  </a:lnTo>
                  <a:lnTo>
                    <a:pt x="3092450" y="969962"/>
                  </a:lnTo>
                  <a:lnTo>
                    <a:pt x="3124200" y="911225"/>
                  </a:lnTo>
                  <a:lnTo>
                    <a:pt x="3137852" y="869315"/>
                  </a:lnTo>
                  <a:lnTo>
                    <a:pt x="3150234" y="820419"/>
                  </a:lnTo>
                  <a:lnTo>
                    <a:pt x="3160712" y="765175"/>
                  </a:lnTo>
                  <a:lnTo>
                    <a:pt x="3168967" y="704215"/>
                  </a:lnTo>
                  <a:lnTo>
                    <a:pt x="3175317" y="638492"/>
                  </a:lnTo>
                  <a:lnTo>
                    <a:pt x="3179127" y="568642"/>
                  </a:lnTo>
                  <a:lnTo>
                    <a:pt x="3180397" y="495617"/>
                  </a:lnTo>
                  <a:lnTo>
                    <a:pt x="3179127" y="422275"/>
                  </a:lnTo>
                  <a:lnTo>
                    <a:pt x="3175317" y="352425"/>
                  </a:lnTo>
                  <a:lnTo>
                    <a:pt x="3168967" y="286702"/>
                  </a:lnTo>
                  <a:lnTo>
                    <a:pt x="3160712" y="225742"/>
                  </a:lnTo>
                  <a:lnTo>
                    <a:pt x="3150234" y="170497"/>
                  </a:lnTo>
                  <a:lnTo>
                    <a:pt x="3137852" y="121602"/>
                  </a:lnTo>
                  <a:lnTo>
                    <a:pt x="3124200" y="79692"/>
                  </a:lnTo>
                  <a:lnTo>
                    <a:pt x="3092450" y="20955"/>
                  </a:lnTo>
                  <a:lnTo>
                    <a:pt x="3074987" y="5397"/>
                  </a:lnTo>
                  <a:lnTo>
                    <a:pt x="3056572" y="0"/>
                  </a:lnTo>
                  <a:close/>
                </a:path>
              </a:pathLst>
            </a:custGeom>
            <a:solidFill>
              <a:srgbClr val="EB7B6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699375" y="4706937"/>
              <a:ext cx="247650" cy="991235"/>
            </a:xfrm>
            <a:custGeom>
              <a:avLst/>
              <a:gdLst/>
              <a:ahLst/>
              <a:cxnLst/>
              <a:rect l="l" t="t" r="r" b="b"/>
              <a:pathLst>
                <a:path w="247650" h="991235">
                  <a:moveTo>
                    <a:pt x="123825" y="0"/>
                  </a:moveTo>
                  <a:lnTo>
                    <a:pt x="87947" y="20955"/>
                  </a:lnTo>
                  <a:lnTo>
                    <a:pt x="56515" y="79692"/>
                  </a:lnTo>
                  <a:lnTo>
                    <a:pt x="42545" y="121602"/>
                  </a:lnTo>
                  <a:lnTo>
                    <a:pt x="30479" y="170497"/>
                  </a:lnTo>
                  <a:lnTo>
                    <a:pt x="20002" y="225742"/>
                  </a:lnTo>
                  <a:lnTo>
                    <a:pt x="11429" y="286702"/>
                  </a:lnTo>
                  <a:lnTo>
                    <a:pt x="5397" y="352425"/>
                  </a:lnTo>
                  <a:lnTo>
                    <a:pt x="1270" y="422275"/>
                  </a:lnTo>
                  <a:lnTo>
                    <a:pt x="0" y="495617"/>
                  </a:lnTo>
                  <a:lnTo>
                    <a:pt x="1270" y="568642"/>
                  </a:lnTo>
                  <a:lnTo>
                    <a:pt x="5397" y="638492"/>
                  </a:lnTo>
                  <a:lnTo>
                    <a:pt x="11429" y="704215"/>
                  </a:lnTo>
                  <a:lnTo>
                    <a:pt x="20002" y="765175"/>
                  </a:lnTo>
                  <a:lnTo>
                    <a:pt x="30479" y="820419"/>
                  </a:lnTo>
                  <a:lnTo>
                    <a:pt x="42545" y="869315"/>
                  </a:lnTo>
                  <a:lnTo>
                    <a:pt x="56515" y="911225"/>
                  </a:lnTo>
                  <a:lnTo>
                    <a:pt x="87947" y="969962"/>
                  </a:lnTo>
                  <a:lnTo>
                    <a:pt x="123825" y="990917"/>
                  </a:lnTo>
                  <a:lnTo>
                    <a:pt x="142240" y="985519"/>
                  </a:lnTo>
                  <a:lnTo>
                    <a:pt x="176212" y="944880"/>
                  </a:lnTo>
                  <a:lnTo>
                    <a:pt x="205104" y="869315"/>
                  </a:lnTo>
                  <a:lnTo>
                    <a:pt x="217487" y="820419"/>
                  </a:lnTo>
                  <a:lnTo>
                    <a:pt x="227647" y="765175"/>
                  </a:lnTo>
                  <a:lnTo>
                    <a:pt x="236220" y="704215"/>
                  </a:lnTo>
                  <a:lnTo>
                    <a:pt x="242570" y="638492"/>
                  </a:lnTo>
                  <a:lnTo>
                    <a:pt x="246379" y="568642"/>
                  </a:lnTo>
                  <a:lnTo>
                    <a:pt x="247650" y="495617"/>
                  </a:lnTo>
                  <a:lnTo>
                    <a:pt x="246379" y="422275"/>
                  </a:lnTo>
                  <a:lnTo>
                    <a:pt x="242570" y="352425"/>
                  </a:lnTo>
                  <a:lnTo>
                    <a:pt x="236220" y="286702"/>
                  </a:lnTo>
                  <a:lnTo>
                    <a:pt x="227647" y="225742"/>
                  </a:lnTo>
                  <a:lnTo>
                    <a:pt x="217487" y="170497"/>
                  </a:lnTo>
                  <a:lnTo>
                    <a:pt x="205104" y="121602"/>
                  </a:lnTo>
                  <a:lnTo>
                    <a:pt x="191452" y="79692"/>
                  </a:lnTo>
                  <a:lnTo>
                    <a:pt x="159702" y="20955"/>
                  </a:lnTo>
                  <a:lnTo>
                    <a:pt x="123825" y="0"/>
                  </a:lnTo>
                  <a:close/>
                </a:path>
              </a:pathLst>
            </a:custGeom>
            <a:solidFill>
              <a:srgbClr val="F2AFA8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699375" y="4706937"/>
              <a:ext cx="3304540" cy="991235"/>
            </a:xfrm>
            <a:custGeom>
              <a:avLst/>
              <a:gdLst/>
              <a:ahLst/>
              <a:cxnLst/>
              <a:rect l="l" t="t" r="r" b="b"/>
              <a:pathLst>
                <a:path w="3304540" h="991235">
                  <a:moveTo>
                    <a:pt x="123825" y="0"/>
                  </a:moveTo>
                  <a:lnTo>
                    <a:pt x="159702" y="20955"/>
                  </a:lnTo>
                  <a:lnTo>
                    <a:pt x="191452" y="79692"/>
                  </a:lnTo>
                  <a:lnTo>
                    <a:pt x="205104" y="121602"/>
                  </a:lnTo>
                  <a:lnTo>
                    <a:pt x="217487" y="170497"/>
                  </a:lnTo>
                  <a:lnTo>
                    <a:pt x="227647" y="225742"/>
                  </a:lnTo>
                  <a:lnTo>
                    <a:pt x="236220" y="286702"/>
                  </a:lnTo>
                  <a:lnTo>
                    <a:pt x="242570" y="352425"/>
                  </a:lnTo>
                  <a:lnTo>
                    <a:pt x="246379" y="422275"/>
                  </a:lnTo>
                  <a:lnTo>
                    <a:pt x="247650" y="495617"/>
                  </a:lnTo>
                  <a:lnTo>
                    <a:pt x="246379" y="568642"/>
                  </a:lnTo>
                  <a:lnTo>
                    <a:pt x="242570" y="638492"/>
                  </a:lnTo>
                  <a:lnTo>
                    <a:pt x="236220" y="704215"/>
                  </a:lnTo>
                  <a:lnTo>
                    <a:pt x="227647" y="765175"/>
                  </a:lnTo>
                  <a:lnTo>
                    <a:pt x="217487" y="820419"/>
                  </a:lnTo>
                  <a:lnTo>
                    <a:pt x="205104" y="869315"/>
                  </a:lnTo>
                  <a:lnTo>
                    <a:pt x="191452" y="911225"/>
                  </a:lnTo>
                  <a:lnTo>
                    <a:pt x="159702" y="969962"/>
                  </a:lnTo>
                  <a:lnTo>
                    <a:pt x="123825" y="990917"/>
                  </a:lnTo>
                  <a:lnTo>
                    <a:pt x="105409" y="985519"/>
                  </a:lnTo>
                  <a:lnTo>
                    <a:pt x="71754" y="944880"/>
                  </a:lnTo>
                  <a:lnTo>
                    <a:pt x="42545" y="869315"/>
                  </a:lnTo>
                  <a:lnTo>
                    <a:pt x="30479" y="820419"/>
                  </a:lnTo>
                  <a:lnTo>
                    <a:pt x="20002" y="765175"/>
                  </a:lnTo>
                  <a:lnTo>
                    <a:pt x="11429" y="704215"/>
                  </a:lnTo>
                  <a:lnTo>
                    <a:pt x="5397" y="638492"/>
                  </a:lnTo>
                  <a:lnTo>
                    <a:pt x="1270" y="568642"/>
                  </a:lnTo>
                  <a:lnTo>
                    <a:pt x="0" y="495617"/>
                  </a:lnTo>
                  <a:lnTo>
                    <a:pt x="1270" y="422275"/>
                  </a:lnTo>
                  <a:lnTo>
                    <a:pt x="5397" y="352425"/>
                  </a:lnTo>
                  <a:lnTo>
                    <a:pt x="11429" y="286702"/>
                  </a:lnTo>
                  <a:lnTo>
                    <a:pt x="20002" y="225742"/>
                  </a:lnTo>
                  <a:lnTo>
                    <a:pt x="30479" y="170497"/>
                  </a:lnTo>
                  <a:lnTo>
                    <a:pt x="42545" y="121602"/>
                  </a:lnTo>
                  <a:lnTo>
                    <a:pt x="56515" y="79692"/>
                  </a:lnTo>
                  <a:lnTo>
                    <a:pt x="87947" y="20955"/>
                  </a:lnTo>
                  <a:lnTo>
                    <a:pt x="123825" y="0"/>
                  </a:lnTo>
                  <a:lnTo>
                    <a:pt x="3180397" y="0"/>
                  </a:lnTo>
                  <a:lnTo>
                    <a:pt x="3216275" y="20955"/>
                  </a:lnTo>
                  <a:lnTo>
                    <a:pt x="3248025" y="79692"/>
                  </a:lnTo>
                  <a:lnTo>
                    <a:pt x="3261677" y="121602"/>
                  </a:lnTo>
                  <a:lnTo>
                    <a:pt x="3274059" y="170497"/>
                  </a:lnTo>
                  <a:lnTo>
                    <a:pt x="3284537" y="225742"/>
                  </a:lnTo>
                  <a:lnTo>
                    <a:pt x="3292792" y="286702"/>
                  </a:lnTo>
                  <a:lnTo>
                    <a:pt x="3299142" y="352425"/>
                  </a:lnTo>
                  <a:lnTo>
                    <a:pt x="3302952" y="422275"/>
                  </a:lnTo>
                  <a:lnTo>
                    <a:pt x="3304540" y="495617"/>
                  </a:lnTo>
                  <a:lnTo>
                    <a:pt x="3302952" y="568642"/>
                  </a:lnTo>
                  <a:lnTo>
                    <a:pt x="3299142" y="638492"/>
                  </a:lnTo>
                  <a:lnTo>
                    <a:pt x="3292792" y="704215"/>
                  </a:lnTo>
                  <a:lnTo>
                    <a:pt x="3284537" y="765175"/>
                  </a:lnTo>
                  <a:lnTo>
                    <a:pt x="3274059" y="820419"/>
                  </a:lnTo>
                  <a:lnTo>
                    <a:pt x="3261677" y="869315"/>
                  </a:lnTo>
                  <a:lnTo>
                    <a:pt x="3248025" y="911225"/>
                  </a:lnTo>
                  <a:lnTo>
                    <a:pt x="3216275" y="969962"/>
                  </a:lnTo>
                  <a:lnTo>
                    <a:pt x="3180397" y="990917"/>
                  </a:lnTo>
                  <a:lnTo>
                    <a:pt x="123825" y="99091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50760" y="2922587"/>
              <a:ext cx="4578985" cy="1950085"/>
            </a:xfrm>
            <a:custGeom>
              <a:avLst/>
              <a:gdLst/>
              <a:ahLst/>
              <a:cxnLst/>
              <a:rect l="l" t="t" r="r" b="b"/>
              <a:pathLst>
                <a:path w="4578984" h="1950085">
                  <a:moveTo>
                    <a:pt x="0" y="0"/>
                  </a:moveTo>
                  <a:lnTo>
                    <a:pt x="4578667" y="0"/>
                  </a:lnTo>
                  <a:lnTo>
                    <a:pt x="4578667" y="1950085"/>
                  </a:lnTo>
                  <a:lnTo>
                    <a:pt x="0" y="1950085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60602" y="2918777"/>
              <a:ext cx="334645" cy="1950085"/>
            </a:xfrm>
            <a:custGeom>
              <a:avLst/>
              <a:gdLst/>
              <a:ahLst/>
              <a:cxnLst/>
              <a:rect l="l" t="t" r="r" b="b"/>
              <a:pathLst>
                <a:path w="334645" h="1950085">
                  <a:moveTo>
                    <a:pt x="334644" y="0"/>
                  </a:moveTo>
                  <a:lnTo>
                    <a:pt x="0" y="0"/>
                  </a:lnTo>
                  <a:lnTo>
                    <a:pt x="0" y="1950085"/>
                  </a:lnTo>
                  <a:lnTo>
                    <a:pt x="334644" y="1950085"/>
                  </a:lnTo>
                  <a:lnTo>
                    <a:pt x="334644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60602" y="2918777"/>
              <a:ext cx="334645" cy="1950085"/>
            </a:xfrm>
            <a:custGeom>
              <a:avLst/>
              <a:gdLst/>
              <a:ahLst/>
              <a:cxnLst/>
              <a:rect l="l" t="t" r="r" b="b"/>
              <a:pathLst>
                <a:path w="334645" h="1950085">
                  <a:moveTo>
                    <a:pt x="0" y="0"/>
                  </a:moveTo>
                  <a:lnTo>
                    <a:pt x="334644" y="0"/>
                  </a:lnTo>
                  <a:lnTo>
                    <a:pt x="334644" y="1950085"/>
                  </a:lnTo>
                  <a:lnTo>
                    <a:pt x="0" y="1950085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77792" y="1923414"/>
              <a:ext cx="868679" cy="9417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37767" y="1971992"/>
              <a:ext cx="755967" cy="79851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959407" y="2910204"/>
              <a:ext cx="3126105" cy="3208020"/>
            </a:xfrm>
            <a:custGeom>
              <a:avLst/>
              <a:gdLst/>
              <a:ahLst/>
              <a:cxnLst/>
              <a:rect l="l" t="t" r="r" b="b"/>
              <a:pathLst>
                <a:path w="3126104" h="3208020">
                  <a:moveTo>
                    <a:pt x="0" y="26035"/>
                  </a:moveTo>
                  <a:lnTo>
                    <a:pt x="0" y="3207702"/>
                  </a:lnTo>
                </a:path>
                <a:path w="3126104" h="3208020">
                  <a:moveTo>
                    <a:pt x="3126104" y="0"/>
                  </a:moveTo>
                  <a:lnTo>
                    <a:pt x="3126104" y="318166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08937" y="3132137"/>
              <a:ext cx="3067050" cy="1768475"/>
            </a:xfrm>
            <a:custGeom>
              <a:avLst/>
              <a:gdLst/>
              <a:ahLst/>
              <a:cxnLst/>
              <a:rect l="l" t="t" r="r" b="b"/>
              <a:pathLst>
                <a:path w="3067050" h="1768475">
                  <a:moveTo>
                    <a:pt x="2950527" y="195579"/>
                  </a:moveTo>
                  <a:lnTo>
                    <a:pt x="2879090" y="195579"/>
                  </a:lnTo>
                  <a:lnTo>
                    <a:pt x="2877184" y="226377"/>
                  </a:lnTo>
                  <a:lnTo>
                    <a:pt x="2950527" y="195579"/>
                  </a:lnTo>
                  <a:close/>
                </a:path>
                <a:path w="3067050" h="1768475">
                  <a:moveTo>
                    <a:pt x="140970" y="0"/>
                  </a:moveTo>
                  <a:lnTo>
                    <a:pt x="140017" y="12700"/>
                  </a:lnTo>
                  <a:lnTo>
                    <a:pt x="2879090" y="194627"/>
                  </a:lnTo>
                  <a:lnTo>
                    <a:pt x="2879090" y="193357"/>
                  </a:lnTo>
                  <a:lnTo>
                    <a:pt x="2880042" y="182879"/>
                  </a:lnTo>
                  <a:lnTo>
                    <a:pt x="2937679" y="182879"/>
                  </a:lnTo>
                  <a:lnTo>
                    <a:pt x="2936592" y="182245"/>
                  </a:lnTo>
                  <a:lnTo>
                    <a:pt x="2880042" y="182245"/>
                  </a:lnTo>
                  <a:lnTo>
                    <a:pt x="140970" y="0"/>
                  </a:lnTo>
                  <a:close/>
                </a:path>
                <a:path w="3067050" h="1768475">
                  <a:moveTo>
                    <a:pt x="2937679" y="182879"/>
                  </a:moveTo>
                  <a:lnTo>
                    <a:pt x="2880042" y="182879"/>
                  </a:lnTo>
                  <a:lnTo>
                    <a:pt x="2879090" y="194627"/>
                  </a:lnTo>
                  <a:lnTo>
                    <a:pt x="2952432" y="194627"/>
                  </a:lnTo>
                  <a:lnTo>
                    <a:pt x="2955607" y="193357"/>
                  </a:lnTo>
                  <a:lnTo>
                    <a:pt x="2937679" y="182879"/>
                  </a:lnTo>
                  <a:close/>
                </a:path>
                <a:path w="3067050" h="1768475">
                  <a:moveTo>
                    <a:pt x="2882265" y="150495"/>
                  </a:moveTo>
                  <a:lnTo>
                    <a:pt x="2880042" y="182245"/>
                  </a:lnTo>
                  <a:lnTo>
                    <a:pt x="2936592" y="182245"/>
                  </a:lnTo>
                  <a:lnTo>
                    <a:pt x="2882265" y="150495"/>
                  </a:lnTo>
                  <a:close/>
                </a:path>
                <a:path w="3067050" h="1768475">
                  <a:moveTo>
                    <a:pt x="151765" y="555625"/>
                  </a:moveTo>
                  <a:lnTo>
                    <a:pt x="80009" y="601344"/>
                  </a:lnTo>
                  <a:lnTo>
                    <a:pt x="159702" y="631507"/>
                  </a:lnTo>
                  <a:lnTo>
                    <a:pt x="156527" y="601344"/>
                  </a:lnTo>
                  <a:lnTo>
                    <a:pt x="156527" y="599757"/>
                  </a:lnTo>
                  <a:lnTo>
                    <a:pt x="277465" y="587057"/>
                  </a:lnTo>
                  <a:lnTo>
                    <a:pt x="154940" y="587057"/>
                  </a:lnTo>
                  <a:lnTo>
                    <a:pt x="151765" y="555625"/>
                  </a:lnTo>
                  <a:close/>
                </a:path>
                <a:path w="3067050" h="1768475">
                  <a:moveTo>
                    <a:pt x="2954972" y="293052"/>
                  </a:moveTo>
                  <a:lnTo>
                    <a:pt x="154940" y="587057"/>
                  </a:lnTo>
                  <a:lnTo>
                    <a:pt x="277465" y="587057"/>
                  </a:lnTo>
                  <a:lnTo>
                    <a:pt x="2956242" y="305752"/>
                  </a:lnTo>
                  <a:lnTo>
                    <a:pt x="2954972" y="293052"/>
                  </a:lnTo>
                  <a:close/>
                </a:path>
                <a:path w="3067050" h="1768475">
                  <a:moveTo>
                    <a:pt x="83820" y="1692910"/>
                  </a:moveTo>
                  <a:lnTo>
                    <a:pt x="12700" y="1739900"/>
                  </a:lnTo>
                  <a:lnTo>
                    <a:pt x="92709" y="1768475"/>
                  </a:lnTo>
                  <a:lnTo>
                    <a:pt x="89217" y="1738630"/>
                  </a:lnTo>
                  <a:lnTo>
                    <a:pt x="89217" y="1737042"/>
                  </a:lnTo>
                  <a:lnTo>
                    <a:pt x="195318" y="1724342"/>
                  </a:lnTo>
                  <a:lnTo>
                    <a:pt x="87629" y="1724342"/>
                  </a:lnTo>
                  <a:lnTo>
                    <a:pt x="83820" y="1692910"/>
                  </a:lnTo>
                  <a:close/>
                </a:path>
                <a:path w="3067050" h="1768475">
                  <a:moveTo>
                    <a:pt x="3029267" y="1372552"/>
                  </a:moveTo>
                  <a:lnTo>
                    <a:pt x="87629" y="1724342"/>
                  </a:lnTo>
                  <a:lnTo>
                    <a:pt x="195318" y="1724342"/>
                  </a:lnTo>
                  <a:lnTo>
                    <a:pt x="3030854" y="1384935"/>
                  </a:lnTo>
                  <a:lnTo>
                    <a:pt x="3029267" y="1372552"/>
                  </a:lnTo>
                  <a:close/>
                </a:path>
                <a:path w="3067050" h="1768475">
                  <a:moveTo>
                    <a:pt x="1587" y="767080"/>
                  </a:moveTo>
                  <a:lnTo>
                    <a:pt x="0" y="779462"/>
                  </a:lnTo>
                  <a:lnTo>
                    <a:pt x="2990850" y="1175067"/>
                  </a:lnTo>
                  <a:lnTo>
                    <a:pt x="2986722" y="1206817"/>
                  </a:lnTo>
                  <a:lnTo>
                    <a:pt x="3067050" y="1178877"/>
                  </a:lnTo>
                  <a:lnTo>
                    <a:pt x="3043058" y="1162685"/>
                  </a:lnTo>
                  <a:lnTo>
                    <a:pt x="2992437" y="1162685"/>
                  </a:lnTo>
                  <a:lnTo>
                    <a:pt x="1587" y="767080"/>
                  </a:lnTo>
                  <a:close/>
                </a:path>
                <a:path w="3067050" h="1768475">
                  <a:moveTo>
                    <a:pt x="2996565" y="1131252"/>
                  </a:moveTo>
                  <a:lnTo>
                    <a:pt x="2992437" y="1162685"/>
                  </a:lnTo>
                  <a:lnTo>
                    <a:pt x="3043058" y="1162685"/>
                  </a:lnTo>
                  <a:lnTo>
                    <a:pt x="2996565" y="11312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88040" y="3227704"/>
              <a:ext cx="539432" cy="6127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14297" y="2843847"/>
              <a:ext cx="539432" cy="6156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13345" y="5035550"/>
              <a:ext cx="927734" cy="711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183880" y="3905250"/>
              <a:ext cx="2936240" cy="2186305"/>
            </a:xfrm>
            <a:custGeom>
              <a:avLst/>
              <a:gdLst/>
              <a:ahLst/>
              <a:cxnLst/>
              <a:rect l="l" t="t" r="r" b="b"/>
              <a:pathLst>
                <a:path w="2936240" h="2186304">
                  <a:moveTo>
                    <a:pt x="2662872" y="0"/>
                  </a:moveTo>
                  <a:lnTo>
                    <a:pt x="0" y="0"/>
                  </a:lnTo>
                  <a:lnTo>
                    <a:pt x="18097" y="2222"/>
                  </a:lnTo>
                  <a:lnTo>
                    <a:pt x="35560" y="9207"/>
                  </a:lnTo>
                  <a:lnTo>
                    <a:pt x="69850" y="36194"/>
                  </a:lnTo>
                  <a:lnTo>
                    <a:pt x="102552" y="79375"/>
                  </a:lnTo>
                  <a:lnTo>
                    <a:pt x="133032" y="138112"/>
                  </a:lnTo>
                  <a:lnTo>
                    <a:pt x="161290" y="210819"/>
                  </a:lnTo>
                  <a:lnTo>
                    <a:pt x="174625" y="252412"/>
                  </a:lnTo>
                  <a:lnTo>
                    <a:pt x="187325" y="296862"/>
                  </a:lnTo>
                  <a:lnTo>
                    <a:pt x="199072" y="344169"/>
                  </a:lnTo>
                  <a:lnTo>
                    <a:pt x="210185" y="394652"/>
                  </a:lnTo>
                  <a:lnTo>
                    <a:pt x="220662" y="447675"/>
                  </a:lnTo>
                  <a:lnTo>
                    <a:pt x="230187" y="502919"/>
                  </a:lnTo>
                  <a:lnTo>
                    <a:pt x="238760" y="561022"/>
                  </a:lnTo>
                  <a:lnTo>
                    <a:pt x="246697" y="621030"/>
                  </a:lnTo>
                  <a:lnTo>
                    <a:pt x="253365" y="683260"/>
                  </a:lnTo>
                  <a:lnTo>
                    <a:pt x="259397" y="747712"/>
                  </a:lnTo>
                  <a:lnTo>
                    <a:pt x="264160" y="813752"/>
                  </a:lnTo>
                  <a:lnTo>
                    <a:pt x="268287" y="881380"/>
                  </a:lnTo>
                  <a:lnTo>
                    <a:pt x="271145" y="950594"/>
                  </a:lnTo>
                  <a:lnTo>
                    <a:pt x="272732" y="1021397"/>
                  </a:lnTo>
                  <a:lnTo>
                    <a:pt x="273367" y="1093152"/>
                  </a:lnTo>
                  <a:lnTo>
                    <a:pt x="272732" y="1164907"/>
                  </a:lnTo>
                  <a:lnTo>
                    <a:pt x="271145" y="1235710"/>
                  </a:lnTo>
                  <a:lnTo>
                    <a:pt x="268287" y="1304925"/>
                  </a:lnTo>
                  <a:lnTo>
                    <a:pt x="264160" y="1372552"/>
                  </a:lnTo>
                  <a:lnTo>
                    <a:pt x="259397" y="1438592"/>
                  </a:lnTo>
                  <a:lnTo>
                    <a:pt x="253365" y="1503045"/>
                  </a:lnTo>
                  <a:lnTo>
                    <a:pt x="246697" y="1565275"/>
                  </a:lnTo>
                  <a:lnTo>
                    <a:pt x="238760" y="1625282"/>
                  </a:lnTo>
                  <a:lnTo>
                    <a:pt x="230187" y="1683385"/>
                  </a:lnTo>
                  <a:lnTo>
                    <a:pt x="220662" y="1738630"/>
                  </a:lnTo>
                  <a:lnTo>
                    <a:pt x="210185" y="1791652"/>
                  </a:lnTo>
                  <a:lnTo>
                    <a:pt x="199072" y="1842135"/>
                  </a:lnTo>
                  <a:lnTo>
                    <a:pt x="187325" y="1889442"/>
                  </a:lnTo>
                  <a:lnTo>
                    <a:pt x="174625" y="1933892"/>
                  </a:lnTo>
                  <a:lnTo>
                    <a:pt x="161290" y="1975485"/>
                  </a:lnTo>
                  <a:lnTo>
                    <a:pt x="147637" y="2013585"/>
                  </a:lnTo>
                  <a:lnTo>
                    <a:pt x="118110" y="2079307"/>
                  </a:lnTo>
                  <a:lnTo>
                    <a:pt x="86360" y="2130425"/>
                  </a:lnTo>
                  <a:lnTo>
                    <a:pt x="53022" y="2165667"/>
                  </a:lnTo>
                  <a:lnTo>
                    <a:pt x="18097" y="2184082"/>
                  </a:lnTo>
                  <a:lnTo>
                    <a:pt x="0" y="2186305"/>
                  </a:lnTo>
                  <a:lnTo>
                    <a:pt x="2662872" y="2186305"/>
                  </a:lnTo>
                  <a:lnTo>
                    <a:pt x="2715577" y="2165667"/>
                  </a:lnTo>
                  <a:lnTo>
                    <a:pt x="2749232" y="2130425"/>
                  </a:lnTo>
                  <a:lnTo>
                    <a:pt x="2780665" y="2079307"/>
                  </a:lnTo>
                  <a:lnTo>
                    <a:pt x="2810192" y="2013585"/>
                  </a:lnTo>
                  <a:lnTo>
                    <a:pt x="2824162" y="1975485"/>
                  </a:lnTo>
                  <a:lnTo>
                    <a:pt x="2837497" y="1933892"/>
                  </a:lnTo>
                  <a:lnTo>
                    <a:pt x="2849879" y="1889442"/>
                  </a:lnTo>
                  <a:lnTo>
                    <a:pt x="2861945" y="1842135"/>
                  </a:lnTo>
                  <a:lnTo>
                    <a:pt x="2873057" y="1791652"/>
                  </a:lnTo>
                  <a:lnTo>
                    <a:pt x="2883217" y="1738630"/>
                  </a:lnTo>
                  <a:lnTo>
                    <a:pt x="2892742" y="1683385"/>
                  </a:lnTo>
                  <a:lnTo>
                    <a:pt x="2901632" y="1625282"/>
                  </a:lnTo>
                  <a:lnTo>
                    <a:pt x="2909252" y="1565275"/>
                  </a:lnTo>
                  <a:lnTo>
                    <a:pt x="2916237" y="1503045"/>
                  </a:lnTo>
                  <a:lnTo>
                    <a:pt x="2922270" y="1438592"/>
                  </a:lnTo>
                  <a:lnTo>
                    <a:pt x="2927032" y="1372552"/>
                  </a:lnTo>
                  <a:lnTo>
                    <a:pt x="2930842" y="1304925"/>
                  </a:lnTo>
                  <a:lnTo>
                    <a:pt x="2933700" y="1235710"/>
                  </a:lnTo>
                  <a:lnTo>
                    <a:pt x="2935604" y="1164907"/>
                  </a:lnTo>
                  <a:lnTo>
                    <a:pt x="2935922" y="1093152"/>
                  </a:lnTo>
                  <a:lnTo>
                    <a:pt x="2935604" y="1021397"/>
                  </a:lnTo>
                  <a:lnTo>
                    <a:pt x="2933700" y="950594"/>
                  </a:lnTo>
                  <a:lnTo>
                    <a:pt x="2930842" y="881380"/>
                  </a:lnTo>
                  <a:lnTo>
                    <a:pt x="2927032" y="813752"/>
                  </a:lnTo>
                  <a:lnTo>
                    <a:pt x="2922270" y="747712"/>
                  </a:lnTo>
                  <a:lnTo>
                    <a:pt x="2916237" y="683260"/>
                  </a:lnTo>
                  <a:lnTo>
                    <a:pt x="2909252" y="621030"/>
                  </a:lnTo>
                  <a:lnTo>
                    <a:pt x="2901632" y="561022"/>
                  </a:lnTo>
                  <a:lnTo>
                    <a:pt x="2892742" y="502919"/>
                  </a:lnTo>
                  <a:lnTo>
                    <a:pt x="2883217" y="447675"/>
                  </a:lnTo>
                  <a:lnTo>
                    <a:pt x="2873057" y="394652"/>
                  </a:lnTo>
                  <a:lnTo>
                    <a:pt x="2861945" y="344169"/>
                  </a:lnTo>
                  <a:lnTo>
                    <a:pt x="2849879" y="296862"/>
                  </a:lnTo>
                  <a:lnTo>
                    <a:pt x="2837497" y="252412"/>
                  </a:lnTo>
                  <a:lnTo>
                    <a:pt x="2824162" y="210819"/>
                  </a:lnTo>
                  <a:lnTo>
                    <a:pt x="2810192" y="172719"/>
                  </a:lnTo>
                  <a:lnTo>
                    <a:pt x="2780665" y="106997"/>
                  </a:lnTo>
                  <a:lnTo>
                    <a:pt x="2749232" y="55880"/>
                  </a:lnTo>
                  <a:lnTo>
                    <a:pt x="2715577" y="20637"/>
                  </a:lnTo>
                  <a:lnTo>
                    <a:pt x="2680652" y="2222"/>
                  </a:lnTo>
                  <a:lnTo>
                    <a:pt x="2662872" y="0"/>
                  </a:lnTo>
                  <a:close/>
                </a:path>
              </a:pathLst>
            </a:custGeom>
            <a:solidFill>
              <a:srgbClr val="EB7B6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910512" y="3905250"/>
              <a:ext cx="546735" cy="2186305"/>
            </a:xfrm>
            <a:custGeom>
              <a:avLst/>
              <a:gdLst/>
              <a:ahLst/>
              <a:cxnLst/>
              <a:rect l="l" t="t" r="r" b="b"/>
              <a:pathLst>
                <a:path w="546734" h="2186304">
                  <a:moveTo>
                    <a:pt x="273367" y="0"/>
                  </a:moveTo>
                  <a:lnTo>
                    <a:pt x="220345" y="20637"/>
                  </a:lnTo>
                  <a:lnTo>
                    <a:pt x="187007" y="55880"/>
                  </a:lnTo>
                  <a:lnTo>
                    <a:pt x="155257" y="106997"/>
                  </a:lnTo>
                  <a:lnTo>
                    <a:pt x="125729" y="172719"/>
                  </a:lnTo>
                  <a:lnTo>
                    <a:pt x="111759" y="210819"/>
                  </a:lnTo>
                  <a:lnTo>
                    <a:pt x="98742" y="252412"/>
                  </a:lnTo>
                  <a:lnTo>
                    <a:pt x="86042" y="296862"/>
                  </a:lnTo>
                  <a:lnTo>
                    <a:pt x="74295" y="344169"/>
                  </a:lnTo>
                  <a:lnTo>
                    <a:pt x="63182" y="394652"/>
                  </a:lnTo>
                  <a:lnTo>
                    <a:pt x="52704" y="447675"/>
                  </a:lnTo>
                  <a:lnTo>
                    <a:pt x="43179" y="502919"/>
                  </a:lnTo>
                  <a:lnTo>
                    <a:pt x="34607" y="561022"/>
                  </a:lnTo>
                  <a:lnTo>
                    <a:pt x="26670" y="621030"/>
                  </a:lnTo>
                  <a:lnTo>
                    <a:pt x="20002" y="683260"/>
                  </a:lnTo>
                  <a:lnTo>
                    <a:pt x="13970" y="747712"/>
                  </a:lnTo>
                  <a:lnTo>
                    <a:pt x="8890" y="813752"/>
                  </a:lnTo>
                  <a:lnTo>
                    <a:pt x="5079" y="881380"/>
                  </a:lnTo>
                  <a:lnTo>
                    <a:pt x="2222" y="950594"/>
                  </a:lnTo>
                  <a:lnTo>
                    <a:pt x="634" y="1021397"/>
                  </a:lnTo>
                  <a:lnTo>
                    <a:pt x="0" y="1093152"/>
                  </a:lnTo>
                  <a:lnTo>
                    <a:pt x="634" y="1164907"/>
                  </a:lnTo>
                  <a:lnTo>
                    <a:pt x="2222" y="1235710"/>
                  </a:lnTo>
                  <a:lnTo>
                    <a:pt x="5079" y="1304925"/>
                  </a:lnTo>
                  <a:lnTo>
                    <a:pt x="8890" y="1372552"/>
                  </a:lnTo>
                  <a:lnTo>
                    <a:pt x="13970" y="1438592"/>
                  </a:lnTo>
                  <a:lnTo>
                    <a:pt x="20002" y="1503045"/>
                  </a:lnTo>
                  <a:lnTo>
                    <a:pt x="26670" y="1565275"/>
                  </a:lnTo>
                  <a:lnTo>
                    <a:pt x="34607" y="1625282"/>
                  </a:lnTo>
                  <a:lnTo>
                    <a:pt x="43179" y="1683385"/>
                  </a:lnTo>
                  <a:lnTo>
                    <a:pt x="52704" y="1738630"/>
                  </a:lnTo>
                  <a:lnTo>
                    <a:pt x="63182" y="1791652"/>
                  </a:lnTo>
                  <a:lnTo>
                    <a:pt x="74295" y="1842135"/>
                  </a:lnTo>
                  <a:lnTo>
                    <a:pt x="86042" y="1889442"/>
                  </a:lnTo>
                  <a:lnTo>
                    <a:pt x="98742" y="1933892"/>
                  </a:lnTo>
                  <a:lnTo>
                    <a:pt x="111759" y="1975485"/>
                  </a:lnTo>
                  <a:lnTo>
                    <a:pt x="125729" y="2013585"/>
                  </a:lnTo>
                  <a:lnTo>
                    <a:pt x="155257" y="2079307"/>
                  </a:lnTo>
                  <a:lnTo>
                    <a:pt x="187007" y="2130425"/>
                  </a:lnTo>
                  <a:lnTo>
                    <a:pt x="220345" y="2165667"/>
                  </a:lnTo>
                  <a:lnTo>
                    <a:pt x="255270" y="2184082"/>
                  </a:lnTo>
                  <a:lnTo>
                    <a:pt x="273367" y="2186305"/>
                  </a:lnTo>
                  <a:lnTo>
                    <a:pt x="291147" y="2184082"/>
                  </a:lnTo>
                  <a:lnTo>
                    <a:pt x="326072" y="2165667"/>
                  </a:lnTo>
                  <a:lnTo>
                    <a:pt x="359727" y="2130425"/>
                  </a:lnTo>
                  <a:lnTo>
                    <a:pt x="391159" y="2079307"/>
                  </a:lnTo>
                  <a:lnTo>
                    <a:pt x="420687" y="2013585"/>
                  </a:lnTo>
                  <a:lnTo>
                    <a:pt x="434657" y="1975485"/>
                  </a:lnTo>
                  <a:lnTo>
                    <a:pt x="447992" y="1933892"/>
                  </a:lnTo>
                  <a:lnTo>
                    <a:pt x="460375" y="1889442"/>
                  </a:lnTo>
                  <a:lnTo>
                    <a:pt x="472440" y="1842135"/>
                  </a:lnTo>
                  <a:lnTo>
                    <a:pt x="483552" y="1791652"/>
                  </a:lnTo>
                  <a:lnTo>
                    <a:pt x="493712" y="1738630"/>
                  </a:lnTo>
                  <a:lnTo>
                    <a:pt x="503237" y="1683385"/>
                  </a:lnTo>
                  <a:lnTo>
                    <a:pt x="512127" y="1625282"/>
                  </a:lnTo>
                  <a:lnTo>
                    <a:pt x="519747" y="1565275"/>
                  </a:lnTo>
                  <a:lnTo>
                    <a:pt x="526732" y="1503045"/>
                  </a:lnTo>
                  <a:lnTo>
                    <a:pt x="532765" y="1438592"/>
                  </a:lnTo>
                  <a:lnTo>
                    <a:pt x="537527" y="1372552"/>
                  </a:lnTo>
                  <a:lnTo>
                    <a:pt x="541337" y="1304925"/>
                  </a:lnTo>
                  <a:lnTo>
                    <a:pt x="544195" y="1235710"/>
                  </a:lnTo>
                  <a:lnTo>
                    <a:pt x="546100" y="1164907"/>
                  </a:lnTo>
                  <a:lnTo>
                    <a:pt x="546734" y="1093152"/>
                  </a:lnTo>
                  <a:lnTo>
                    <a:pt x="546100" y="1021397"/>
                  </a:lnTo>
                  <a:lnTo>
                    <a:pt x="544195" y="950594"/>
                  </a:lnTo>
                  <a:lnTo>
                    <a:pt x="541337" y="881380"/>
                  </a:lnTo>
                  <a:lnTo>
                    <a:pt x="537527" y="813752"/>
                  </a:lnTo>
                  <a:lnTo>
                    <a:pt x="532765" y="747712"/>
                  </a:lnTo>
                  <a:lnTo>
                    <a:pt x="526732" y="683260"/>
                  </a:lnTo>
                  <a:lnTo>
                    <a:pt x="519747" y="621030"/>
                  </a:lnTo>
                  <a:lnTo>
                    <a:pt x="512127" y="561022"/>
                  </a:lnTo>
                  <a:lnTo>
                    <a:pt x="503237" y="502919"/>
                  </a:lnTo>
                  <a:lnTo>
                    <a:pt x="493712" y="447675"/>
                  </a:lnTo>
                  <a:lnTo>
                    <a:pt x="483552" y="394652"/>
                  </a:lnTo>
                  <a:lnTo>
                    <a:pt x="472440" y="344169"/>
                  </a:lnTo>
                  <a:lnTo>
                    <a:pt x="460375" y="296862"/>
                  </a:lnTo>
                  <a:lnTo>
                    <a:pt x="447992" y="252412"/>
                  </a:lnTo>
                  <a:lnTo>
                    <a:pt x="434657" y="210819"/>
                  </a:lnTo>
                  <a:lnTo>
                    <a:pt x="420687" y="172719"/>
                  </a:lnTo>
                  <a:lnTo>
                    <a:pt x="391159" y="106997"/>
                  </a:lnTo>
                  <a:lnTo>
                    <a:pt x="359727" y="55880"/>
                  </a:lnTo>
                  <a:lnTo>
                    <a:pt x="326072" y="20637"/>
                  </a:lnTo>
                  <a:lnTo>
                    <a:pt x="291147" y="2222"/>
                  </a:lnTo>
                  <a:lnTo>
                    <a:pt x="273367" y="0"/>
                  </a:lnTo>
                  <a:close/>
                </a:path>
              </a:pathLst>
            </a:custGeom>
            <a:solidFill>
              <a:srgbClr val="F2AFA8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910512" y="3905250"/>
              <a:ext cx="3209290" cy="2186305"/>
            </a:xfrm>
            <a:custGeom>
              <a:avLst/>
              <a:gdLst/>
              <a:ahLst/>
              <a:cxnLst/>
              <a:rect l="l" t="t" r="r" b="b"/>
              <a:pathLst>
                <a:path w="3209290" h="2186304">
                  <a:moveTo>
                    <a:pt x="273367" y="0"/>
                  </a:moveTo>
                  <a:lnTo>
                    <a:pt x="326072" y="20637"/>
                  </a:lnTo>
                  <a:lnTo>
                    <a:pt x="359727" y="55880"/>
                  </a:lnTo>
                  <a:lnTo>
                    <a:pt x="391159" y="106997"/>
                  </a:lnTo>
                  <a:lnTo>
                    <a:pt x="420687" y="172719"/>
                  </a:lnTo>
                  <a:lnTo>
                    <a:pt x="434657" y="210819"/>
                  </a:lnTo>
                  <a:lnTo>
                    <a:pt x="447992" y="252412"/>
                  </a:lnTo>
                  <a:lnTo>
                    <a:pt x="460375" y="296862"/>
                  </a:lnTo>
                  <a:lnTo>
                    <a:pt x="472440" y="344169"/>
                  </a:lnTo>
                  <a:lnTo>
                    <a:pt x="483552" y="394652"/>
                  </a:lnTo>
                  <a:lnTo>
                    <a:pt x="493712" y="447675"/>
                  </a:lnTo>
                  <a:lnTo>
                    <a:pt x="503237" y="502919"/>
                  </a:lnTo>
                  <a:lnTo>
                    <a:pt x="512127" y="561022"/>
                  </a:lnTo>
                  <a:lnTo>
                    <a:pt x="519747" y="621030"/>
                  </a:lnTo>
                  <a:lnTo>
                    <a:pt x="526732" y="683260"/>
                  </a:lnTo>
                  <a:lnTo>
                    <a:pt x="532765" y="747712"/>
                  </a:lnTo>
                  <a:lnTo>
                    <a:pt x="537527" y="813752"/>
                  </a:lnTo>
                  <a:lnTo>
                    <a:pt x="541337" y="881380"/>
                  </a:lnTo>
                  <a:lnTo>
                    <a:pt x="544195" y="950594"/>
                  </a:lnTo>
                  <a:lnTo>
                    <a:pt x="546100" y="1021397"/>
                  </a:lnTo>
                  <a:lnTo>
                    <a:pt x="546734" y="1093152"/>
                  </a:lnTo>
                  <a:lnTo>
                    <a:pt x="546100" y="1164907"/>
                  </a:lnTo>
                  <a:lnTo>
                    <a:pt x="544195" y="1235710"/>
                  </a:lnTo>
                  <a:lnTo>
                    <a:pt x="541337" y="1304925"/>
                  </a:lnTo>
                  <a:lnTo>
                    <a:pt x="537527" y="1372552"/>
                  </a:lnTo>
                  <a:lnTo>
                    <a:pt x="532765" y="1438592"/>
                  </a:lnTo>
                  <a:lnTo>
                    <a:pt x="526732" y="1503045"/>
                  </a:lnTo>
                  <a:lnTo>
                    <a:pt x="519747" y="1565275"/>
                  </a:lnTo>
                  <a:lnTo>
                    <a:pt x="512127" y="1625282"/>
                  </a:lnTo>
                  <a:lnTo>
                    <a:pt x="503237" y="1683385"/>
                  </a:lnTo>
                  <a:lnTo>
                    <a:pt x="493712" y="1738630"/>
                  </a:lnTo>
                  <a:lnTo>
                    <a:pt x="483552" y="1791652"/>
                  </a:lnTo>
                  <a:lnTo>
                    <a:pt x="472440" y="1842135"/>
                  </a:lnTo>
                  <a:lnTo>
                    <a:pt x="460375" y="1889442"/>
                  </a:lnTo>
                  <a:lnTo>
                    <a:pt x="447992" y="1933892"/>
                  </a:lnTo>
                  <a:lnTo>
                    <a:pt x="434657" y="1975485"/>
                  </a:lnTo>
                  <a:lnTo>
                    <a:pt x="420687" y="2013585"/>
                  </a:lnTo>
                  <a:lnTo>
                    <a:pt x="391159" y="2079307"/>
                  </a:lnTo>
                  <a:lnTo>
                    <a:pt x="359727" y="2130425"/>
                  </a:lnTo>
                  <a:lnTo>
                    <a:pt x="326072" y="2165667"/>
                  </a:lnTo>
                  <a:lnTo>
                    <a:pt x="291147" y="2184082"/>
                  </a:lnTo>
                  <a:lnTo>
                    <a:pt x="273367" y="2186305"/>
                  </a:lnTo>
                  <a:lnTo>
                    <a:pt x="255270" y="2184082"/>
                  </a:lnTo>
                  <a:lnTo>
                    <a:pt x="220345" y="2165667"/>
                  </a:lnTo>
                  <a:lnTo>
                    <a:pt x="187007" y="2130425"/>
                  </a:lnTo>
                  <a:lnTo>
                    <a:pt x="155257" y="2079307"/>
                  </a:lnTo>
                  <a:lnTo>
                    <a:pt x="125729" y="2013585"/>
                  </a:lnTo>
                  <a:lnTo>
                    <a:pt x="111759" y="1975485"/>
                  </a:lnTo>
                  <a:lnTo>
                    <a:pt x="98742" y="1933892"/>
                  </a:lnTo>
                  <a:lnTo>
                    <a:pt x="86042" y="1889442"/>
                  </a:lnTo>
                  <a:lnTo>
                    <a:pt x="74295" y="1842135"/>
                  </a:lnTo>
                  <a:lnTo>
                    <a:pt x="63182" y="1791652"/>
                  </a:lnTo>
                  <a:lnTo>
                    <a:pt x="52704" y="1738630"/>
                  </a:lnTo>
                  <a:lnTo>
                    <a:pt x="43179" y="1683385"/>
                  </a:lnTo>
                  <a:lnTo>
                    <a:pt x="34607" y="1625282"/>
                  </a:lnTo>
                  <a:lnTo>
                    <a:pt x="26670" y="1565275"/>
                  </a:lnTo>
                  <a:lnTo>
                    <a:pt x="20002" y="1503045"/>
                  </a:lnTo>
                  <a:lnTo>
                    <a:pt x="13970" y="1438592"/>
                  </a:lnTo>
                  <a:lnTo>
                    <a:pt x="8890" y="1372552"/>
                  </a:lnTo>
                  <a:lnTo>
                    <a:pt x="5079" y="1304925"/>
                  </a:lnTo>
                  <a:lnTo>
                    <a:pt x="2222" y="1235710"/>
                  </a:lnTo>
                  <a:lnTo>
                    <a:pt x="634" y="1164907"/>
                  </a:lnTo>
                  <a:lnTo>
                    <a:pt x="0" y="1093152"/>
                  </a:lnTo>
                  <a:lnTo>
                    <a:pt x="634" y="1021397"/>
                  </a:lnTo>
                  <a:lnTo>
                    <a:pt x="2222" y="950594"/>
                  </a:lnTo>
                  <a:lnTo>
                    <a:pt x="5079" y="881380"/>
                  </a:lnTo>
                  <a:lnTo>
                    <a:pt x="8890" y="813752"/>
                  </a:lnTo>
                  <a:lnTo>
                    <a:pt x="13970" y="747712"/>
                  </a:lnTo>
                  <a:lnTo>
                    <a:pt x="20002" y="683260"/>
                  </a:lnTo>
                  <a:lnTo>
                    <a:pt x="26670" y="621030"/>
                  </a:lnTo>
                  <a:lnTo>
                    <a:pt x="34607" y="561022"/>
                  </a:lnTo>
                  <a:lnTo>
                    <a:pt x="43179" y="502919"/>
                  </a:lnTo>
                  <a:lnTo>
                    <a:pt x="52704" y="447675"/>
                  </a:lnTo>
                  <a:lnTo>
                    <a:pt x="63182" y="394652"/>
                  </a:lnTo>
                  <a:lnTo>
                    <a:pt x="74295" y="344169"/>
                  </a:lnTo>
                  <a:lnTo>
                    <a:pt x="86042" y="296862"/>
                  </a:lnTo>
                  <a:lnTo>
                    <a:pt x="98742" y="252412"/>
                  </a:lnTo>
                  <a:lnTo>
                    <a:pt x="111759" y="210819"/>
                  </a:lnTo>
                  <a:lnTo>
                    <a:pt x="125729" y="172719"/>
                  </a:lnTo>
                  <a:lnTo>
                    <a:pt x="155257" y="106997"/>
                  </a:lnTo>
                  <a:lnTo>
                    <a:pt x="187007" y="55880"/>
                  </a:lnTo>
                  <a:lnTo>
                    <a:pt x="220345" y="20637"/>
                  </a:lnTo>
                  <a:lnTo>
                    <a:pt x="255270" y="2222"/>
                  </a:lnTo>
                  <a:lnTo>
                    <a:pt x="273367" y="0"/>
                  </a:lnTo>
                  <a:lnTo>
                    <a:pt x="2935922" y="0"/>
                  </a:lnTo>
                  <a:lnTo>
                    <a:pt x="2988945" y="20637"/>
                  </a:lnTo>
                  <a:lnTo>
                    <a:pt x="3022600" y="55880"/>
                  </a:lnTo>
                  <a:lnTo>
                    <a:pt x="3054032" y="106997"/>
                  </a:lnTo>
                  <a:lnTo>
                    <a:pt x="3083559" y="172719"/>
                  </a:lnTo>
                  <a:lnTo>
                    <a:pt x="3097529" y="210819"/>
                  </a:lnTo>
                  <a:lnTo>
                    <a:pt x="3110865" y="252412"/>
                  </a:lnTo>
                  <a:lnTo>
                    <a:pt x="3123247" y="296862"/>
                  </a:lnTo>
                  <a:lnTo>
                    <a:pt x="3134995" y="344169"/>
                  </a:lnTo>
                  <a:lnTo>
                    <a:pt x="3146425" y="394652"/>
                  </a:lnTo>
                  <a:lnTo>
                    <a:pt x="3156584" y="447675"/>
                  </a:lnTo>
                  <a:lnTo>
                    <a:pt x="3166109" y="502919"/>
                  </a:lnTo>
                  <a:lnTo>
                    <a:pt x="3174682" y="561022"/>
                  </a:lnTo>
                  <a:lnTo>
                    <a:pt x="3182620" y="621030"/>
                  </a:lnTo>
                  <a:lnTo>
                    <a:pt x="3189604" y="683260"/>
                  </a:lnTo>
                  <a:lnTo>
                    <a:pt x="3195320" y="747712"/>
                  </a:lnTo>
                  <a:lnTo>
                    <a:pt x="3200400" y="813752"/>
                  </a:lnTo>
                  <a:lnTo>
                    <a:pt x="3204209" y="881380"/>
                  </a:lnTo>
                  <a:lnTo>
                    <a:pt x="3207067" y="950594"/>
                  </a:lnTo>
                  <a:lnTo>
                    <a:pt x="3208654" y="1021397"/>
                  </a:lnTo>
                  <a:lnTo>
                    <a:pt x="3209290" y="1093152"/>
                  </a:lnTo>
                  <a:lnTo>
                    <a:pt x="3208654" y="1164907"/>
                  </a:lnTo>
                  <a:lnTo>
                    <a:pt x="3207067" y="1235710"/>
                  </a:lnTo>
                  <a:lnTo>
                    <a:pt x="3204209" y="1304925"/>
                  </a:lnTo>
                  <a:lnTo>
                    <a:pt x="3200400" y="1372552"/>
                  </a:lnTo>
                  <a:lnTo>
                    <a:pt x="3195320" y="1438592"/>
                  </a:lnTo>
                  <a:lnTo>
                    <a:pt x="3189604" y="1503045"/>
                  </a:lnTo>
                  <a:lnTo>
                    <a:pt x="3182620" y="1565275"/>
                  </a:lnTo>
                  <a:lnTo>
                    <a:pt x="3174682" y="1625282"/>
                  </a:lnTo>
                  <a:lnTo>
                    <a:pt x="3166109" y="1683385"/>
                  </a:lnTo>
                  <a:lnTo>
                    <a:pt x="3156584" y="1738630"/>
                  </a:lnTo>
                  <a:lnTo>
                    <a:pt x="3146425" y="1791652"/>
                  </a:lnTo>
                  <a:lnTo>
                    <a:pt x="3134995" y="1842135"/>
                  </a:lnTo>
                  <a:lnTo>
                    <a:pt x="3123247" y="1889442"/>
                  </a:lnTo>
                  <a:lnTo>
                    <a:pt x="3110865" y="1933892"/>
                  </a:lnTo>
                  <a:lnTo>
                    <a:pt x="3097529" y="1975485"/>
                  </a:lnTo>
                  <a:lnTo>
                    <a:pt x="3083559" y="2013585"/>
                  </a:lnTo>
                  <a:lnTo>
                    <a:pt x="3054032" y="2079307"/>
                  </a:lnTo>
                  <a:lnTo>
                    <a:pt x="3022600" y="2130425"/>
                  </a:lnTo>
                  <a:lnTo>
                    <a:pt x="2988945" y="2165667"/>
                  </a:lnTo>
                  <a:lnTo>
                    <a:pt x="2954020" y="2184082"/>
                  </a:lnTo>
                  <a:lnTo>
                    <a:pt x="2935922" y="2186305"/>
                  </a:lnTo>
                  <a:lnTo>
                    <a:pt x="273367" y="2186305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49796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0" dirty="0"/>
              <a:t>Επίπεδο</a:t>
            </a:r>
            <a:r>
              <a:rPr spc="170" dirty="0"/>
              <a:t> </a:t>
            </a:r>
            <a:r>
              <a:rPr spc="120" dirty="0"/>
              <a:t>μεταφοράς</a:t>
            </a:r>
            <a:r>
              <a:rPr spc="175" dirty="0"/>
              <a:t> </a:t>
            </a:r>
            <a:r>
              <a:rPr spc="100" dirty="0"/>
              <a:t>TLS-1.2</a:t>
            </a:r>
            <a:r>
              <a:rPr spc="155" dirty="0"/>
              <a:t> </a:t>
            </a:r>
            <a:r>
              <a:rPr spc="80" dirty="0"/>
              <a:t>vs.</a:t>
            </a:r>
            <a:r>
              <a:rPr spc="145" dirty="0"/>
              <a:t> </a:t>
            </a:r>
            <a:r>
              <a:rPr spc="100" dirty="0"/>
              <a:t>TLS-1.3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1515" y="1516697"/>
            <a:ext cx="6565265" cy="98742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03505" marR="5080" indent="-91440">
              <a:lnSpc>
                <a:spcPts val="1590"/>
              </a:lnSpc>
              <a:spcBef>
                <a:spcPts val="17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b="1" spc="100" dirty="0">
                <a:latin typeface="Calibri"/>
                <a:cs typeface="Calibri"/>
              </a:rPr>
              <a:t>Το </a:t>
            </a:r>
            <a:r>
              <a:rPr sz="1350" b="1" spc="85" dirty="0">
                <a:latin typeface="Calibri"/>
                <a:cs typeface="Calibri"/>
              </a:rPr>
              <a:t>TLS.3 </a:t>
            </a:r>
            <a:r>
              <a:rPr sz="1350" b="1" spc="80" dirty="0">
                <a:latin typeface="Calibri"/>
                <a:cs typeface="Calibri"/>
              </a:rPr>
              <a:t>είναι </a:t>
            </a:r>
            <a:r>
              <a:rPr sz="1350" spc="100" dirty="0">
                <a:latin typeface="Calibri"/>
                <a:cs typeface="Calibri"/>
              </a:rPr>
              <a:t>παρόμοιο με </a:t>
            </a:r>
            <a:r>
              <a:rPr sz="1350" spc="90" dirty="0">
                <a:latin typeface="Calibri"/>
                <a:cs typeface="Calibri"/>
              </a:rPr>
              <a:t>το TLS </a:t>
            </a:r>
            <a:r>
              <a:rPr sz="1350" spc="80" dirty="0">
                <a:latin typeface="Calibri"/>
                <a:cs typeface="Calibri"/>
              </a:rPr>
              <a:t>12, </a:t>
            </a:r>
            <a:r>
              <a:rPr sz="1350" spc="95" dirty="0">
                <a:latin typeface="Calibri"/>
                <a:cs typeface="Calibri"/>
              </a:rPr>
              <a:t>παρουσιάζοντας </a:t>
            </a:r>
            <a:r>
              <a:rPr sz="1350" spc="50" dirty="0">
                <a:latin typeface="Calibri"/>
                <a:cs typeface="Calibri"/>
              </a:rPr>
              <a:t>, </a:t>
            </a:r>
            <a:r>
              <a:rPr sz="1350" spc="100" dirty="0">
                <a:latin typeface="Calibri"/>
                <a:cs typeface="Calibri"/>
              </a:rPr>
              <a:t>αλλά </a:t>
            </a:r>
            <a:r>
              <a:rPr sz="1350" spc="90" dirty="0">
                <a:latin typeface="Calibri"/>
                <a:cs typeface="Calibri"/>
              </a:rPr>
              <a:t>μειώνοντας τον </a:t>
            </a:r>
            <a:r>
              <a:rPr sz="1350" spc="95" dirty="0">
                <a:latin typeface="Calibri"/>
                <a:cs typeface="Calibri"/>
              </a:rPr>
              <a:t> αριθμό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των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πλαισίων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κατά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τη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φάση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της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χειραψίας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(3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συνολικά),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καθώς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τους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χρόνους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για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την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τελική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σύνδεση.</a:t>
            </a:r>
            <a:endParaRPr sz="135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101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spc="60" dirty="0">
                <a:latin typeface="Calibri"/>
                <a:cs typeface="Calibri"/>
              </a:rPr>
              <a:t>Πραγματικά,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το</a:t>
            </a:r>
            <a:r>
              <a:rPr sz="1350" spc="15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TLS.3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εγγυάται:</a:t>
            </a:r>
            <a:endParaRPr sz="1350">
              <a:latin typeface="Calibri"/>
              <a:cs typeface="Calibri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749300" y="2562542"/>
          <a:ext cx="6431915" cy="19253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98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9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+Ασφάλεια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007744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9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+Επίδοση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79">
                <a:tc>
                  <a:txBody>
                    <a:bodyPr/>
                    <a:lstStyle/>
                    <a:p>
                      <a:pPr marL="383540" marR="161290" indent="-285750">
                        <a:lnSpc>
                          <a:spcPct val="100000"/>
                        </a:lnSpc>
                        <a:spcBef>
                          <a:spcPts val="685"/>
                        </a:spcBef>
                        <a:buSzPct val="136842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950" spc="70" dirty="0">
                          <a:latin typeface="Calibri"/>
                          <a:cs typeface="Calibri"/>
                        </a:rPr>
                        <a:t>Το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κλειδί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συνόδου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διαπραγματεύεται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από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το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πρώτο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πλαίσιο,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επιτρέποντας την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κρυπτογράφηση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από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δεύτερο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πλαίσιο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TLS,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το </a:t>
                      </a:r>
                      <a:r>
                        <a:rPr sz="950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οποίο μπορεί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να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περιέχει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τα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ψηφιακά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πιστοποιητικά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Master.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1225550" marR="116205" lvl="1" indent="-365125">
                        <a:lnSpc>
                          <a:spcPct val="136000"/>
                        </a:lnSpc>
                        <a:spcBef>
                          <a:spcPts val="515"/>
                        </a:spcBef>
                        <a:buSzPct val="136842"/>
                        <a:buFont typeface="Arial"/>
                        <a:buChar char="•"/>
                        <a:tabLst>
                          <a:tab pos="1145540" algn="l"/>
                          <a:tab pos="1146175" algn="l"/>
                        </a:tabLst>
                      </a:pPr>
                      <a:r>
                        <a:rPr sz="950" spc="60" dirty="0">
                          <a:latin typeface="Calibri"/>
                          <a:cs typeface="Calibri"/>
                        </a:rPr>
                        <a:t>AES, ECC,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SHA-256/SHA-512, 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Diffie- </a:t>
                      </a:r>
                      <a:r>
                        <a:rPr sz="950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Hellman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DH),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Ephemeral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5" dirty="0">
                          <a:latin typeface="Calibri"/>
                          <a:cs typeface="Calibri"/>
                        </a:rPr>
                        <a:t>DH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(DHE)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905" marR="143510" indent="-285750">
                        <a:lnSpc>
                          <a:spcPct val="100000"/>
                        </a:lnSpc>
                        <a:spcBef>
                          <a:spcPts val="685"/>
                        </a:spcBef>
                        <a:buSzPct val="136842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950" spc="60" dirty="0">
                          <a:latin typeface="Calibri"/>
                          <a:cs typeface="Calibri"/>
                        </a:rPr>
                        <a:t>Σε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σύγκριση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το </a:t>
                      </a:r>
                      <a:r>
                        <a:rPr sz="950" spc="50" dirty="0">
                          <a:latin typeface="Calibri"/>
                          <a:cs typeface="Calibri"/>
                        </a:rPr>
                        <a:t>TLS.3,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ο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αριθμός πλαισίων </a:t>
                      </a:r>
                      <a:r>
                        <a:rPr sz="950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μειώνεται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την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αποστολή πολλαπλών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μηνυμάτων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στο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ίδιο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κανάλι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τη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μείωση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της </a:t>
                      </a:r>
                      <a:r>
                        <a:rPr sz="950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εγκατάστασης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50ms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λιγότερο.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object 24"/>
          <p:cNvSpPr txBox="1"/>
          <p:nvPr/>
        </p:nvSpPr>
        <p:spPr>
          <a:xfrm>
            <a:off x="691515" y="4698047"/>
            <a:ext cx="634809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00" dirty="0">
                <a:latin typeface="Calibri"/>
                <a:cs typeface="Calibri"/>
              </a:rPr>
              <a:t>το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TLS.3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είναι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καταλληλότερο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πρωτόκολλο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ασφάλειας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για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κρίσιμα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περιβάλλονταόπως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τα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συστήματα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ελέγχου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ενέργειας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49209" y="2562542"/>
            <a:ext cx="55880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60" dirty="0">
                <a:latin typeface="Calibri"/>
                <a:cs typeface="Calibri"/>
              </a:rPr>
              <a:t>Σ</a:t>
            </a:r>
            <a:r>
              <a:rPr sz="1050" b="1" spc="65" dirty="0">
                <a:latin typeface="Calibri"/>
                <a:cs typeface="Calibri"/>
              </a:rPr>
              <a:t>κ</a:t>
            </a:r>
            <a:r>
              <a:rPr sz="1050" b="1" spc="60" dirty="0">
                <a:latin typeface="Calibri"/>
                <a:cs typeface="Calibri"/>
              </a:rPr>
              <a:t>λ</a:t>
            </a:r>
            <a:r>
              <a:rPr sz="1050" b="1" spc="80" dirty="0">
                <a:latin typeface="Calibri"/>
                <a:cs typeface="Calibri"/>
              </a:rPr>
              <a:t>ά</a:t>
            </a:r>
            <a:r>
              <a:rPr sz="1050" b="1" spc="75" dirty="0">
                <a:latin typeface="Calibri"/>
                <a:cs typeface="Calibri"/>
              </a:rPr>
              <a:t>βο</a:t>
            </a:r>
            <a:r>
              <a:rPr sz="1050" b="1" spc="65" dirty="0">
                <a:latin typeface="Calibri"/>
                <a:cs typeface="Calibri"/>
              </a:rPr>
              <a:t>ς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443209" y="2556192"/>
            <a:ext cx="4762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65" dirty="0">
                <a:latin typeface="Calibri"/>
                <a:cs typeface="Calibri"/>
              </a:rPr>
              <a:t>Master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000807" y="5131434"/>
            <a:ext cx="18357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30" dirty="0">
                <a:solidFill>
                  <a:srgbClr val="BF0000"/>
                </a:solidFill>
                <a:latin typeface="Calibri"/>
                <a:cs typeface="Calibri"/>
              </a:rPr>
              <a:t>ModbusTCP/DNP3/S7/CIP/HTTP/...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176952" y="5791834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2554" y="5969634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15530" y="3405623"/>
            <a:ext cx="158750" cy="7874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95"/>
              </a:lnSpc>
            </a:pPr>
            <a:r>
              <a:rPr sz="1050" b="1" spc="45" dirty="0">
                <a:solidFill>
                  <a:srgbClr val="FFFFFF"/>
                </a:solidFill>
                <a:latin typeface="Calibri"/>
                <a:cs typeface="Calibri"/>
              </a:rPr>
              <a:t>HANDSHAKE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9491662" y="293052"/>
          <a:ext cx="1992630" cy="14427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2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409">
                <a:tc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b="1" spc="45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latin typeface="Calibri"/>
                          <a:cs typeface="Calibri"/>
                        </a:rPr>
                        <a:t>εφαρμογής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48196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900" b="1" spc="3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3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2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μεταφοράς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marL="42799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900" b="1" spc="30" dirty="0">
                          <a:latin typeface="Calibri"/>
                          <a:cs typeface="Calibri"/>
                        </a:rPr>
                        <a:t>Πολυεπίπεδο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35" dirty="0">
                          <a:latin typeface="Calibri"/>
                          <a:cs typeface="Calibri"/>
                        </a:rPr>
                        <a:t>Ίντερνετ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6540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5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τύου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1792" y="3161982"/>
            <a:ext cx="752792" cy="838199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8947784" y="2857500"/>
            <a:ext cx="9080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55" dirty="0">
                <a:latin typeface="Calibri"/>
                <a:cs typeface="Calibri"/>
              </a:rPr>
              <a:t>Γεια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σας,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βασικό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250294" y="2875279"/>
            <a:ext cx="31559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sz="900" spc="45" dirty="0">
                <a:latin typeface="Calibri"/>
                <a:cs typeface="Calibri"/>
              </a:rPr>
              <a:t>0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ms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spc="40" dirty="0">
                <a:latin typeface="Calibri"/>
                <a:cs typeface="Calibri"/>
              </a:rPr>
              <a:t>50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ms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067357" y="3830637"/>
            <a:ext cx="635635" cy="57340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sz="900" spc="25" dirty="0">
                <a:latin typeface="Calibri"/>
                <a:cs typeface="Calibri"/>
              </a:rPr>
              <a:t>τελείωσε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r>
              <a:rPr sz="900" spc="90" dirty="0">
                <a:latin typeface="Calibri"/>
                <a:cs typeface="Calibri"/>
              </a:rPr>
              <a:t>+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r>
              <a:rPr sz="900" spc="35" dirty="0">
                <a:latin typeface="Calibri"/>
                <a:cs typeface="Calibri"/>
              </a:rPr>
              <a:t>Α</a:t>
            </a:r>
            <a:r>
              <a:rPr sz="900" spc="15" dirty="0">
                <a:latin typeface="Calibri"/>
                <a:cs typeface="Calibri"/>
              </a:rPr>
              <a:t>ίτ</a:t>
            </a:r>
            <a:r>
              <a:rPr sz="900" spc="30" dirty="0">
                <a:latin typeface="Calibri"/>
                <a:cs typeface="Calibri"/>
              </a:rPr>
              <a:t>η</a:t>
            </a:r>
            <a:r>
              <a:rPr sz="900" spc="35" dirty="0">
                <a:latin typeface="Calibri"/>
                <a:cs typeface="Calibri"/>
              </a:rPr>
              <a:t>μ</a:t>
            </a:r>
            <a:r>
              <a:rPr sz="900" spc="50" dirty="0">
                <a:latin typeface="Calibri"/>
                <a:cs typeface="Calibri"/>
              </a:rPr>
              <a:t>α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H</a:t>
            </a: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P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66667" y="3413760"/>
            <a:ext cx="494665" cy="5994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>
              <a:lnSpc>
                <a:spcPct val="104200"/>
              </a:lnSpc>
              <a:spcBef>
                <a:spcPts val="120"/>
              </a:spcBef>
            </a:pPr>
            <a:r>
              <a:rPr sz="900" spc="5" dirty="0">
                <a:latin typeface="Calibri"/>
                <a:cs typeface="Calibri"/>
              </a:rPr>
              <a:t>Γεια </a:t>
            </a:r>
            <a:r>
              <a:rPr sz="900" spc="10" dirty="0">
                <a:latin typeface="Calibri"/>
                <a:cs typeface="Calibri"/>
              </a:rPr>
              <a:t>σας, 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βασικό 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μερίδιο,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τ</a:t>
            </a:r>
            <a:r>
              <a:rPr sz="900" spc="45" dirty="0">
                <a:latin typeface="Calibri"/>
                <a:cs typeface="Calibri"/>
              </a:rPr>
              <a:t>ε</a:t>
            </a:r>
            <a:r>
              <a:rPr sz="900" spc="50" dirty="0">
                <a:latin typeface="Calibri"/>
                <a:cs typeface="Calibri"/>
              </a:rPr>
              <a:t>λ</a:t>
            </a:r>
            <a:r>
              <a:rPr sz="900" spc="45" dirty="0">
                <a:latin typeface="Calibri"/>
                <a:cs typeface="Calibri"/>
              </a:rPr>
              <a:t>ε</a:t>
            </a:r>
            <a:r>
              <a:rPr sz="900" spc="25" dirty="0">
                <a:latin typeface="Calibri"/>
                <a:cs typeface="Calibri"/>
              </a:rPr>
              <a:t>ί</a:t>
            </a:r>
            <a:r>
              <a:rPr sz="900" spc="80" dirty="0">
                <a:latin typeface="Calibri"/>
                <a:cs typeface="Calibri"/>
              </a:rPr>
              <a:t>ω</a:t>
            </a:r>
            <a:r>
              <a:rPr sz="900" spc="55" dirty="0">
                <a:latin typeface="Calibri"/>
                <a:cs typeface="Calibri"/>
              </a:rPr>
              <a:t>σ</a:t>
            </a:r>
            <a:r>
              <a:rPr sz="900" spc="60" dirty="0">
                <a:latin typeface="Calibri"/>
                <a:cs typeface="Calibri"/>
              </a:rPr>
              <a:t>ε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211242" y="3591559"/>
            <a:ext cx="3790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latin typeface="Calibri"/>
                <a:cs typeface="Calibri"/>
              </a:rPr>
              <a:t>1</a:t>
            </a:r>
            <a:r>
              <a:rPr sz="900" spc="45" dirty="0">
                <a:latin typeface="Calibri"/>
                <a:cs typeface="Calibri"/>
              </a:rPr>
              <a:t>00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m</a:t>
            </a:r>
            <a:r>
              <a:rPr sz="900" spc="35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211242" y="4011295"/>
            <a:ext cx="3790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latin typeface="Calibri"/>
                <a:cs typeface="Calibri"/>
              </a:rPr>
              <a:t>1</a:t>
            </a:r>
            <a:r>
              <a:rPr sz="900" spc="45" dirty="0">
                <a:latin typeface="Calibri"/>
                <a:cs typeface="Calibri"/>
              </a:rPr>
              <a:t>50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m</a:t>
            </a:r>
            <a:r>
              <a:rPr sz="900" spc="35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941559" y="4524692"/>
            <a:ext cx="7677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5" dirty="0">
                <a:latin typeface="Calibri"/>
                <a:cs typeface="Calibri"/>
              </a:rPr>
              <a:t>Απ</a:t>
            </a:r>
            <a:r>
              <a:rPr sz="900" spc="30" dirty="0">
                <a:latin typeface="Calibri"/>
                <a:cs typeface="Calibri"/>
              </a:rPr>
              <a:t>ό</a:t>
            </a:r>
            <a:r>
              <a:rPr sz="900" spc="25" dirty="0">
                <a:latin typeface="Calibri"/>
                <a:cs typeface="Calibri"/>
              </a:rPr>
              <a:t>κ</a:t>
            </a:r>
            <a:r>
              <a:rPr sz="900" spc="30" dirty="0">
                <a:latin typeface="Calibri"/>
                <a:cs typeface="Calibri"/>
              </a:rPr>
              <a:t>ρ</a:t>
            </a:r>
            <a:r>
              <a:rPr sz="900" spc="10" dirty="0">
                <a:latin typeface="Calibri"/>
                <a:cs typeface="Calibri"/>
              </a:rPr>
              <a:t>ι</a:t>
            </a:r>
            <a:r>
              <a:rPr sz="900" spc="30" dirty="0">
                <a:latin typeface="Calibri"/>
                <a:cs typeface="Calibri"/>
              </a:rPr>
              <a:t>σ</a:t>
            </a:r>
            <a:r>
              <a:rPr sz="900" spc="45" dirty="0">
                <a:latin typeface="Calibri"/>
                <a:cs typeface="Calibri"/>
              </a:rPr>
              <a:t>η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H</a:t>
            </a: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P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8600" cy="6880225"/>
            <a:chOff x="6882130" y="0"/>
            <a:chExt cx="530860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565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141787" y="3384867"/>
            <a:ext cx="2106930" cy="535940"/>
            <a:chOff x="4141787" y="3384867"/>
            <a:chExt cx="2106930" cy="535940"/>
          </a:xfrm>
        </p:grpSpPr>
        <p:sp>
          <p:nvSpPr>
            <p:cNvPr id="8" name="object 8"/>
            <p:cNvSpPr/>
            <p:nvPr/>
          </p:nvSpPr>
          <p:spPr>
            <a:xfrm>
              <a:off x="5451475" y="3592829"/>
              <a:ext cx="593090" cy="320040"/>
            </a:xfrm>
            <a:custGeom>
              <a:avLst/>
              <a:gdLst/>
              <a:ahLst/>
              <a:cxnLst/>
              <a:rect l="l" t="t" r="r" b="b"/>
              <a:pathLst>
                <a:path w="593089" h="320039">
                  <a:moveTo>
                    <a:pt x="0" y="320040"/>
                  </a:moveTo>
                  <a:lnTo>
                    <a:pt x="592772" y="320040"/>
                  </a:lnTo>
                  <a:lnTo>
                    <a:pt x="592772" y="0"/>
                  </a:lnTo>
                  <a:lnTo>
                    <a:pt x="0" y="0"/>
                  </a:lnTo>
                  <a:lnTo>
                    <a:pt x="0" y="32004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05680" y="3592829"/>
              <a:ext cx="1238250" cy="320040"/>
            </a:xfrm>
            <a:custGeom>
              <a:avLst/>
              <a:gdLst/>
              <a:ahLst/>
              <a:cxnLst/>
              <a:rect l="l" t="t" r="r" b="b"/>
              <a:pathLst>
                <a:path w="1238250" h="320039">
                  <a:moveTo>
                    <a:pt x="592455" y="0"/>
                  </a:moveTo>
                  <a:lnTo>
                    <a:pt x="1238250" y="0"/>
                  </a:lnTo>
                  <a:lnTo>
                    <a:pt x="1238250" y="320040"/>
                  </a:lnTo>
                  <a:lnTo>
                    <a:pt x="592455" y="320040"/>
                  </a:lnTo>
                  <a:lnTo>
                    <a:pt x="592455" y="0"/>
                  </a:lnTo>
                </a:path>
                <a:path w="1238250" h="320039">
                  <a:moveTo>
                    <a:pt x="0" y="0"/>
                  </a:moveTo>
                  <a:lnTo>
                    <a:pt x="645795" y="0"/>
                  </a:lnTo>
                  <a:lnTo>
                    <a:pt x="645795" y="320040"/>
                  </a:lnTo>
                  <a:lnTo>
                    <a:pt x="0" y="320040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931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149725" y="3592829"/>
              <a:ext cx="645795" cy="320040"/>
            </a:xfrm>
            <a:custGeom>
              <a:avLst/>
              <a:gdLst/>
              <a:ahLst/>
              <a:cxnLst/>
              <a:rect l="l" t="t" r="r" b="b"/>
              <a:pathLst>
                <a:path w="645795" h="320039">
                  <a:moveTo>
                    <a:pt x="0" y="0"/>
                  </a:moveTo>
                  <a:lnTo>
                    <a:pt x="645795" y="0"/>
                  </a:lnTo>
                  <a:lnTo>
                    <a:pt x="645795" y="320040"/>
                  </a:lnTo>
                  <a:lnTo>
                    <a:pt x="0" y="320040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3264" y="3384867"/>
              <a:ext cx="445135" cy="496887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1226819" y="3517900"/>
            <a:ext cx="5021580" cy="481965"/>
          </a:xfrm>
          <a:custGeom>
            <a:avLst/>
            <a:gdLst/>
            <a:ahLst/>
            <a:cxnLst/>
            <a:rect l="l" t="t" r="r" b="b"/>
            <a:pathLst>
              <a:path w="5021580" h="481964">
                <a:moveTo>
                  <a:pt x="72707" y="237172"/>
                </a:moveTo>
                <a:lnTo>
                  <a:pt x="300990" y="8889"/>
                </a:lnTo>
                <a:lnTo>
                  <a:pt x="300990" y="122872"/>
                </a:lnTo>
                <a:lnTo>
                  <a:pt x="2406650" y="122872"/>
                </a:lnTo>
                <a:lnTo>
                  <a:pt x="2406650" y="8889"/>
                </a:lnTo>
                <a:lnTo>
                  <a:pt x="2634932" y="237172"/>
                </a:lnTo>
                <a:lnTo>
                  <a:pt x="2406650" y="465137"/>
                </a:lnTo>
                <a:lnTo>
                  <a:pt x="2406650" y="351155"/>
                </a:lnTo>
                <a:lnTo>
                  <a:pt x="300990" y="351155"/>
                </a:lnTo>
                <a:lnTo>
                  <a:pt x="300990" y="465137"/>
                </a:lnTo>
                <a:lnTo>
                  <a:pt x="72707" y="237172"/>
                </a:lnTo>
              </a:path>
              <a:path w="5021580" h="481964">
                <a:moveTo>
                  <a:pt x="60325" y="0"/>
                </a:moveTo>
                <a:lnTo>
                  <a:pt x="95885" y="46354"/>
                </a:lnTo>
                <a:lnTo>
                  <a:pt x="108902" y="98425"/>
                </a:lnTo>
                <a:lnTo>
                  <a:pt x="117475" y="164782"/>
                </a:lnTo>
                <a:lnTo>
                  <a:pt x="120332" y="240664"/>
                </a:lnTo>
                <a:lnTo>
                  <a:pt x="117475" y="316864"/>
                </a:lnTo>
                <a:lnTo>
                  <a:pt x="108902" y="382905"/>
                </a:lnTo>
                <a:lnTo>
                  <a:pt x="95885" y="434975"/>
                </a:lnTo>
                <a:lnTo>
                  <a:pt x="60325" y="481647"/>
                </a:lnTo>
                <a:lnTo>
                  <a:pt x="41275" y="469264"/>
                </a:lnTo>
                <a:lnTo>
                  <a:pt x="24765" y="434975"/>
                </a:lnTo>
                <a:lnTo>
                  <a:pt x="11747" y="382905"/>
                </a:lnTo>
                <a:lnTo>
                  <a:pt x="3175" y="316864"/>
                </a:lnTo>
                <a:lnTo>
                  <a:pt x="0" y="240664"/>
                </a:lnTo>
                <a:lnTo>
                  <a:pt x="3175" y="164782"/>
                </a:lnTo>
                <a:lnTo>
                  <a:pt x="11747" y="98425"/>
                </a:lnTo>
                <a:lnTo>
                  <a:pt x="24765" y="46354"/>
                </a:lnTo>
                <a:lnTo>
                  <a:pt x="41275" y="12382"/>
                </a:lnTo>
                <a:lnTo>
                  <a:pt x="60325" y="0"/>
                </a:lnTo>
                <a:lnTo>
                  <a:pt x="4960937" y="0"/>
                </a:lnTo>
                <a:lnTo>
                  <a:pt x="4996497" y="46354"/>
                </a:lnTo>
                <a:lnTo>
                  <a:pt x="5009515" y="98425"/>
                </a:lnTo>
                <a:lnTo>
                  <a:pt x="5018087" y="164782"/>
                </a:lnTo>
                <a:lnTo>
                  <a:pt x="5021262" y="240664"/>
                </a:lnTo>
                <a:lnTo>
                  <a:pt x="5018087" y="316864"/>
                </a:lnTo>
                <a:lnTo>
                  <a:pt x="5009515" y="382905"/>
                </a:lnTo>
                <a:lnTo>
                  <a:pt x="4996497" y="434975"/>
                </a:lnTo>
                <a:lnTo>
                  <a:pt x="4979987" y="469264"/>
                </a:lnTo>
                <a:lnTo>
                  <a:pt x="4960937" y="481647"/>
                </a:lnTo>
                <a:lnTo>
                  <a:pt x="60325" y="481647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55344" y="398462"/>
            <a:ext cx="6372860" cy="63055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240"/>
              </a:lnSpc>
              <a:spcBef>
                <a:spcPts val="405"/>
              </a:spcBef>
            </a:pPr>
            <a:r>
              <a:rPr spc="160" dirty="0"/>
              <a:t>Επίπεδο</a:t>
            </a:r>
            <a:r>
              <a:rPr spc="200" dirty="0"/>
              <a:t> </a:t>
            </a:r>
            <a:r>
              <a:rPr spc="170" dirty="0"/>
              <a:t>μεταφοράς</a:t>
            </a:r>
            <a:r>
              <a:rPr spc="210" dirty="0"/>
              <a:t> </a:t>
            </a:r>
            <a:r>
              <a:rPr spc="70" dirty="0"/>
              <a:t>-</a:t>
            </a:r>
            <a:r>
              <a:rPr spc="50" dirty="0"/>
              <a:t> </a:t>
            </a:r>
            <a:r>
              <a:rPr spc="170" dirty="0"/>
              <a:t>μεταφοράς</a:t>
            </a:r>
            <a:r>
              <a:rPr spc="204" dirty="0"/>
              <a:t> </a:t>
            </a:r>
            <a:r>
              <a:rPr spc="175" dirty="0"/>
              <a:t>δεδομενόγραμμα </a:t>
            </a:r>
            <a:r>
              <a:rPr spc="-509" dirty="0"/>
              <a:t> </a:t>
            </a:r>
            <a:r>
              <a:rPr spc="190" dirty="0"/>
              <a:t>(DTLS)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91515" y="1417002"/>
            <a:ext cx="8818245" cy="23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789"/>
              </a:lnSpc>
              <a:buClr>
                <a:srgbClr val="FFBA00"/>
              </a:buClr>
              <a:buSzPct val="125925"/>
              <a:buFont typeface="Arial"/>
              <a:buChar char="•"/>
              <a:tabLst>
                <a:tab pos="103505" algn="l"/>
              </a:tabLst>
            </a:pPr>
            <a:r>
              <a:rPr sz="1350" spc="65" dirty="0">
                <a:latin typeface="Calibri"/>
                <a:cs typeface="Calibri"/>
              </a:rPr>
              <a:t>Το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DTL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0" dirty="0">
                <a:latin typeface="Calibri"/>
                <a:cs typeface="Calibri"/>
              </a:rPr>
              <a:t>είναι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επίσης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ένα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πρωτόκολλο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που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υποστηρίζεται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από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την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IETF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40" dirty="0">
                <a:latin typeface="Calibri"/>
                <a:cs typeface="Calibri"/>
              </a:rPr>
              <a:t>(Internet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45" dirty="0">
                <a:latin typeface="Calibri"/>
                <a:cs typeface="Calibri"/>
              </a:rPr>
              <a:t>Engineering</a:t>
            </a:r>
            <a:r>
              <a:rPr sz="1350" spc="15" dirty="0">
                <a:latin typeface="Calibri"/>
                <a:cs typeface="Calibri"/>
              </a:rPr>
              <a:t> </a:t>
            </a:r>
            <a:r>
              <a:rPr sz="1350" spc="50" dirty="0">
                <a:latin typeface="Calibri"/>
                <a:cs typeface="Calibri"/>
              </a:rPr>
              <a:t>Task</a:t>
            </a:r>
            <a:r>
              <a:rPr sz="1350" spc="15" dirty="0">
                <a:latin typeface="Calibri"/>
                <a:cs typeface="Calibri"/>
              </a:rPr>
              <a:t> </a:t>
            </a:r>
            <a:r>
              <a:rPr sz="1350" spc="50" dirty="0">
                <a:latin typeface="Calibri"/>
                <a:cs typeface="Calibri"/>
              </a:rPr>
              <a:t>Force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40" dirty="0">
                <a:latin typeface="Calibri"/>
                <a:cs typeface="Calibri"/>
              </a:rPr>
              <a:t>-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Οργανισμ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95332" y="1472564"/>
            <a:ext cx="200850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350" spc="55" dirty="0">
                <a:latin typeface="Calibri"/>
                <a:cs typeface="Calibri"/>
              </a:rPr>
              <a:t>ός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που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45" dirty="0">
                <a:latin typeface="Calibri"/>
                <a:cs typeface="Calibri"/>
              </a:rPr>
              <a:t>καθορίζει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πρότυπα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30019" y="1417002"/>
            <a:ext cx="26606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45" dirty="0">
                <a:latin typeface="Calibri"/>
                <a:cs typeface="Calibri"/>
              </a:rPr>
              <a:t>γ</a:t>
            </a:r>
            <a:r>
              <a:rPr sz="1350" spc="20" dirty="0">
                <a:latin typeface="Calibri"/>
                <a:cs typeface="Calibri"/>
              </a:rPr>
              <a:t>ι</a:t>
            </a:r>
            <a:r>
              <a:rPr sz="1350" spc="75" dirty="0">
                <a:latin typeface="Calibri"/>
                <a:cs typeface="Calibri"/>
              </a:rPr>
              <a:t>α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1515" y="1574531"/>
            <a:ext cx="6412865" cy="191516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505"/>
              </a:spcBef>
            </a:pPr>
            <a:r>
              <a:rPr sz="1350" spc="55" dirty="0">
                <a:latin typeface="Calibri"/>
                <a:cs typeface="Calibri"/>
              </a:rPr>
              <a:t>πρωτόκολλα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45" dirty="0">
                <a:latin typeface="Calibri"/>
                <a:cs typeface="Calibri"/>
              </a:rPr>
              <a:t>διαδικτύου)</a:t>
            </a:r>
            <a:endParaRPr sz="1350">
              <a:latin typeface="Calibri"/>
              <a:cs typeface="Calibri"/>
            </a:endParaRPr>
          </a:p>
          <a:p>
            <a:pPr marL="396240" indent="-182880">
              <a:lnSpc>
                <a:spcPct val="100000"/>
              </a:lnSpc>
              <a:spcBef>
                <a:spcPts val="88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120" dirty="0">
                <a:latin typeface="Calibri"/>
                <a:cs typeface="Calibri"/>
              </a:rPr>
              <a:t>με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βάση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το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TLS,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και</a:t>
            </a:r>
            <a:endParaRPr sz="1200">
              <a:latin typeface="Calibri"/>
              <a:cs typeface="Calibri"/>
            </a:endParaRPr>
          </a:p>
          <a:p>
            <a:pPr marL="396875" marR="5080" indent="-182880">
              <a:lnSpc>
                <a:spcPct val="103499"/>
              </a:lnSpc>
              <a:spcBef>
                <a:spcPts val="894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80" dirty="0">
                <a:latin typeface="Calibri"/>
                <a:cs typeface="Calibri"/>
              </a:rPr>
              <a:t>ακολουθεί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μοντέλο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πελάτη-εξυπηρετητή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λειτουργεί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μέσω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πρωτοκόλλου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UDP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(User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Datagram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Protocol)</a:t>
            </a:r>
            <a:endParaRPr sz="1200">
              <a:latin typeface="Calibri"/>
              <a:cs typeface="Calibri"/>
            </a:endParaRPr>
          </a:p>
          <a:p>
            <a:pPr marL="103505" marR="1034415" indent="-91440">
              <a:lnSpc>
                <a:spcPts val="1580"/>
              </a:lnSpc>
              <a:spcBef>
                <a:spcPts val="103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spc="100" dirty="0">
                <a:latin typeface="Calibri"/>
                <a:cs typeface="Calibri"/>
              </a:rPr>
              <a:t>Αυτό </a:t>
            </a:r>
            <a:r>
              <a:rPr sz="1350" spc="85" dirty="0">
                <a:latin typeface="Calibri"/>
                <a:cs typeface="Calibri"/>
              </a:rPr>
              <a:t>σημαίνει </a:t>
            </a:r>
            <a:r>
              <a:rPr sz="1350" spc="90" dirty="0">
                <a:latin typeface="Calibri"/>
                <a:cs typeface="Calibri"/>
              </a:rPr>
              <a:t>επίσης </a:t>
            </a:r>
            <a:r>
              <a:rPr sz="1350" spc="75" dirty="0">
                <a:latin typeface="Calibri"/>
                <a:cs typeface="Calibri"/>
              </a:rPr>
              <a:t>ότι </a:t>
            </a:r>
            <a:r>
              <a:rPr sz="1350" spc="80" dirty="0">
                <a:latin typeface="Calibri"/>
                <a:cs typeface="Calibri"/>
              </a:rPr>
              <a:t>οι </a:t>
            </a:r>
            <a:r>
              <a:rPr sz="1350" spc="90" dirty="0">
                <a:latin typeface="Calibri"/>
                <a:cs typeface="Calibri"/>
              </a:rPr>
              <a:t>συνδέσεις </a:t>
            </a:r>
            <a:r>
              <a:rPr sz="1350" spc="95" dirty="0">
                <a:latin typeface="Calibri"/>
                <a:cs typeface="Calibri"/>
              </a:rPr>
              <a:t>DTLS </a:t>
            </a:r>
            <a:r>
              <a:rPr sz="1350" spc="80" dirty="0">
                <a:latin typeface="Calibri"/>
                <a:cs typeface="Calibri"/>
              </a:rPr>
              <a:t>είναι </a:t>
            </a:r>
            <a:r>
              <a:rPr sz="1350" spc="95" dirty="0">
                <a:latin typeface="Calibri"/>
                <a:cs typeface="Calibri"/>
              </a:rPr>
              <a:t>γρήγορες </a:t>
            </a:r>
            <a:r>
              <a:rPr sz="1350" spc="90" dirty="0">
                <a:latin typeface="Calibri"/>
                <a:cs typeface="Calibri"/>
              </a:rPr>
              <a:t>στη </a:t>
            </a:r>
            <a:r>
              <a:rPr sz="1350" spc="9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διαδικασία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της,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αλλά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δεν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είναι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προσανατολισμένες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σύνδεση.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4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85" dirty="0">
                <a:latin typeface="Calibri"/>
                <a:cs typeface="Calibri"/>
              </a:rPr>
              <a:t>Επομένως,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υπάρχει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πιθανότητα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απώλειας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πακέτων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δεδομένων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4580" y="3635692"/>
            <a:ext cx="116839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5" dirty="0">
                <a:latin typeface="Calibri"/>
                <a:cs typeface="Calibri"/>
              </a:rPr>
              <a:t>.</a:t>
            </a:r>
            <a:r>
              <a:rPr sz="650" spc="-30" dirty="0">
                <a:latin typeface="Calibri"/>
                <a:cs typeface="Calibri"/>
              </a:rPr>
              <a:t>.</a:t>
            </a:r>
            <a:r>
              <a:rPr sz="650" spc="-25" dirty="0">
                <a:latin typeface="Calibri"/>
                <a:cs typeface="Calibri"/>
              </a:rPr>
              <a:t>.</a:t>
            </a:r>
            <a:r>
              <a:rPr sz="650" spc="-30" dirty="0">
                <a:latin typeface="Calibri"/>
                <a:cs typeface="Calibri"/>
              </a:rPr>
              <a:t>.</a:t>
            </a:r>
            <a:r>
              <a:rPr sz="650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66239" y="3657282"/>
            <a:ext cx="129222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5" dirty="0">
                <a:latin typeface="Calibri"/>
                <a:cs typeface="Calibri"/>
              </a:rPr>
              <a:t>Δημιουργία</a:t>
            </a:r>
            <a:r>
              <a:rPr sz="650" spc="15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καναλιού</a:t>
            </a:r>
            <a:r>
              <a:rPr sz="650" spc="15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στο</a:t>
            </a:r>
            <a:r>
              <a:rPr sz="650" spc="2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QUIC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08425" y="3593782"/>
            <a:ext cx="12192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0" dirty="0">
                <a:latin typeface="Calibri"/>
                <a:cs typeface="Calibri"/>
              </a:rPr>
              <a:t>.....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08725" y="3733165"/>
            <a:ext cx="116839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5" dirty="0">
                <a:latin typeface="Calibri"/>
                <a:cs typeface="Calibri"/>
              </a:rPr>
              <a:t>.</a:t>
            </a:r>
            <a:r>
              <a:rPr sz="650" spc="-30" dirty="0">
                <a:latin typeface="Calibri"/>
                <a:cs typeface="Calibri"/>
              </a:rPr>
              <a:t>.</a:t>
            </a:r>
            <a:r>
              <a:rPr sz="650" spc="-25" dirty="0">
                <a:latin typeface="Calibri"/>
                <a:cs typeface="Calibri"/>
              </a:rPr>
              <a:t>.</a:t>
            </a:r>
            <a:r>
              <a:rPr sz="650" spc="-30" dirty="0">
                <a:latin typeface="Calibri"/>
                <a:cs typeface="Calibri"/>
              </a:rPr>
              <a:t>.</a:t>
            </a:r>
            <a:r>
              <a:rPr sz="650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176952" y="6073457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2554" y="6251257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32742" y="3663632"/>
            <a:ext cx="6032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560">
              <a:lnSpc>
                <a:spcPct val="100000"/>
              </a:lnSpc>
              <a:spcBef>
                <a:spcPts val="100"/>
              </a:spcBef>
            </a:pPr>
            <a:r>
              <a:rPr sz="600" spc="55" dirty="0">
                <a:solidFill>
                  <a:srgbClr val="FFFFFF"/>
                </a:solidFill>
                <a:latin typeface="Calibri"/>
                <a:cs typeface="Calibri"/>
              </a:rPr>
              <a:t>Δεδομένα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05679" y="3576002"/>
            <a:ext cx="646430" cy="320675"/>
          </a:xfrm>
          <a:custGeom>
            <a:avLst/>
            <a:gdLst/>
            <a:ahLst/>
            <a:cxnLst/>
            <a:rect l="l" t="t" r="r" b="b"/>
            <a:pathLst>
              <a:path w="646429" h="320675">
                <a:moveTo>
                  <a:pt x="646430" y="0"/>
                </a:moveTo>
                <a:lnTo>
                  <a:pt x="0" y="0"/>
                </a:lnTo>
                <a:lnTo>
                  <a:pt x="0" y="320675"/>
                </a:lnTo>
                <a:lnTo>
                  <a:pt x="646430" y="320675"/>
                </a:lnTo>
                <a:lnTo>
                  <a:pt x="646430" y="0"/>
                </a:lnTo>
                <a:close/>
              </a:path>
            </a:pathLst>
          </a:custGeom>
          <a:solidFill>
            <a:srgbClr val="E12F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813617" y="3612832"/>
            <a:ext cx="603250" cy="23495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9845" algn="ctr">
              <a:lnSpc>
                <a:spcPct val="100000"/>
              </a:lnSpc>
              <a:spcBef>
                <a:spcPts val="325"/>
              </a:spcBef>
            </a:pPr>
            <a:r>
              <a:rPr sz="500" spc="-5" dirty="0">
                <a:solidFill>
                  <a:srgbClr val="FFFFFF"/>
                </a:solidFill>
                <a:latin typeface="Calibri"/>
                <a:cs typeface="Calibri"/>
              </a:rPr>
              <a:t>DTLS</a:t>
            </a:r>
            <a:endParaRPr sz="500">
              <a:latin typeface="Calibri"/>
              <a:cs typeface="Calibri"/>
            </a:endParaRPr>
          </a:p>
          <a:p>
            <a:pPr marL="28575" algn="ctr">
              <a:lnSpc>
                <a:spcPct val="100000"/>
              </a:lnSpc>
              <a:spcBef>
                <a:spcPts val="225"/>
              </a:spcBef>
            </a:pPr>
            <a:r>
              <a:rPr sz="500" spc="40" dirty="0">
                <a:solidFill>
                  <a:srgbClr val="FFFFFF"/>
                </a:solidFill>
                <a:latin typeface="Calibri"/>
                <a:cs typeface="Calibri"/>
              </a:rPr>
              <a:t>Κεφαλίδα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57662" y="3600767"/>
            <a:ext cx="629920" cy="304165"/>
          </a:xfrm>
          <a:prstGeom prst="rect">
            <a:avLst/>
          </a:prstGeom>
          <a:solidFill>
            <a:srgbClr val="91CF4F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650">
              <a:latin typeface="Times New Roman"/>
              <a:cs typeface="Times New Roman"/>
            </a:endParaRPr>
          </a:p>
          <a:p>
            <a:pPr marL="104139">
              <a:lnSpc>
                <a:spcPct val="100000"/>
              </a:lnSpc>
            </a:pPr>
            <a:r>
              <a:rPr sz="500" spc="35" dirty="0">
                <a:solidFill>
                  <a:srgbClr val="FFFFFF"/>
                </a:solidFill>
                <a:latin typeface="Calibri"/>
                <a:cs typeface="Calibri"/>
              </a:rPr>
              <a:t>Επικεφαλίδα</a:t>
            </a:r>
            <a:r>
              <a:rPr sz="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IP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9491662" y="293052"/>
          <a:ext cx="1992630" cy="14427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2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409">
                <a:tc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b="1" spc="45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latin typeface="Calibri"/>
                          <a:cs typeface="Calibri"/>
                        </a:rPr>
                        <a:t>εφαρμογής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48196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900" b="1" spc="3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3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2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μεταφοράς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marL="42799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900" b="1" spc="30" dirty="0">
                          <a:latin typeface="Calibri"/>
                          <a:cs typeface="Calibri"/>
                        </a:rPr>
                        <a:t>Πολυεπίπεδο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35" dirty="0">
                          <a:latin typeface="Calibri"/>
                          <a:cs typeface="Calibri"/>
                        </a:rPr>
                        <a:t>Ίντερνετ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6540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5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τύου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8600" cy="6880225"/>
            <a:chOff x="6882130" y="0"/>
            <a:chExt cx="530860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565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398462"/>
            <a:ext cx="5857240" cy="63055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240"/>
              </a:lnSpc>
              <a:spcBef>
                <a:spcPts val="405"/>
              </a:spcBef>
            </a:pPr>
            <a:r>
              <a:rPr spc="160" dirty="0"/>
              <a:t>Επίπεδο</a:t>
            </a:r>
            <a:r>
              <a:rPr spc="200" dirty="0"/>
              <a:t> </a:t>
            </a:r>
            <a:r>
              <a:rPr spc="170" dirty="0"/>
              <a:t>μεταφοράς</a:t>
            </a:r>
            <a:r>
              <a:rPr spc="204" dirty="0"/>
              <a:t> </a:t>
            </a:r>
            <a:r>
              <a:rPr spc="70" dirty="0"/>
              <a:t>-</a:t>
            </a:r>
            <a:r>
              <a:rPr spc="45" dirty="0"/>
              <a:t> </a:t>
            </a:r>
            <a:r>
              <a:rPr spc="160" dirty="0"/>
              <a:t>Γρήγορες</a:t>
            </a:r>
            <a:r>
              <a:rPr spc="195" dirty="0"/>
              <a:t> </a:t>
            </a:r>
            <a:r>
              <a:rPr spc="165" dirty="0"/>
              <a:t>συνδέσεις</a:t>
            </a:r>
            <a:r>
              <a:rPr spc="215" dirty="0"/>
              <a:t> </a:t>
            </a:r>
            <a:r>
              <a:rPr spc="150" dirty="0"/>
              <a:t>στο </a:t>
            </a:r>
            <a:r>
              <a:rPr spc="-509" dirty="0"/>
              <a:t> </a:t>
            </a:r>
            <a:r>
              <a:rPr spc="155" dirty="0"/>
              <a:t>Ίντερνετ</a:t>
            </a:r>
            <a:r>
              <a:rPr spc="204" dirty="0"/>
              <a:t> </a:t>
            </a:r>
            <a:r>
              <a:rPr spc="180" dirty="0"/>
              <a:t>UDP</a:t>
            </a:r>
            <a:r>
              <a:rPr spc="175" dirty="0"/>
              <a:t> </a:t>
            </a:r>
            <a:r>
              <a:rPr spc="170" dirty="0"/>
              <a:t>(QUIC)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176952" y="618712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1428750"/>
            <a:ext cx="9450070" cy="4180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292671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spc="100" dirty="0">
                <a:latin typeface="Calibri"/>
                <a:cs typeface="Calibri"/>
              </a:rPr>
              <a:t>Το </a:t>
            </a:r>
            <a:r>
              <a:rPr sz="1350" spc="105" dirty="0">
                <a:latin typeface="Calibri"/>
                <a:cs typeface="Calibri"/>
              </a:rPr>
              <a:t>QUIC </a:t>
            </a:r>
            <a:r>
              <a:rPr sz="1350" spc="80" dirty="0">
                <a:latin typeface="Calibri"/>
                <a:cs typeface="Calibri"/>
              </a:rPr>
              <a:t>είναι </a:t>
            </a:r>
            <a:r>
              <a:rPr sz="1350" spc="95" dirty="0">
                <a:latin typeface="Calibri"/>
                <a:cs typeface="Calibri"/>
              </a:rPr>
              <a:t>ένα </a:t>
            </a:r>
            <a:r>
              <a:rPr sz="1350" spc="100" dirty="0">
                <a:latin typeface="Calibri"/>
                <a:cs typeface="Calibri"/>
              </a:rPr>
              <a:t>πρωτόκολλο </a:t>
            </a:r>
            <a:r>
              <a:rPr sz="1350" spc="105" dirty="0">
                <a:latin typeface="Calibri"/>
                <a:cs typeface="Calibri"/>
              </a:rPr>
              <a:t>που </a:t>
            </a:r>
            <a:r>
              <a:rPr sz="1350" spc="85" dirty="0">
                <a:latin typeface="Calibri"/>
                <a:cs typeface="Calibri"/>
              </a:rPr>
              <a:t>υποστηρίζεται </a:t>
            </a:r>
            <a:r>
              <a:rPr sz="1350" spc="110" dirty="0">
                <a:latin typeface="Calibri"/>
                <a:cs typeface="Calibri"/>
              </a:rPr>
              <a:t>από </a:t>
            </a:r>
            <a:r>
              <a:rPr sz="1350" spc="90" dirty="0">
                <a:latin typeface="Calibri"/>
                <a:cs typeface="Calibri"/>
              </a:rPr>
              <a:t>την </a:t>
            </a:r>
            <a:r>
              <a:rPr sz="1350" spc="80" dirty="0">
                <a:latin typeface="Calibri"/>
                <a:cs typeface="Calibri"/>
              </a:rPr>
              <a:t>IETF </a:t>
            </a:r>
            <a:r>
              <a:rPr sz="1350" spc="75" dirty="0">
                <a:latin typeface="Calibri"/>
                <a:cs typeface="Calibri"/>
              </a:rPr>
              <a:t>(Internet </a:t>
            </a:r>
            <a:r>
              <a:rPr sz="1350" spc="8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Engineering </a:t>
            </a:r>
            <a:r>
              <a:rPr sz="1350" spc="90" dirty="0">
                <a:latin typeface="Calibri"/>
                <a:cs typeface="Calibri"/>
              </a:rPr>
              <a:t>Task Force </a:t>
            </a:r>
            <a:r>
              <a:rPr sz="1350" spc="60" dirty="0">
                <a:latin typeface="Calibri"/>
                <a:cs typeface="Calibri"/>
              </a:rPr>
              <a:t>- </a:t>
            </a:r>
            <a:r>
              <a:rPr sz="1350" spc="95" dirty="0">
                <a:latin typeface="Calibri"/>
                <a:cs typeface="Calibri"/>
              </a:rPr>
              <a:t>Οργανισμός </a:t>
            </a:r>
            <a:r>
              <a:rPr sz="1350" spc="105" dirty="0">
                <a:latin typeface="Calibri"/>
                <a:cs typeface="Calibri"/>
              </a:rPr>
              <a:t>που </a:t>
            </a:r>
            <a:r>
              <a:rPr sz="1350" spc="85" dirty="0">
                <a:latin typeface="Calibri"/>
                <a:cs typeface="Calibri"/>
              </a:rPr>
              <a:t>καθορίζει </a:t>
            </a:r>
            <a:r>
              <a:rPr sz="1350" spc="100" dirty="0">
                <a:latin typeface="Calibri"/>
                <a:cs typeface="Calibri"/>
              </a:rPr>
              <a:t>πρότυπα </a:t>
            </a:r>
            <a:r>
              <a:rPr sz="1350" spc="80" dirty="0">
                <a:latin typeface="Calibri"/>
                <a:cs typeface="Calibri"/>
              </a:rPr>
              <a:t>για </a:t>
            </a:r>
            <a:r>
              <a:rPr sz="1350" spc="100" dirty="0">
                <a:latin typeface="Calibri"/>
                <a:cs typeface="Calibri"/>
              </a:rPr>
              <a:t>πρωτόκολλα </a:t>
            </a:r>
            <a:r>
              <a:rPr sz="1350" spc="10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διαδικτύου), </a:t>
            </a:r>
            <a:r>
              <a:rPr sz="1350" spc="90" dirty="0">
                <a:latin typeface="Calibri"/>
                <a:cs typeface="Calibri"/>
              </a:rPr>
              <a:t>το </a:t>
            </a:r>
            <a:r>
              <a:rPr sz="1350" spc="95" dirty="0">
                <a:latin typeface="Calibri"/>
                <a:cs typeface="Calibri"/>
              </a:rPr>
              <a:t>οποίο </a:t>
            </a:r>
            <a:r>
              <a:rPr sz="1350" spc="85" dirty="0">
                <a:latin typeface="Calibri"/>
                <a:cs typeface="Calibri"/>
              </a:rPr>
              <a:t>μειώνει </a:t>
            </a:r>
            <a:r>
              <a:rPr sz="1350" spc="95" dirty="0">
                <a:latin typeface="Calibri"/>
                <a:cs typeface="Calibri"/>
              </a:rPr>
              <a:t>περαιτέρω </a:t>
            </a:r>
            <a:r>
              <a:rPr sz="1350" spc="70" dirty="0">
                <a:latin typeface="Calibri"/>
                <a:cs typeface="Calibri"/>
              </a:rPr>
              <a:t>τις </a:t>
            </a:r>
            <a:r>
              <a:rPr sz="1350" spc="90" dirty="0">
                <a:latin typeface="Calibri"/>
                <a:cs typeface="Calibri"/>
              </a:rPr>
              <a:t>συνδέσεις </a:t>
            </a:r>
            <a:r>
              <a:rPr sz="1350" spc="70" dirty="0">
                <a:latin typeface="Calibri"/>
                <a:cs typeface="Calibri"/>
              </a:rPr>
              <a:t>client </a:t>
            </a:r>
            <a:r>
              <a:rPr sz="1350" spc="95" dirty="0">
                <a:latin typeface="Calibri"/>
                <a:cs typeface="Calibri"/>
              </a:rPr>
              <a:t>(σύστημα </a:t>
            </a:r>
            <a:r>
              <a:rPr sz="1350" spc="110" dirty="0">
                <a:latin typeface="Calibri"/>
                <a:cs typeface="Calibri"/>
              </a:rPr>
              <a:t>ή </a:t>
            </a:r>
            <a:r>
              <a:rPr sz="1350" spc="114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πρόγραμμα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που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επικοινωνεί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με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εξυπηρετητή)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τους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χρόνους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σύνδεσής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τους.</a:t>
            </a:r>
            <a:endParaRPr sz="1350">
              <a:latin typeface="Calibri"/>
              <a:cs typeface="Calibri"/>
            </a:endParaRPr>
          </a:p>
          <a:p>
            <a:pPr marL="396875" marR="3408045" lvl="1" indent="-182880">
              <a:lnSpc>
                <a:spcPct val="103499"/>
              </a:lnSpc>
              <a:spcBef>
                <a:spcPts val="819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75" dirty="0">
                <a:latin typeface="Calibri"/>
                <a:cs typeface="Calibri"/>
              </a:rPr>
              <a:t>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ταχύτητα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αυτή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οφείλεται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στη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σύνδεσή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του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μέσω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UDP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(User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Datagram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Protocol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-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πρωτόκολλο μεταφοράς δεδομένων </a:t>
            </a:r>
            <a:r>
              <a:rPr sz="1200" spc="50" dirty="0">
                <a:latin typeface="Calibri"/>
                <a:cs typeface="Calibri"/>
              </a:rPr>
              <a:t>χωρίς </a:t>
            </a:r>
            <a:r>
              <a:rPr sz="1200" spc="40" dirty="0">
                <a:latin typeface="Calibri"/>
                <a:cs typeface="Calibri"/>
              </a:rPr>
              <a:t>επιβεβαίωση), </a:t>
            </a:r>
            <a:r>
              <a:rPr sz="1200" spc="55" dirty="0">
                <a:latin typeface="Calibri"/>
                <a:cs typeface="Calibri"/>
              </a:rPr>
              <a:t>δεν </a:t>
            </a:r>
            <a:r>
              <a:rPr sz="1200" spc="45" dirty="0">
                <a:latin typeface="Calibri"/>
                <a:cs typeface="Calibri"/>
              </a:rPr>
              <a:t>είναι 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προσανατολισμένη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στη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σύνδεση.</a:t>
            </a:r>
            <a:endParaRPr sz="120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95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spc="130" dirty="0">
                <a:latin typeface="Calibri"/>
                <a:cs typeface="Calibri"/>
              </a:rPr>
              <a:t>Με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σειρά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του,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QUIC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είναι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ένα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πρωτόκολλο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που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εγγυάται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την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ασφάλεια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1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50" dirty="0">
                <a:latin typeface="Calibri"/>
                <a:cs typeface="Calibri"/>
              </a:rPr>
              <a:t>Βασίζεται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στο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συνδυασμό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του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TLS1.3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μέσω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UDP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(User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Datagram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Protocol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-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πρωτόκολλο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μεταφοράς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δεδομένων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χωρίς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επιβεβαίωση)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9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55" dirty="0">
                <a:latin typeface="Calibri"/>
                <a:cs typeface="Calibri"/>
              </a:rPr>
              <a:t>Αυτό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σημαίνει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ότι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το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QUIC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βασίζεται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στο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TLS.3</a:t>
            </a:r>
            <a:endParaRPr sz="120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96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spc="90" dirty="0">
                <a:latin typeface="Calibri"/>
                <a:cs typeface="Calibri"/>
              </a:rPr>
              <a:t>Με</a:t>
            </a:r>
            <a:r>
              <a:rPr sz="1350" spc="-5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άλλα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45" dirty="0">
                <a:latin typeface="Calibri"/>
                <a:cs typeface="Calibri"/>
              </a:rPr>
              <a:t>λόγια: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80" dirty="0">
                <a:latin typeface="Calibri"/>
                <a:cs typeface="Calibri"/>
              </a:rPr>
              <a:t>HTTP/2: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TCP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συμβατό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TLS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1.2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TLS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1.3)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9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80" dirty="0">
                <a:latin typeface="Calibri"/>
                <a:cs typeface="Calibri"/>
              </a:rPr>
              <a:t>HTTP/3: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UDP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συμβατό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Calibri"/>
              <a:cs typeface="Calibri"/>
            </a:endParaRPr>
          </a:p>
          <a:p>
            <a:pPr marL="372110" marR="3802379" indent="-130175">
              <a:lnSpc>
                <a:spcPts val="1420"/>
              </a:lnSpc>
            </a:pPr>
            <a:r>
              <a:rPr sz="1200" spc="95" dirty="0">
                <a:latin typeface="Calibri"/>
                <a:cs typeface="Calibri"/>
              </a:rPr>
              <a:t>Ως </a:t>
            </a:r>
            <a:r>
              <a:rPr sz="1200" spc="80" dirty="0">
                <a:latin typeface="Calibri"/>
                <a:cs typeface="Calibri"/>
              </a:rPr>
              <a:t>εκ </a:t>
            </a:r>
            <a:r>
              <a:rPr sz="1200" spc="75" dirty="0">
                <a:latin typeface="Calibri"/>
                <a:cs typeface="Calibri"/>
              </a:rPr>
              <a:t>τούτου, </a:t>
            </a:r>
            <a:r>
              <a:rPr sz="1200" spc="80" dirty="0">
                <a:latin typeface="Calibri"/>
                <a:cs typeface="Calibri"/>
              </a:rPr>
              <a:t>τα </a:t>
            </a:r>
            <a:r>
              <a:rPr sz="1200" spc="85" dirty="0">
                <a:latin typeface="Calibri"/>
                <a:cs typeface="Calibri"/>
              </a:rPr>
              <a:t>συστήματα </a:t>
            </a:r>
            <a:r>
              <a:rPr sz="1200" spc="80" dirty="0">
                <a:latin typeface="Calibri"/>
                <a:cs typeface="Calibri"/>
              </a:rPr>
              <a:t>ελέγχου </a:t>
            </a:r>
            <a:r>
              <a:rPr sz="1200" spc="75" dirty="0">
                <a:latin typeface="Calibri"/>
                <a:cs typeface="Calibri"/>
              </a:rPr>
              <a:t>και </a:t>
            </a:r>
            <a:r>
              <a:rPr sz="1200" spc="70" dirty="0">
                <a:latin typeface="Calibri"/>
                <a:cs typeface="Calibri"/>
              </a:rPr>
              <a:t>οι </a:t>
            </a:r>
            <a:r>
              <a:rPr sz="1200" spc="85" dirty="0">
                <a:latin typeface="Calibri"/>
                <a:cs typeface="Calibri"/>
              </a:rPr>
              <a:t>υποσταθμοί </a:t>
            </a:r>
            <a:r>
              <a:rPr sz="1200" spc="75" dirty="0">
                <a:latin typeface="Calibri"/>
                <a:cs typeface="Calibri"/>
              </a:rPr>
              <a:t>ενέργειας </a:t>
            </a:r>
            <a:r>
              <a:rPr sz="1200" spc="95" dirty="0">
                <a:latin typeface="Calibri"/>
                <a:cs typeface="Calibri"/>
              </a:rPr>
              <a:t>θα 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μπορούσαν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να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βελτιστοποιήσουν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τις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επικοινωνίες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τους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χρησιμοποιώντας</a:t>
            </a:r>
            <a:endParaRPr sz="1200">
              <a:latin typeface="Calibri"/>
              <a:cs typeface="Calibri"/>
            </a:endParaRPr>
          </a:p>
          <a:p>
            <a:pPr marL="114300">
              <a:lnSpc>
                <a:spcPts val="1370"/>
              </a:lnSpc>
              <a:tabLst>
                <a:tab pos="372110" algn="l"/>
                <a:tab pos="5857875" algn="l"/>
              </a:tabLst>
            </a:pPr>
            <a:r>
              <a:rPr sz="1200" u="heavy" spc="425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	</a:t>
            </a:r>
            <a:r>
              <a:rPr sz="1200" u="heavy" spc="75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TLS1.3</a:t>
            </a:r>
            <a:r>
              <a:rPr sz="1200" u="heavy" spc="10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1200" u="heavy" spc="75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και</a:t>
            </a:r>
            <a:r>
              <a:rPr sz="1200" u="heavy" spc="15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1200" u="heavy" spc="80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QUIC.	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364922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99832" y="5630862"/>
            <a:ext cx="5037455" cy="621665"/>
            <a:chOff x="1199832" y="5630862"/>
            <a:chExt cx="5037455" cy="621665"/>
          </a:xfrm>
        </p:grpSpPr>
        <p:sp>
          <p:nvSpPr>
            <p:cNvPr id="12" name="object 12"/>
            <p:cNvSpPr/>
            <p:nvPr/>
          </p:nvSpPr>
          <p:spPr>
            <a:xfrm>
              <a:off x="5432424" y="5837872"/>
              <a:ext cx="593090" cy="320040"/>
            </a:xfrm>
            <a:custGeom>
              <a:avLst/>
              <a:gdLst/>
              <a:ahLst/>
              <a:cxnLst/>
              <a:rect l="l" t="t" r="r" b="b"/>
              <a:pathLst>
                <a:path w="593089" h="320039">
                  <a:moveTo>
                    <a:pt x="0" y="320039"/>
                  </a:moveTo>
                  <a:lnTo>
                    <a:pt x="592772" y="320039"/>
                  </a:lnTo>
                  <a:lnTo>
                    <a:pt x="592772" y="0"/>
                  </a:lnTo>
                  <a:lnTo>
                    <a:pt x="0" y="0"/>
                  </a:lnTo>
                  <a:lnTo>
                    <a:pt x="0" y="320039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86629" y="5837872"/>
              <a:ext cx="645795" cy="320040"/>
            </a:xfrm>
            <a:custGeom>
              <a:avLst/>
              <a:gdLst/>
              <a:ahLst/>
              <a:cxnLst/>
              <a:rect l="l" t="t" r="r" b="b"/>
              <a:pathLst>
                <a:path w="645795" h="320039">
                  <a:moveTo>
                    <a:pt x="0" y="0"/>
                  </a:moveTo>
                  <a:lnTo>
                    <a:pt x="645795" y="0"/>
                  </a:lnTo>
                  <a:lnTo>
                    <a:pt x="645795" y="320039"/>
                  </a:lnTo>
                  <a:lnTo>
                    <a:pt x="0" y="320039"/>
                  </a:lnTo>
                  <a:lnTo>
                    <a:pt x="0" y="0"/>
                  </a:lnTo>
                </a:path>
              </a:pathLst>
            </a:custGeom>
            <a:ln w="15874">
              <a:solidFill>
                <a:srgbClr val="931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30674" y="5837872"/>
              <a:ext cx="645795" cy="320040"/>
            </a:xfrm>
            <a:custGeom>
              <a:avLst/>
              <a:gdLst/>
              <a:ahLst/>
              <a:cxnLst/>
              <a:rect l="l" t="t" r="r" b="b"/>
              <a:pathLst>
                <a:path w="645795" h="320039">
                  <a:moveTo>
                    <a:pt x="0" y="0"/>
                  </a:moveTo>
                  <a:lnTo>
                    <a:pt x="645795" y="0"/>
                  </a:lnTo>
                  <a:lnTo>
                    <a:pt x="645795" y="320039"/>
                  </a:lnTo>
                  <a:lnTo>
                    <a:pt x="0" y="320039"/>
                  </a:lnTo>
                  <a:lnTo>
                    <a:pt x="0" y="0"/>
                  </a:lnTo>
                </a:path>
              </a:pathLst>
            </a:custGeom>
            <a:ln w="15874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81992" y="5630862"/>
              <a:ext cx="447992" cy="49688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207769" y="5762942"/>
              <a:ext cx="5021580" cy="481965"/>
            </a:xfrm>
            <a:custGeom>
              <a:avLst/>
              <a:gdLst/>
              <a:ahLst/>
              <a:cxnLst/>
              <a:rect l="l" t="t" r="r" b="b"/>
              <a:pathLst>
                <a:path w="5021580" h="481964">
                  <a:moveTo>
                    <a:pt x="73025" y="237172"/>
                  </a:moveTo>
                  <a:lnTo>
                    <a:pt x="301307" y="8890"/>
                  </a:lnTo>
                  <a:lnTo>
                    <a:pt x="301307" y="122872"/>
                  </a:lnTo>
                  <a:lnTo>
                    <a:pt x="2406967" y="122872"/>
                  </a:lnTo>
                  <a:lnTo>
                    <a:pt x="2406967" y="8890"/>
                  </a:lnTo>
                  <a:lnTo>
                    <a:pt x="2635250" y="237172"/>
                  </a:lnTo>
                  <a:lnTo>
                    <a:pt x="2406967" y="465137"/>
                  </a:lnTo>
                  <a:lnTo>
                    <a:pt x="2406967" y="351155"/>
                  </a:lnTo>
                  <a:lnTo>
                    <a:pt x="301307" y="351155"/>
                  </a:lnTo>
                  <a:lnTo>
                    <a:pt x="301307" y="465137"/>
                  </a:lnTo>
                  <a:lnTo>
                    <a:pt x="73025" y="237172"/>
                  </a:lnTo>
                </a:path>
                <a:path w="5021580" h="481964">
                  <a:moveTo>
                    <a:pt x="60325" y="0"/>
                  </a:moveTo>
                  <a:lnTo>
                    <a:pt x="95885" y="46355"/>
                  </a:lnTo>
                  <a:lnTo>
                    <a:pt x="108902" y="98425"/>
                  </a:lnTo>
                  <a:lnTo>
                    <a:pt x="117475" y="164782"/>
                  </a:lnTo>
                  <a:lnTo>
                    <a:pt x="120332" y="240665"/>
                  </a:lnTo>
                  <a:lnTo>
                    <a:pt x="117475" y="316865"/>
                  </a:lnTo>
                  <a:lnTo>
                    <a:pt x="108902" y="382905"/>
                  </a:lnTo>
                  <a:lnTo>
                    <a:pt x="95885" y="434975"/>
                  </a:lnTo>
                  <a:lnTo>
                    <a:pt x="60325" y="481647"/>
                  </a:lnTo>
                  <a:lnTo>
                    <a:pt x="41275" y="469265"/>
                  </a:lnTo>
                  <a:lnTo>
                    <a:pt x="24765" y="434975"/>
                  </a:lnTo>
                  <a:lnTo>
                    <a:pt x="11747" y="382905"/>
                  </a:lnTo>
                  <a:lnTo>
                    <a:pt x="3175" y="316865"/>
                  </a:lnTo>
                  <a:lnTo>
                    <a:pt x="0" y="240665"/>
                  </a:lnTo>
                  <a:lnTo>
                    <a:pt x="3175" y="164782"/>
                  </a:lnTo>
                  <a:lnTo>
                    <a:pt x="11747" y="98425"/>
                  </a:lnTo>
                  <a:lnTo>
                    <a:pt x="24765" y="46355"/>
                  </a:lnTo>
                  <a:lnTo>
                    <a:pt x="41275" y="12382"/>
                  </a:lnTo>
                  <a:lnTo>
                    <a:pt x="60325" y="0"/>
                  </a:lnTo>
                  <a:lnTo>
                    <a:pt x="4960937" y="0"/>
                  </a:lnTo>
                  <a:lnTo>
                    <a:pt x="4996497" y="46355"/>
                  </a:lnTo>
                  <a:lnTo>
                    <a:pt x="5009515" y="98425"/>
                  </a:lnTo>
                  <a:lnTo>
                    <a:pt x="5018087" y="164782"/>
                  </a:lnTo>
                  <a:lnTo>
                    <a:pt x="5021262" y="240665"/>
                  </a:lnTo>
                  <a:lnTo>
                    <a:pt x="5018087" y="316865"/>
                  </a:lnTo>
                  <a:lnTo>
                    <a:pt x="5009515" y="382905"/>
                  </a:lnTo>
                  <a:lnTo>
                    <a:pt x="4996497" y="434975"/>
                  </a:lnTo>
                  <a:lnTo>
                    <a:pt x="4979987" y="469265"/>
                  </a:lnTo>
                  <a:lnTo>
                    <a:pt x="4960937" y="481647"/>
                  </a:lnTo>
                  <a:lnTo>
                    <a:pt x="60325" y="48164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031557" y="5930265"/>
            <a:ext cx="116839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5" dirty="0">
                <a:latin typeface="Calibri"/>
                <a:cs typeface="Calibri"/>
              </a:rPr>
              <a:t>.</a:t>
            </a:r>
            <a:r>
              <a:rPr sz="650" spc="-30" dirty="0">
                <a:latin typeface="Calibri"/>
                <a:cs typeface="Calibri"/>
              </a:rPr>
              <a:t>.</a:t>
            </a:r>
            <a:r>
              <a:rPr sz="650" spc="-25" dirty="0">
                <a:latin typeface="Calibri"/>
                <a:cs typeface="Calibri"/>
              </a:rPr>
              <a:t>.</a:t>
            </a:r>
            <a:r>
              <a:rPr sz="650" spc="-30" dirty="0">
                <a:latin typeface="Calibri"/>
                <a:cs typeface="Calibri"/>
              </a:rPr>
              <a:t>.</a:t>
            </a:r>
            <a:r>
              <a:rPr sz="650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47507" y="5951537"/>
            <a:ext cx="134620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75" dirty="0">
                <a:latin typeface="Calibri"/>
                <a:cs typeface="Calibri"/>
              </a:rPr>
              <a:t>Δημιουργία</a:t>
            </a:r>
            <a:r>
              <a:rPr sz="650" spc="15" dirty="0">
                <a:latin typeface="Calibri"/>
                <a:cs typeface="Calibri"/>
              </a:rPr>
              <a:t> </a:t>
            </a:r>
            <a:r>
              <a:rPr sz="650" spc="75" dirty="0">
                <a:latin typeface="Calibri"/>
                <a:cs typeface="Calibri"/>
              </a:rPr>
              <a:t>καναλιού</a:t>
            </a:r>
            <a:r>
              <a:rPr sz="650" spc="20" dirty="0">
                <a:latin typeface="Calibri"/>
                <a:cs typeface="Calibri"/>
              </a:rPr>
              <a:t> </a:t>
            </a:r>
            <a:r>
              <a:rPr sz="650" spc="75" dirty="0">
                <a:latin typeface="Calibri"/>
                <a:cs typeface="Calibri"/>
              </a:rPr>
              <a:t>στο</a:t>
            </a:r>
            <a:r>
              <a:rPr sz="650" spc="20" dirty="0">
                <a:latin typeface="Calibri"/>
                <a:cs typeface="Calibri"/>
              </a:rPr>
              <a:t> </a:t>
            </a:r>
            <a:r>
              <a:rPr sz="650" spc="65" dirty="0">
                <a:latin typeface="Calibri"/>
                <a:cs typeface="Calibri"/>
              </a:rPr>
              <a:t>QUIC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89057" y="5887402"/>
            <a:ext cx="116839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5" dirty="0">
                <a:latin typeface="Calibri"/>
                <a:cs typeface="Calibri"/>
              </a:rPr>
              <a:t>.</a:t>
            </a:r>
            <a:r>
              <a:rPr sz="650" spc="-30" dirty="0">
                <a:latin typeface="Calibri"/>
                <a:cs typeface="Calibri"/>
              </a:rPr>
              <a:t>.</a:t>
            </a:r>
            <a:r>
              <a:rPr sz="650" spc="-25" dirty="0">
                <a:latin typeface="Calibri"/>
                <a:cs typeface="Calibri"/>
              </a:rPr>
              <a:t>.</a:t>
            </a:r>
            <a:r>
              <a:rPr sz="650" spc="-30" dirty="0">
                <a:latin typeface="Calibri"/>
                <a:cs typeface="Calibri"/>
              </a:rPr>
              <a:t>.</a:t>
            </a:r>
            <a:r>
              <a:rPr sz="650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83007" y="5930265"/>
            <a:ext cx="116839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5" dirty="0">
                <a:latin typeface="Calibri"/>
                <a:cs typeface="Calibri"/>
              </a:rPr>
              <a:t>.</a:t>
            </a:r>
            <a:r>
              <a:rPr sz="650" spc="-30" dirty="0">
                <a:latin typeface="Calibri"/>
                <a:cs typeface="Calibri"/>
              </a:rPr>
              <a:t>.</a:t>
            </a:r>
            <a:r>
              <a:rPr sz="650" spc="-25" dirty="0">
                <a:latin typeface="Calibri"/>
                <a:cs typeface="Calibri"/>
              </a:rPr>
              <a:t>.</a:t>
            </a:r>
            <a:r>
              <a:rPr sz="650" spc="-30" dirty="0">
                <a:latin typeface="Calibri"/>
                <a:cs typeface="Calibri"/>
              </a:rPr>
              <a:t>.</a:t>
            </a:r>
            <a:r>
              <a:rPr sz="650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32425" y="5837872"/>
            <a:ext cx="593090" cy="320040"/>
          </a:xfrm>
          <a:prstGeom prst="rect">
            <a:avLst/>
          </a:prstGeom>
          <a:ln w="15875">
            <a:solidFill>
              <a:srgbClr val="93110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650">
              <a:latin typeface="Times New Roman"/>
              <a:cs typeface="Times New Roman"/>
            </a:endParaRPr>
          </a:p>
          <a:p>
            <a:pPr marL="143510">
              <a:lnSpc>
                <a:spcPct val="100000"/>
              </a:lnSpc>
            </a:pPr>
            <a:r>
              <a:rPr sz="600" spc="55" dirty="0">
                <a:solidFill>
                  <a:srgbClr val="FFFFFF"/>
                </a:solidFill>
                <a:latin typeface="Calibri"/>
                <a:cs typeface="Calibri"/>
              </a:rPr>
              <a:t>Δεδομένα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786629" y="5837872"/>
            <a:ext cx="646430" cy="320675"/>
          </a:xfrm>
          <a:custGeom>
            <a:avLst/>
            <a:gdLst/>
            <a:ahLst/>
            <a:cxnLst/>
            <a:rect l="l" t="t" r="r" b="b"/>
            <a:pathLst>
              <a:path w="646429" h="320675">
                <a:moveTo>
                  <a:pt x="646430" y="0"/>
                </a:moveTo>
                <a:lnTo>
                  <a:pt x="0" y="0"/>
                </a:lnTo>
                <a:lnTo>
                  <a:pt x="0" y="320674"/>
                </a:lnTo>
                <a:lnTo>
                  <a:pt x="646430" y="320674"/>
                </a:lnTo>
                <a:lnTo>
                  <a:pt x="646430" y="0"/>
                </a:lnTo>
                <a:close/>
              </a:path>
            </a:pathLst>
          </a:custGeom>
          <a:solidFill>
            <a:srgbClr val="E12F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794567" y="5875337"/>
            <a:ext cx="629920" cy="23495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325"/>
              </a:spcBef>
            </a:pPr>
            <a:r>
              <a:rPr sz="500" spc="30" dirty="0">
                <a:solidFill>
                  <a:srgbClr val="FFFFFF"/>
                </a:solidFill>
                <a:latin typeface="Calibri"/>
                <a:cs typeface="Calibri"/>
              </a:rPr>
              <a:t>QUIC</a:t>
            </a:r>
            <a:endParaRPr sz="500">
              <a:latin typeface="Calibri"/>
              <a:cs typeface="Calibri"/>
            </a:endParaRPr>
          </a:p>
          <a:p>
            <a:pPr marL="153035">
              <a:lnSpc>
                <a:spcPct val="100000"/>
              </a:lnSpc>
              <a:spcBef>
                <a:spcPts val="225"/>
              </a:spcBef>
            </a:pPr>
            <a:r>
              <a:rPr sz="500" spc="40" dirty="0">
                <a:solidFill>
                  <a:srgbClr val="FFFFFF"/>
                </a:solidFill>
                <a:latin typeface="Calibri"/>
                <a:cs typeface="Calibri"/>
              </a:rPr>
              <a:t>Κεφαλίδα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38612" y="5845809"/>
            <a:ext cx="629920" cy="304165"/>
          </a:xfrm>
          <a:prstGeom prst="rect">
            <a:avLst/>
          </a:prstGeom>
          <a:solidFill>
            <a:srgbClr val="91CF4F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650">
              <a:latin typeface="Times New Roman"/>
              <a:cs typeface="Times New Roman"/>
            </a:endParaRPr>
          </a:p>
          <a:p>
            <a:pPr marL="104139">
              <a:lnSpc>
                <a:spcPct val="100000"/>
              </a:lnSpc>
            </a:pPr>
            <a:r>
              <a:rPr sz="500" spc="35" dirty="0">
                <a:solidFill>
                  <a:srgbClr val="FFFFFF"/>
                </a:solidFill>
                <a:latin typeface="Calibri"/>
                <a:cs typeface="Calibri"/>
              </a:rPr>
              <a:t>Επικεφαλίδα</a:t>
            </a:r>
            <a:r>
              <a:rPr sz="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IP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9491662" y="293052"/>
          <a:ext cx="1992630" cy="14427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2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409">
                <a:tc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b="1" spc="45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latin typeface="Calibri"/>
                          <a:cs typeface="Calibri"/>
                        </a:rPr>
                        <a:t>εφαρμογής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48196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900" b="1" spc="3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3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2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μεταφοράς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marL="42799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900" b="1" spc="30" dirty="0">
                          <a:latin typeface="Calibri"/>
                          <a:cs typeface="Calibri"/>
                        </a:rPr>
                        <a:t>Πολυεπίπεδο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35" dirty="0">
                          <a:latin typeface="Calibri"/>
                          <a:cs typeface="Calibri"/>
                        </a:rPr>
                        <a:t>Ίντερνετ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6540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5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τύου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5657" y="5715"/>
              <a:ext cx="5023167" cy="68522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20384" y="2846704"/>
            <a:ext cx="935672" cy="92043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43407" y="3154679"/>
            <a:ext cx="265112" cy="29273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823970" y="2953385"/>
            <a:ext cx="3437890" cy="1085215"/>
            <a:chOff x="3823970" y="2953385"/>
            <a:chExt cx="3437890" cy="1085215"/>
          </a:xfrm>
        </p:grpSpPr>
        <p:sp>
          <p:nvSpPr>
            <p:cNvPr id="10" name="object 10"/>
            <p:cNvSpPr/>
            <p:nvPr/>
          </p:nvSpPr>
          <p:spPr>
            <a:xfrm>
              <a:off x="3831907" y="3712527"/>
              <a:ext cx="3422015" cy="318135"/>
            </a:xfrm>
            <a:custGeom>
              <a:avLst/>
              <a:gdLst/>
              <a:ahLst/>
              <a:cxnLst/>
              <a:rect l="l" t="t" r="r" b="b"/>
              <a:pathLst>
                <a:path w="3422015" h="318135">
                  <a:moveTo>
                    <a:pt x="56832" y="156527"/>
                  </a:moveTo>
                  <a:lnTo>
                    <a:pt x="207644" y="5715"/>
                  </a:lnTo>
                  <a:lnTo>
                    <a:pt x="207644" y="80962"/>
                  </a:lnTo>
                  <a:lnTo>
                    <a:pt x="1900554" y="80962"/>
                  </a:lnTo>
                  <a:lnTo>
                    <a:pt x="1900554" y="5715"/>
                  </a:lnTo>
                  <a:lnTo>
                    <a:pt x="2051050" y="156527"/>
                  </a:lnTo>
                  <a:lnTo>
                    <a:pt x="1900554" y="307340"/>
                  </a:lnTo>
                  <a:lnTo>
                    <a:pt x="1900554" y="231775"/>
                  </a:lnTo>
                  <a:lnTo>
                    <a:pt x="207644" y="231775"/>
                  </a:lnTo>
                  <a:lnTo>
                    <a:pt x="207644" y="307340"/>
                  </a:lnTo>
                  <a:lnTo>
                    <a:pt x="56832" y="156527"/>
                  </a:lnTo>
                </a:path>
                <a:path w="3422015" h="318135">
                  <a:moveTo>
                    <a:pt x="39687" y="0"/>
                  </a:moveTo>
                  <a:lnTo>
                    <a:pt x="67944" y="46672"/>
                  </a:lnTo>
                  <a:lnTo>
                    <a:pt x="76517" y="97155"/>
                  </a:lnTo>
                  <a:lnTo>
                    <a:pt x="79692" y="159067"/>
                  </a:lnTo>
                  <a:lnTo>
                    <a:pt x="76517" y="220980"/>
                  </a:lnTo>
                  <a:lnTo>
                    <a:pt x="67944" y="271462"/>
                  </a:lnTo>
                  <a:lnTo>
                    <a:pt x="39687" y="318135"/>
                  </a:lnTo>
                  <a:lnTo>
                    <a:pt x="24447" y="305752"/>
                  </a:lnTo>
                  <a:lnTo>
                    <a:pt x="11747" y="271462"/>
                  </a:lnTo>
                  <a:lnTo>
                    <a:pt x="3175" y="220980"/>
                  </a:lnTo>
                  <a:lnTo>
                    <a:pt x="0" y="159067"/>
                  </a:lnTo>
                  <a:lnTo>
                    <a:pt x="3175" y="97155"/>
                  </a:lnTo>
                  <a:lnTo>
                    <a:pt x="11747" y="46672"/>
                  </a:lnTo>
                  <a:lnTo>
                    <a:pt x="24447" y="12382"/>
                  </a:lnTo>
                  <a:lnTo>
                    <a:pt x="39687" y="0"/>
                  </a:lnTo>
                  <a:lnTo>
                    <a:pt x="3381692" y="0"/>
                  </a:lnTo>
                  <a:lnTo>
                    <a:pt x="3397250" y="12382"/>
                  </a:lnTo>
                  <a:lnTo>
                    <a:pt x="3409950" y="46672"/>
                  </a:lnTo>
                  <a:lnTo>
                    <a:pt x="3418522" y="97155"/>
                  </a:lnTo>
                  <a:lnTo>
                    <a:pt x="3421697" y="159067"/>
                  </a:lnTo>
                  <a:lnTo>
                    <a:pt x="3418522" y="220980"/>
                  </a:lnTo>
                  <a:lnTo>
                    <a:pt x="3409950" y="271462"/>
                  </a:lnTo>
                  <a:lnTo>
                    <a:pt x="3397250" y="305752"/>
                  </a:lnTo>
                  <a:lnTo>
                    <a:pt x="3381692" y="318135"/>
                  </a:lnTo>
                  <a:lnTo>
                    <a:pt x="39687" y="318135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0960" y="2953385"/>
              <a:ext cx="713104" cy="7407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83032" y="3026727"/>
              <a:ext cx="649287" cy="63404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506845" y="3761422"/>
              <a:ext cx="422909" cy="235585"/>
            </a:xfrm>
            <a:custGeom>
              <a:avLst/>
              <a:gdLst/>
              <a:ahLst/>
              <a:cxnLst/>
              <a:rect l="l" t="t" r="r" b="b"/>
              <a:pathLst>
                <a:path w="422909" h="235585">
                  <a:moveTo>
                    <a:pt x="422909" y="0"/>
                  </a:moveTo>
                  <a:lnTo>
                    <a:pt x="0" y="0"/>
                  </a:lnTo>
                  <a:lnTo>
                    <a:pt x="0" y="235267"/>
                  </a:lnTo>
                  <a:lnTo>
                    <a:pt x="422909" y="235267"/>
                  </a:lnTo>
                  <a:lnTo>
                    <a:pt x="42290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06845" y="3761422"/>
              <a:ext cx="422909" cy="235585"/>
            </a:xfrm>
            <a:custGeom>
              <a:avLst/>
              <a:gdLst/>
              <a:ahLst/>
              <a:cxnLst/>
              <a:rect l="l" t="t" r="r" b="b"/>
              <a:pathLst>
                <a:path w="422909" h="235585">
                  <a:moveTo>
                    <a:pt x="0" y="0"/>
                  </a:moveTo>
                  <a:lnTo>
                    <a:pt x="422909" y="0"/>
                  </a:lnTo>
                  <a:lnTo>
                    <a:pt x="422909" y="235267"/>
                  </a:lnTo>
                  <a:lnTo>
                    <a:pt x="0" y="23526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931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72187" y="3761422"/>
              <a:ext cx="422909" cy="235585"/>
            </a:xfrm>
            <a:custGeom>
              <a:avLst/>
              <a:gdLst/>
              <a:ahLst/>
              <a:cxnLst/>
              <a:rect l="l" t="t" r="r" b="b"/>
              <a:pathLst>
                <a:path w="422910" h="235585">
                  <a:moveTo>
                    <a:pt x="0" y="0"/>
                  </a:moveTo>
                  <a:lnTo>
                    <a:pt x="422910" y="0"/>
                  </a:lnTo>
                  <a:lnTo>
                    <a:pt x="422910" y="235267"/>
                  </a:lnTo>
                  <a:lnTo>
                    <a:pt x="0" y="23526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66559" y="3596640"/>
            <a:ext cx="381000" cy="390207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4486592" y="3145472"/>
            <a:ext cx="1082040" cy="289560"/>
            <a:chOff x="4486592" y="3145472"/>
            <a:chExt cx="1082040" cy="289560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86592" y="3145472"/>
              <a:ext cx="265112" cy="28956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785677" y="3230562"/>
              <a:ext cx="782955" cy="138430"/>
            </a:xfrm>
            <a:custGeom>
              <a:avLst/>
              <a:gdLst/>
              <a:ahLst/>
              <a:cxnLst/>
              <a:rect l="l" t="t" r="r" b="b"/>
              <a:pathLst>
                <a:path w="782954" h="138429">
                  <a:moveTo>
                    <a:pt x="69214" y="0"/>
                  </a:moveTo>
                  <a:lnTo>
                    <a:pt x="0" y="69214"/>
                  </a:lnTo>
                  <a:lnTo>
                    <a:pt x="69214" y="138429"/>
                  </a:lnTo>
                  <a:lnTo>
                    <a:pt x="69214" y="103822"/>
                  </a:lnTo>
                  <a:lnTo>
                    <a:pt x="748347" y="103822"/>
                  </a:lnTo>
                  <a:lnTo>
                    <a:pt x="782955" y="69214"/>
                  </a:lnTo>
                  <a:lnTo>
                    <a:pt x="748347" y="34607"/>
                  </a:lnTo>
                  <a:lnTo>
                    <a:pt x="69214" y="34607"/>
                  </a:lnTo>
                  <a:lnTo>
                    <a:pt x="69214" y="0"/>
                  </a:lnTo>
                  <a:close/>
                </a:path>
                <a:path w="782954" h="138429">
                  <a:moveTo>
                    <a:pt x="748347" y="103822"/>
                  </a:moveTo>
                  <a:lnTo>
                    <a:pt x="713739" y="103822"/>
                  </a:lnTo>
                  <a:lnTo>
                    <a:pt x="713739" y="138429"/>
                  </a:lnTo>
                  <a:lnTo>
                    <a:pt x="748347" y="103822"/>
                  </a:lnTo>
                  <a:close/>
                </a:path>
                <a:path w="782954" h="138429">
                  <a:moveTo>
                    <a:pt x="713739" y="0"/>
                  </a:moveTo>
                  <a:lnTo>
                    <a:pt x="713739" y="34607"/>
                  </a:lnTo>
                  <a:lnTo>
                    <a:pt x="748347" y="34607"/>
                  </a:lnTo>
                  <a:lnTo>
                    <a:pt x="71373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001384" y="4953000"/>
            <a:ext cx="935672" cy="92043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24407" y="5263832"/>
            <a:ext cx="265112" cy="289559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3577590" y="5050472"/>
            <a:ext cx="4257040" cy="1080770"/>
            <a:chOff x="3577590" y="5050472"/>
            <a:chExt cx="4257040" cy="1080770"/>
          </a:xfrm>
        </p:grpSpPr>
        <p:sp>
          <p:nvSpPr>
            <p:cNvPr id="23" name="object 23"/>
            <p:cNvSpPr/>
            <p:nvPr/>
          </p:nvSpPr>
          <p:spPr>
            <a:xfrm>
              <a:off x="3585527" y="5805169"/>
              <a:ext cx="4241165" cy="318135"/>
            </a:xfrm>
            <a:custGeom>
              <a:avLst/>
              <a:gdLst/>
              <a:ahLst/>
              <a:cxnLst/>
              <a:rect l="l" t="t" r="r" b="b"/>
              <a:pathLst>
                <a:path w="4241165" h="318135">
                  <a:moveTo>
                    <a:pt x="56514" y="156527"/>
                  </a:moveTo>
                  <a:lnTo>
                    <a:pt x="207327" y="5714"/>
                  </a:lnTo>
                  <a:lnTo>
                    <a:pt x="207327" y="80962"/>
                  </a:lnTo>
                  <a:lnTo>
                    <a:pt x="1900237" y="80962"/>
                  </a:lnTo>
                  <a:lnTo>
                    <a:pt x="1900237" y="5714"/>
                  </a:lnTo>
                  <a:lnTo>
                    <a:pt x="2050732" y="156527"/>
                  </a:lnTo>
                  <a:lnTo>
                    <a:pt x="1900237" y="307339"/>
                  </a:lnTo>
                  <a:lnTo>
                    <a:pt x="1900237" y="231774"/>
                  </a:lnTo>
                  <a:lnTo>
                    <a:pt x="207327" y="231774"/>
                  </a:lnTo>
                  <a:lnTo>
                    <a:pt x="207327" y="307339"/>
                  </a:lnTo>
                  <a:lnTo>
                    <a:pt x="56514" y="156527"/>
                  </a:lnTo>
                </a:path>
                <a:path w="4241165" h="318135">
                  <a:moveTo>
                    <a:pt x="39687" y="0"/>
                  </a:moveTo>
                  <a:lnTo>
                    <a:pt x="67945" y="46672"/>
                  </a:lnTo>
                  <a:lnTo>
                    <a:pt x="76517" y="97154"/>
                  </a:lnTo>
                  <a:lnTo>
                    <a:pt x="79375" y="159067"/>
                  </a:lnTo>
                  <a:lnTo>
                    <a:pt x="76517" y="220979"/>
                  </a:lnTo>
                  <a:lnTo>
                    <a:pt x="67945" y="271462"/>
                  </a:lnTo>
                  <a:lnTo>
                    <a:pt x="39687" y="318134"/>
                  </a:lnTo>
                  <a:lnTo>
                    <a:pt x="24130" y="305752"/>
                  </a:lnTo>
                  <a:lnTo>
                    <a:pt x="11747" y="271462"/>
                  </a:lnTo>
                  <a:lnTo>
                    <a:pt x="3175" y="220979"/>
                  </a:lnTo>
                  <a:lnTo>
                    <a:pt x="0" y="159067"/>
                  </a:lnTo>
                  <a:lnTo>
                    <a:pt x="3175" y="97154"/>
                  </a:lnTo>
                  <a:lnTo>
                    <a:pt x="11747" y="46672"/>
                  </a:lnTo>
                  <a:lnTo>
                    <a:pt x="24130" y="12382"/>
                  </a:lnTo>
                  <a:lnTo>
                    <a:pt x="39687" y="0"/>
                  </a:lnTo>
                  <a:lnTo>
                    <a:pt x="4201160" y="0"/>
                  </a:lnTo>
                  <a:lnTo>
                    <a:pt x="4216717" y="12382"/>
                  </a:lnTo>
                  <a:lnTo>
                    <a:pt x="4229417" y="46672"/>
                  </a:lnTo>
                  <a:lnTo>
                    <a:pt x="4237990" y="97154"/>
                  </a:lnTo>
                  <a:lnTo>
                    <a:pt x="4241165" y="159067"/>
                  </a:lnTo>
                  <a:lnTo>
                    <a:pt x="4237990" y="220979"/>
                  </a:lnTo>
                  <a:lnTo>
                    <a:pt x="4229417" y="271462"/>
                  </a:lnTo>
                  <a:lnTo>
                    <a:pt x="4216717" y="305752"/>
                  </a:lnTo>
                  <a:lnTo>
                    <a:pt x="4201160" y="318134"/>
                  </a:lnTo>
                  <a:lnTo>
                    <a:pt x="39687" y="318134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57600" y="5050472"/>
              <a:ext cx="710247" cy="74072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67207" y="5132704"/>
              <a:ext cx="646112" cy="63690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691630" y="5854064"/>
              <a:ext cx="974090" cy="235585"/>
            </a:xfrm>
            <a:custGeom>
              <a:avLst/>
              <a:gdLst/>
              <a:ahLst/>
              <a:cxnLst/>
              <a:rect l="l" t="t" r="r" b="b"/>
              <a:pathLst>
                <a:path w="974090" h="235585">
                  <a:moveTo>
                    <a:pt x="973772" y="0"/>
                  </a:moveTo>
                  <a:lnTo>
                    <a:pt x="0" y="0"/>
                  </a:lnTo>
                  <a:lnTo>
                    <a:pt x="0" y="235267"/>
                  </a:lnTo>
                  <a:lnTo>
                    <a:pt x="973772" y="235267"/>
                  </a:lnTo>
                  <a:lnTo>
                    <a:pt x="97377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691630" y="5854064"/>
              <a:ext cx="974090" cy="235585"/>
            </a:xfrm>
            <a:custGeom>
              <a:avLst/>
              <a:gdLst/>
              <a:ahLst/>
              <a:cxnLst/>
              <a:rect l="l" t="t" r="r" b="b"/>
              <a:pathLst>
                <a:path w="974090" h="235585">
                  <a:moveTo>
                    <a:pt x="0" y="0"/>
                  </a:moveTo>
                  <a:lnTo>
                    <a:pt x="973772" y="0"/>
                  </a:lnTo>
                  <a:lnTo>
                    <a:pt x="973772" y="235267"/>
                  </a:lnTo>
                  <a:lnTo>
                    <a:pt x="0" y="23526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931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825807" y="5854064"/>
              <a:ext cx="422909" cy="235585"/>
            </a:xfrm>
            <a:custGeom>
              <a:avLst/>
              <a:gdLst/>
              <a:ahLst/>
              <a:cxnLst/>
              <a:rect l="l" t="t" r="r" b="b"/>
              <a:pathLst>
                <a:path w="422910" h="235585">
                  <a:moveTo>
                    <a:pt x="0" y="0"/>
                  </a:moveTo>
                  <a:lnTo>
                    <a:pt x="422909" y="0"/>
                  </a:lnTo>
                  <a:lnTo>
                    <a:pt x="422909" y="235267"/>
                  </a:lnTo>
                  <a:lnTo>
                    <a:pt x="0" y="23526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73232" y="5242559"/>
              <a:ext cx="262254" cy="29273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824095" y="5338444"/>
              <a:ext cx="782955" cy="138430"/>
            </a:xfrm>
            <a:custGeom>
              <a:avLst/>
              <a:gdLst/>
              <a:ahLst/>
              <a:cxnLst/>
              <a:rect l="l" t="t" r="r" b="b"/>
              <a:pathLst>
                <a:path w="782954" h="138429">
                  <a:moveTo>
                    <a:pt x="69214" y="0"/>
                  </a:moveTo>
                  <a:lnTo>
                    <a:pt x="0" y="69214"/>
                  </a:lnTo>
                  <a:lnTo>
                    <a:pt x="69214" y="138429"/>
                  </a:lnTo>
                  <a:lnTo>
                    <a:pt x="69214" y="103822"/>
                  </a:lnTo>
                  <a:lnTo>
                    <a:pt x="748347" y="103822"/>
                  </a:lnTo>
                  <a:lnTo>
                    <a:pt x="782954" y="69214"/>
                  </a:lnTo>
                  <a:lnTo>
                    <a:pt x="748347" y="34607"/>
                  </a:lnTo>
                  <a:lnTo>
                    <a:pt x="69214" y="34607"/>
                  </a:lnTo>
                  <a:lnTo>
                    <a:pt x="69214" y="0"/>
                  </a:lnTo>
                  <a:close/>
                </a:path>
                <a:path w="782954" h="138429">
                  <a:moveTo>
                    <a:pt x="748347" y="103822"/>
                  </a:moveTo>
                  <a:lnTo>
                    <a:pt x="713739" y="103822"/>
                  </a:lnTo>
                  <a:lnTo>
                    <a:pt x="713739" y="138429"/>
                  </a:lnTo>
                  <a:lnTo>
                    <a:pt x="748347" y="103822"/>
                  </a:lnTo>
                  <a:close/>
                </a:path>
                <a:path w="782954" h="138429">
                  <a:moveTo>
                    <a:pt x="713739" y="0"/>
                  </a:moveTo>
                  <a:lnTo>
                    <a:pt x="713739" y="34607"/>
                  </a:lnTo>
                  <a:lnTo>
                    <a:pt x="748347" y="34607"/>
                  </a:lnTo>
                  <a:lnTo>
                    <a:pt x="71373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4754879" y="3176587"/>
            <a:ext cx="843280" cy="331470"/>
            <a:chOff x="4754879" y="3176587"/>
            <a:chExt cx="843280" cy="331470"/>
          </a:xfrm>
        </p:grpSpPr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63464" y="3297237"/>
              <a:ext cx="274637" cy="21050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791074" y="3184525"/>
              <a:ext cx="799465" cy="225425"/>
            </a:xfrm>
            <a:custGeom>
              <a:avLst/>
              <a:gdLst/>
              <a:ahLst/>
              <a:cxnLst/>
              <a:rect l="l" t="t" r="r" b="b"/>
              <a:pathLst>
                <a:path w="799464" h="225425">
                  <a:moveTo>
                    <a:pt x="771207" y="0"/>
                  </a:moveTo>
                  <a:lnTo>
                    <a:pt x="0" y="0"/>
                  </a:lnTo>
                  <a:lnTo>
                    <a:pt x="11112" y="8889"/>
                  </a:lnTo>
                  <a:lnTo>
                    <a:pt x="20002" y="33020"/>
                  </a:lnTo>
                  <a:lnTo>
                    <a:pt x="26035" y="68897"/>
                  </a:lnTo>
                  <a:lnTo>
                    <a:pt x="28257" y="112712"/>
                  </a:lnTo>
                  <a:lnTo>
                    <a:pt x="26035" y="156527"/>
                  </a:lnTo>
                  <a:lnTo>
                    <a:pt x="20002" y="192404"/>
                  </a:lnTo>
                  <a:lnTo>
                    <a:pt x="11112" y="216535"/>
                  </a:lnTo>
                  <a:lnTo>
                    <a:pt x="0" y="225107"/>
                  </a:lnTo>
                  <a:lnTo>
                    <a:pt x="771207" y="225107"/>
                  </a:lnTo>
                  <a:lnTo>
                    <a:pt x="782002" y="216535"/>
                  </a:lnTo>
                  <a:lnTo>
                    <a:pt x="791210" y="192404"/>
                  </a:lnTo>
                  <a:lnTo>
                    <a:pt x="797242" y="156527"/>
                  </a:lnTo>
                  <a:lnTo>
                    <a:pt x="799464" y="112712"/>
                  </a:lnTo>
                  <a:lnTo>
                    <a:pt x="797242" y="68897"/>
                  </a:lnTo>
                  <a:lnTo>
                    <a:pt x="791210" y="33020"/>
                  </a:lnTo>
                  <a:lnTo>
                    <a:pt x="782002" y="8889"/>
                  </a:lnTo>
                  <a:lnTo>
                    <a:pt x="771207" y="0"/>
                  </a:lnTo>
                  <a:close/>
                </a:path>
              </a:pathLst>
            </a:custGeom>
            <a:solidFill>
              <a:srgbClr val="EB7B6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762817" y="3184525"/>
              <a:ext cx="56515" cy="225425"/>
            </a:xfrm>
            <a:custGeom>
              <a:avLst/>
              <a:gdLst/>
              <a:ahLst/>
              <a:cxnLst/>
              <a:rect l="l" t="t" r="r" b="b"/>
              <a:pathLst>
                <a:path w="56514" h="225425">
                  <a:moveTo>
                    <a:pt x="28257" y="0"/>
                  </a:moveTo>
                  <a:lnTo>
                    <a:pt x="17145" y="8889"/>
                  </a:lnTo>
                  <a:lnTo>
                    <a:pt x="8255" y="33020"/>
                  </a:lnTo>
                  <a:lnTo>
                    <a:pt x="2222" y="68897"/>
                  </a:lnTo>
                  <a:lnTo>
                    <a:pt x="0" y="112712"/>
                  </a:lnTo>
                  <a:lnTo>
                    <a:pt x="2222" y="156527"/>
                  </a:lnTo>
                  <a:lnTo>
                    <a:pt x="8255" y="192404"/>
                  </a:lnTo>
                  <a:lnTo>
                    <a:pt x="17145" y="216535"/>
                  </a:lnTo>
                  <a:lnTo>
                    <a:pt x="28257" y="225107"/>
                  </a:lnTo>
                  <a:lnTo>
                    <a:pt x="39052" y="216535"/>
                  </a:lnTo>
                  <a:lnTo>
                    <a:pt x="47942" y="192404"/>
                  </a:lnTo>
                  <a:lnTo>
                    <a:pt x="53975" y="156527"/>
                  </a:lnTo>
                  <a:lnTo>
                    <a:pt x="56197" y="112712"/>
                  </a:lnTo>
                  <a:lnTo>
                    <a:pt x="53975" y="68897"/>
                  </a:lnTo>
                  <a:lnTo>
                    <a:pt x="47942" y="33020"/>
                  </a:lnTo>
                  <a:lnTo>
                    <a:pt x="39052" y="8889"/>
                  </a:lnTo>
                  <a:lnTo>
                    <a:pt x="28257" y="0"/>
                  </a:lnTo>
                  <a:close/>
                </a:path>
              </a:pathLst>
            </a:custGeom>
            <a:solidFill>
              <a:srgbClr val="F2AFA8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762817" y="3184525"/>
              <a:ext cx="827405" cy="225425"/>
            </a:xfrm>
            <a:custGeom>
              <a:avLst/>
              <a:gdLst/>
              <a:ahLst/>
              <a:cxnLst/>
              <a:rect l="l" t="t" r="r" b="b"/>
              <a:pathLst>
                <a:path w="827404" h="225425">
                  <a:moveTo>
                    <a:pt x="28257" y="0"/>
                  </a:moveTo>
                  <a:lnTo>
                    <a:pt x="47942" y="33020"/>
                  </a:lnTo>
                  <a:lnTo>
                    <a:pt x="56197" y="112712"/>
                  </a:lnTo>
                  <a:lnTo>
                    <a:pt x="53975" y="156527"/>
                  </a:lnTo>
                  <a:lnTo>
                    <a:pt x="39052" y="216535"/>
                  </a:lnTo>
                  <a:lnTo>
                    <a:pt x="28257" y="225107"/>
                  </a:lnTo>
                  <a:lnTo>
                    <a:pt x="17145" y="216535"/>
                  </a:lnTo>
                  <a:lnTo>
                    <a:pt x="8255" y="192404"/>
                  </a:lnTo>
                  <a:lnTo>
                    <a:pt x="2222" y="156527"/>
                  </a:lnTo>
                  <a:lnTo>
                    <a:pt x="0" y="112712"/>
                  </a:lnTo>
                  <a:lnTo>
                    <a:pt x="2222" y="68897"/>
                  </a:lnTo>
                  <a:lnTo>
                    <a:pt x="8255" y="33020"/>
                  </a:lnTo>
                  <a:lnTo>
                    <a:pt x="17145" y="8889"/>
                  </a:lnTo>
                  <a:lnTo>
                    <a:pt x="28257" y="0"/>
                  </a:lnTo>
                  <a:lnTo>
                    <a:pt x="799465" y="0"/>
                  </a:lnTo>
                  <a:lnTo>
                    <a:pt x="810260" y="8889"/>
                  </a:lnTo>
                  <a:lnTo>
                    <a:pt x="819150" y="33020"/>
                  </a:lnTo>
                  <a:lnTo>
                    <a:pt x="825182" y="68897"/>
                  </a:lnTo>
                  <a:lnTo>
                    <a:pt x="827405" y="112712"/>
                  </a:lnTo>
                  <a:lnTo>
                    <a:pt x="825182" y="156527"/>
                  </a:lnTo>
                  <a:lnTo>
                    <a:pt x="819150" y="192404"/>
                  </a:lnTo>
                  <a:lnTo>
                    <a:pt x="810260" y="216535"/>
                  </a:lnTo>
                  <a:lnTo>
                    <a:pt x="799465" y="225107"/>
                  </a:lnTo>
                  <a:lnTo>
                    <a:pt x="28257" y="22510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4561840" y="5205095"/>
            <a:ext cx="1442085" cy="419100"/>
            <a:chOff x="4561840" y="5205095"/>
            <a:chExt cx="1442085" cy="419100"/>
          </a:xfrm>
        </p:grpSpPr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67922" y="5413692"/>
              <a:ext cx="274637" cy="21050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895532" y="5300980"/>
              <a:ext cx="799465" cy="225425"/>
            </a:xfrm>
            <a:custGeom>
              <a:avLst/>
              <a:gdLst/>
              <a:ahLst/>
              <a:cxnLst/>
              <a:rect l="l" t="t" r="r" b="b"/>
              <a:pathLst>
                <a:path w="799464" h="225425">
                  <a:moveTo>
                    <a:pt x="771207" y="0"/>
                  </a:moveTo>
                  <a:lnTo>
                    <a:pt x="0" y="0"/>
                  </a:lnTo>
                  <a:lnTo>
                    <a:pt x="11112" y="8890"/>
                  </a:lnTo>
                  <a:lnTo>
                    <a:pt x="20002" y="33020"/>
                  </a:lnTo>
                  <a:lnTo>
                    <a:pt x="26034" y="68897"/>
                  </a:lnTo>
                  <a:lnTo>
                    <a:pt x="28257" y="112712"/>
                  </a:lnTo>
                  <a:lnTo>
                    <a:pt x="26034" y="156527"/>
                  </a:lnTo>
                  <a:lnTo>
                    <a:pt x="20002" y="192405"/>
                  </a:lnTo>
                  <a:lnTo>
                    <a:pt x="11112" y="216535"/>
                  </a:lnTo>
                  <a:lnTo>
                    <a:pt x="0" y="225107"/>
                  </a:lnTo>
                  <a:lnTo>
                    <a:pt x="771207" y="225107"/>
                  </a:lnTo>
                  <a:lnTo>
                    <a:pt x="782002" y="216535"/>
                  </a:lnTo>
                  <a:lnTo>
                    <a:pt x="791209" y="192405"/>
                  </a:lnTo>
                  <a:lnTo>
                    <a:pt x="797242" y="156527"/>
                  </a:lnTo>
                  <a:lnTo>
                    <a:pt x="799464" y="112712"/>
                  </a:lnTo>
                  <a:lnTo>
                    <a:pt x="797242" y="68897"/>
                  </a:lnTo>
                  <a:lnTo>
                    <a:pt x="791209" y="33020"/>
                  </a:lnTo>
                  <a:lnTo>
                    <a:pt x="782002" y="8890"/>
                  </a:lnTo>
                  <a:lnTo>
                    <a:pt x="771207" y="0"/>
                  </a:lnTo>
                  <a:close/>
                </a:path>
              </a:pathLst>
            </a:custGeom>
            <a:solidFill>
              <a:srgbClr val="EB7B6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867275" y="5300980"/>
              <a:ext cx="56515" cy="225425"/>
            </a:xfrm>
            <a:custGeom>
              <a:avLst/>
              <a:gdLst/>
              <a:ahLst/>
              <a:cxnLst/>
              <a:rect l="l" t="t" r="r" b="b"/>
              <a:pathLst>
                <a:path w="56514" h="225425">
                  <a:moveTo>
                    <a:pt x="28257" y="0"/>
                  </a:moveTo>
                  <a:lnTo>
                    <a:pt x="17145" y="8890"/>
                  </a:lnTo>
                  <a:lnTo>
                    <a:pt x="8254" y="33020"/>
                  </a:lnTo>
                  <a:lnTo>
                    <a:pt x="2222" y="68897"/>
                  </a:lnTo>
                  <a:lnTo>
                    <a:pt x="0" y="112712"/>
                  </a:lnTo>
                  <a:lnTo>
                    <a:pt x="2222" y="156527"/>
                  </a:lnTo>
                  <a:lnTo>
                    <a:pt x="8254" y="192405"/>
                  </a:lnTo>
                  <a:lnTo>
                    <a:pt x="17145" y="216535"/>
                  </a:lnTo>
                  <a:lnTo>
                    <a:pt x="28257" y="225107"/>
                  </a:lnTo>
                  <a:lnTo>
                    <a:pt x="39052" y="216535"/>
                  </a:lnTo>
                  <a:lnTo>
                    <a:pt x="47942" y="192405"/>
                  </a:lnTo>
                  <a:lnTo>
                    <a:pt x="53975" y="156527"/>
                  </a:lnTo>
                  <a:lnTo>
                    <a:pt x="56197" y="112712"/>
                  </a:lnTo>
                  <a:lnTo>
                    <a:pt x="53975" y="68897"/>
                  </a:lnTo>
                  <a:lnTo>
                    <a:pt x="47942" y="33020"/>
                  </a:lnTo>
                  <a:lnTo>
                    <a:pt x="39052" y="8890"/>
                  </a:lnTo>
                  <a:lnTo>
                    <a:pt x="28257" y="0"/>
                  </a:lnTo>
                  <a:close/>
                </a:path>
              </a:pathLst>
            </a:custGeom>
            <a:solidFill>
              <a:srgbClr val="F2AFA8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867275" y="5300980"/>
              <a:ext cx="827405" cy="225425"/>
            </a:xfrm>
            <a:custGeom>
              <a:avLst/>
              <a:gdLst/>
              <a:ahLst/>
              <a:cxnLst/>
              <a:rect l="l" t="t" r="r" b="b"/>
              <a:pathLst>
                <a:path w="827404" h="225425">
                  <a:moveTo>
                    <a:pt x="28257" y="0"/>
                  </a:moveTo>
                  <a:lnTo>
                    <a:pt x="47942" y="33020"/>
                  </a:lnTo>
                  <a:lnTo>
                    <a:pt x="56197" y="112712"/>
                  </a:lnTo>
                  <a:lnTo>
                    <a:pt x="53975" y="156527"/>
                  </a:lnTo>
                  <a:lnTo>
                    <a:pt x="39052" y="216535"/>
                  </a:lnTo>
                  <a:lnTo>
                    <a:pt x="28257" y="225107"/>
                  </a:lnTo>
                  <a:lnTo>
                    <a:pt x="17145" y="216535"/>
                  </a:lnTo>
                  <a:lnTo>
                    <a:pt x="8254" y="192405"/>
                  </a:lnTo>
                  <a:lnTo>
                    <a:pt x="2222" y="156527"/>
                  </a:lnTo>
                  <a:lnTo>
                    <a:pt x="0" y="112712"/>
                  </a:lnTo>
                  <a:lnTo>
                    <a:pt x="2222" y="68897"/>
                  </a:lnTo>
                  <a:lnTo>
                    <a:pt x="8254" y="33020"/>
                  </a:lnTo>
                  <a:lnTo>
                    <a:pt x="17145" y="8890"/>
                  </a:lnTo>
                  <a:lnTo>
                    <a:pt x="28257" y="0"/>
                  </a:lnTo>
                  <a:lnTo>
                    <a:pt x="799464" y="0"/>
                  </a:lnTo>
                  <a:lnTo>
                    <a:pt x="810260" y="8890"/>
                  </a:lnTo>
                  <a:lnTo>
                    <a:pt x="819150" y="33020"/>
                  </a:lnTo>
                  <a:lnTo>
                    <a:pt x="825182" y="68897"/>
                  </a:lnTo>
                  <a:lnTo>
                    <a:pt x="827404" y="112712"/>
                  </a:lnTo>
                  <a:lnTo>
                    <a:pt x="825182" y="156527"/>
                  </a:lnTo>
                  <a:lnTo>
                    <a:pt x="819150" y="192405"/>
                  </a:lnTo>
                  <a:lnTo>
                    <a:pt x="810260" y="216535"/>
                  </a:lnTo>
                  <a:lnTo>
                    <a:pt x="799464" y="225107"/>
                  </a:lnTo>
                  <a:lnTo>
                    <a:pt x="28257" y="22510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61840" y="5211445"/>
              <a:ext cx="306704" cy="33686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96902" y="5205095"/>
              <a:ext cx="306704" cy="336867"/>
            </a:xfrm>
            <a:prstGeom prst="rect">
              <a:avLst/>
            </a:prstGeom>
          </p:spPr>
        </p:pic>
      </p:grpSp>
      <p:sp>
        <p:nvSpPr>
          <p:cNvPr id="43" name="object 43"/>
          <p:cNvSpPr/>
          <p:nvPr/>
        </p:nvSpPr>
        <p:spPr>
          <a:xfrm>
            <a:off x="6261734" y="5854065"/>
            <a:ext cx="430530" cy="229870"/>
          </a:xfrm>
          <a:custGeom>
            <a:avLst/>
            <a:gdLst/>
            <a:ahLst/>
            <a:cxnLst/>
            <a:rect l="l" t="t" r="r" b="b"/>
            <a:pathLst>
              <a:path w="430529" h="229870">
                <a:moveTo>
                  <a:pt x="0" y="0"/>
                </a:moveTo>
                <a:lnTo>
                  <a:pt x="430212" y="0"/>
                </a:lnTo>
                <a:lnTo>
                  <a:pt x="430212" y="229552"/>
                </a:lnTo>
                <a:lnTo>
                  <a:pt x="0" y="229552"/>
                </a:lnTo>
                <a:lnTo>
                  <a:pt x="0" y="0"/>
                </a:lnTo>
              </a:path>
            </a:pathLst>
          </a:custGeom>
          <a:ln w="15875">
            <a:solidFill>
              <a:srgbClr val="BC8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6767512" y="5666104"/>
            <a:ext cx="1026160" cy="411480"/>
            <a:chOff x="6767512" y="5666104"/>
            <a:chExt cx="1026160" cy="411480"/>
          </a:xfrm>
        </p:grpSpPr>
        <p:sp>
          <p:nvSpPr>
            <p:cNvPr id="45" name="object 45"/>
            <p:cNvSpPr/>
            <p:nvPr/>
          </p:nvSpPr>
          <p:spPr>
            <a:xfrm>
              <a:off x="6777037" y="5891212"/>
              <a:ext cx="787400" cy="154940"/>
            </a:xfrm>
            <a:custGeom>
              <a:avLst/>
              <a:gdLst/>
              <a:ahLst/>
              <a:cxnLst/>
              <a:rect l="l" t="t" r="r" b="b"/>
              <a:pathLst>
                <a:path w="787400" h="154939">
                  <a:moveTo>
                    <a:pt x="0" y="0"/>
                  </a:moveTo>
                  <a:lnTo>
                    <a:pt x="374015" y="0"/>
                  </a:lnTo>
                  <a:lnTo>
                    <a:pt x="374015" y="154940"/>
                  </a:lnTo>
                  <a:lnTo>
                    <a:pt x="0" y="154940"/>
                  </a:lnTo>
                  <a:lnTo>
                    <a:pt x="0" y="0"/>
                  </a:lnTo>
                </a:path>
                <a:path w="787400" h="154939">
                  <a:moveTo>
                    <a:pt x="384809" y="0"/>
                  </a:moveTo>
                  <a:lnTo>
                    <a:pt x="787400" y="0"/>
                  </a:lnTo>
                  <a:lnTo>
                    <a:pt x="787400" y="154940"/>
                  </a:lnTo>
                  <a:lnTo>
                    <a:pt x="384809" y="154940"/>
                  </a:lnTo>
                  <a:lnTo>
                    <a:pt x="384809" y="0"/>
                  </a:lnTo>
                </a:path>
              </a:pathLst>
            </a:custGeom>
            <a:ln w="1905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88225" y="5666104"/>
              <a:ext cx="405447" cy="411479"/>
            </a:xfrm>
            <a:prstGeom prst="rect">
              <a:avLst/>
            </a:prstGeom>
          </p:spPr>
        </p:pic>
      </p:grp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36582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Πολυεπίπεδο</a:t>
            </a:r>
            <a:r>
              <a:rPr spc="175" dirty="0"/>
              <a:t> </a:t>
            </a:r>
            <a:r>
              <a:rPr spc="155" dirty="0"/>
              <a:t>Ίντερνετ</a:t>
            </a:r>
            <a:r>
              <a:rPr spc="180" dirty="0"/>
              <a:t> </a:t>
            </a:r>
            <a:r>
              <a:rPr spc="140" dirty="0"/>
              <a:t>IPSec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4598352" y="3129597"/>
            <a:ext cx="20066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5" dirty="0">
                <a:latin typeface="Calibri"/>
                <a:cs typeface="Calibri"/>
              </a:rPr>
              <a:t>SL</a:t>
            </a:r>
            <a:r>
              <a:rPr sz="500" b="1" spc="15" dirty="0">
                <a:latin typeface="Calibri"/>
                <a:cs typeface="Calibri"/>
              </a:rPr>
              <a:t>AV</a:t>
            </a:r>
            <a:r>
              <a:rPr sz="500" b="1" spc="25" dirty="0">
                <a:latin typeface="Calibri"/>
                <a:cs typeface="Calibri"/>
              </a:rPr>
              <a:t>E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91515" y="1453469"/>
            <a:ext cx="7251065" cy="14249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6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200" spc="120" dirty="0">
                <a:latin typeface="Calibri"/>
                <a:cs typeface="Calibri"/>
              </a:rPr>
              <a:t>Το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IPsec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προσθέτει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δύο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τρόπους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ενθυλάκωσης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των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δεδομένων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σε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ασφαλές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πακέτο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δεδομένων: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1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b="1" spc="35" dirty="0">
                <a:latin typeface="Calibri"/>
                <a:cs typeface="Calibri"/>
              </a:rPr>
              <a:t>Λειτουργία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spc="25" dirty="0">
                <a:latin typeface="Calibri"/>
                <a:cs typeface="Calibri"/>
              </a:rPr>
              <a:t>μεταφοράς:</a:t>
            </a:r>
            <a:endParaRPr sz="1050">
              <a:latin typeface="Calibri"/>
              <a:cs typeface="Calibri"/>
            </a:endParaRPr>
          </a:p>
          <a:p>
            <a:pPr marL="579120" marR="1000760" lvl="2" indent="-182880">
              <a:lnSpc>
                <a:spcPts val="1060"/>
              </a:lnSpc>
              <a:spcBef>
                <a:spcPts val="915"/>
              </a:spcBef>
              <a:buSzPct val="133333"/>
              <a:buFont typeface="Arial"/>
              <a:buChar char="•"/>
              <a:tabLst>
                <a:tab pos="579120" algn="l"/>
                <a:tab pos="579755" algn="l"/>
              </a:tabLst>
            </a:pPr>
            <a:r>
              <a:rPr sz="900" spc="70" dirty="0">
                <a:latin typeface="Calibri"/>
                <a:cs typeface="Calibri"/>
              </a:rPr>
              <a:t>Μεταξύ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δύο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κόμβων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(απομακρυσμένη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σύνδεση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VPN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(Virtual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Private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Network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-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ασφαλής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απομακρυσμένη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πρόσβαση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σε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δίκτυα)),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όπου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δεν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υπάρχουν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ενδιάμεσα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στοιχεία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διοχέτευση,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όπως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δρομολογητές.</a:t>
            </a:r>
            <a:endParaRPr sz="900">
              <a:latin typeface="Calibri"/>
              <a:cs typeface="Calibri"/>
            </a:endParaRPr>
          </a:p>
          <a:p>
            <a:pPr lvl="2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750">
              <a:latin typeface="Calibri"/>
              <a:cs typeface="Calibri"/>
            </a:endParaRPr>
          </a:p>
          <a:p>
            <a:pPr marL="579120" marR="1059815" lvl="2" indent="-182880">
              <a:lnSpc>
                <a:spcPts val="1040"/>
              </a:lnSpc>
              <a:buSzPct val="133333"/>
              <a:buFont typeface="Arial"/>
              <a:buChar char="•"/>
              <a:tabLst>
                <a:tab pos="579120" algn="l"/>
                <a:tab pos="579755" algn="l"/>
              </a:tabLst>
            </a:pPr>
            <a:r>
              <a:rPr sz="900" spc="85" dirty="0">
                <a:latin typeface="Calibri"/>
                <a:cs typeface="Calibri"/>
              </a:rPr>
              <a:t>Το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ωφέλιμο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φορτίο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του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πακέτου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λογισμικού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κρυπτογραφείται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και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ολόκληρο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το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ωφέλιμο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φορτίο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και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ορισμένα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πεδία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της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επικεφαλίδας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του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πακέτου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δεδομένων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πιστοποιούνται.</a:t>
            </a:r>
            <a:endParaRPr sz="900">
              <a:latin typeface="Calibri"/>
              <a:cs typeface="Calibri"/>
            </a:endParaRPr>
          </a:p>
          <a:p>
            <a:pPr marL="4166235" marR="2647950" indent="127000">
              <a:lnSpc>
                <a:spcPct val="100000"/>
              </a:lnSpc>
              <a:spcBef>
                <a:spcPts val="65"/>
              </a:spcBef>
            </a:pPr>
            <a:r>
              <a:rPr sz="350" b="1" spc="5" dirty="0">
                <a:solidFill>
                  <a:srgbClr val="BF0000"/>
                </a:solidFill>
                <a:latin typeface="Calibri"/>
                <a:cs typeface="Calibri"/>
              </a:rPr>
              <a:t>ModbusTCP/ </a:t>
            </a:r>
            <a:r>
              <a:rPr sz="35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350" b="1" dirty="0">
                <a:solidFill>
                  <a:srgbClr val="BF0000"/>
                </a:solidFill>
                <a:latin typeface="Calibri"/>
                <a:cs typeface="Calibri"/>
              </a:rPr>
              <a:t>DNP3/S7/CIP/HTTP/...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754370" y="2943542"/>
            <a:ext cx="25209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5" dirty="0">
                <a:latin typeface="Calibri"/>
                <a:cs typeface="Calibri"/>
              </a:rPr>
              <a:t>M</a:t>
            </a:r>
            <a:r>
              <a:rPr sz="500" b="1" dirty="0">
                <a:latin typeface="Calibri"/>
                <a:cs typeface="Calibri"/>
              </a:rPr>
              <a:t>AS</a:t>
            </a:r>
            <a:r>
              <a:rPr sz="500" b="1" spc="-5" dirty="0">
                <a:latin typeface="Calibri"/>
                <a:cs typeface="Calibri"/>
              </a:rPr>
              <a:t>TE</a:t>
            </a:r>
            <a:r>
              <a:rPr sz="500" b="1" spc="10" dirty="0">
                <a:latin typeface="Calibri"/>
                <a:cs typeface="Calibri"/>
              </a:rPr>
              <a:t>R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773804" y="3506152"/>
            <a:ext cx="933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30" dirty="0">
                <a:latin typeface="Calibri"/>
                <a:cs typeface="Calibri"/>
              </a:rPr>
              <a:t>.</a:t>
            </a:r>
            <a:r>
              <a:rPr sz="500" spc="-25" dirty="0">
                <a:latin typeface="Calibri"/>
                <a:cs typeface="Calibri"/>
              </a:rPr>
              <a:t>..</a:t>
            </a:r>
            <a:r>
              <a:rPr sz="500" spc="-30" dirty="0">
                <a:latin typeface="Calibri"/>
                <a:cs typeface="Calibri"/>
              </a:rPr>
              <a:t>.</a:t>
            </a:r>
            <a:r>
              <a:rPr sz="500" dirty="0">
                <a:latin typeface="Calibri"/>
                <a:cs typeface="Calibri"/>
              </a:rPr>
              <a:t>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162425" y="3534092"/>
            <a:ext cx="100584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45" dirty="0">
                <a:latin typeface="Calibri"/>
                <a:cs typeface="Calibri"/>
              </a:rPr>
              <a:t>Δημιουργία</a:t>
            </a:r>
            <a:r>
              <a:rPr sz="500" spc="5" dirty="0">
                <a:latin typeface="Calibri"/>
                <a:cs typeface="Calibri"/>
              </a:rPr>
              <a:t> </a:t>
            </a:r>
            <a:r>
              <a:rPr sz="500" spc="45" dirty="0">
                <a:latin typeface="Calibri"/>
                <a:cs typeface="Calibri"/>
              </a:rPr>
              <a:t>καναλιού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45" dirty="0">
                <a:latin typeface="Calibri"/>
                <a:cs typeface="Calibri"/>
              </a:rPr>
              <a:t>στο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IPSec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935979" y="3515042"/>
            <a:ext cx="10477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10" dirty="0">
                <a:latin typeface="Calibri"/>
                <a:cs typeface="Calibri"/>
              </a:rPr>
              <a:t>.</a:t>
            </a:r>
            <a:r>
              <a:rPr sz="500" spc="-15" dirty="0">
                <a:latin typeface="Calibri"/>
                <a:cs typeface="Calibri"/>
              </a:rPr>
              <a:t>..</a:t>
            </a:r>
            <a:r>
              <a:rPr sz="500" spc="-10" dirty="0">
                <a:latin typeface="Calibri"/>
                <a:cs typeface="Calibri"/>
              </a:rPr>
              <a:t>.</a:t>
            </a:r>
            <a:r>
              <a:rPr sz="500" spc="15" dirty="0">
                <a:latin typeface="Calibri"/>
                <a:cs typeface="Calibri"/>
              </a:rPr>
              <a:t>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92810" y="3790315"/>
            <a:ext cx="6520815" cy="1187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4945" marR="5608320" indent="-182245">
              <a:lnSpc>
                <a:spcPct val="101800"/>
              </a:lnSpc>
              <a:spcBef>
                <a:spcPts val="75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b="1" spc="80" dirty="0">
                <a:latin typeface="Calibri"/>
                <a:cs typeface="Calibri"/>
              </a:rPr>
              <a:t>Λ</a:t>
            </a:r>
            <a:r>
              <a:rPr sz="1050" b="1" spc="60" dirty="0">
                <a:latin typeface="Calibri"/>
                <a:cs typeface="Calibri"/>
              </a:rPr>
              <a:t>ε</a:t>
            </a:r>
            <a:r>
              <a:rPr sz="1050" b="1" spc="35" dirty="0">
                <a:latin typeface="Calibri"/>
                <a:cs typeface="Calibri"/>
              </a:rPr>
              <a:t>ι</a:t>
            </a:r>
            <a:r>
              <a:rPr sz="1050" b="1" spc="45" dirty="0">
                <a:latin typeface="Calibri"/>
                <a:cs typeface="Calibri"/>
              </a:rPr>
              <a:t>τ</a:t>
            </a:r>
            <a:r>
              <a:rPr sz="1050" b="1" spc="70" dirty="0">
                <a:latin typeface="Calibri"/>
                <a:cs typeface="Calibri"/>
              </a:rPr>
              <a:t>ο</a:t>
            </a:r>
            <a:r>
              <a:rPr sz="1050" b="1" spc="75" dirty="0">
                <a:latin typeface="Calibri"/>
                <a:cs typeface="Calibri"/>
              </a:rPr>
              <a:t>υ</a:t>
            </a:r>
            <a:r>
              <a:rPr sz="1050" b="1" spc="65" dirty="0">
                <a:latin typeface="Calibri"/>
                <a:cs typeface="Calibri"/>
              </a:rPr>
              <a:t>ρ</a:t>
            </a:r>
            <a:r>
              <a:rPr sz="1050" b="1" spc="60" dirty="0">
                <a:latin typeface="Calibri"/>
                <a:cs typeface="Calibri"/>
              </a:rPr>
              <a:t>γ</a:t>
            </a:r>
            <a:r>
              <a:rPr sz="1050" b="1" spc="35" dirty="0">
                <a:latin typeface="Calibri"/>
                <a:cs typeface="Calibri"/>
              </a:rPr>
              <a:t>ί</a:t>
            </a:r>
            <a:r>
              <a:rPr sz="1050" b="1" spc="55" dirty="0">
                <a:latin typeface="Calibri"/>
                <a:cs typeface="Calibri"/>
              </a:rPr>
              <a:t>α  </a:t>
            </a:r>
            <a:r>
              <a:rPr sz="1050" b="1" spc="50" dirty="0">
                <a:latin typeface="Calibri"/>
                <a:cs typeface="Calibri"/>
              </a:rPr>
              <a:t>σήραγγας: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 marL="378460" lvl="1" indent="-182880">
              <a:lnSpc>
                <a:spcPct val="100000"/>
              </a:lnSpc>
              <a:buSzPct val="133333"/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z="900" spc="70" dirty="0">
                <a:latin typeface="Calibri"/>
                <a:cs typeface="Calibri"/>
              </a:rPr>
              <a:t>Μεταξύ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δικτύων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site-to-site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VPN)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ενδιάμεσα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στοιχεία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όπως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δρομολογητές</a:t>
            </a:r>
            <a:endParaRPr sz="900">
              <a:latin typeface="Calibri"/>
              <a:cs typeface="Calibri"/>
            </a:endParaRPr>
          </a:p>
          <a:p>
            <a:pPr marL="377825" marR="5080" lvl="1" indent="-182880">
              <a:lnSpc>
                <a:spcPct val="103200"/>
              </a:lnSpc>
              <a:spcBef>
                <a:spcPts val="805"/>
              </a:spcBef>
              <a:buSzPct val="133333"/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z="900" spc="90" dirty="0">
                <a:latin typeface="Calibri"/>
                <a:cs typeface="Calibri"/>
              </a:rPr>
              <a:t>Ολόκληρο </a:t>
            </a:r>
            <a:r>
              <a:rPr sz="900" spc="80" dirty="0">
                <a:latin typeface="Calibri"/>
                <a:cs typeface="Calibri"/>
              </a:rPr>
              <a:t>το </a:t>
            </a:r>
            <a:r>
              <a:rPr sz="900" spc="85" dirty="0">
                <a:latin typeface="Calibri"/>
                <a:cs typeface="Calibri"/>
              </a:rPr>
              <a:t>πακέτο </a:t>
            </a:r>
            <a:r>
              <a:rPr sz="900" spc="90" dirty="0">
                <a:latin typeface="Calibri"/>
                <a:cs typeface="Calibri"/>
              </a:rPr>
              <a:t>δεδομένων </a:t>
            </a:r>
            <a:r>
              <a:rPr sz="900" spc="80" dirty="0">
                <a:latin typeface="Calibri"/>
                <a:cs typeface="Calibri"/>
              </a:rPr>
              <a:t>κρυπτογραφείται, </a:t>
            </a:r>
            <a:r>
              <a:rPr sz="900" spc="85" dirty="0">
                <a:latin typeface="Calibri"/>
                <a:cs typeface="Calibri"/>
              </a:rPr>
              <a:t>δημιουργώντας </a:t>
            </a:r>
            <a:r>
              <a:rPr sz="900" spc="80" dirty="0">
                <a:latin typeface="Calibri"/>
                <a:cs typeface="Calibri"/>
              </a:rPr>
              <a:t>μια επικεφαλίδα </a:t>
            </a:r>
            <a:r>
              <a:rPr sz="900" spc="85" dirty="0">
                <a:latin typeface="Calibri"/>
                <a:cs typeface="Calibri"/>
              </a:rPr>
              <a:t>με </a:t>
            </a:r>
            <a:r>
              <a:rPr sz="900" spc="60" dirty="0">
                <a:latin typeface="Calibri"/>
                <a:cs typeface="Calibri"/>
              </a:rPr>
              <a:t>τις </a:t>
            </a:r>
            <a:r>
              <a:rPr sz="900" spc="70" dirty="0">
                <a:latin typeface="Calibri"/>
                <a:cs typeface="Calibri"/>
              </a:rPr>
              <a:t>IPS </a:t>
            </a:r>
            <a:r>
              <a:rPr sz="900" spc="65" dirty="0">
                <a:latin typeface="Calibri"/>
                <a:cs typeface="Calibri"/>
              </a:rPr>
              <a:t>(Intrusion 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Prevention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System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-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Σύστημα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πρόληψης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εισβολών)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των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δρομολογητών,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και</a:t>
            </a:r>
            <a:r>
              <a:rPr sz="900" spc="29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το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ωφέλιμο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φορτίο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και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ορισμένα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πεδία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της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επικεφαλίδας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του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πακέτου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πιστοποιούνται.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383087" y="5484495"/>
            <a:ext cx="20066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5" dirty="0">
                <a:latin typeface="Calibri"/>
                <a:cs typeface="Calibri"/>
              </a:rPr>
              <a:t>SL</a:t>
            </a:r>
            <a:r>
              <a:rPr sz="500" b="1" spc="15" dirty="0">
                <a:latin typeface="Calibri"/>
                <a:cs typeface="Calibri"/>
              </a:rPr>
              <a:t>AV</a:t>
            </a:r>
            <a:r>
              <a:rPr sz="500" b="1" spc="25" dirty="0">
                <a:latin typeface="Calibri"/>
                <a:cs typeface="Calibri"/>
              </a:rPr>
              <a:t>E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949825" y="5119370"/>
            <a:ext cx="45465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00">
              <a:lnSpc>
                <a:spcPct val="100000"/>
              </a:lnSpc>
              <a:spcBef>
                <a:spcPts val="100"/>
              </a:spcBef>
            </a:pPr>
            <a:r>
              <a:rPr sz="350" b="1" spc="5" dirty="0">
                <a:solidFill>
                  <a:srgbClr val="BF0000"/>
                </a:solidFill>
                <a:latin typeface="Calibri"/>
                <a:cs typeface="Calibri"/>
              </a:rPr>
              <a:t>ModbusTCP/ </a:t>
            </a:r>
            <a:r>
              <a:rPr sz="35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350" b="1" dirty="0">
                <a:solidFill>
                  <a:srgbClr val="BF0000"/>
                </a:solidFill>
                <a:latin typeface="Calibri"/>
                <a:cs typeface="Calibri"/>
              </a:rPr>
              <a:t>DNP3/S7/CIP/HTTP/...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143625" y="5301615"/>
            <a:ext cx="25209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5" dirty="0">
                <a:latin typeface="Calibri"/>
                <a:cs typeface="Calibri"/>
              </a:rPr>
              <a:t>M</a:t>
            </a:r>
            <a:r>
              <a:rPr sz="500" b="1" dirty="0">
                <a:latin typeface="Calibri"/>
                <a:cs typeface="Calibri"/>
              </a:rPr>
              <a:t>AS</a:t>
            </a:r>
            <a:r>
              <a:rPr sz="500" b="1" spc="-5" dirty="0">
                <a:latin typeface="Calibri"/>
                <a:cs typeface="Calibri"/>
              </a:rPr>
              <a:t>TE</a:t>
            </a:r>
            <a:r>
              <a:rPr sz="500" b="1" spc="10" dirty="0">
                <a:latin typeface="Calibri"/>
                <a:cs typeface="Calibri"/>
              </a:rPr>
              <a:t>R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528059" y="5917565"/>
            <a:ext cx="933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30" dirty="0">
                <a:latin typeface="Calibri"/>
                <a:cs typeface="Calibri"/>
              </a:rPr>
              <a:t>.</a:t>
            </a:r>
            <a:r>
              <a:rPr sz="500" spc="-25" dirty="0">
                <a:latin typeface="Calibri"/>
                <a:cs typeface="Calibri"/>
              </a:rPr>
              <a:t>..</a:t>
            </a:r>
            <a:r>
              <a:rPr sz="500" spc="-30" dirty="0">
                <a:latin typeface="Calibri"/>
                <a:cs typeface="Calibri"/>
              </a:rPr>
              <a:t>.</a:t>
            </a:r>
            <a:r>
              <a:rPr sz="500" dirty="0">
                <a:latin typeface="Calibri"/>
                <a:cs typeface="Calibri"/>
              </a:rPr>
              <a:t>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958590" y="5871527"/>
            <a:ext cx="100584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45" dirty="0">
                <a:latin typeface="Calibri"/>
                <a:cs typeface="Calibri"/>
              </a:rPr>
              <a:t>Δημιουργία</a:t>
            </a:r>
            <a:r>
              <a:rPr sz="500" spc="5" dirty="0">
                <a:latin typeface="Calibri"/>
                <a:cs typeface="Calibri"/>
              </a:rPr>
              <a:t> </a:t>
            </a:r>
            <a:r>
              <a:rPr sz="500" spc="45" dirty="0">
                <a:latin typeface="Calibri"/>
                <a:cs typeface="Calibri"/>
              </a:rPr>
              <a:t>καναλιού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45" dirty="0">
                <a:latin typeface="Calibri"/>
                <a:cs typeface="Calibri"/>
              </a:rPr>
              <a:t>στο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IPSec</a:t>
            </a:r>
            <a:endParaRPr sz="500" dirty="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690234" y="5925820"/>
            <a:ext cx="10477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10" dirty="0">
                <a:latin typeface="Calibri"/>
                <a:cs typeface="Calibri"/>
              </a:rPr>
              <a:t>.</a:t>
            </a:r>
            <a:r>
              <a:rPr sz="500" spc="-15" dirty="0">
                <a:latin typeface="Calibri"/>
                <a:cs typeface="Calibri"/>
              </a:rPr>
              <a:t>..</a:t>
            </a:r>
            <a:r>
              <a:rPr sz="500" spc="-10" dirty="0">
                <a:latin typeface="Calibri"/>
                <a:cs typeface="Calibri"/>
              </a:rPr>
              <a:t>.</a:t>
            </a:r>
            <a:r>
              <a:rPr sz="500" spc="15" dirty="0">
                <a:latin typeface="Calibri"/>
                <a:cs typeface="Calibri"/>
              </a:rPr>
              <a:t>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176952" y="6388734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2554" y="6566534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269672" y="5862002"/>
            <a:ext cx="414020" cy="219710"/>
          </a:xfrm>
          <a:prstGeom prst="rect">
            <a:avLst/>
          </a:prstGeom>
          <a:solidFill>
            <a:srgbClr val="E12F67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50">
              <a:latin typeface="Times New Roman"/>
              <a:cs typeface="Times New Roman"/>
            </a:endParaRPr>
          </a:p>
          <a:p>
            <a:pPr marL="91440" marR="105410" indent="31750">
              <a:lnSpc>
                <a:spcPct val="100000"/>
              </a:lnSpc>
            </a:pPr>
            <a:r>
              <a:rPr sz="350" spc="2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350" spc="1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350" spc="35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350" spc="2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350" spc="2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350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350" spc="20" dirty="0">
                <a:solidFill>
                  <a:srgbClr val="FFFFFF"/>
                </a:solidFill>
                <a:latin typeface="Calibri"/>
                <a:cs typeface="Calibri"/>
              </a:rPr>
              <a:t>δ  </a:t>
            </a:r>
            <a:r>
              <a:rPr sz="350" spc="4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3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" spc="20" dirty="0">
                <a:solidFill>
                  <a:srgbClr val="FFFFFF"/>
                </a:solidFill>
                <a:latin typeface="Calibri"/>
                <a:cs typeface="Calibri"/>
              </a:rPr>
              <a:t>IPSec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825807" y="5887719"/>
            <a:ext cx="423545" cy="235585"/>
          </a:xfrm>
          <a:prstGeom prst="rect">
            <a:avLst/>
          </a:prstGeom>
          <a:solidFill>
            <a:srgbClr val="91CF4F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50" dirty="0">
              <a:latin typeface="Times New Roman"/>
              <a:cs typeface="Times New Roman"/>
            </a:endParaRPr>
          </a:p>
          <a:p>
            <a:pPr marL="68580" marR="6350" indent="-51435">
              <a:lnSpc>
                <a:spcPct val="144000"/>
              </a:lnSpc>
            </a:pPr>
            <a:r>
              <a:rPr sz="350" spc="-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50" spc="-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50" spc="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(Intrusio</a:t>
            </a:r>
            <a:r>
              <a:rPr sz="35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5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Prevent</a:t>
            </a:r>
            <a:r>
              <a:rPr sz="350" spc="-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50" spc="5" dirty="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Syste</a:t>
            </a:r>
            <a:r>
              <a:rPr sz="350" spc="4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50" spc="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5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350" spc="-20" dirty="0">
                <a:solidFill>
                  <a:srgbClr val="FFFFFF"/>
                </a:solidFill>
                <a:latin typeface="Calibri"/>
                <a:cs typeface="Calibri"/>
              </a:rPr>
              <a:t>ύ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350" spc="-2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350" spc="-2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350" spc="1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350" dirty="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156949" y="5923915"/>
            <a:ext cx="398145" cy="133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56845" algn="ctr">
              <a:lnSpc>
                <a:spcPct val="100000"/>
              </a:lnSpc>
              <a:spcBef>
                <a:spcPts val="100"/>
              </a:spcBef>
            </a:pPr>
            <a:r>
              <a:rPr sz="350" spc="55" dirty="0">
                <a:solidFill>
                  <a:srgbClr val="FFFFFF"/>
                </a:solidFill>
                <a:latin typeface="Calibri"/>
                <a:cs typeface="Calibri"/>
              </a:rPr>
              <a:t>XML</a:t>
            </a:r>
            <a:endParaRPr sz="350">
              <a:latin typeface="Calibri"/>
              <a:cs typeface="Calibri"/>
            </a:endParaRPr>
          </a:p>
          <a:p>
            <a:pPr marR="163830" algn="ctr">
              <a:lnSpc>
                <a:spcPct val="100000"/>
              </a:lnSpc>
              <a:spcBef>
                <a:spcPts val="5"/>
              </a:spcBef>
            </a:pPr>
            <a:r>
              <a:rPr sz="350" spc="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50" spc="25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350" spc="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50" spc="4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350" spc="10" dirty="0">
                <a:solidFill>
                  <a:srgbClr val="FFFFFF"/>
                </a:solidFill>
                <a:latin typeface="Calibri"/>
                <a:cs typeface="Calibri"/>
              </a:rPr>
              <a:t>si</a:t>
            </a:r>
            <a:r>
              <a:rPr sz="350" spc="4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5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50" spc="6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777037" y="5901372"/>
            <a:ext cx="374015" cy="155575"/>
          </a:xfrm>
          <a:custGeom>
            <a:avLst/>
            <a:gdLst/>
            <a:ahLst/>
            <a:cxnLst/>
            <a:rect l="l" t="t" r="r" b="b"/>
            <a:pathLst>
              <a:path w="374015" h="155575">
                <a:moveTo>
                  <a:pt x="374015" y="0"/>
                </a:moveTo>
                <a:lnTo>
                  <a:pt x="0" y="0"/>
                </a:lnTo>
                <a:lnTo>
                  <a:pt x="0" y="155574"/>
                </a:lnTo>
                <a:lnTo>
                  <a:pt x="374015" y="155574"/>
                </a:lnTo>
                <a:lnTo>
                  <a:pt x="374015" y="0"/>
                </a:lnTo>
                <a:close/>
              </a:path>
            </a:pathLst>
          </a:custGeom>
          <a:solidFill>
            <a:srgbClr val="91C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6761162" y="5905817"/>
            <a:ext cx="424180" cy="1651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8419" marR="17780" indent="-16510">
              <a:lnSpc>
                <a:spcPts val="360"/>
              </a:lnSpc>
              <a:spcBef>
                <a:spcPts val="110"/>
              </a:spcBef>
            </a:pPr>
            <a:r>
              <a:rPr sz="300" spc="-20" dirty="0">
                <a:solidFill>
                  <a:srgbClr val="FFFFFF"/>
                </a:solidFill>
                <a:latin typeface="Calibri"/>
                <a:cs typeface="Calibri"/>
              </a:rPr>
              <a:t>IPS(IntrusionPrevention </a:t>
            </a:r>
            <a:r>
              <a:rPr sz="300" spc="-15" dirty="0">
                <a:solidFill>
                  <a:srgbClr val="FFFFFF"/>
                </a:solidFill>
                <a:latin typeface="Calibri"/>
                <a:cs typeface="Calibri"/>
              </a:rPr>
              <a:t> System-Σύστημα </a:t>
            </a:r>
            <a:r>
              <a:rPr sz="3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Calibri"/>
                <a:cs typeface="Calibri"/>
              </a:rPr>
              <a:t>πρόληψηςεισβολών)</a:t>
            </a:r>
            <a:r>
              <a:rPr sz="3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25" spc="52" baseline="15873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endParaRPr sz="525" baseline="15873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719219" y="3552507"/>
            <a:ext cx="64769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7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072187" y="3491547"/>
            <a:ext cx="423545" cy="235585"/>
          </a:xfrm>
          <a:prstGeom prst="rect">
            <a:avLst/>
          </a:prstGeom>
          <a:solidFill>
            <a:srgbClr val="91CF4F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00">
              <a:latin typeface="Times New Roman"/>
              <a:cs typeface="Times New Roman"/>
            </a:endParaRPr>
          </a:p>
          <a:p>
            <a:pPr marL="68580" marR="6350" indent="-51435">
              <a:lnSpc>
                <a:spcPct val="144000"/>
              </a:lnSpc>
            </a:pPr>
            <a:r>
              <a:rPr sz="350" spc="-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50" spc="-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50" spc="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(Intrusio</a:t>
            </a:r>
            <a:r>
              <a:rPr sz="35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5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Prevent</a:t>
            </a:r>
            <a:r>
              <a:rPr sz="350" spc="-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50" spc="5" dirty="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Syste</a:t>
            </a:r>
            <a:r>
              <a:rPr sz="350" spc="4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50" spc="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5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350" spc="-20" dirty="0">
                <a:solidFill>
                  <a:srgbClr val="FFFFFF"/>
                </a:solidFill>
                <a:latin typeface="Calibri"/>
                <a:cs typeface="Calibri"/>
              </a:rPr>
              <a:t>ύ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350" spc="-2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350" spc="-2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350" spc="-2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350" spc="1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  <p:graphicFrame>
        <p:nvGraphicFramePr>
          <p:cNvPr id="71" name="object 71"/>
          <p:cNvGraphicFramePr>
            <a:graphicFrameLocks noGrp="1"/>
          </p:cNvGraphicFramePr>
          <p:nvPr/>
        </p:nvGraphicFramePr>
        <p:xfrm>
          <a:off x="9491662" y="293052"/>
          <a:ext cx="1992630" cy="14427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2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409">
                <a:tc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b="1" spc="45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latin typeface="Calibri"/>
                          <a:cs typeface="Calibri"/>
                        </a:rPr>
                        <a:t>εφαρμογής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48196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900" b="1" spc="3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20" dirty="0">
                          <a:latin typeface="Calibri"/>
                          <a:cs typeface="Calibri"/>
                        </a:rPr>
                        <a:t>μεταφοράς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marL="42799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900" b="1" spc="3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Πολυεπίπεδο</a:t>
                      </a:r>
                      <a:r>
                        <a:rPr sz="900" b="1" spc="-1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3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Ίντερνετ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6540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5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τύου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299" rIns="0" bIns="0" rtlCol="0">
            <a:spAutoFit/>
          </a:bodyPr>
          <a:lstStyle/>
          <a:p>
            <a:pPr marL="6238875" marR="5080">
              <a:lnSpc>
                <a:spcPts val="2910"/>
              </a:lnSpc>
              <a:spcBef>
                <a:spcPts val="470"/>
              </a:spcBef>
            </a:pPr>
            <a:r>
              <a:rPr sz="2700" spc="200" dirty="0">
                <a:solidFill>
                  <a:srgbClr val="FFFFFF"/>
                </a:solidFill>
              </a:rPr>
              <a:t>Σημασία</a:t>
            </a:r>
            <a:r>
              <a:rPr sz="2700" spc="204" dirty="0">
                <a:solidFill>
                  <a:srgbClr val="FFFFFF"/>
                </a:solidFill>
              </a:rPr>
              <a:t> </a:t>
            </a:r>
            <a:r>
              <a:rPr sz="2700" spc="130" dirty="0">
                <a:solidFill>
                  <a:srgbClr val="FFFFFF"/>
                </a:solidFill>
              </a:rPr>
              <a:t>των</a:t>
            </a:r>
            <a:r>
              <a:rPr sz="2700" spc="50" dirty="0">
                <a:solidFill>
                  <a:srgbClr val="FFFFFF"/>
                </a:solidFill>
              </a:rPr>
              <a:t> </a:t>
            </a:r>
            <a:r>
              <a:rPr sz="2700" spc="190" dirty="0">
                <a:solidFill>
                  <a:srgbClr val="FFFFFF"/>
                </a:solidFill>
              </a:rPr>
              <a:t>ανθρώπινων </a:t>
            </a:r>
            <a:r>
              <a:rPr sz="2700" spc="-660" dirty="0">
                <a:solidFill>
                  <a:srgbClr val="FFFFFF"/>
                </a:solidFill>
              </a:rPr>
              <a:t> </a:t>
            </a:r>
            <a:r>
              <a:rPr sz="2700" spc="185" dirty="0">
                <a:solidFill>
                  <a:srgbClr val="FFFFFF"/>
                </a:solidFill>
              </a:rPr>
              <a:t>παραγόντων:</a:t>
            </a:r>
            <a:endParaRPr sz="2700"/>
          </a:p>
        </p:txBody>
      </p:sp>
      <p:sp>
        <p:nvSpPr>
          <p:cNvPr id="9" name="object 9"/>
          <p:cNvSpPr txBox="1"/>
          <p:nvPr/>
        </p:nvSpPr>
        <p:spPr>
          <a:xfrm>
            <a:off x="6685280" y="2259329"/>
            <a:ext cx="2268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65" dirty="0">
                <a:solidFill>
                  <a:srgbClr val="FFB800"/>
                </a:solidFill>
                <a:latin typeface="Calibri"/>
                <a:cs typeface="Calibri"/>
              </a:rPr>
              <a:t>Κοινωνική</a:t>
            </a:r>
            <a:r>
              <a:rPr sz="1800" spc="-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0" dirty="0">
                <a:solidFill>
                  <a:srgbClr val="FFB800"/>
                </a:solidFill>
                <a:latin typeface="Calibri"/>
                <a:cs typeface="Calibri"/>
              </a:rPr>
              <a:t>μηχανική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2984817"/>
            <a:ext cx="5205095" cy="1006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6385" indent="-273685">
              <a:lnSpc>
                <a:spcPts val="187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200" spc="114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Calibri"/>
                <a:cs typeface="Calibri"/>
              </a:rPr>
              <a:t>ευαισθητοποίησης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1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14" dirty="0">
                <a:solidFill>
                  <a:srgbClr val="FFFFFF"/>
                </a:solidFill>
                <a:latin typeface="Calibri"/>
                <a:cs typeface="Calibri"/>
              </a:rPr>
              <a:t>θέματα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5" dirty="0">
                <a:solidFill>
                  <a:srgbClr val="FFFFFF"/>
                </a:solidFill>
                <a:latin typeface="Calibri"/>
                <a:cs typeface="Calibri"/>
              </a:rPr>
              <a:t>κοινωνικής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5" dirty="0">
                <a:solidFill>
                  <a:srgbClr val="FFFFFF"/>
                </a:solidFill>
                <a:latin typeface="Calibri"/>
                <a:cs typeface="Calibri"/>
              </a:rPr>
              <a:t>μηχανικής.</a:t>
            </a:r>
            <a:endParaRPr sz="12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25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200" spc="110" dirty="0">
                <a:solidFill>
                  <a:srgbClr val="FFFFFF"/>
                </a:solidFill>
                <a:latin typeface="Calibri"/>
                <a:cs typeface="Calibri"/>
              </a:rPr>
              <a:t>Κοινωνική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Calibri"/>
                <a:cs typeface="Calibri"/>
              </a:rPr>
              <a:t>μηχανική</a:t>
            </a:r>
            <a:endParaRPr sz="1200">
              <a:latin typeface="Calibri"/>
              <a:cs typeface="Calibri"/>
            </a:endParaRPr>
          </a:p>
          <a:p>
            <a:pPr marL="287020" marR="948690" indent="-274320">
              <a:lnSpc>
                <a:spcPct val="121100"/>
              </a:lnSpc>
              <a:spcBef>
                <a:spcPts val="135"/>
              </a:spcBef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90" dirty="0">
                <a:solidFill>
                  <a:srgbClr val="FFFFFF"/>
                </a:solidFill>
                <a:latin typeface="Calibri"/>
                <a:cs typeface="Calibri"/>
              </a:rPr>
              <a:t>Αμοιβαιότητα,</a:t>
            </a:r>
            <a:r>
              <a:rPr sz="10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5" dirty="0">
                <a:solidFill>
                  <a:srgbClr val="FFFFFF"/>
                </a:solidFill>
                <a:latin typeface="Calibri"/>
                <a:cs typeface="Calibri"/>
              </a:rPr>
              <a:t>δέσμευση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0" dirty="0">
                <a:solidFill>
                  <a:srgbClr val="FFFFFF"/>
                </a:solidFill>
                <a:latin typeface="Calibri"/>
                <a:cs typeface="Calibri"/>
              </a:rPr>
              <a:t>συνέπεια,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0" dirty="0">
                <a:solidFill>
                  <a:srgbClr val="FFFFFF"/>
                </a:solidFill>
                <a:latin typeface="Calibri"/>
                <a:cs typeface="Calibri"/>
              </a:rPr>
              <a:t>κοινωνική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0" dirty="0">
                <a:solidFill>
                  <a:srgbClr val="FFFFFF"/>
                </a:solidFill>
                <a:latin typeface="Calibri"/>
                <a:cs typeface="Calibri"/>
              </a:rPr>
              <a:t>απόδειξη, </a:t>
            </a:r>
            <a:r>
              <a:rPr sz="1050" spc="-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Αρχή;</a:t>
            </a:r>
            <a:r>
              <a:rPr sz="10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συμπάθεια;</a:t>
            </a:r>
            <a:r>
              <a:rPr sz="10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σπανιότητα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969" y="5893752"/>
            <a:ext cx="3291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ΑΝΘΡΩΠΙΝΟΙ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ΠΑΡΑΓΟΝΤΕΣ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736907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5657" y="5715"/>
              <a:ext cx="5023167" cy="68522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38144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/>
              <a:t>Πολυεπίπεδο</a:t>
            </a:r>
            <a:r>
              <a:rPr spc="175" dirty="0"/>
              <a:t> </a:t>
            </a:r>
            <a:r>
              <a:rPr spc="110" dirty="0"/>
              <a:t>Ίντερνετ</a:t>
            </a:r>
            <a:r>
              <a:rPr spc="180" dirty="0"/>
              <a:t> </a:t>
            </a:r>
            <a:r>
              <a:rPr spc="110" dirty="0"/>
              <a:t>(IKEv2)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1515" y="1453469"/>
            <a:ext cx="7903209" cy="360426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58750" indent="-146050">
              <a:lnSpc>
                <a:spcPct val="100000"/>
              </a:lnSpc>
              <a:spcBef>
                <a:spcPts val="56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58750" algn="l"/>
              </a:tabLst>
            </a:pPr>
            <a:r>
              <a:rPr sz="1200" spc="110" dirty="0">
                <a:latin typeface="Calibri"/>
                <a:cs typeface="Calibri"/>
              </a:rPr>
              <a:t>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διάρθρωση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των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παραμέτρων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ασφάλειας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IPSEC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είναι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πρώτο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μειονέκτημα</a:t>
            </a:r>
            <a:endParaRPr sz="12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9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5" dirty="0">
                <a:latin typeface="Calibri"/>
                <a:cs typeface="Calibri"/>
              </a:rPr>
              <a:t>Αυτή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διαρθρωτική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διάταξη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πρέπει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να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είναι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ισοδύναμη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τόσο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στον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κόμβο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προέλευσης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όσο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στον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κόμβο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προορισμού.</a:t>
            </a:r>
            <a:endParaRPr sz="10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5" dirty="0">
                <a:latin typeface="Calibri"/>
                <a:cs typeface="Calibri"/>
              </a:rPr>
              <a:t>Αυτή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διάρθρωση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πρέπει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να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γίνει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χειροκίνητα</a:t>
            </a:r>
            <a:endParaRPr sz="1050" dirty="0">
              <a:latin typeface="Calibri"/>
              <a:cs typeface="Calibri"/>
            </a:endParaRPr>
          </a:p>
          <a:p>
            <a:pPr marL="158750" indent="-146050">
              <a:lnSpc>
                <a:spcPct val="100000"/>
              </a:lnSpc>
              <a:spcBef>
                <a:spcPts val="101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58750" algn="l"/>
              </a:tabLst>
            </a:pPr>
            <a:r>
              <a:rPr sz="1200" spc="85" dirty="0">
                <a:latin typeface="Calibri"/>
                <a:cs typeface="Calibri"/>
              </a:rPr>
              <a:t>Ένας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τρόπος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για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να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αυτοματίσετε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διαδικασία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διαρθρώσεως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είναι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χρήση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της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εντολής</a:t>
            </a:r>
            <a:endParaRPr sz="1200" dirty="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484"/>
              </a:spcBef>
            </a:pPr>
            <a:r>
              <a:rPr sz="1200" b="1" spc="90" dirty="0">
                <a:latin typeface="Calibri"/>
                <a:cs typeface="Calibri"/>
              </a:rPr>
              <a:t>Πρωτόκολλο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75" dirty="0">
                <a:latin typeface="Calibri"/>
                <a:cs typeface="Calibri"/>
              </a:rPr>
              <a:t>Ίντερνετ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90" dirty="0">
                <a:latin typeface="Calibri"/>
                <a:cs typeface="Calibri"/>
              </a:rPr>
              <a:t>Key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85" dirty="0">
                <a:latin typeface="Calibri"/>
                <a:cs typeface="Calibri"/>
              </a:rPr>
              <a:t>Exchange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spc="75" dirty="0">
                <a:latin typeface="Calibri"/>
                <a:cs typeface="Calibri"/>
              </a:rPr>
              <a:t>IKEv2)</a:t>
            </a:r>
            <a:endParaRPr sz="1200" dirty="0">
              <a:latin typeface="Calibri"/>
              <a:cs typeface="Calibri"/>
            </a:endParaRPr>
          </a:p>
          <a:p>
            <a:pPr marL="396875" marR="1490345" lvl="1" indent="-182880">
              <a:lnSpc>
                <a:spcPct val="101800"/>
              </a:lnSpc>
              <a:spcBef>
                <a:spcPts val="92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050" spc="80" dirty="0">
                <a:latin typeface="Calibri"/>
                <a:cs typeface="Calibri"/>
              </a:rPr>
              <a:t>Το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IKEv2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αποτελείται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από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εφαρμογή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λογισμικού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σύνδεση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επίπεδο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Διαδικτύου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για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διαρθρωμένη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διαμόρφωση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παραμέτρων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Ίντερνετ.</a:t>
            </a:r>
            <a:endParaRPr sz="105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7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5" dirty="0">
                <a:latin typeface="Calibri"/>
                <a:cs typeface="Calibri"/>
              </a:rPr>
              <a:t>Αυτή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αυτόματη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διάρθρωση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περιλαμβάνει:</a:t>
            </a:r>
            <a:endParaRPr sz="1050" dirty="0">
              <a:latin typeface="Calibri"/>
              <a:cs typeface="Calibri"/>
            </a:endParaRPr>
          </a:p>
          <a:p>
            <a:pPr marL="579755" lvl="2" indent="-182880">
              <a:lnSpc>
                <a:spcPct val="100000"/>
              </a:lnSpc>
              <a:spcBef>
                <a:spcPts val="865"/>
              </a:spcBef>
              <a:buSzPct val="133333"/>
              <a:buFont typeface="Arial"/>
              <a:buChar char="•"/>
              <a:tabLst>
                <a:tab pos="579120" algn="l"/>
                <a:tab pos="579755" algn="l"/>
              </a:tabLst>
            </a:pPr>
            <a:r>
              <a:rPr sz="900" b="1" spc="35" dirty="0">
                <a:latin typeface="Calibri"/>
                <a:cs typeface="Calibri"/>
              </a:rPr>
              <a:t>Επαλήθευση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κόμβων</a:t>
            </a:r>
            <a:endParaRPr sz="900" dirty="0">
              <a:latin typeface="Calibri"/>
              <a:cs typeface="Calibri"/>
            </a:endParaRPr>
          </a:p>
          <a:p>
            <a:pPr marL="579755" lvl="2" indent="-182880">
              <a:lnSpc>
                <a:spcPct val="100000"/>
              </a:lnSpc>
              <a:spcBef>
                <a:spcPts val="815"/>
              </a:spcBef>
              <a:buSzPct val="133333"/>
              <a:buFont typeface="Arial"/>
              <a:buChar char="•"/>
              <a:tabLst>
                <a:tab pos="579120" algn="l"/>
                <a:tab pos="579755" algn="l"/>
              </a:tabLst>
            </a:pPr>
            <a:r>
              <a:rPr sz="900" b="1" spc="45" dirty="0">
                <a:latin typeface="Calibri"/>
                <a:cs typeface="Calibri"/>
              </a:rPr>
              <a:t>Διαπραγμάτευση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παραμέτρων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ασφάλειας</a:t>
            </a:r>
            <a:endParaRPr sz="9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7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50" dirty="0">
                <a:latin typeface="Calibri"/>
                <a:cs typeface="Calibri"/>
              </a:rPr>
              <a:t>Το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IKEv2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υλοποιεί,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για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παράδειγμα:</a:t>
            </a:r>
            <a:endParaRPr sz="1050" dirty="0">
              <a:latin typeface="Calibri"/>
              <a:cs typeface="Calibri"/>
            </a:endParaRPr>
          </a:p>
          <a:p>
            <a:pPr marL="579755" lvl="2" indent="-182880">
              <a:lnSpc>
                <a:spcPct val="100000"/>
              </a:lnSpc>
              <a:spcBef>
                <a:spcPts val="890"/>
              </a:spcBef>
              <a:buSzPct val="133333"/>
              <a:buFont typeface="Arial"/>
              <a:buChar char="•"/>
              <a:tabLst>
                <a:tab pos="579120" algn="l"/>
                <a:tab pos="579755" algn="l"/>
              </a:tabLst>
            </a:pPr>
            <a:r>
              <a:rPr sz="900" spc="80" dirty="0">
                <a:latin typeface="Calibri"/>
                <a:cs typeface="Calibri"/>
              </a:rPr>
              <a:t>DH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(Diffie-Hellman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-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αλγόριθμος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ανταλλαγής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κλειδιών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κρυπτογράφησης)</a:t>
            </a:r>
            <a:endParaRPr sz="900" dirty="0">
              <a:latin typeface="Calibri"/>
              <a:cs typeface="Calibri"/>
            </a:endParaRPr>
          </a:p>
          <a:p>
            <a:pPr marL="579755" lvl="2" indent="-182880">
              <a:lnSpc>
                <a:spcPct val="100000"/>
              </a:lnSpc>
              <a:spcBef>
                <a:spcPts val="910"/>
              </a:spcBef>
              <a:buSzPct val="133333"/>
              <a:buFont typeface="Arial"/>
              <a:buChar char="•"/>
              <a:tabLst>
                <a:tab pos="579120" algn="l"/>
                <a:tab pos="579755" algn="l"/>
              </a:tabLst>
            </a:pPr>
            <a:r>
              <a:rPr sz="900" spc="114" dirty="0">
                <a:latin typeface="Calibri"/>
                <a:cs typeface="Calibri"/>
              </a:rPr>
              <a:t>MAC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(Διεύθυνση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φυσικού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επιπέδου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δικτύου)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για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επαλήθευση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και</a:t>
            </a:r>
            <a:r>
              <a:rPr lang="en-US" sz="900" spc="55" dirty="0">
                <a:latin typeface="Calibri"/>
                <a:cs typeface="Calibri"/>
              </a:rPr>
              <a:t> </a:t>
            </a:r>
            <a:r>
              <a:rPr lang="el-GR" sz="900" spc="55" dirty="0">
                <a:latin typeface="Calibri"/>
                <a:cs typeface="Calibri"/>
              </a:rPr>
              <a:t>ακεραιότητα</a:t>
            </a:r>
            <a:endParaRPr sz="900" dirty="0">
              <a:latin typeface="Calibri"/>
              <a:cs typeface="Calibri"/>
            </a:endParaRPr>
          </a:p>
          <a:p>
            <a:pPr marL="579755" lvl="2" indent="-182880">
              <a:lnSpc>
                <a:spcPct val="100000"/>
              </a:lnSpc>
              <a:spcBef>
                <a:spcPts val="810"/>
              </a:spcBef>
              <a:buSzPct val="133333"/>
              <a:buFont typeface="Arial"/>
              <a:buChar char="•"/>
              <a:tabLst>
                <a:tab pos="579120" algn="l"/>
                <a:tab pos="579755" algn="l"/>
              </a:tabLst>
            </a:pPr>
            <a:r>
              <a:rPr sz="900" spc="45" dirty="0">
                <a:latin typeface="Calibri"/>
                <a:cs typeface="Calibri"/>
              </a:rPr>
              <a:t>AES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και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3DES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για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εμπιστευτικότητα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76952" y="5776595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5954395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9491662" y="293052"/>
          <a:ext cx="1992630" cy="14427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2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409">
                <a:tc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b="1" spc="45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latin typeface="Calibri"/>
                          <a:cs typeface="Calibri"/>
                        </a:rPr>
                        <a:t>εφαρμογής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48196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900" b="1" spc="3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20" dirty="0">
                          <a:latin typeface="Calibri"/>
                          <a:cs typeface="Calibri"/>
                        </a:rPr>
                        <a:t>μεταφοράς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marL="42799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900" b="1" spc="3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Πολυεπίπεδο</a:t>
                      </a:r>
                      <a:r>
                        <a:rPr sz="900" b="1" spc="-1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3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Ίντερνετ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6540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5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τύου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38100">
                      <a:solidFill>
                        <a:srgbClr val="0070BF"/>
                      </a:solidFill>
                      <a:prstDash val="solid"/>
                    </a:lnL>
                    <a:lnR w="38100">
                      <a:solidFill>
                        <a:srgbClr val="0070BF"/>
                      </a:solidFill>
                      <a:prstDash val="solid"/>
                    </a:lnR>
                    <a:lnT w="38100">
                      <a:solidFill>
                        <a:srgbClr val="0070BF"/>
                      </a:solidFill>
                      <a:prstDash val="solid"/>
                    </a:lnT>
                    <a:lnB w="38100">
                      <a:solidFill>
                        <a:srgbClr val="0070B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28536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Τελικές</a:t>
            </a:r>
            <a:r>
              <a:rPr spc="125" dirty="0"/>
              <a:t> </a:t>
            </a:r>
            <a:r>
              <a:rPr spc="175" dirty="0"/>
              <a:t>παρατηρήσεις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1515" y="1547812"/>
            <a:ext cx="6636384" cy="3861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273050" indent="-91440" algn="just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8148"/>
              <a:buFont typeface="Arial"/>
              <a:buChar char="•"/>
              <a:tabLst>
                <a:tab pos="173355" algn="l"/>
              </a:tabLst>
            </a:pPr>
            <a:r>
              <a:rPr sz="1350" spc="100" dirty="0">
                <a:latin typeface="Calibri"/>
                <a:cs typeface="Calibri"/>
              </a:rPr>
              <a:t>Τόσο </a:t>
            </a:r>
            <a:r>
              <a:rPr sz="1350" spc="95" dirty="0">
                <a:latin typeface="Calibri"/>
                <a:cs typeface="Calibri"/>
              </a:rPr>
              <a:t>τα </a:t>
            </a:r>
            <a:r>
              <a:rPr sz="1350" spc="90" dirty="0">
                <a:latin typeface="Calibri"/>
                <a:cs typeface="Calibri"/>
              </a:rPr>
              <a:t>δίκτυα ελέγχου </a:t>
            </a:r>
            <a:r>
              <a:rPr sz="1350" spc="105" dirty="0">
                <a:latin typeface="Calibri"/>
                <a:cs typeface="Calibri"/>
              </a:rPr>
              <a:t>όσο </a:t>
            </a:r>
            <a:r>
              <a:rPr sz="1350" spc="85" dirty="0">
                <a:latin typeface="Calibri"/>
                <a:cs typeface="Calibri"/>
              </a:rPr>
              <a:t>και </a:t>
            </a:r>
            <a:r>
              <a:rPr sz="1350" spc="75" dirty="0">
                <a:latin typeface="Calibri"/>
                <a:cs typeface="Calibri"/>
              </a:rPr>
              <a:t>οι </a:t>
            </a:r>
            <a:r>
              <a:rPr sz="1350" spc="95" dirty="0">
                <a:latin typeface="Calibri"/>
                <a:cs typeface="Calibri"/>
              </a:rPr>
              <a:t>υποσταθμοί </a:t>
            </a:r>
            <a:r>
              <a:rPr sz="1350" spc="90" dirty="0">
                <a:latin typeface="Calibri"/>
                <a:cs typeface="Calibri"/>
              </a:rPr>
              <a:t>πρέπει </a:t>
            </a:r>
            <a:r>
              <a:rPr sz="1350" spc="100" dirty="0">
                <a:latin typeface="Calibri"/>
                <a:cs typeface="Calibri"/>
              </a:rPr>
              <a:t>να </a:t>
            </a:r>
            <a:r>
              <a:rPr sz="1350" spc="95" dirty="0">
                <a:latin typeface="Calibri"/>
                <a:cs typeface="Calibri"/>
              </a:rPr>
              <a:t>ενεργοποιήσουν </a:t>
            </a:r>
            <a:r>
              <a:rPr sz="1350" spc="10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τον</a:t>
            </a:r>
            <a:r>
              <a:rPr sz="1350" spc="95" dirty="0">
                <a:latin typeface="Calibri"/>
                <a:cs typeface="Calibri"/>
              </a:rPr>
              <a:t> υφιστάμενο</a:t>
            </a:r>
            <a:r>
              <a:rPr sz="1350" spc="10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μηχανισμό</a:t>
            </a:r>
            <a:r>
              <a:rPr sz="1350" spc="10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ασφαλείας</a:t>
            </a:r>
            <a:r>
              <a:rPr sz="1350" spc="10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που</a:t>
            </a:r>
            <a:r>
              <a:rPr sz="1350" spc="11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βασίζεται</a:t>
            </a:r>
            <a:r>
              <a:rPr sz="1350" spc="9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σε</a:t>
            </a:r>
            <a:r>
              <a:rPr sz="1350" spc="100" dirty="0">
                <a:latin typeface="Calibri"/>
                <a:cs typeface="Calibri"/>
              </a:rPr>
              <a:t> </a:t>
            </a:r>
            <a:r>
              <a:rPr sz="1350" b="1" spc="105" dirty="0">
                <a:latin typeface="Calibri"/>
                <a:cs typeface="Calibri"/>
              </a:rPr>
              <a:t>πρωτόκολλα </a:t>
            </a:r>
            <a:r>
              <a:rPr sz="1350" b="1" spc="110" dirty="0">
                <a:latin typeface="Calibri"/>
                <a:cs typeface="Calibri"/>
              </a:rPr>
              <a:t> </a:t>
            </a:r>
            <a:r>
              <a:rPr sz="1350" b="1" spc="100" dirty="0">
                <a:latin typeface="Calibri"/>
                <a:cs typeface="Calibri"/>
              </a:rPr>
              <a:t>ασφαλείας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110" dirty="0">
                <a:latin typeface="Calibri"/>
                <a:cs typeface="Calibri"/>
              </a:rPr>
              <a:t>που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90" dirty="0">
                <a:latin typeface="Calibri"/>
                <a:cs typeface="Calibri"/>
              </a:rPr>
              <a:t>εκτελούνται</a:t>
            </a:r>
            <a:r>
              <a:rPr sz="1350" b="1" spc="35" dirty="0">
                <a:latin typeface="Calibri"/>
                <a:cs typeface="Calibri"/>
              </a:rPr>
              <a:t> </a:t>
            </a:r>
            <a:r>
              <a:rPr sz="1350" b="1" spc="114" dirty="0">
                <a:latin typeface="Calibri"/>
                <a:cs typeface="Calibri"/>
              </a:rPr>
              <a:t>πάνω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114" dirty="0">
                <a:latin typeface="Calibri"/>
                <a:cs typeface="Calibri"/>
              </a:rPr>
              <a:t>από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90" dirty="0">
                <a:latin typeface="Calibri"/>
                <a:cs typeface="Calibri"/>
              </a:rPr>
              <a:t>τη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στοίβα</a:t>
            </a:r>
            <a:r>
              <a:rPr sz="1350" b="1" spc="35" dirty="0">
                <a:latin typeface="Calibri"/>
                <a:cs typeface="Calibri"/>
              </a:rPr>
              <a:t> </a:t>
            </a:r>
            <a:r>
              <a:rPr sz="1350" b="1" spc="85" dirty="0">
                <a:latin typeface="Calibri"/>
                <a:cs typeface="Calibri"/>
              </a:rPr>
              <a:t>TCP/IP,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όπως: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5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40" dirty="0">
                <a:latin typeface="Calibri"/>
                <a:cs typeface="Calibri"/>
              </a:rPr>
              <a:t>SSH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19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-20" dirty="0">
                <a:latin typeface="Calibri"/>
                <a:cs typeface="Calibri"/>
              </a:rPr>
              <a:t>TLS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10" dirty="0">
                <a:latin typeface="Calibri"/>
                <a:cs typeface="Calibri"/>
              </a:rPr>
              <a:t>DTLS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44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105" dirty="0">
                <a:latin typeface="Calibri"/>
                <a:cs typeface="Calibri"/>
              </a:rPr>
              <a:t>QUIC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2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90" dirty="0">
                <a:latin typeface="Calibri"/>
                <a:cs typeface="Calibri"/>
              </a:rPr>
              <a:t>IPSec</a:t>
            </a:r>
            <a:endParaRPr sz="1200">
              <a:latin typeface="Calibri"/>
              <a:cs typeface="Calibri"/>
            </a:endParaRPr>
          </a:p>
          <a:p>
            <a:pPr marL="103505" marR="5080" indent="-91440" algn="just">
              <a:lnSpc>
                <a:spcPct val="97400"/>
              </a:lnSpc>
              <a:spcBef>
                <a:spcPts val="575"/>
              </a:spcBef>
              <a:buClr>
                <a:srgbClr val="FFBA00"/>
              </a:buClr>
              <a:buSzPct val="125925"/>
              <a:buFont typeface="Arial"/>
              <a:buChar char="•"/>
              <a:tabLst>
                <a:tab pos="104139" algn="l"/>
              </a:tabLst>
            </a:pPr>
            <a:r>
              <a:rPr sz="1350" spc="110" dirty="0">
                <a:latin typeface="Calibri"/>
                <a:cs typeface="Calibri"/>
              </a:rPr>
              <a:t>Όλα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αυτά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πρωτόκολλα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είναι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σχετικά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με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κρίσιμα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περιβάλλοντα,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κυρίως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επειδή </a:t>
            </a:r>
            <a:r>
              <a:rPr sz="1350" spc="-29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είναι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σε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θέση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να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b="1" spc="100" dirty="0">
                <a:latin typeface="Calibri"/>
                <a:cs typeface="Calibri"/>
              </a:rPr>
              <a:t>προστατεύουν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ευαίσθητα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100" dirty="0">
                <a:latin typeface="Calibri"/>
                <a:cs typeface="Calibri"/>
              </a:rPr>
              <a:t>δεδομένα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85" dirty="0">
                <a:latin typeface="Calibri"/>
                <a:cs typeface="Calibri"/>
              </a:rPr>
              <a:t>και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105" dirty="0">
                <a:latin typeface="Calibri"/>
                <a:cs typeface="Calibri"/>
              </a:rPr>
              <a:t>να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διασφαλίζουν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την </a:t>
            </a:r>
            <a:r>
              <a:rPr sz="1350" b="1" spc="100" dirty="0">
                <a:latin typeface="Calibri"/>
                <a:cs typeface="Calibri"/>
              </a:rPr>
              <a:t> </a:t>
            </a:r>
            <a:r>
              <a:rPr sz="1350" b="1" spc="90" dirty="0">
                <a:latin typeface="Calibri"/>
                <a:cs typeface="Calibri"/>
              </a:rPr>
              <a:t>εμπιστευτικότητα,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90" dirty="0">
                <a:latin typeface="Calibri"/>
                <a:cs typeface="Calibri"/>
              </a:rPr>
              <a:t>την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ταυτοποίηση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100" dirty="0">
                <a:latin typeface="Calibri"/>
                <a:cs typeface="Calibri"/>
              </a:rPr>
              <a:t>χρήστη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85" dirty="0">
                <a:latin typeface="Calibri"/>
                <a:cs typeface="Calibri"/>
              </a:rPr>
              <a:t>και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90" dirty="0">
                <a:latin typeface="Calibri"/>
                <a:cs typeface="Calibri"/>
              </a:rPr>
              <a:t>την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90" dirty="0">
                <a:latin typeface="Calibri"/>
                <a:cs typeface="Calibri"/>
              </a:rPr>
              <a:t>ακεραιότητα.</a:t>
            </a:r>
            <a:endParaRPr sz="1350">
              <a:latin typeface="Calibri"/>
              <a:cs typeface="Calibri"/>
            </a:endParaRPr>
          </a:p>
          <a:p>
            <a:pPr marL="396875" marR="707390" lvl="1" indent="-182880">
              <a:lnSpc>
                <a:spcPts val="1420"/>
              </a:lnSpc>
              <a:spcBef>
                <a:spcPts val="105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55" dirty="0">
                <a:latin typeface="Calibri"/>
                <a:cs typeface="Calibri"/>
              </a:rPr>
              <a:t>Ωστόσο,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δεν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είναι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όλες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εξίσου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αποτελεσματικές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για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περιορισμένα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περιβάλλοντα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όπου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απαιτείται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(σχεδόν)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σε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πραγματικό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χρόνο.</a:t>
            </a:r>
            <a:endParaRPr sz="1200">
              <a:latin typeface="Calibri"/>
              <a:cs typeface="Calibri"/>
            </a:endParaRPr>
          </a:p>
          <a:p>
            <a:pPr marL="396875" marR="736600" lvl="1" indent="-182880">
              <a:lnSpc>
                <a:spcPct val="100000"/>
              </a:lnSpc>
              <a:spcBef>
                <a:spcPts val="88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90" dirty="0">
                <a:latin typeface="Calibri"/>
                <a:cs typeface="Calibri"/>
              </a:rPr>
              <a:t>Υπό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αυτή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έννοια,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πιο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χαρακτηριστικά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πρωτόκολλα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είναι: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TLS1.3,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QUIC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IPSec.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76952" y="542512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5602922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704637" y="47307"/>
            <a:ext cx="311150" cy="6442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2250" spc="200" dirty="0">
                <a:solidFill>
                  <a:srgbClr val="D8D8D8"/>
                </a:solidFill>
                <a:latin typeface="Calibri"/>
                <a:cs typeface="Calibri"/>
              </a:rPr>
              <a:t>ΑΠΟΜΑΚΡΥΣΜΈΝΗ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85" dirty="0">
                <a:solidFill>
                  <a:srgbClr val="D8D8D8"/>
                </a:solidFill>
                <a:latin typeface="Calibri"/>
                <a:cs typeface="Calibri"/>
              </a:rPr>
              <a:t>ΠΡΌΣΒΑΣΗ</a:t>
            </a:r>
            <a:r>
              <a:rPr sz="2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r>
              <a:rPr sz="2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D8D8D8"/>
                </a:solidFill>
                <a:latin typeface="Calibri"/>
                <a:cs typeface="Calibri"/>
              </a:rPr>
              <a:t>ΕΝΕΡΓΕΙΑΚΆ</a:t>
            </a:r>
            <a:endParaRPr sz="2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15694" y="0"/>
            <a:ext cx="11076305" cy="6880225"/>
            <a:chOff x="1115694" y="0"/>
            <a:chExt cx="1107630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55510" y="320040"/>
              <a:ext cx="4936490" cy="653795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89074" y="2463164"/>
              <a:ext cx="6223000" cy="12700"/>
            </a:xfrm>
            <a:custGeom>
              <a:avLst/>
              <a:gdLst/>
              <a:ahLst/>
              <a:cxnLst/>
              <a:rect l="l" t="t" r="r" b="b"/>
              <a:pathLst>
                <a:path w="6223000" h="12700">
                  <a:moveTo>
                    <a:pt x="62230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6223000" y="12700"/>
                  </a:lnTo>
                  <a:lnTo>
                    <a:pt x="6223000" y="0"/>
                  </a:lnTo>
                  <a:close/>
                </a:path>
              </a:pathLst>
            </a:custGeom>
            <a:solidFill>
              <a:srgbClr val="878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71079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629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202" y="1554162"/>
                  </a:lnTo>
                  <a:lnTo>
                    <a:pt x="1541145" y="1543367"/>
                  </a:lnTo>
                  <a:lnTo>
                    <a:pt x="1643062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47812" y="1516697"/>
                  </a:lnTo>
                  <a:close/>
                </a:path>
                <a:path w="2555875" h="6858000">
                  <a:moveTo>
                    <a:pt x="1643062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052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6857" y="2907665"/>
                  </a:lnTo>
                  <a:lnTo>
                    <a:pt x="1572577" y="2926397"/>
                  </a:lnTo>
                  <a:lnTo>
                    <a:pt x="1624329" y="2932429"/>
                  </a:lnTo>
                  <a:lnTo>
                    <a:pt x="1674495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377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23390" y="1643379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062" y="1543367"/>
                  </a:lnTo>
                  <a:close/>
                </a:path>
                <a:path w="2555875" h="685800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292" y="2882900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215" y="2902902"/>
                  </a:lnTo>
                  <a:lnTo>
                    <a:pt x="1758950" y="2869882"/>
                  </a:lnTo>
                  <a:lnTo>
                    <a:pt x="1787525" y="2825750"/>
                  </a:lnTo>
                  <a:lnTo>
                    <a:pt x="1787525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4352" y="4808537"/>
              <a:ext cx="3843654" cy="43878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15694" y="2483167"/>
              <a:ext cx="2193925" cy="0"/>
            </a:xfrm>
            <a:custGeom>
              <a:avLst/>
              <a:gdLst/>
              <a:ahLst/>
              <a:cxnLst/>
              <a:rect l="l" t="t" r="r" b="b"/>
              <a:pathLst>
                <a:path w="2193925">
                  <a:moveTo>
                    <a:pt x="0" y="0"/>
                  </a:moveTo>
                  <a:lnTo>
                    <a:pt x="2193925" y="0"/>
                  </a:lnTo>
                </a:path>
              </a:pathLst>
            </a:custGeom>
            <a:ln w="7302">
              <a:solidFill>
                <a:srgbClr val="8787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1207770"/>
            <a:ext cx="328358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15" dirty="0">
                <a:solidFill>
                  <a:srgbClr val="FFBA00"/>
                </a:solidFill>
              </a:rPr>
              <a:t>Αναφορές</a:t>
            </a:r>
            <a:r>
              <a:rPr sz="2700" spc="200" dirty="0">
                <a:solidFill>
                  <a:srgbClr val="FFBA00"/>
                </a:solidFill>
              </a:rPr>
              <a:t> </a:t>
            </a:r>
            <a:r>
              <a:rPr sz="2700" spc="155" dirty="0">
                <a:solidFill>
                  <a:srgbClr val="FFBA00"/>
                </a:solidFill>
              </a:rPr>
              <a:t>και </a:t>
            </a:r>
            <a:r>
              <a:rPr sz="2700" spc="180" dirty="0">
                <a:solidFill>
                  <a:srgbClr val="FFBA00"/>
                </a:solidFill>
              </a:rPr>
              <a:t>πηγές</a:t>
            </a:r>
            <a:endParaRPr sz="2700"/>
          </a:p>
        </p:txBody>
      </p:sp>
      <p:sp>
        <p:nvSpPr>
          <p:cNvPr id="12" name="object 12"/>
          <p:cNvSpPr txBox="1"/>
          <p:nvPr/>
        </p:nvSpPr>
        <p:spPr>
          <a:xfrm>
            <a:off x="828675" y="1824037"/>
            <a:ext cx="6816090" cy="316420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286385" marR="831850" indent="-274320">
              <a:lnSpc>
                <a:spcPct val="74900"/>
              </a:lnSpc>
              <a:spcBef>
                <a:spcPts val="490"/>
              </a:spcBef>
              <a:buClr>
                <a:srgbClr val="FFBA00"/>
              </a:buClr>
              <a:buSzPct val="136842"/>
              <a:buAutoNum type="arabicPeriod"/>
              <a:tabLst>
                <a:tab pos="286385" algn="l"/>
                <a:tab pos="287020" algn="l"/>
              </a:tabLst>
            </a:pPr>
            <a:r>
              <a:rPr sz="950" spc="65" dirty="0">
                <a:latin typeface="Calibri"/>
                <a:cs typeface="Calibri"/>
              </a:rPr>
              <a:t>ENISA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(Ευρωπαϊκή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Υπηρεσία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Κυβερνοασφάλειας),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"Κατάλληλα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μέτρα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ασφαλείας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έξυπνα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δίκτυα.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Κατευθυντήριες </a:t>
            </a:r>
            <a:r>
              <a:rPr sz="950" spc="65" dirty="0">
                <a:latin typeface="Calibri"/>
                <a:cs typeface="Calibri"/>
              </a:rPr>
              <a:t>γραμμές </a:t>
            </a:r>
            <a:r>
              <a:rPr sz="950" spc="60" dirty="0">
                <a:latin typeface="Calibri"/>
                <a:cs typeface="Calibri"/>
              </a:rPr>
              <a:t>για την </a:t>
            </a:r>
            <a:r>
              <a:rPr sz="950" spc="65" dirty="0">
                <a:latin typeface="Calibri"/>
                <a:cs typeface="Calibri"/>
              </a:rPr>
              <a:t>αξιολόγηση </a:t>
            </a:r>
            <a:r>
              <a:rPr sz="950" spc="60" dirty="0">
                <a:latin typeface="Calibri"/>
                <a:cs typeface="Calibri"/>
              </a:rPr>
              <a:t>της </a:t>
            </a:r>
            <a:r>
              <a:rPr sz="950" spc="65" dirty="0">
                <a:latin typeface="Calibri"/>
                <a:cs typeface="Calibri"/>
              </a:rPr>
              <a:t>πολυπλοκότητας </a:t>
            </a:r>
            <a:r>
              <a:rPr sz="950" spc="60" dirty="0">
                <a:latin typeface="Calibri"/>
                <a:cs typeface="Calibri"/>
              </a:rPr>
              <a:t>της </a:t>
            </a:r>
            <a:r>
              <a:rPr sz="950" spc="65" dirty="0">
                <a:latin typeface="Calibri"/>
                <a:cs typeface="Calibri"/>
              </a:rPr>
              <a:t>υλοποίησης </a:t>
            </a:r>
            <a:r>
              <a:rPr sz="950" spc="70" dirty="0">
                <a:latin typeface="Calibri"/>
                <a:cs typeface="Calibri"/>
              </a:rPr>
              <a:t>των μέτρων 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ασφαλείας",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2012</a:t>
            </a:r>
            <a:endParaRPr sz="950">
              <a:latin typeface="Calibri"/>
              <a:cs typeface="Calibri"/>
            </a:endParaRPr>
          </a:p>
          <a:p>
            <a:pPr marL="286385" marR="176530" indent="264160">
              <a:lnSpc>
                <a:spcPct val="77200"/>
              </a:lnSpc>
              <a:spcBef>
                <a:spcPts val="80"/>
              </a:spcBef>
            </a:pPr>
            <a:r>
              <a:rPr sz="950" spc="40" dirty="0">
                <a:latin typeface="Calibri"/>
                <a:cs typeface="Calibri"/>
              </a:rPr>
              <a:t>URL: </a:t>
            </a:r>
            <a:r>
              <a:rPr sz="9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XML-ph-0000@deepl.internal </a:t>
            </a:r>
            <a:r>
              <a:rPr sz="9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</a:t>
            </a:r>
            <a:r>
              <a:rPr sz="9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www.enisa.europa.eu/publications/κατάλληλες </a:t>
            </a:r>
            <a:r>
              <a:rPr sz="9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μέθοδοι </a:t>
            </a:r>
            <a:r>
              <a:rPr sz="9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ασφάλειας </a:t>
            </a:r>
            <a:r>
              <a:rPr sz="9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για </a:t>
            </a:r>
            <a:r>
              <a:rPr sz="950" spc="3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950" spc="30" dirty="0">
                <a:solidFill>
                  <a:srgbClr val="87872D"/>
                </a:solidFill>
                <a:latin typeface="Calibri"/>
                <a:cs typeface="Calibri"/>
                <a:hlinkClick r:id="rId7"/>
              </a:rPr>
              <a:t>XML-ph-0001@deepl.internal</a:t>
            </a:r>
            <a:r>
              <a:rPr sz="950" spc="-5" dirty="0">
                <a:solidFill>
                  <a:srgbClr val="87872D"/>
                </a:solidFill>
                <a:latin typeface="Calibri"/>
                <a:cs typeface="Calibri"/>
                <a:hlinkClick r:id="rId7"/>
              </a:rPr>
              <a:t> </a:t>
            </a:r>
            <a:r>
              <a:rPr sz="950" spc="25" dirty="0">
                <a:solidFill>
                  <a:srgbClr val="87872D"/>
                </a:solidFill>
                <a:latin typeface="Calibri"/>
                <a:cs typeface="Calibri"/>
              </a:rPr>
              <a:t>smart-grids</a:t>
            </a:r>
            <a:endParaRPr sz="95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204"/>
              </a:spcBef>
              <a:buClr>
                <a:srgbClr val="FFBA00"/>
              </a:buClr>
              <a:buSzPct val="136842"/>
              <a:buAutoNum type="arabicPeriod" startAt="2"/>
              <a:tabLst>
                <a:tab pos="286385" algn="l"/>
                <a:tab pos="287020" algn="l"/>
              </a:tabLst>
            </a:pPr>
            <a:r>
              <a:rPr sz="950" spc="15" dirty="0">
                <a:latin typeface="Calibri"/>
                <a:cs typeface="Calibri"/>
              </a:rPr>
              <a:t>NIST,</a:t>
            </a:r>
            <a:r>
              <a:rPr sz="950" spc="-25" dirty="0">
                <a:latin typeface="Calibri"/>
                <a:cs typeface="Calibri"/>
              </a:rPr>
              <a:t> </a:t>
            </a:r>
            <a:r>
              <a:rPr sz="950" spc="20" dirty="0">
                <a:latin typeface="Calibri"/>
                <a:cs typeface="Calibri"/>
              </a:rPr>
              <a:t>CSRC</a:t>
            </a:r>
            <a:endParaRPr sz="950">
              <a:latin typeface="Calibri"/>
              <a:cs typeface="Calibri"/>
            </a:endParaRPr>
          </a:p>
          <a:p>
            <a:pPr marL="286385">
              <a:lnSpc>
                <a:spcPct val="100000"/>
              </a:lnSpc>
              <a:spcBef>
                <a:spcPts val="185"/>
              </a:spcBef>
            </a:pPr>
            <a:r>
              <a:rPr sz="950" spc="40" dirty="0">
                <a:latin typeface="Calibri"/>
                <a:cs typeface="Calibri"/>
              </a:rPr>
              <a:t>URL: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https://csrc.nist.gov/glossary</a:t>
            </a:r>
            <a:endParaRPr sz="950">
              <a:latin typeface="Calibri"/>
              <a:cs typeface="Calibri"/>
            </a:endParaRPr>
          </a:p>
          <a:p>
            <a:pPr marL="286385" marR="885190" indent="-274320">
              <a:lnSpc>
                <a:spcPts val="1440"/>
              </a:lnSpc>
              <a:spcBef>
                <a:spcPts val="305"/>
              </a:spcBef>
              <a:buClr>
                <a:srgbClr val="FFBA00"/>
              </a:buClr>
              <a:buSzPct val="136842"/>
              <a:buAutoNum type="arabicPeriod" startAt="3"/>
              <a:tabLst>
                <a:tab pos="286385" algn="l"/>
                <a:tab pos="287020" algn="l"/>
              </a:tabLst>
            </a:pPr>
            <a:r>
              <a:rPr sz="950" spc="35" dirty="0">
                <a:latin typeface="Calibri"/>
                <a:cs typeface="Calibri"/>
              </a:rPr>
              <a:t>IETF (Internet Engineering </a:t>
            </a:r>
            <a:r>
              <a:rPr sz="950" spc="40" dirty="0">
                <a:latin typeface="Calibri"/>
                <a:cs typeface="Calibri"/>
              </a:rPr>
              <a:t>Task Force </a:t>
            </a:r>
            <a:r>
              <a:rPr sz="950" spc="30" dirty="0">
                <a:latin typeface="Calibri"/>
                <a:cs typeface="Calibri"/>
              </a:rPr>
              <a:t>- </a:t>
            </a:r>
            <a:r>
              <a:rPr sz="950" spc="40" dirty="0">
                <a:latin typeface="Calibri"/>
                <a:cs typeface="Calibri"/>
              </a:rPr>
              <a:t>Οργανισμός </a:t>
            </a:r>
            <a:r>
              <a:rPr sz="950" spc="45" dirty="0">
                <a:latin typeface="Calibri"/>
                <a:cs typeface="Calibri"/>
              </a:rPr>
              <a:t>που </a:t>
            </a:r>
            <a:r>
              <a:rPr sz="950" spc="35" dirty="0">
                <a:latin typeface="Calibri"/>
                <a:cs typeface="Calibri"/>
              </a:rPr>
              <a:t>καθορίζει </a:t>
            </a:r>
            <a:r>
              <a:rPr sz="950" spc="45" dirty="0">
                <a:latin typeface="Calibri"/>
                <a:cs typeface="Calibri"/>
              </a:rPr>
              <a:t>πρότυπα </a:t>
            </a:r>
            <a:r>
              <a:rPr sz="950" spc="35" dirty="0">
                <a:latin typeface="Calibri"/>
                <a:cs typeface="Calibri"/>
              </a:rPr>
              <a:t>για πρωτόκολλα </a:t>
            </a:r>
            <a:r>
              <a:rPr sz="950" spc="25" dirty="0">
                <a:latin typeface="Calibri"/>
                <a:cs typeface="Calibri"/>
              </a:rPr>
              <a:t>διαδικτύου)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URL:</a:t>
            </a:r>
            <a:r>
              <a:rPr sz="950" spc="2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9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https://datatracker.ietf.org/wg/ipsec/about/</a:t>
            </a:r>
            <a:endParaRPr sz="950">
              <a:latin typeface="Calibri"/>
              <a:cs typeface="Calibri"/>
            </a:endParaRPr>
          </a:p>
          <a:p>
            <a:pPr marL="286385" marR="2534285" indent="-274320">
              <a:lnSpc>
                <a:spcPct val="78300"/>
              </a:lnSpc>
              <a:spcBef>
                <a:spcPts val="484"/>
              </a:spcBef>
              <a:buClr>
                <a:srgbClr val="FFBA00"/>
              </a:buClr>
              <a:buSzPct val="136842"/>
              <a:buAutoNum type="arabicPeriod" startAt="3"/>
              <a:tabLst>
                <a:tab pos="286385" algn="l"/>
                <a:tab pos="287020" algn="l"/>
              </a:tabLst>
            </a:pPr>
            <a:r>
              <a:rPr sz="950" spc="50" dirty="0">
                <a:latin typeface="Calibri"/>
                <a:cs typeface="Calibri"/>
              </a:rPr>
              <a:t>IETF,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IP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Security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(IPS)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Internet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Key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Exchange</a:t>
            </a:r>
            <a:r>
              <a:rPr sz="950" spc="40" dirty="0">
                <a:latin typeface="Calibri"/>
                <a:cs typeface="Calibri"/>
              </a:rPr>
              <a:t> ()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Document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Roadmap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URLhttps://datatracker.</a:t>
            </a:r>
            <a:r>
              <a:rPr sz="9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ietf.org/doc/html/rfc6071</a:t>
            </a:r>
            <a:endParaRPr sz="950">
              <a:latin typeface="Calibri"/>
              <a:cs typeface="Calibri"/>
            </a:endParaRPr>
          </a:p>
          <a:p>
            <a:pPr marL="286385" marR="573405" indent="-274320">
              <a:lnSpc>
                <a:spcPct val="79500"/>
              </a:lnSpc>
              <a:spcBef>
                <a:spcPts val="545"/>
              </a:spcBef>
              <a:buClr>
                <a:srgbClr val="FFBA00"/>
              </a:buClr>
              <a:buSzPct val="136842"/>
              <a:buAutoNum type="arabicPeriod" startAt="3"/>
              <a:tabLst>
                <a:tab pos="286385" algn="l"/>
                <a:tab pos="287020" algn="l"/>
              </a:tabLst>
            </a:pPr>
            <a:r>
              <a:rPr sz="950" spc="50" dirty="0">
                <a:latin typeface="Calibri"/>
                <a:cs typeface="Calibri"/>
              </a:rPr>
              <a:t>IETF, </a:t>
            </a:r>
            <a:r>
              <a:rPr sz="950" spc="80" dirty="0">
                <a:latin typeface="Calibri"/>
                <a:cs typeface="Calibri"/>
              </a:rPr>
              <a:t>A </a:t>
            </a:r>
            <a:r>
              <a:rPr sz="950" spc="60" dirty="0">
                <a:latin typeface="Calibri"/>
                <a:cs typeface="Calibri"/>
              </a:rPr>
              <a:t>Survey </a:t>
            </a:r>
            <a:r>
              <a:rPr sz="950" spc="55" dirty="0">
                <a:latin typeface="Calibri"/>
                <a:cs typeface="Calibri"/>
              </a:rPr>
              <a:t>of </a:t>
            </a:r>
            <a:r>
              <a:rPr sz="950" spc="60" dirty="0">
                <a:latin typeface="Calibri"/>
                <a:cs typeface="Calibri"/>
              </a:rPr>
              <a:t>Transport </a:t>
            </a:r>
            <a:r>
              <a:rPr sz="950" spc="55" dirty="0">
                <a:latin typeface="Calibri"/>
                <a:cs typeface="Calibri"/>
              </a:rPr>
              <a:t>Security Protocols </a:t>
            </a:r>
            <a:r>
              <a:rPr sz="950" spc="65" dirty="0">
                <a:latin typeface="Calibri"/>
                <a:cs typeface="Calibri"/>
              </a:rPr>
              <a:t>URL:</a:t>
            </a:r>
            <a:r>
              <a:rPr sz="950" spc="6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9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https://datatracker.ietf.org/doc/html/draft-pauly-taps- </a:t>
            </a:r>
            <a:r>
              <a:rPr sz="950" spc="-20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9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transport-security-01</a:t>
            </a:r>
            <a:endParaRPr sz="950">
              <a:latin typeface="Calibri"/>
              <a:cs typeface="Calibri"/>
            </a:endParaRPr>
          </a:p>
          <a:p>
            <a:pPr marL="286385" marR="5080" indent="-274320">
              <a:lnSpc>
                <a:spcPct val="80600"/>
              </a:lnSpc>
              <a:spcBef>
                <a:spcPts val="530"/>
              </a:spcBef>
              <a:buClr>
                <a:srgbClr val="FFBA00"/>
              </a:buClr>
              <a:buSzPct val="136842"/>
              <a:buAutoNum type="arabicPeriod" startAt="3"/>
              <a:tabLst>
                <a:tab pos="286385" algn="l"/>
                <a:tab pos="287020" algn="l"/>
              </a:tabLst>
            </a:pPr>
            <a:r>
              <a:rPr sz="950" spc="55" dirty="0">
                <a:latin typeface="Calibri"/>
                <a:cs typeface="Calibri"/>
              </a:rPr>
              <a:t>IETF (Internet </a:t>
            </a:r>
            <a:r>
              <a:rPr sz="950" spc="60" dirty="0">
                <a:latin typeface="Calibri"/>
                <a:cs typeface="Calibri"/>
              </a:rPr>
              <a:t>Engineering Task Force </a:t>
            </a:r>
            <a:r>
              <a:rPr sz="950" spc="40" dirty="0">
                <a:latin typeface="Calibri"/>
                <a:cs typeface="Calibri"/>
              </a:rPr>
              <a:t>- </a:t>
            </a:r>
            <a:r>
              <a:rPr sz="950" spc="65" dirty="0">
                <a:latin typeface="Calibri"/>
                <a:cs typeface="Calibri"/>
              </a:rPr>
              <a:t>Οργανισμός </a:t>
            </a:r>
            <a:r>
              <a:rPr sz="950" spc="70" dirty="0">
                <a:latin typeface="Calibri"/>
                <a:cs typeface="Calibri"/>
              </a:rPr>
              <a:t>που </a:t>
            </a:r>
            <a:r>
              <a:rPr sz="950" spc="60" dirty="0">
                <a:latin typeface="Calibri"/>
                <a:cs typeface="Calibri"/>
              </a:rPr>
              <a:t>καθορίζει </a:t>
            </a:r>
            <a:r>
              <a:rPr sz="950" spc="70" dirty="0">
                <a:latin typeface="Calibri"/>
                <a:cs typeface="Calibri"/>
              </a:rPr>
              <a:t>πρότυπα </a:t>
            </a:r>
            <a:r>
              <a:rPr sz="950" spc="60" dirty="0">
                <a:latin typeface="Calibri"/>
                <a:cs typeface="Calibri"/>
              </a:rPr>
              <a:t>για </a:t>
            </a:r>
            <a:r>
              <a:rPr sz="950" spc="70" dirty="0">
                <a:latin typeface="Calibri"/>
                <a:cs typeface="Calibri"/>
              </a:rPr>
              <a:t>πρωτόκολλα </a:t>
            </a:r>
            <a:r>
              <a:rPr sz="950" spc="60" dirty="0">
                <a:latin typeface="Calibri"/>
                <a:cs typeface="Calibri"/>
              </a:rPr>
              <a:t>διαδικτύου) </a:t>
            </a:r>
            <a:r>
              <a:rPr sz="950" spc="65" dirty="0">
                <a:latin typeface="Calibri"/>
                <a:cs typeface="Calibri"/>
              </a:rPr>
              <a:t> Διαδραστικό ερωτηματολόγιο </a:t>
            </a:r>
            <a:r>
              <a:rPr sz="950" spc="60" dirty="0">
                <a:latin typeface="Calibri"/>
                <a:cs typeface="Calibri"/>
              </a:rPr>
              <a:t>για την </a:t>
            </a:r>
            <a:r>
              <a:rPr sz="950" spc="65" dirty="0">
                <a:latin typeface="Calibri"/>
                <a:cs typeface="Calibri"/>
              </a:rPr>
              <a:t>αλληλεπίδραση μεταξύ </a:t>
            </a:r>
            <a:r>
              <a:rPr sz="950" spc="70" dirty="0">
                <a:latin typeface="Calibri"/>
                <a:cs typeface="Calibri"/>
              </a:rPr>
              <a:t>πρωτοκόλλων </a:t>
            </a:r>
            <a:r>
              <a:rPr sz="950" spc="65" dirty="0">
                <a:latin typeface="Calibri"/>
                <a:cs typeface="Calibri"/>
              </a:rPr>
              <a:t>ασφαλείας </a:t>
            </a:r>
            <a:r>
              <a:rPr sz="950" spc="55" dirty="0">
                <a:latin typeface="Calibri"/>
                <a:cs typeface="Calibri"/>
              </a:rPr>
              <a:t>και </a:t>
            </a:r>
            <a:r>
              <a:rPr sz="950" spc="65" dirty="0">
                <a:latin typeface="Calibri"/>
                <a:cs typeface="Calibri"/>
              </a:rPr>
              <a:t>υπηρεσιών </a:t>
            </a:r>
            <a:r>
              <a:rPr sz="950" spc="70" dirty="0">
                <a:latin typeface="Calibri"/>
                <a:cs typeface="Calibri"/>
              </a:rPr>
              <a:t>μεταφοράς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URL:</a:t>
            </a:r>
            <a:r>
              <a:rPr sz="950" spc="3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9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https://datatracker.ietf.org/doc/html/rfc8922</a:t>
            </a:r>
            <a:endParaRPr sz="950">
              <a:latin typeface="Calibri"/>
              <a:cs typeface="Calibri"/>
            </a:endParaRPr>
          </a:p>
          <a:p>
            <a:pPr marL="288925" marR="3939540" indent="-276225">
              <a:lnSpc>
                <a:spcPts val="1380"/>
              </a:lnSpc>
              <a:spcBef>
                <a:spcPts val="425"/>
              </a:spcBef>
              <a:buClr>
                <a:srgbClr val="FFBA00"/>
              </a:buClr>
              <a:buSzPct val="136842"/>
              <a:buAutoNum type="arabicPeriod" startAt="3"/>
              <a:tabLst>
                <a:tab pos="286385" algn="l"/>
                <a:tab pos="287020" algn="l"/>
              </a:tabLst>
            </a:pPr>
            <a:r>
              <a:rPr sz="950" spc="70" dirty="0">
                <a:latin typeface="Calibri"/>
                <a:cs typeface="Calibri"/>
              </a:rPr>
              <a:t>DeepL </a:t>
            </a:r>
            <a:r>
              <a:rPr sz="950" spc="55" dirty="0">
                <a:latin typeface="Calibri"/>
                <a:cs typeface="Calibri"/>
              </a:rPr>
              <a:t>(λογισμικό </a:t>
            </a:r>
            <a:r>
              <a:rPr sz="950" spc="60" dirty="0">
                <a:latin typeface="Calibri"/>
                <a:cs typeface="Calibri"/>
              </a:rPr>
              <a:t>μηχανικής </a:t>
            </a:r>
            <a:r>
              <a:rPr sz="950" spc="70" dirty="0">
                <a:latin typeface="Calibri"/>
                <a:cs typeface="Calibri"/>
              </a:rPr>
              <a:t>μετάφρασης 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βασισμένο </a:t>
            </a:r>
            <a:r>
              <a:rPr sz="950" spc="60" dirty="0">
                <a:latin typeface="Calibri"/>
                <a:cs typeface="Calibri"/>
              </a:rPr>
              <a:t>σtην </a:t>
            </a:r>
            <a:r>
              <a:rPr sz="950" spc="65" dirty="0">
                <a:latin typeface="Calibri"/>
                <a:cs typeface="Calibri"/>
              </a:rPr>
              <a:t>ΤΝ) </a:t>
            </a:r>
            <a:r>
              <a:rPr sz="950" spc="70" dirty="0">
                <a:latin typeface="Calibri"/>
                <a:cs typeface="Calibri"/>
              </a:rPr>
              <a:t>Μεταφραστής </a:t>
            </a:r>
            <a:r>
              <a:rPr sz="950" spc="55" dirty="0">
                <a:latin typeface="Calibri"/>
                <a:cs typeface="Calibri"/>
              </a:rPr>
              <a:t>για </a:t>
            </a:r>
            <a:r>
              <a:rPr sz="950" spc="6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διόρθωση:</a:t>
            </a:r>
            <a:r>
              <a:rPr sz="950" spc="4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9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</a:t>
            </a:r>
            <a:r>
              <a:rPr sz="9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://www.deepl.com/transl</a:t>
            </a:r>
            <a:r>
              <a:rPr sz="9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ator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76952" y="621379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554" y="6391592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319404"/>
            <a:ext cx="4272280" cy="91503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240"/>
              </a:lnSpc>
              <a:spcBef>
                <a:spcPts val="405"/>
              </a:spcBef>
            </a:pPr>
            <a:r>
              <a:rPr spc="-5" dirty="0">
                <a:solidFill>
                  <a:srgbClr val="FFBA00"/>
                </a:solidFill>
              </a:rPr>
              <a:t>Συνδεθείτε</a:t>
            </a:r>
            <a:r>
              <a:rPr dirty="0">
                <a:solidFill>
                  <a:srgbClr val="FFBA00"/>
                </a:solidFill>
              </a:rPr>
              <a:t> </a:t>
            </a:r>
            <a:r>
              <a:rPr spc="-5" dirty="0">
                <a:solidFill>
                  <a:srgbClr val="FFBA00"/>
                </a:solidFill>
              </a:rPr>
              <a:t>με το CyberSecPro: </a:t>
            </a:r>
            <a:r>
              <a:rPr dirty="0">
                <a:solidFill>
                  <a:srgbClr val="FFBA00"/>
                </a:solidFill>
              </a:rPr>
              <a:t>Πώς</a:t>
            </a:r>
            <a:r>
              <a:rPr spc="5" dirty="0">
                <a:solidFill>
                  <a:srgbClr val="FFBA00"/>
                </a:solidFill>
              </a:rPr>
              <a:t> </a:t>
            </a:r>
            <a:r>
              <a:rPr spc="95" dirty="0"/>
              <a:t>να </a:t>
            </a:r>
            <a:r>
              <a:rPr spc="-509" dirty="0"/>
              <a:t> </a:t>
            </a:r>
            <a:r>
              <a:rPr spc="90" dirty="0"/>
              <a:t>εγγραφείτε </a:t>
            </a:r>
            <a:r>
              <a:rPr spc="85" dirty="0"/>
              <a:t>και </a:t>
            </a:r>
            <a:r>
              <a:rPr spc="95" dirty="0"/>
              <a:t>άλλες </a:t>
            </a:r>
            <a:r>
              <a:rPr spc="90" dirty="0"/>
              <a:t>πρακτικές </a:t>
            </a:r>
            <a:r>
              <a:rPr spc="95" dirty="0"/>
              <a:t> πληροφορίες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5030" y="1954529"/>
            <a:ext cx="4117975" cy="14281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44805" marR="1629410" indent="-332740">
              <a:lnSpc>
                <a:spcPct val="105500"/>
              </a:lnSpc>
              <a:spcBef>
                <a:spcPts val="135"/>
              </a:spcBef>
              <a:buClr>
                <a:srgbClr val="FFBA00"/>
              </a:buClr>
              <a:buSzPct val="133333"/>
              <a:buAutoNum type="arabicPeriod"/>
              <a:tabLst>
                <a:tab pos="354330" algn="l"/>
                <a:tab pos="354965" algn="l"/>
              </a:tabLst>
            </a:pPr>
            <a:r>
              <a:rPr sz="1200" spc="35" dirty="0">
                <a:latin typeface="Calibri"/>
                <a:cs typeface="Calibri"/>
              </a:rPr>
              <a:t>Ιστοσελίδα: </a:t>
            </a:r>
            <a:r>
              <a:rPr sz="1200" spc="4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200" u="sng" spc="9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www.cybersecpro-proje</a:t>
            </a:r>
            <a:r>
              <a:rPr sz="1200" u="sng" spc="9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ct.eu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A00"/>
              </a:buClr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BA00"/>
              </a:buClr>
              <a:buSzPct val="133333"/>
              <a:buAutoNum type="arabicPeriod"/>
              <a:tabLst>
                <a:tab pos="354965" algn="l"/>
                <a:tab pos="355600" algn="l"/>
              </a:tabLst>
            </a:pPr>
            <a:r>
              <a:rPr sz="1200" spc="90" dirty="0">
                <a:latin typeface="Calibri"/>
                <a:cs typeface="Calibri"/>
              </a:rPr>
              <a:t>X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(Twitter):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https://</a:t>
            </a:r>
            <a:r>
              <a:rPr sz="120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1200">
              <a:latin typeface="Calibri"/>
              <a:cs typeface="Calibri"/>
            </a:endParaRPr>
          </a:p>
          <a:p>
            <a:pPr marL="355600" marR="5080" indent="-342900">
              <a:lnSpc>
                <a:spcPct val="83600"/>
              </a:lnSpc>
              <a:spcBef>
                <a:spcPts val="1390"/>
              </a:spcBef>
              <a:buClr>
                <a:srgbClr val="FFBA00"/>
              </a:buClr>
              <a:buSzPct val="133333"/>
              <a:buAutoNum type="arabicPeriod"/>
              <a:tabLst>
                <a:tab pos="354965" algn="l"/>
                <a:tab pos="355600" algn="l"/>
              </a:tabLst>
            </a:pPr>
            <a:r>
              <a:rPr sz="1200" spc="65" dirty="0">
                <a:latin typeface="Calibri"/>
                <a:cs typeface="Calibri"/>
              </a:rPr>
              <a:t>LinkedIn </a:t>
            </a:r>
            <a:r>
              <a:rPr sz="1200" spc="70" dirty="0">
                <a:latin typeface="Calibri"/>
                <a:cs typeface="Calibri"/>
              </a:rPr>
              <a:t>(επαγγελματικό κοινωνικό </a:t>
            </a:r>
            <a:r>
              <a:rPr sz="1200" spc="65" dirty="0">
                <a:latin typeface="Calibri"/>
                <a:cs typeface="Calibri"/>
              </a:rPr>
              <a:t>δίκτυο) </a:t>
            </a:r>
            <a:r>
              <a:rPr sz="1200" spc="50" dirty="0">
                <a:latin typeface="Calibri"/>
                <a:cs typeface="Calibri"/>
              </a:rPr>
              <a:t>: </a:t>
            </a:r>
            <a:r>
              <a:rPr sz="1200" spc="5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20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120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28575" y="0"/>
            <a:ext cx="6357620" cy="6879590"/>
            <a:chOff x="-28575" y="0"/>
            <a:chExt cx="635762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75690"/>
              <a:ext cx="6329045" cy="484314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2430780"/>
              <a:ext cx="1991995" cy="2769235"/>
            </a:xfrm>
            <a:custGeom>
              <a:avLst/>
              <a:gdLst/>
              <a:ahLst/>
              <a:cxnLst/>
              <a:rect l="l" t="t" r="r" b="b"/>
              <a:pathLst>
                <a:path w="1991995" h="2769235">
                  <a:moveTo>
                    <a:pt x="0" y="1384617"/>
                  </a:moveTo>
                  <a:lnTo>
                    <a:pt x="635" y="1328737"/>
                  </a:lnTo>
                  <a:lnTo>
                    <a:pt x="3175" y="1273810"/>
                  </a:lnTo>
                  <a:lnTo>
                    <a:pt x="6985" y="1219200"/>
                  </a:lnTo>
                  <a:lnTo>
                    <a:pt x="12382" y="1165225"/>
                  </a:lnTo>
                  <a:lnTo>
                    <a:pt x="19367" y="1112202"/>
                  </a:lnTo>
                  <a:lnTo>
                    <a:pt x="27622" y="1059497"/>
                  </a:lnTo>
                  <a:lnTo>
                    <a:pt x="37147" y="1008062"/>
                  </a:lnTo>
                  <a:lnTo>
                    <a:pt x="48260" y="956945"/>
                  </a:lnTo>
                  <a:lnTo>
                    <a:pt x="60960" y="907097"/>
                  </a:lnTo>
                  <a:lnTo>
                    <a:pt x="74612" y="857885"/>
                  </a:lnTo>
                  <a:lnTo>
                    <a:pt x="89535" y="809625"/>
                  </a:lnTo>
                  <a:lnTo>
                    <a:pt x="106045" y="762317"/>
                  </a:lnTo>
                  <a:lnTo>
                    <a:pt x="123507" y="715962"/>
                  </a:lnTo>
                  <a:lnTo>
                    <a:pt x="142240" y="670877"/>
                  </a:lnTo>
                  <a:lnTo>
                    <a:pt x="162242" y="626745"/>
                  </a:lnTo>
                  <a:lnTo>
                    <a:pt x="183515" y="583565"/>
                  </a:lnTo>
                  <a:lnTo>
                    <a:pt x="205740" y="541972"/>
                  </a:lnTo>
                  <a:lnTo>
                    <a:pt x="228917" y="501332"/>
                  </a:lnTo>
                  <a:lnTo>
                    <a:pt x="253365" y="461962"/>
                  </a:lnTo>
                  <a:lnTo>
                    <a:pt x="278765" y="424180"/>
                  </a:lnTo>
                  <a:lnTo>
                    <a:pt x="305117" y="387350"/>
                  </a:lnTo>
                  <a:lnTo>
                    <a:pt x="332422" y="352107"/>
                  </a:lnTo>
                  <a:lnTo>
                    <a:pt x="360680" y="318135"/>
                  </a:lnTo>
                  <a:lnTo>
                    <a:pt x="389890" y="285750"/>
                  </a:lnTo>
                  <a:lnTo>
                    <a:pt x="419735" y="254952"/>
                  </a:lnTo>
                  <a:lnTo>
                    <a:pt x="450850" y="225742"/>
                  </a:lnTo>
                  <a:lnTo>
                    <a:pt x="482600" y="197802"/>
                  </a:lnTo>
                  <a:lnTo>
                    <a:pt x="514985" y="171767"/>
                  </a:lnTo>
                  <a:lnTo>
                    <a:pt x="548322" y="147320"/>
                  </a:lnTo>
                  <a:lnTo>
                    <a:pt x="582295" y="124777"/>
                  </a:lnTo>
                  <a:lnTo>
                    <a:pt x="616902" y="103822"/>
                  </a:lnTo>
                  <a:lnTo>
                    <a:pt x="652462" y="84455"/>
                  </a:lnTo>
                  <a:lnTo>
                    <a:pt x="688340" y="67310"/>
                  </a:lnTo>
                  <a:lnTo>
                    <a:pt x="725170" y="51752"/>
                  </a:lnTo>
                  <a:lnTo>
                    <a:pt x="762317" y="38417"/>
                  </a:lnTo>
                  <a:lnTo>
                    <a:pt x="800100" y="26670"/>
                  </a:lnTo>
                  <a:lnTo>
                    <a:pt x="838200" y="17145"/>
                  </a:lnTo>
                  <a:lnTo>
                    <a:pt x="876935" y="9842"/>
                  </a:lnTo>
                  <a:lnTo>
                    <a:pt x="916305" y="4445"/>
                  </a:lnTo>
                  <a:lnTo>
                    <a:pt x="955992" y="952"/>
                  </a:lnTo>
                  <a:lnTo>
                    <a:pt x="995997" y="0"/>
                  </a:lnTo>
                  <a:lnTo>
                    <a:pt x="1036002" y="952"/>
                  </a:lnTo>
                  <a:lnTo>
                    <a:pt x="1075690" y="4445"/>
                  </a:lnTo>
                  <a:lnTo>
                    <a:pt x="1114742" y="9842"/>
                  </a:lnTo>
                  <a:lnTo>
                    <a:pt x="1153477" y="17145"/>
                  </a:lnTo>
                  <a:lnTo>
                    <a:pt x="1191895" y="26670"/>
                  </a:lnTo>
                  <a:lnTo>
                    <a:pt x="1229677" y="38417"/>
                  </a:lnTo>
                  <a:lnTo>
                    <a:pt x="1266825" y="51752"/>
                  </a:lnTo>
                  <a:lnTo>
                    <a:pt x="1303337" y="67310"/>
                  </a:lnTo>
                  <a:lnTo>
                    <a:pt x="1339532" y="84455"/>
                  </a:lnTo>
                  <a:lnTo>
                    <a:pt x="1374775" y="103822"/>
                  </a:lnTo>
                  <a:lnTo>
                    <a:pt x="1409700" y="124777"/>
                  </a:lnTo>
                  <a:lnTo>
                    <a:pt x="1443672" y="147320"/>
                  </a:lnTo>
                  <a:lnTo>
                    <a:pt x="1476692" y="171767"/>
                  </a:lnTo>
                  <a:lnTo>
                    <a:pt x="1509395" y="197802"/>
                  </a:lnTo>
                  <a:lnTo>
                    <a:pt x="1541145" y="225742"/>
                  </a:lnTo>
                  <a:lnTo>
                    <a:pt x="1571942" y="254952"/>
                  </a:lnTo>
                  <a:lnTo>
                    <a:pt x="1602105" y="285750"/>
                  </a:lnTo>
                  <a:lnTo>
                    <a:pt x="1631315" y="318135"/>
                  </a:lnTo>
                  <a:lnTo>
                    <a:pt x="1659572" y="352107"/>
                  </a:lnTo>
                  <a:lnTo>
                    <a:pt x="1686877" y="387350"/>
                  </a:lnTo>
                  <a:lnTo>
                    <a:pt x="1713230" y="424180"/>
                  </a:lnTo>
                  <a:lnTo>
                    <a:pt x="1738630" y="461962"/>
                  </a:lnTo>
                  <a:lnTo>
                    <a:pt x="1763077" y="501332"/>
                  </a:lnTo>
                  <a:lnTo>
                    <a:pt x="1786255" y="541972"/>
                  </a:lnTo>
                  <a:lnTo>
                    <a:pt x="1808480" y="583565"/>
                  </a:lnTo>
                  <a:lnTo>
                    <a:pt x="1829435" y="626745"/>
                  </a:lnTo>
                  <a:lnTo>
                    <a:pt x="1849437" y="670877"/>
                  </a:lnTo>
                  <a:lnTo>
                    <a:pt x="1868170" y="715962"/>
                  </a:lnTo>
                  <a:lnTo>
                    <a:pt x="1885950" y="762317"/>
                  </a:lnTo>
                  <a:lnTo>
                    <a:pt x="1902142" y="809625"/>
                  </a:lnTo>
                  <a:lnTo>
                    <a:pt x="1917382" y="857885"/>
                  </a:lnTo>
                  <a:lnTo>
                    <a:pt x="1931035" y="907097"/>
                  </a:lnTo>
                  <a:lnTo>
                    <a:pt x="1943417" y="956945"/>
                  </a:lnTo>
                  <a:lnTo>
                    <a:pt x="1954530" y="1008062"/>
                  </a:lnTo>
                  <a:lnTo>
                    <a:pt x="1964372" y="1059497"/>
                  </a:lnTo>
                  <a:lnTo>
                    <a:pt x="1972627" y="1112202"/>
                  </a:lnTo>
                  <a:lnTo>
                    <a:pt x="1979295" y="1165225"/>
                  </a:lnTo>
                  <a:lnTo>
                    <a:pt x="1984692" y="1219200"/>
                  </a:lnTo>
                  <a:lnTo>
                    <a:pt x="1988820" y="1273810"/>
                  </a:lnTo>
                  <a:lnTo>
                    <a:pt x="1991042" y="1328737"/>
                  </a:lnTo>
                  <a:lnTo>
                    <a:pt x="1991995" y="1384617"/>
                  </a:lnTo>
                  <a:lnTo>
                    <a:pt x="1991042" y="1440180"/>
                  </a:lnTo>
                  <a:lnTo>
                    <a:pt x="1988820" y="1495425"/>
                  </a:lnTo>
                  <a:lnTo>
                    <a:pt x="1984692" y="1550035"/>
                  </a:lnTo>
                  <a:lnTo>
                    <a:pt x="1979295" y="1603692"/>
                  </a:lnTo>
                  <a:lnTo>
                    <a:pt x="1972627" y="1657032"/>
                  </a:lnTo>
                  <a:lnTo>
                    <a:pt x="1964372" y="1709420"/>
                  </a:lnTo>
                  <a:lnTo>
                    <a:pt x="1954530" y="1761172"/>
                  </a:lnTo>
                  <a:lnTo>
                    <a:pt x="1943417" y="1811972"/>
                  </a:lnTo>
                  <a:lnTo>
                    <a:pt x="1931035" y="1862137"/>
                  </a:lnTo>
                  <a:lnTo>
                    <a:pt x="1917382" y="1911350"/>
                  </a:lnTo>
                  <a:lnTo>
                    <a:pt x="1902142" y="1959610"/>
                  </a:lnTo>
                  <a:lnTo>
                    <a:pt x="1885950" y="2006917"/>
                  </a:lnTo>
                  <a:lnTo>
                    <a:pt x="1868170" y="2052955"/>
                  </a:lnTo>
                  <a:lnTo>
                    <a:pt x="1849437" y="2098357"/>
                  </a:lnTo>
                  <a:lnTo>
                    <a:pt x="1829435" y="2142490"/>
                  </a:lnTo>
                  <a:lnTo>
                    <a:pt x="1808480" y="2185352"/>
                  </a:lnTo>
                  <a:lnTo>
                    <a:pt x="1786255" y="2227262"/>
                  </a:lnTo>
                  <a:lnTo>
                    <a:pt x="1763077" y="2267902"/>
                  </a:lnTo>
                  <a:lnTo>
                    <a:pt x="1738630" y="2306955"/>
                  </a:lnTo>
                  <a:lnTo>
                    <a:pt x="1713230" y="2345055"/>
                  </a:lnTo>
                  <a:lnTo>
                    <a:pt x="1686877" y="2381885"/>
                  </a:lnTo>
                  <a:lnTo>
                    <a:pt x="1659572" y="2417127"/>
                  </a:lnTo>
                  <a:lnTo>
                    <a:pt x="1631315" y="2450782"/>
                  </a:lnTo>
                  <a:lnTo>
                    <a:pt x="1602105" y="2483167"/>
                  </a:lnTo>
                  <a:lnTo>
                    <a:pt x="1571942" y="2514282"/>
                  </a:lnTo>
                  <a:lnTo>
                    <a:pt x="1541145" y="2543492"/>
                  </a:lnTo>
                  <a:lnTo>
                    <a:pt x="1509395" y="2571115"/>
                  </a:lnTo>
                  <a:lnTo>
                    <a:pt x="1476692" y="2597150"/>
                  </a:lnTo>
                  <a:lnTo>
                    <a:pt x="1443672" y="2621597"/>
                  </a:lnTo>
                  <a:lnTo>
                    <a:pt x="1409700" y="2644457"/>
                  </a:lnTo>
                  <a:lnTo>
                    <a:pt x="1374775" y="2665412"/>
                  </a:lnTo>
                  <a:lnTo>
                    <a:pt x="1339532" y="2684462"/>
                  </a:lnTo>
                  <a:lnTo>
                    <a:pt x="1303337" y="2701925"/>
                  </a:lnTo>
                  <a:lnTo>
                    <a:pt x="1266825" y="2717165"/>
                  </a:lnTo>
                  <a:lnTo>
                    <a:pt x="1229677" y="2730817"/>
                  </a:lnTo>
                  <a:lnTo>
                    <a:pt x="1191895" y="2742247"/>
                  </a:lnTo>
                  <a:lnTo>
                    <a:pt x="1153477" y="2751772"/>
                  </a:lnTo>
                  <a:lnTo>
                    <a:pt x="1114742" y="2759392"/>
                  </a:lnTo>
                  <a:lnTo>
                    <a:pt x="1075690" y="2764790"/>
                  </a:lnTo>
                  <a:lnTo>
                    <a:pt x="1036002" y="2767965"/>
                  </a:lnTo>
                  <a:lnTo>
                    <a:pt x="995997" y="2769235"/>
                  </a:lnTo>
                  <a:lnTo>
                    <a:pt x="955992" y="2767965"/>
                  </a:lnTo>
                  <a:lnTo>
                    <a:pt x="916305" y="2764790"/>
                  </a:lnTo>
                  <a:lnTo>
                    <a:pt x="876935" y="2759392"/>
                  </a:lnTo>
                  <a:lnTo>
                    <a:pt x="838200" y="2751772"/>
                  </a:lnTo>
                  <a:lnTo>
                    <a:pt x="800100" y="2742247"/>
                  </a:lnTo>
                  <a:lnTo>
                    <a:pt x="762317" y="2730817"/>
                  </a:lnTo>
                  <a:lnTo>
                    <a:pt x="725170" y="2717165"/>
                  </a:lnTo>
                  <a:lnTo>
                    <a:pt x="688340" y="2701925"/>
                  </a:lnTo>
                  <a:lnTo>
                    <a:pt x="652462" y="2684462"/>
                  </a:lnTo>
                  <a:lnTo>
                    <a:pt x="616902" y="2665412"/>
                  </a:lnTo>
                  <a:lnTo>
                    <a:pt x="582295" y="2644457"/>
                  </a:lnTo>
                  <a:lnTo>
                    <a:pt x="548322" y="2621597"/>
                  </a:lnTo>
                  <a:lnTo>
                    <a:pt x="514985" y="2597150"/>
                  </a:lnTo>
                  <a:lnTo>
                    <a:pt x="482600" y="2571115"/>
                  </a:lnTo>
                  <a:lnTo>
                    <a:pt x="450850" y="2543492"/>
                  </a:lnTo>
                  <a:lnTo>
                    <a:pt x="419735" y="2514282"/>
                  </a:lnTo>
                  <a:lnTo>
                    <a:pt x="389890" y="2483167"/>
                  </a:lnTo>
                  <a:lnTo>
                    <a:pt x="360680" y="2450782"/>
                  </a:lnTo>
                  <a:lnTo>
                    <a:pt x="332422" y="2417127"/>
                  </a:lnTo>
                  <a:lnTo>
                    <a:pt x="305117" y="2381885"/>
                  </a:lnTo>
                  <a:lnTo>
                    <a:pt x="278765" y="2345055"/>
                  </a:lnTo>
                  <a:lnTo>
                    <a:pt x="253365" y="2306955"/>
                  </a:lnTo>
                  <a:lnTo>
                    <a:pt x="228917" y="2267902"/>
                  </a:lnTo>
                  <a:lnTo>
                    <a:pt x="205740" y="2227262"/>
                  </a:lnTo>
                  <a:lnTo>
                    <a:pt x="183515" y="2185352"/>
                  </a:lnTo>
                  <a:lnTo>
                    <a:pt x="162242" y="2142490"/>
                  </a:lnTo>
                  <a:lnTo>
                    <a:pt x="142240" y="2098357"/>
                  </a:lnTo>
                  <a:lnTo>
                    <a:pt x="123507" y="2052955"/>
                  </a:lnTo>
                  <a:lnTo>
                    <a:pt x="106045" y="2006917"/>
                  </a:lnTo>
                  <a:lnTo>
                    <a:pt x="89535" y="1959610"/>
                  </a:lnTo>
                  <a:lnTo>
                    <a:pt x="74612" y="1911350"/>
                  </a:lnTo>
                  <a:lnTo>
                    <a:pt x="60960" y="1862137"/>
                  </a:lnTo>
                  <a:lnTo>
                    <a:pt x="48260" y="1811972"/>
                  </a:lnTo>
                  <a:lnTo>
                    <a:pt x="37147" y="1761172"/>
                  </a:lnTo>
                  <a:lnTo>
                    <a:pt x="27622" y="1709420"/>
                  </a:lnTo>
                  <a:lnTo>
                    <a:pt x="19367" y="1657032"/>
                  </a:lnTo>
                  <a:lnTo>
                    <a:pt x="12382" y="1603692"/>
                  </a:lnTo>
                  <a:lnTo>
                    <a:pt x="6985" y="1550035"/>
                  </a:lnTo>
                  <a:lnTo>
                    <a:pt x="3175" y="1495425"/>
                  </a:lnTo>
                  <a:lnTo>
                    <a:pt x="635" y="1440180"/>
                  </a:lnTo>
                  <a:lnTo>
                    <a:pt x="0" y="1384617"/>
                  </a:lnTo>
                </a:path>
              </a:pathLst>
            </a:custGeom>
            <a:ln w="57150">
              <a:solidFill>
                <a:srgbClr val="EB6E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299" rIns="0" bIns="0" rtlCol="0">
            <a:spAutoFit/>
          </a:bodyPr>
          <a:lstStyle/>
          <a:p>
            <a:pPr marL="6238875" marR="5080">
              <a:lnSpc>
                <a:spcPts val="2910"/>
              </a:lnSpc>
              <a:spcBef>
                <a:spcPts val="470"/>
              </a:spcBef>
            </a:pPr>
            <a:r>
              <a:rPr sz="2700" spc="200" dirty="0">
                <a:solidFill>
                  <a:srgbClr val="FFFFFF"/>
                </a:solidFill>
              </a:rPr>
              <a:t>Σημασία</a:t>
            </a:r>
            <a:r>
              <a:rPr sz="2700" spc="204" dirty="0">
                <a:solidFill>
                  <a:srgbClr val="FFFFFF"/>
                </a:solidFill>
              </a:rPr>
              <a:t> </a:t>
            </a:r>
            <a:r>
              <a:rPr sz="2700" spc="130" dirty="0">
                <a:solidFill>
                  <a:srgbClr val="FFFFFF"/>
                </a:solidFill>
              </a:rPr>
              <a:t>των</a:t>
            </a:r>
            <a:r>
              <a:rPr sz="2700" spc="50" dirty="0">
                <a:solidFill>
                  <a:srgbClr val="FFFFFF"/>
                </a:solidFill>
              </a:rPr>
              <a:t> </a:t>
            </a:r>
            <a:r>
              <a:rPr sz="2700" spc="190" dirty="0">
                <a:solidFill>
                  <a:srgbClr val="FFFFFF"/>
                </a:solidFill>
              </a:rPr>
              <a:t>ανθρώπινων </a:t>
            </a:r>
            <a:r>
              <a:rPr sz="2700" spc="-660" dirty="0">
                <a:solidFill>
                  <a:srgbClr val="FFFFFF"/>
                </a:solidFill>
              </a:rPr>
              <a:t> </a:t>
            </a:r>
            <a:r>
              <a:rPr sz="2700" spc="185" dirty="0">
                <a:solidFill>
                  <a:srgbClr val="FFFFFF"/>
                </a:solidFill>
              </a:rPr>
              <a:t>παραγόντων:</a:t>
            </a:r>
            <a:endParaRPr sz="2700"/>
          </a:p>
        </p:txBody>
      </p:sp>
      <p:sp>
        <p:nvSpPr>
          <p:cNvPr id="11" name="object 11"/>
          <p:cNvSpPr txBox="1"/>
          <p:nvPr/>
        </p:nvSpPr>
        <p:spPr>
          <a:xfrm>
            <a:off x="6685280" y="2259329"/>
            <a:ext cx="2508885" cy="1250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65" dirty="0">
                <a:solidFill>
                  <a:srgbClr val="FFB800"/>
                </a:solidFill>
                <a:latin typeface="Calibri"/>
                <a:cs typeface="Calibri"/>
              </a:rPr>
              <a:t>Κοινωνική</a:t>
            </a:r>
            <a:r>
              <a:rPr sz="1800" spc="-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0" dirty="0">
                <a:solidFill>
                  <a:srgbClr val="FFB800"/>
                </a:solidFill>
                <a:latin typeface="Calibri"/>
                <a:cs typeface="Calibri"/>
              </a:rPr>
              <a:t>μηχανική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120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200" spc="114" dirty="0">
                <a:solidFill>
                  <a:srgbClr val="FFFFFF"/>
                </a:solidFill>
                <a:latin typeface="Calibri"/>
                <a:cs typeface="Calibri"/>
              </a:rPr>
              <a:t>Ransomware</a:t>
            </a:r>
            <a:endParaRPr sz="12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25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200" spc="110" dirty="0">
                <a:solidFill>
                  <a:srgbClr val="FFFFFF"/>
                </a:solidFill>
                <a:latin typeface="Calibri"/>
                <a:cs typeface="Calibri"/>
              </a:rPr>
              <a:t>Σπανιότητα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Calibri"/>
                <a:cs typeface="Calibri"/>
              </a:rPr>
              <a:t>αμοιβαιότητα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2969" y="5893752"/>
            <a:ext cx="1816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31975" y="5893752"/>
            <a:ext cx="5759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0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5" dirty="0">
                <a:solidFill>
                  <a:srgbClr val="FFFFFF"/>
                </a:solidFill>
                <a:latin typeface="Calibri"/>
                <a:cs typeface="Calibri"/>
              </a:rPr>
              <a:t>Ενότητ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99499" y="5893752"/>
            <a:ext cx="38392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ράγοντες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FFFFFF"/>
                </a:solidFill>
                <a:latin typeface="Calibri"/>
                <a:cs typeface="Calibri"/>
              </a:rPr>
              <a:t>ενέργεια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832" y="5738495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4509" y="654050"/>
            <a:ext cx="2466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20" dirty="0">
                <a:solidFill>
                  <a:srgbClr val="D6791A"/>
                </a:solidFill>
                <a:latin typeface="Times New Roman"/>
                <a:cs typeface="Times New Roman"/>
              </a:rPr>
              <a:t>(</a:t>
            </a:r>
            <a:r>
              <a:rPr sz="1800" i="1" spc="-20" dirty="0">
                <a:solidFill>
                  <a:srgbClr val="D6791A"/>
                </a:solidFill>
                <a:latin typeface="Calibri"/>
                <a:cs typeface="Calibri"/>
              </a:rPr>
              <a:t>πολύ</a:t>
            </a:r>
            <a:r>
              <a:rPr sz="1800" i="1" spc="-20" dirty="0">
                <a:solidFill>
                  <a:srgbClr val="D6791A"/>
                </a:solidFill>
                <a:latin typeface="Times New Roman"/>
                <a:cs typeface="Times New Roman"/>
              </a:rPr>
              <a:t>)</a:t>
            </a:r>
            <a:r>
              <a:rPr sz="1800" i="1" spc="-55" dirty="0">
                <a:solidFill>
                  <a:srgbClr val="D6791A"/>
                </a:solidFill>
                <a:latin typeface="Times New Roman"/>
                <a:cs typeface="Times New Roman"/>
              </a:rPr>
              <a:t> </a:t>
            </a:r>
            <a:r>
              <a:rPr sz="1800" i="1" spc="-20" dirty="0">
                <a:solidFill>
                  <a:srgbClr val="D6791A"/>
                </a:solidFill>
                <a:latin typeface="Calibri"/>
                <a:cs typeface="Calibri"/>
              </a:rPr>
              <a:t>λίγα</a:t>
            </a:r>
            <a:r>
              <a:rPr sz="1800" i="1" spc="-10" dirty="0">
                <a:solidFill>
                  <a:srgbClr val="D6791A"/>
                </a:solidFill>
                <a:latin typeface="Calibri"/>
                <a:cs typeface="Calibri"/>
              </a:rPr>
              <a:t> </a:t>
            </a:r>
            <a:r>
              <a:rPr sz="1800" i="1" spc="-25" dirty="0">
                <a:solidFill>
                  <a:srgbClr val="D6791A"/>
                </a:solidFill>
                <a:latin typeface="Calibri"/>
                <a:cs typeface="Calibri"/>
              </a:rPr>
              <a:t>παραδείγματα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7780" y="1066800"/>
            <a:ext cx="9508172" cy="53492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41375"/>
            <a:ext cx="5808980" cy="10483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just">
              <a:lnSpc>
                <a:spcPts val="2590"/>
              </a:lnSpc>
              <a:spcBef>
                <a:spcPts val="425"/>
              </a:spcBef>
            </a:pPr>
            <a:r>
              <a:rPr sz="2400" spc="180" dirty="0"/>
              <a:t>Ψυχολογικοί </a:t>
            </a:r>
            <a:r>
              <a:rPr sz="2400" spc="140" dirty="0"/>
              <a:t>και </a:t>
            </a:r>
            <a:r>
              <a:rPr sz="2400" spc="170" dirty="0"/>
              <a:t>κοινωνικοί </a:t>
            </a:r>
            <a:r>
              <a:rPr sz="2400" spc="175" dirty="0"/>
              <a:t>παράγοντες </a:t>
            </a:r>
            <a:r>
              <a:rPr sz="2400" spc="-585" dirty="0"/>
              <a:t> </a:t>
            </a:r>
            <a:r>
              <a:rPr sz="2400" spc="145" dirty="0"/>
              <a:t>στην </a:t>
            </a:r>
            <a:r>
              <a:rPr sz="2400" spc="185" dirty="0"/>
              <a:t>κυβερνοασφάλεια </a:t>
            </a:r>
            <a:r>
              <a:rPr sz="2400" spc="160" dirty="0"/>
              <a:t>του </a:t>
            </a:r>
            <a:r>
              <a:rPr sz="2400" spc="165" dirty="0"/>
              <a:t>ενεργειακού </a:t>
            </a:r>
            <a:r>
              <a:rPr sz="2400" spc="-585" dirty="0"/>
              <a:t> </a:t>
            </a:r>
            <a:r>
              <a:rPr sz="2400" spc="170" dirty="0"/>
              <a:t>τομέα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966469" y="2302509"/>
            <a:ext cx="362775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10" dirty="0">
                <a:latin typeface="Calibri"/>
                <a:cs typeface="Calibri"/>
              </a:rPr>
              <a:t>Κατανόηση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της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ανθρώπινης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ψυχολογίας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530600"/>
            <a:ext cx="5443220" cy="1750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050" spc="65" dirty="0">
                <a:latin typeface="Calibri"/>
                <a:cs typeface="Calibri"/>
              </a:rPr>
              <a:t>Γνωστικές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προκαταλήψεις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αντίκτυπός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τους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στην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ασφάλεια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στον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κυβερνοχώρο.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050" spc="70" dirty="0">
                <a:latin typeface="Calibri"/>
                <a:cs typeface="Calibri"/>
              </a:rPr>
              <a:t>Ψυχολογικές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θεωρίες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σχετικές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συμπεριφορά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στον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κυβερνοχώρο.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800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050" spc="70" dirty="0">
                <a:latin typeface="Calibri"/>
                <a:cs typeface="Calibri"/>
              </a:rPr>
              <a:t>Σχεδιασμός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συστημάτων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κυβερνοασφάλειας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γνώμονα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ανθρώπινη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ψυχολογία.</a:t>
            </a: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71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75" dirty="0">
                <a:latin typeface="Calibri"/>
                <a:cs typeface="Calibri"/>
              </a:rPr>
              <a:t>Επίγνωση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κατάστασης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Endsley,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1998)</a:t>
            </a:r>
            <a:endParaRPr sz="10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104139" marR="688975" indent="-91440">
              <a:lnSpc>
                <a:spcPct val="100000"/>
              </a:lnSpc>
              <a:buClr>
                <a:srgbClr val="FFB8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050" spc="95" dirty="0">
                <a:latin typeface="Calibri"/>
                <a:cs typeface="Calibri"/>
              </a:rPr>
              <a:t>Ένας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επανασχεδιασμός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διεπαφής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που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μείωσε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τα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λάθη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των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χρηστών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με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βάση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ψυχολογική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έρευνα.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969" y="6229667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47205"/>
            <a:chOff x="0" y="0"/>
            <a:chExt cx="12192000" cy="6847205"/>
          </a:xfrm>
        </p:grpSpPr>
        <p:sp>
          <p:nvSpPr>
            <p:cNvPr id="3" name="object 3"/>
            <p:cNvSpPr/>
            <p:nvPr/>
          </p:nvSpPr>
          <p:spPr>
            <a:xfrm>
              <a:off x="3508375" y="0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332"/>
                  </a:moveTo>
                  <a:lnTo>
                    <a:pt x="1275397" y="2287587"/>
                  </a:lnTo>
                  <a:lnTo>
                    <a:pt x="1229995" y="2308542"/>
                  </a:lnTo>
                  <a:lnTo>
                    <a:pt x="1191577" y="2341879"/>
                  </a:lnTo>
                  <a:lnTo>
                    <a:pt x="1162685" y="2385695"/>
                  </a:lnTo>
                  <a:lnTo>
                    <a:pt x="1162685" y="2386965"/>
                  </a:lnTo>
                  <a:lnTo>
                    <a:pt x="821689" y="3659187"/>
                  </a:lnTo>
                  <a:lnTo>
                    <a:pt x="0" y="6845934"/>
                  </a:lnTo>
                  <a:lnTo>
                    <a:pt x="6667" y="6846887"/>
                  </a:lnTo>
                  <a:lnTo>
                    <a:pt x="20002" y="6847205"/>
                  </a:lnTo>
                  <a:lnTo>
                    <a:pt x="26670" y="6847205"/>
                  </a:lnTo>
                  <a:lnTo>
                    <a:pt x="845905" y="3665220"/>
                  </a:lnTo>
                  <a:lnTo>
                    <a:pt x="1186814" y="2394585"/>
                  </a:lnTo>
                  <a:lnTo>
                    <a:pt x="1211579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514" y="2303779"/>
                  </a:lnTo>
                  <a:lnTo>
                    <a:pt x="1421635" y="2303779"/>
                  </a:lnTo>
                  <a:lnTo>
                    <a:pt x="1377314" y="2285365"/>
                  </a:lnTo>
                  <a:lnTo>
                    <a:pt x="1325562" y="2279332"/>
                  </a:lnTo>
                  <a:close/>
                </a:path>
                <a:path w="2549525" h="6847205">
                  <a:moveTo>
                    <a:pt x="1421635" y="2303779"/>
                  </a:moveTo>
                  <a:lnTo>
                    <a:pt x="1326514" y="2303779"/>
                  </a:lnTo>
                  <a:lnTo>
                    <a:pt x="1370964" y="2309495"/>
                  </a:lnTo>
                  <a:lnTo>
                    <a:pt x="1416685" y="2330450"/>
                  </a:lnTo>
                  <a:lnTo>
                    <a:pt x="1452879" y="2363470"/>
                  </a:lnTo>
                  <a:lnTo>
                    <a:pt x="1477010" y="2405697"/>
                  </a:lnTo>
                  <a:lnTo>
                    <a:pt x="1487487" y="2453322"/>
                  </a:lnTo>
                  <a:lnTo>
                    <a:pt x="1482407" y="2503487"/>
                  </a:lnTo>
                  <a:lnTo>
                    <a:pt x="1223645" y="3457575"/>
                  </a:lnTo>
                  <a:lnTo>
                    <a:pt x="1217929" y="3493135"/>
                  </a:lnTo>
                  <a:lnTo>
                    <a:pt x="1226820" y="3563620"/>
                  </a:lnTo>
                  <a:lnTo>
                    <a:pt x="1262379" y="3626802"/>
                  </a:lnTo>
                  <a:lnTo>
                    <a:pt x="1318577" y="3670300"/>
                  </a:lnTo>
                  <a:lnTo>
                    <a:pt x="1401762" y="3689667"/>
                  </a:lnTo>
                  <a:lnTo>
                    <a:pt x="1449070" y="3683317"/>
                  </a:lnTo>
                  <a:lnTo>
                    <a:pt x="1492250" y="3665220"/>
                  </a:lnTo>
                  <a:lnTo>
                    <a:pt x="1495163" y="3662997"/>
                  </a:lnTo>
                  <a:lnTo>
                    <a:pt x="1408112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014" y="3584257"/>
                  </a:lnTo>
                  <a:lnTo>
                    <a:pt x="1243012" y="3526154"/>
                  </a:lnTo>
                  <a:lnTo>
                    <a:pt x="1242377" y="3495357"/>
                  </a:lnTo>
                  <a:lnTo>
                    <a:pt x="1247775" y="3463925"/>
                  </a:lnTo>
                  <a:lnTo>
                    <a:pt x="1506537" y="2509837"/>
                  </a:lnTo>
                  <a:lnTo>
                    <a:pt x="1512887" y="2460942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2400" y="2304097"/>
                  </a:lnTo>
                  <a:lnTo>
                    <a:pt x="1421635" y="2303779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6770"/>
                  </a:lnTo>
                  <a:lnTo>
                    <a:pt x="1552257" y="3546475"/>
                  </a:lnTo>
                  <a:lnTo>
                    <a:pt x="1531302" y="3592195"/>
                  </a:lnTo>
                  <a:lnTo>
                    <a:pt x="1497964" y="3628390"/>
                  </a:lnTo>
                  <a:lnTo>
                    <a:pt x="1456054" y="3652520"/>
                  </a:lnTo>
                  <a:lnTo>
                    <a:pt x="1408112" y="3662997"/>
                  </a:lnTo>
                  <a:lnTo>
                    <a:pt x="1495163" y="3662997"/>
                  </a:lnTo>
                  <a:lnTo>
                    <a:pt x="1529714" y="3636645"/>
                  </a:lnTo>
                  <a:lnTo>
                    <a:pt x="1558925" y="3599179"/>
                  </a:lnTo>
                  <a:lnTo>
                    <a:pt x="1577339" y="3554095"/>
                  </a:lnTo>
                  <a:lnTo>
                    <a:pt x="1970722" y="2104390"/>
                  </a:lnTo>
                  <a:lnTo>
                    <a:pt x="2547620" y="5715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44587"/>
              <a:ext cx="12191999" cy="47488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087" y="1339532"/>
              <a:ext cx="11807825" cy="41789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0402" y="474027"/>
            <a:ext cx="8987154" cy="61817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5294" y="83820"/>
            <a:ext cx="96761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B800"/>
                </a:solidFill>
                <a:latin typeface="Calibri"/>
                <a:cs typeface="Calibri"/>
              </a:rPr>
              <a:t>Επίγνωση</a:t>
            </a:r>
            <a:r>
              <a:rPr sz="2400" b="1" spc="13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Calibri"/>
                <a:cs typeface="Calibri"/>
              </a:rPr>
              <a:t>της</a:t>
            </a:r>
            <a:r>
              <a:rPr sz="2400" b="1" spc="13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Calibri"/>
                <a:cs typeface="Calibri"/>
              </a:rPr>
              <a:t>κατάστασης</a:t>
            </a:r>
            <a:r>
              <a:rPr sz="2400" b="1" spc="13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B800"/>
                </a:solidFill>
                <a:latin typeface="Calibri"/>
                <a:cs typeface="Calibri"/>
              </a:rPr>
              <a:t>στον</a:t>
            </a:r>
            <a:r>
              <a:rPr sz="2400" b="1" spc="13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Calibri"/>
                <a:cs typeface="Calibri"/>
              </a:rPr>
              <a:t>κυβερνοχώρο</a:t>
            </a:r>
            <a:r>
              <a:rPr sz="2400" b="1" spc="13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lang="en-US" sz="2400" b="1" spc="135" dirty="0">
                <a:solidFill>
                  <a:srgbClr val="FFB800"/>
                </a:solidFill>
                <a:latin typeface="Calibri"/>
                <a:cs typeface="Calibri"/>
              </a:rPr>
              <a:t>(</a:t>
            </a:r>
            <a:r>
              <a:rPr sz="2400" b="1" spc="-5" dirty="0">
                <a:solidFill>
                  <a:srgbClr val="FFB800"/>
                </a:solidFill>
                <a:latin typeface="Arial"/>
                <a:cs typeface="Arial"/>
              </a:rPr>
              <a:t>CSA)</a:t>
            </a:r>
            <a:r>
              <a:rPr sz="2400" b="1" spc="5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Arial"/>
                <a:cs typeface="Arial"/>
              </a:rPr>
              <a:t>(Barford</a:t>
            </a:r>
            <a:r>
              <a:rPr sz="2400" b="1" spc="10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Arial"/>
                <a:cs typeface="Arial"/>
              </a:rPr>
              <a:t>et</a:t>
            </a:r>
            <a:r>
              <a:rPr sz="2400" b="1" spc="10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Arial"/>
                <a:cs typeface="Arial"/>
              </a:rPr>
              <a:t>al.,</a:t>
            </a:r>
            <a:r>
              <a:rPr sz="2400" b="1" spc="10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Arial"/>
                <a:cs typeface="Arial"/>
              </a:rPr>
              <a:t>2009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41375"/>
            <a:ext cx="5808980" cy="10483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just">
              <a:lnSpc>
                <a:spcPts val="2590"/>
              </a:lnSpc>
              <a:spcBef>
                <a:spcPts val="425"/>
              </a:spcBef>
            </a:pPr>
            <a:r>
              <a:rPr sz="2400" spc="180" dirty="0"/>
              <a:t>Ψυχολογικοί </a:t>
            </a:r>
            <a:r>
              <a:rPr sz="2400" spc="140" dirty="0"/>
              <a:t>και </a:t>
            </a:r>
            <a:r>
              <a:rPr sz="2400" spc="170" dirty="0"/>
              <a:t>κοινωνικοί </a:t>
            </a:r>
            <a:r>
              <a:rPr sz="2400" spc="175" dirty="0"/>
              <a:t>παράγοντες </a:t>
            </a:r>
            <a:r>
              <a:rPr sz="2400" spc="-585" dirty="0"/>
              <a:t> </a:t>
            </a:r>
            <a:r>
              <a:rPr sz="2400" spc="145" dirty="0"/>
              <a:t>στην </a:t>
            </a:r>
            <a:r>
              <a:rPr sz="2400" spc="185" dirty="0"/>
              <a:t>κυβερνοασφάλεια </a:t>
            </a:r>
            <a:r>
              <a:rPr sz="2400" spc="160" dirty="0"/>
              <a:t>του </a:t>
            </a:r>
            <a:r>
              <a:rPr sz="2400" spc="165" dirty="0"/>
              <a:t>ενεργειακού </a:t>
            </a:r>
            <a:r>
              <a:rPr sz="2400" spc="-585" dirty="0"/>
              <a:t> </a:t>
            </a:r>
            <a:r>
              <a:rPr sz="2400" spc="170" dirty="0"/>
              <a:t>τομέα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966469" y="2302509"/>
            <a:ext cx="40335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35" dirty="0">
                <a:latin typeface="Calibri"/>
                <a:cs typeface="Calibri"/>
              </a:rPr>
              <a:t>Κοινωνική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δυναμική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κυβερνοασφάλεια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530917"/>
            <a:ext cx="7336790" cy="1383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2484755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050" spc="75" dirty="0">
                <a:latin typeface="Calibri"/>
                <a:cs typeface="Calibri"/>
              </a:rPr>
              <a:t>Επίδραση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κοινωνικών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κανόνων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συμπεριφοράς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κόμβων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στις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ατομικές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πρακτικές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ασφάλειας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στον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κυβερνοχώρο.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050" spc="105" dirty="0">
                <a:latin typeface="Calibri"/>
                <a:cs typeface="Calibri"/>
              </a:rPr>
              <a:t>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ρόλος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ηγεσίας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στην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καλλιέργεια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κουλτούρας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συνείδηση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ασφάλειας.</a:t>
            </a: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70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050" spc="95" dirty="0">
                <a:latin typeface="Calibri"/>
                <a:cs typeface="Calibri"/>
              </a:rPr>
              <a:t>Μοντελοποίηση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ρόλων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Bandura,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1988)</a:t>
            </a:r>
            <a:endParaRPr sz="10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050" spc="65" dirty="0">
                <a:latin typeface="Calibri"/>
                <a:cs typeface="Calibri"/>
              </a:rPr>
              <a:t>Κοινωνικοί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παράγοντες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προγράμματα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κατάρτισης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ευαισθητοποίησης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για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ασφάλεια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στον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κυβερνοχώρο.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969" y="6243637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41375"/>
            <a:ext cx="5808980" cy="10483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just">
              <a:lnSpc>
                <a:spcPts val="2590"/>
              </a:lnSpc>
              <a:spcBef>
                <a:spcPts val="425"/>
              </a:spcBef>
            </a:pPr>
            <a:r>
              <a:rPr sz="2400" spc="180" dirty="0"/>
              <a:t>Ψυχολογικοί </a:t>
            </a:r>
            <a:r>
              <a:rPr sz="2400" spc="140" dirty="0"/>
              <a:t>και </a:t>
            </a:r>
            <a:r>
              <a:rPr sz="2400" spc="170" dirty="0"/>
              <a:t>κοινωνικοί </a:t>
            </a:r>
            <a:r>
              <a:rPr sz="2400" spc="175" dirty="0"/>
              <a:t>παράγοντες </a:t>
            </a:r>
            <a:r>
              <a:rPr sz="2400" spc="-585" dirty="0"/>
              <a:t> </a:t>
            </a:r>
            <a:r>
              <a:rPr sz="2400" spc="145" dirty="0"/>
              <a:t>στην </a:t>
            </a:r>
            <a:r>
              <a:rPr sz="2400" spc="185" dirty="0"/>
              <a:t>κυβερνοασφάλεια </a:t>
            </a:r>
            <a:r>
              <a:rPr sz="2400" spc="160" dirty="0"/>
              <a:t>του </a:t>
            </a:r>
            <a:r>
              <a:rPr sz="2400" spc="165" dirty="0"/>
              <a:t>ενεργειακού </a:t>
            </a:r>
            <a:r>
              <a:rPr sz="2400" spc="-585" dirty="0"/>
              <a:t> </a:t>
            </a:r>
            <a:r>
              <a:rPr sz="2400" spc="170" dirty="0"/>
              <a:t>τομέα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966469" y="2303145"/>
            <a:ext cx="43668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30" dirty="0">
                <a:latin typeface="Calibri"/>
                <a:cs typeface="Calibri"/>
              </a:rPr>
              <a:t>Ενίσχυση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της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ασφάλειας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μέσω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της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ψυχολογίας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228022"/>
            <a:ext cx="6832600" cy="225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050" spc="95" dirty="0">
                <a:latin typeface="Calibri"/>
                <a:cs typeface="Calibri"/>
              </a:rPr>
              <a:t>Ψυχολογικές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στρατηγικές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για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την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αύξηση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της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τήρησης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του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πρωτοκόλλου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ασφαλείας.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050" spc="85" dirty="0">
                <a:latin typeface="Calibri"/>
                <a:cs typeface="Calibri"/>
              </a:rPr>
              <a:t>Τεχνικές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αλλαγής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συμπεριφοράς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εφαρμοσμένες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στην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ασφάλεια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στον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κυβερνοχώρο.</a:t>
            </a:r>
            <a:endParaRPr sz="1050">
              <a:latin typeface="Calibri"/>
              <a:cs typeface="Calibri"/>
            </a:endParaRPr>
          </a:p>
          <a:p>
            <a:pPr marL="104139" marR="938530" indent="-91440">
              <a:lnSpc>
                <a:spcPct val="134500"/>
              </a:lnSpc>
              <a:spcBef>
                <a:spcPts val="13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050" spc="105" dirty="0">
                <a:latin typeface="Calibri"/>
                <a:cs typeface="Calibri"/>
              </a:rPr>
              <a:t>Ο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ρόλος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κινήτρων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ανταμοιβών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στην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ενίσχυση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της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ασφάλειας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στον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κυβερνοχώρο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συμπεριφορές.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Arial"/>
              <a:buChar char="•"/>
            </a:pPr>
            <a:endParaRPr sz="1450">
              <a:latin typeface="Calibri"/>
              <a:cs typeface="Calibri"/>
            </a:endParaRPr>
          </a:p>
          <a:p>
            <a:pPr marL="104139" marR="2016125" indent="-91440">
              <a:lnSpc>
                <a:spcPct val="100000"/>
              </a:lnSpc>
              <a:buClr>
                <a:srgbClr val="FFB8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050" spc="100" dirty="0">
                <a:latin typeface="Calibri"/>
                <a:cs typeface="Calibri"/>
              </a:rPr>
              <a:t>Παράδειγμα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πραγματικού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κόσμου: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Ένα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προγραμματίζοντας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πρόγραμμα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επιβράβευσης </a:t>
            </a:r>
            <a:r>
              <a:rPr sz="1050" spc="110" dirty="0">
                <a:latin typeface="Calibri"/>
                <a:cs typeface="Calibri"/>
              </a:rPr>
              <a:t>που </a:t>
            </a:r>
            <a:r>
              <a:rPr sz="1050" spc="100" dirty="0">
                <a:latin typeface="Calibri"/>
                <a:cs typeface="Calibri"/>
              </a:rPr>
              <a:t>αύξησε με </a:t>
            </a:r>
            <a:r>
              <a:rPr sz="1050" spc="85" dirty="0">
                <a:latin typeface="Calibri"/>
                <a:cs typeface="Calibri"/>
              </a:rPr>
              <a:t>επιτυχία </a:t>
            </a:r>
            <a:r>
              <a:rPr sz="1050" spc="95" dirty="0">
                <a:latin typeface="Calibri"/>
                <a:cs typeface="Calibri"/>
              </a:rPr>
              <a:t>την </a:t>
            </a:r>
            <a:r>
              <a:rPr sz="1050" spc="105" dirty="0">
                <a:latin typeface="Calibri"/>
                <a:cs typeface="Calibri"/>
              </a:rPr>
              <a:t>επαγρύπνηση </a:t>
            </a:r>
            <a:r>
              <a:rPr sz="1050" spc="85" dirty="0">
                <a:latin typeface="Calibri"/>
                <a:cs typeface="Calibri"/>
              </a:rPr>
              <a:t>για </a:t>
            </a:r>
            <a:r>
              <a:rPr sz="1050" spc="95" dirty="0">
                <a:latin typeface="Calibri"/>
                <a:cs typeface="Calibri"/>
              </a:rPr>
              <a:t>την 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ασφάλεια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στον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κυβερνοχώρο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μεταξύ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των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μηχανικών.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97485" indent="-185420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98120" algn="l"/>
              </a:tabLst>
            </a:pPr>
            <a:r>
              <a:rPr sz="1050" spc="45" dirty="0">
                <a:latin typeface="Calibri"/>
                <a:cs typeface="Calibri"/>
              </a:rPr>
              <a:t>Μελλοντική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BCT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XML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15" dirty="0">
                <a:latin typeface="Calibri"/>
                <a:cs typeface="Calibri"/>
              </a:rPr>
              <a:t>(Extensible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30" dirty="0">
                <a:latin typeface="Calibri"/>
                <a:cs typeface="Calibri"/>
              </a:rPr>
              <a:t>Markup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Language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30" dirty="0">
                <a:latin typeface="Calibri"/>
                <a:cs typeface="Calibri"/>
              </a:rPr>
              <a:t>-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δομημένη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μορφή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ανταλλαγής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δεδομένωνn)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με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χρήση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Τεχν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969" y="6100762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64387" y="0"/>
              <a:ext cx="5024755" cy="6858000"/>
            </a:xfrm>
            <a:custGeom>
              <a:avLst/>
              <a:gdLst/>
              <a:ahLst/>
              <a:cxnLst/>
              <a:rect l="l" t="t" r="r" b="b"/>
              <a:pathLst>
                <a:path w="5024755" h="6858000">
                  <a:moveTo>
                    <a:pt x="905509" y="3926522"/>
                  </a:moveTo>
                  <a:lnTo>
                    <a:pt x="862965" y="3938904"/>
                  </a:lnTo>
                  <a:lnTo>
                    <a:pt x="832167" y="3961765"/>
                  </a:lnTo>
                  <a:lnTo>
                    <a:pt x="790892" y="4024312"/>
                  </a:lnTo>
                  <a:lnTo>
                    <a:pt x="0" y="6858000"/>
                  </a:lnTo>
                  <a:lnTo>
                    <a:pt x="5024755" y="6853237"/>
                  </a:lnTo>
                  <a:lnTo>
                    <a:pt x="5024755" y="5300980"/>
                  </a:lnTo>
                  <a:lnTo>
                    <a:pt x="1033462" y="5300980"/>
                  </a:lnTo>
                  <a:lnTo>
                    <a:pt x="975995" y="5295900"/>
                  </a:lnTo>
                  <a:lnTo>
                    <a:pt x="921384" y="5280342"/>
                  </a:lnTo>
                  <a:lnTo>
                    <a:pt x="883284" y="5261292"/>
                  </a:lnTo>
                  <a:lnTo>
                    <a:pt x="846454" y="5209222"/>
                  </a:lnTo>
                  <a:lnTo>
                    <a:pt x="842645" y="5175567"/>
                  </a:lnTo>
                  <a:lnTo>
                    <a:pt x="844550" y="5136197"/>
                  </a:lnTo>
                  <a:lnTo>
                    <a:pt x="856615" y="5038090"/>
                  </a:lnTo>
                  <a:lnTo>
                    <a:pt x="1089025" y="4161154"/>
                  </a:lnTo>
                  <a:lnTo>
                    <a:pt x="1094104" y="4121785"/>
                  </a:lnTo>
                  <a:lnTo>
                    <a:pt x="1096962" y="4083367"/>
                  </a:lnTo>
                  <a:lnTo>
                    <a:pt x="1082992" y="4011295"/>
                  </a:lnTo>
                  <a:lnTo>
                    <a:pt x="1059497" y="3979227"/>
                  </a:lnTo>
                  <a:lnTo>
                    <a:pt x="1020762" y="3950970"/>
                  </a:lnTo>
                  <a:lnTo>
                    <a:pt x="963295" y="3927792"/>
                  </a:lnTo>
                  <a:lnTo>
                    <a:pt x="905509" y="3926522"/>
                  </a:lnTo>
                  <a:close/>
                </a:path>
                <a:path w="5024755" h="6858000">
                  <a:moveTo>
                    <a:pt x="5024755" y="0"/>
                  </a:moveTo>
                  <a:lnTo>
                    <a:pt x="2536825" y="0"/>
                  </a:lnTo>
                  <a:lnTo>
                    <a:pt x="1189990" y="5124767"/>
                  </a:lnTo>
                  <a:lnTo>
                    <a:pt x="1173479" y="5173662"/>
                  </a:lnTo>
                  <a:lnTo>
                    <a:pt x="1140777" y="5239067"/>
                  </a:lnTo>
                  <a:lnTo>
                    <a:pt x="1114107" y="5268595"/>
                  </a:lnTo>
                  <a:lnTo>
                    <a:pt x="1079182" y="5290502"/>
                  </a:lnTo>
                  <a:lnTo>
                    <a:pt x="1033462" y="5300980"/>
                  </a:lnTo>
                  <a:lnTo>
                    <a:pt x="5024755" y="5300980"/>
                  </a:lnTo>
                  <a:lnTo>
                    <a:pt x="5024755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63765" y="0"/>
              <a:ext cx="4925059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841375"/>
            <a:ext cx="5808980" cy="10483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just">
              <a:lnSpc>
                <a:spcPts val="2590"/>
              </a:lnSpc>
              <a:spcBef>
                <a:spcPts val="425"/>
              </a:spcBef>
            </a:pPr>
            <a:r>
              <a:rPr sz="2400" spc="180" dirty="0"/>
              <a:t>Ψυχολογικοί </a:t>
            </a:r>
            <a:r>
              <a:rPr sz="2400" spc="140" dirty="0"/>
              <a:t>και </a:t>
            </a:r>
            <a:r>
              <a:rPr sz="2400" spc="170" dirty="0"/>
              <a:t>κοινωνικοί </a:t>
            </a:r>
            <a:r>
              <a:rPr sz="2400" spc="175" dirty="0"/>
              <a:t>παράγοντες </a:t>
            </a:r>
            <a:r>
              <a:rPr sz="2400" spc="-585" dirty="0"/>
              <a:t> </a:t>
            </a:r>
            <a:r>
              <a:rPr sz="2400" spc="145" dirty="0"/>
              <a:t>στην </a:t>
            </a:r>
            <a:r>
              <a:rPr sz="2400" spc="185" dirty="0"/>
              <a:t>κυβερνοασφάλεια </a:t>
            </a:r>
            <a:r>
              <a:rPr sz="2400" spc="160" dirty="0"/>
              <a:t>του </a:t>
            </a:r>
            <a:r>
              <a:rPr sz="2400" spc="165" dirty="0"/>
              <a:t>ενεργειακού </a:t>
            </a:r>
            <a:r>
              <a:rPr sz="2400" spc="-585" dirty="0"/>
              <a:t> </a:t>
            </a:r>
            <a:r>
              <a:rPr sz="2400" spc="170" dirty="0"/>
              <a:t>τομέα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966469" y="2303462"/>
            <a:ext cx="35464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pc="175" dirty="0">
                <a:latin typeface="Calibri"/>
                <a:cs typeface="Calibri"/>
              </a:rPr>
              <a:t>Κατεύθυνση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165" dirty="0">
                <a:latin typeface="Calibri"/>
                <a:cs typeface="Calibri"/>
              </a:rPr>
              <a:t>απειλών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160" dirty="0">
                <a:latin typeface="Calibri"/>
                <a:cs typeface="Calibri"/>
              </a:rPr>
              <a:t>κοινωνικής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165" dirty="0">
                <a:latin typeface="Calibri"/>
                <a:cs typeface="Calibri"/>
              </a:rPr>
              <a:t>μηχανικής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3590" y="3424872"/>
            <a:ext cx="6245860" cy="2509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750"/>
              </a:lnSpc>
              <a:buClr>
                <a:srgbClr val="FFB800"/>
              </a:buClr>
              <a:buSzPct val="125925"/>
              <a:buFont typeface="Arial"/>
              <a:buChar char="•"/>
              <a:tabLst>
                <a:tab pos="104139" algn="l"/>
              </a:tabLst>
            </a:pPr>
            <a:r>
              <a:rPr sz="1350" spc="135" dirty="0">
                <a:latin typeface="Calibri"/>
                <a:cs typeface="Calibri"/>
              </a:rPr>
              <a:t>Κατανόηση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των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τακτικών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κοινωνικής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μηχανικής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40" dirty="0">
                <a:latin typeface="Calibri"/>
                <a:cs typeface="Calibri"/>
              </a:rPr>
              <a:t>από</a:t>
            </a:r>
            <a:endParaRPr sz="1350">
              <a:latin typeface="Calibri"/>
              <a:cs typeface="Calibri"/>
            </a:endParaRPr>
          </a:p>
          <a:p>
            <a:pPr marL="104139">
              <a:lnSpc>
                <a:spcPts val="1580"/>
              </a:lnSpc>
            </a:pPr>
            <a:r>
              <a:rPr sz="1350" spc="130" dirty="0">
                <a:latin typeface="Calibri"/>
                <a:cs typeface="Calibri"/>
              </a:rPr>
              <a:t>ψυχολογική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σκοπιά.</a:t>
            </a:r>
            <a:endParaRPr sz="1350">
              <a:latin typeface="Calibri"/>
              <a:cs typeface="Calibri"/>
            </a:endParaRPr>
          </a:p>
          <a:p>
            <a:pPr marL="104139" marR="394970" indent="-91440">
              <a:lnSpc>
                <a:spcPct val="124000"/>
              </a:lnSpc>
              <a:spcBef>
                <a:spcPts val="1015"/>
              </a:spcBef>
              <a:buClr>
                <a:srgbClr val="FFB800"/>
              </a:buClr>
              <a:buSzPct val="125925"/>
              <a:buFont typeface="Arial"/>
              <a:buChar char="•"/>
              <a:tabLst>
                <a:tab pos="103505" algn="l"/>
              </a:tabLst>
            </a:pPr>
            <a:r>
              <a:rPr sz="1350" spc="95" dirty="0">
                <a:latin typeface="Calibri"/>
                <a:cs typeface="Calibri"/>
              </a:rPr>
              <a:t>Εκπαίδευση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του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προσωπικού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να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αναγνωρίζει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να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ανταποκρίνεται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σε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επιθέσεις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κοινωνικής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μηχανικής.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800"/>
              </a:buClr>
              <a:buFont typeface="Arial"/>
              <a:buChar char="•"/>
            </a:pPr>
            <a:endParaRPr sz="1200">
              <a:latin typeface="Calibri"/>
              <a:cs typeface="Calibri"/>
            </a:endParaRPr>
          </a:p>
          <a:p>
            <a:pPr marL="104139" marR="1240155" indent="-91440">
              <a:lnSpc>
                <a:spcPct val="95400"/>
              </a:lnSpc>
              <a:buClr>
                <a:srgbClr val="FFB800"/>
              </a:buClr>
              <a:buSzPct val="125925"/>
              <a:buFont typeface="Arial"/>
              <a:buChar char="•"/>
              <a:tabLst>
                <a:tab pos="104139" algn="l"/>
              </a:tabLst>
            </a:pPr>
            <a:r>
              <a:rPr sz="1350" spc="125" dirty="0">
                <a:latin typeface="Calibri"/>
                <a:cs typeface="Calibri"/>
              </a:rPr>
              <a:t>Δημιουργία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κουλτούρας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σκεπτικισμού,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επαγρύπνησης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και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50" dirty="0">
                <a:latin typeface="Calibri"/>
                <a:cs typeface="Calibri"/>
              </a:rPr>
              <a:t>επαλήθευσης.</a:t>
            </a:r>
            <a:endParaRPr sz="1350">
              <a:latin typeface="Calibri"/>
              <a:cs typeface="Calibri"/>
            </a:endParaRPr>
          </a:p>
          <a:p>
            <a:pPr marL="104139" marR="5080" indent="-91440">
              <a:lnSpc>
                <a:spcPct val="124000"/>
              </a:lnSpc>
              <a:spcBef>
                <a:spcPts val="1019"/>
              </a:spcBef>
              <a:buClr>
                <a:srgbClr val="FFB800"/>
              </a:buClr>
              <a:buSzPct val="125925"/>
              <a:buFont typeface="Arial"/>
              <a:buChar char="•"/>
              <a:tabLst>
                <a:tab pos="103505" algn="l"/>
              </a:tabLst>
            </a:pPr>
            <a:r>
              <a:rPr sz="1350" spc="135" dirty="0">
                <a:latin typeface="Calibri"/>
                <a:cs typeface="Calibri"/>
              </a:rPr>
              <a:t>Παράδειγμα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πραγματικού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κόσμου: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65" dirty="0">
                <a:latin typeface="Calibri"/>
                <a:cs typeface="Calibri"/>
              </a:rPr>
              <a:t>Η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ανταπόκριση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μιας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εταιρείας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σε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ένα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εκστρατεία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spear-phishing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με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στόχο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στελέχη.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2969" y="6051867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64387" y="0"/>
              <a:ext cx="5024755" cy="6858000"/>
            </a:xfrm>
            <a:custGeom>
              <a:avLst/>
              <a:gdLst/>
              <a:ahLst/>
              <a:cxnLst/>
              <a:rect l="l" t="t" r="r" b="b"/>
              <a:pathLst>
                <a:path w="5024755" h="6858000">
                  <a:moveTo>
                    <a:pt x="905509" y="3926522"/>
                  </a:moveTo>
                  <a:lnTo>
                    <a:pt x="862965" y="3938904"/>
                  </a:lnTo>
                  <a:lnTo>
                    <a:pt x="832167" y="3961765"/>
                  </a:lnTo>
                  <a:lnTo>
                    <a:pt x="790892" y="4024312"/>
                  </a:lnTo>
                  <a:lnTo>
                    <a:pt x="0" y="6858000"/>
                  </a:lnTo>
                  <a:lnTo>
                    <a:pt x="5024755" y="6853237"/>
                  </a:lnTo>
                  <a:lnTo>
                    <a:pt x="5024755" y="5300980"/>
                  </a:lnTo>
                  <a:lnTo>
                    <a:pt x="1033462" y="5300980"/>
                  </a:lnTo>
                  <a:lnTo>
                    <a:pt x="975995" y="5295900"/>
                  </a:lnTo>
                  <a:lnTo>
                    <a:pt x="921384" y="5280342"/>
                  </a:lnTo>
                  <a:lnTo>
                    <a:pt x="883284" y="5261292"/>
                  </a:lnTo>
                  <a:lnTo>
                    <a:pt x="846454" y="5209222"/>
                  </a:lnTo>
                  <a:lnTo>
                    <a:pt x="842645" y="5175567"/>
                  </a:lnTo>
                  <a:lnTo>
                    <a:pt x="844550" y="5136197"/>
                  </a:lnTo>
                  <a:lnTo>
                    <a:pt x="856615" y="5038090"/>
                  </a:lnTo>
                  <a:lnTo>
                    <a:pt x="1089025" y="4161154"/>
                  </a:lnTo>
                  <a:lnTo>
                    <a:pt x="1094104" y="4121785"/>
                  </a:lnTo>
                  <a:lnTo>
                    <a:pt x="1096962" y="4083367"/>
                  </a:lnTo>
                  <a:lnTo>
                    <a:pt x="1082992" y="4011295"/>
                  </a:lnTo>
                  <a:lnTo>
                    <a:pt x="1059497" y="3979227"/>
                  </a:lnTo>
                  <a:lnTo>
                    <a:pt x="1020762" y="3950970"/>
                  </a:lnTo>
                  <a:lnTo>
                    <a:pt x="963295" y="3927792"/>
                  </a:lnTo>
                  <a:lnTo>
                    <a:pt x="905509" y="3926522"/>
                  </a:lnTo>
                  <a:close/>
                </a:path>
                <a:path w="5024755" h="6858000">
                  <a:moveTo>
                    <a:pt x="5024755" y="0"/>
                  </a:moveTo>
                  <a:lnTo>
                    <a:pt x="2536825" y="0"/>
                  </a:lnTo>
                  <a:lnTo>
                    <a:pt x="1189990" y="5124767"/>
                  </a:lnTo>
                  <a:lnTo>
                    <a:pt x="1173479" y="5173662"/>
                  </a:lnTo>
                  <a:lnTo>
                    <a:pt x="1140777" y="5239067"/>
                  </a:lnTo>
                  <a:lnTo>
                    <a:pt x="1114107" y="5268595"/>
                  </a:lnTo>
                  <a:lnTo>
                    <a:pt x="1079182" y="5290502"/>
                  </a:lnTo>
                  <a:lnTo>
                    <a:pt x="1033462" y="5300980"/>
                  </a:lnTo>
                  <a:lnTo>
                    <a:pt x="5024755" y="5300980"/>
                  </a:lnTo>
                  <a:lnTo>
                    <a:pt x="5024755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02969" y="6323329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70919" y="6323329"/>
            <a:ext cx="1409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30" dirty="0">
                <a:latin typeface="Calibri"/>
                <a:cs typeface="Calibri"/>
              </a:rPr>
              <a:t>2</a:t>
            </a:r>
            <a:r>
              <a:rPr sz="800" spc="60" dirty="0"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1554" y="194945"/>
            <a:ext cx="7629207" cy="646779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61377" rIns="0" bIns="0" rtlCol="0">
            <a:spAutoFit/>
          </a:bodyPr>
          <a:lstStyle/>
          <a:p>
            <a:pPr marL="5771515" marR="5080">
              <a:lnSpc>
                <a:spcPts val="2590"/>
              </a:lnSpc>
              <a:spcBef>
                <a:spcPts val="425"/>
              </a:spcBef>
            </a:pPr>
            <a:r>
              <a:rPr sz="2400" spc="185" dirty="0">
                <a:solidFill>
                  <a:srgbClr val="FFFFFF"/>
                </a:solidFill>
              </a:rPr>
              <a:t>Ευπάθεια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85" dirty="0">
                <a:solidFill>
                  <a:srgbClr val="FFFFFF"/>
                </a:solidFill>
              </a:rPr>
              <a:t>ανθρώπων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45" dirty="0">
                <a:solidFill>
                  <a:srgbClr val="FFFFFF"/>
                </a:solidFill>
              </a:rPr>
              <a:t>στην </a:t>
            </a:r>
            <a:r>
              <a:rPr sz="2400" spc="150" dirty="0">
                <a:solidFill>
                  <a:srgbClr val="FFFFFF"/>
                </a:solidFill>
              </a:rPr>
              <a:t> </a:t>
            </a:r>
            <a:r>
              <a:rPr sz="2400" spc="185" dirty="0">
                <a:solidFill>
                  <a:srgbClr val="FFFFFF"/>
                </a:solidFill>
              </a:rPr>
              <a:t>κυβερνοασφάλεια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160" dirty="0">
                <a:solidFill>
                  <a:srgbClr val="FFFFFF"/>
                </a:solidFill>
              </a:rPr>
              <a:t>του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165" dirty="0">
                <a:solidFill>
                  <a:srgbClr val="FFFFFF"/>
                </a:solidFill>
              </a:rPr>
              <a:t>ενεργειακού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70" dirty="0">
                <a:solidFill>
                  <a:srgbClr val="FFFFFF"/>
                </a:solidFill>
              </a:rPr>
              <a:t>τομέα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6685280" y="2564765"/>
            <a:ext cx="309753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800"/>
              </a:lnSpc>
              <a:spcBef>
                <a:spcPts val="100"/>
              </a:spcBef>
            </a:pPr>
            <a:r>
              <a:rPr sz="1800" spc="130" dirty="0">
                <a:solidFill>
                  <a:srgbClr val="FFB800"/>
                </a:solidFill>
                <a:latin typeface="Calibri"/>
                <a:cs typeface="Calibri"/>
              </a:rPr>
              <a:t>Προσδιορισμός</a:t>
            </a:r>
            <a:r>
              <a:rPr sz="1800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ανθρώπινων </a:t>
            </a:r>
            <a:r>
              <a:rPr sz="1800" spc="-39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70" dirty="0">
                <a:solidFill>
                  <a:srgbClr val="FFB800"/>
                </a:solidFill>
                <a:latin typeface="Calibri"/>
                <a:cs typeface="Calibri"/>
              </a:rPr>
              <a:t>Ευπάθειες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3462654"/>
            <a:ext cx="5347335" cy="166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38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Συνήθη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ανθρώπινα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ευπάθεια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πλαίσια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endParaRPr sz="1050">
              <a:latin typeface="Calibri"/>
              <a:cs typeface="Calibri"/>
            </a:endParaRPr>
          </a:p>
          <a:p>
            <a:pPr marL="287020">
              <a:lnSpc>
                <a:spcPts val="1210"/>
              </a:lnSpc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0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ενεργειακού</a:t>
            </a:r>
            <a:r>
              <a:rPr sz="10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τομέα.</a:t>
            </a:r>
            <a:endParaRPr sz="1050">
              <a:latin typeface="Calibri"/>
              <a:cs typeface="Calibri"/>
            </a:endParaRPr>
          </a:p>
          <a:p>
            <a:pPr marL="287020" marR="5080" indent="-274320">
              <a:lnSpc>
                <a:spcPct val="120700"/>
              </a:lnSpc>
              <a:spcBef>
                <a:spcPts val="27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ανάλυσης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συμπεριφοράς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χρηστών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εντοπισμό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επικίνδυνων </a:t>
            </a:r>
            <a:r>
              <a:rPr sz="1050" spc="-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συμπεριφορές.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59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Στρατηγικές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μετριασμό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Ευπαθειών.</a:t>
            </a:r>
            <a:endParaRPr sz="1050">
              <a:latin typeface="Calibri"/>
              <a:cs typeface="Calibri"/>
            </a:endParaRPr>
          </a:p>
          <a:p>
            <a:pPr marL="287020" marR="667385" indent="-274320">
              <a:lnSpc>
                <a:spcPct val="94800"/>
              </a:lnSpc>
              <a:spcBef>
                <a:spcPts val="38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Παράδειγμα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πραγματικού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κόσμου: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Περιστατικό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5" dirty="0">
                <a:solidFill>
                  <a:srgbClr val="FFFFFF"/>
                </a:solidFill>
                <a:latin typeface="Calibri"/>
                <a:cs typeface="Calibri"/>
              </a:rPr>
              <a:t>αφορά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ευπάθεια </a:t>
            </a:r>
            <a:r>
              <a:rPr sz="1050" spc="-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εκμεταλλεύεται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λόγω κακών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πρακτικών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χρήσης κωδικού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πρόσβασης.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969" y="6366827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6209982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446087"/>
            <a:ext cx="4462781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50" dirty="0">
                <a:latin typeface="Calibri"/>
                <a:cs typeface="Calibri"/>
              </a:rPr>
              <a:t>Γνωστικές</a:t>
            </a:r>
            <a:r>
              <a:rPr sz="3600" spc="135" dirty="0">
                <a:latin typeface="Calibri"/>
                <a:cs typeface="Calibri"/>
              </a:rPr>
              <a:t> </a:t>
            </a:r>
            <a:r>
              <a:rPr sz="3600" spc="150" dirty="0">
                <a:latin typeface="Calibri"/>
                <a:cs typeface="Calibri"/>
              </a:rPr>
              <a:t>εκμεταλλεύσεις</a:t>
            </a:r>
            <a:r>
              <a:rPr sz="3600" spc="145" dirty="0">
                <a:latin typeface="Calibri"/>
                <a:cs typeface="Calibri"/>
              </a:rPr>
              <a:t> και </a:t>
            </a:r>
            <a:r>
              <a:rPr sz="3600" spc="155" dirty="0">
                <a:latin typeface="Calibri"/>
                <a:cs typeface="Calibri"/>
              </a:rPr>
              <a:t>ευπάθειες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2895600"/>
            <a:ext cx="4343400" cy="25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73BA7C-38C4-D788-FEB5-85EC4F0A19DB}"/>
              </a:ext>
            </a:extLst>
          </p:cNvPr>
          <p:cNvSpPr txBox="1"/>
          <p:nvPr/>
        </p:nvSpPr>
        <p:spPr>
          <a:xfrm>
            <a:off x="6248400" y="446087"/>
            <a:ext cx="64008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dirty="0"/>
              <a:t>Παράγοντες Γνωστικής Επεξεργασίας</a:t>
            </a:r>
          </a:p>
          <a:p>
            <a:pPr>
              <a:buNone/>
            </a:pPr>
            <a:r>
              <a:rPr lang="el-GR" dirty="0"/>
              <a:t>Βραχυπρόθεσμοι γνωστικοί παράγοντες:</a:t>
            </a:r>
            <a:br>
              <a:rPr lang="el-GR" dirty="0"/>
            </a:br>
            <a:r>
              <a:rPr lang="el-GR" dirty="0"/>
              <a:t>• Φορτίο εργασίας</a:t>
            </a:r>
            <a:br>
              <a:rPr lang="el-GR" dirty="0"/>
            </a:br>
            <a:r>
              <a:rPr lang="el-GR" dirty="0"/>
              <a:t>• Άγχος</a:t>
            </a:r>
            <a:br>
              <a:rPr lang="el-GR" dirty="0"/>
            </a:br>
            <a:r>
              <a:rPr lang="el-GR" dirty="0"/>
              <a:t>• Επαγρύπνηση</a:t>
            </a:r>
          </a:p>
          <a:p>
            <a:pPr>
              <a:buNone/>
            </a:pPr>
            <a:r>
              <a:rPr lang="el-GR" dirty="0"/>
              <a:t>Μακροπρόθεσμοι γνωστικοί παράγοντες:</a:t>
            </a:r>
            <a:br>
              <a:rPr lang="el-GR" dirty="0"/>
            </a:br>
            <a:r>
              <a:rPr lang="el-GR" dirty="0"/>
              <a:t>• Προσωπικότητα</a:t>
            </a:r>
            <a:br>
              <a:rPr lang="el-GR" dirty="0"/>
            </a:br>
            <a:r>
              <a:rPr lang="el-GR" dirty="0"/>
              <a:t>• Εξειδίκευση</a:t>
            </a:r>
            <a:br>
              <a:rPr lang="el-GR" dirty="0"/>
            </a:br>
            <a:r>
              <a:rPr lang="el-GR" dirty="0"/>
              <a:t>• Ατομικές διαφορές</a:t>
            </a:r>
            <a:br>
              <a:rPr lang="el-GR" dirty="0"/>
            </a:br>
            <a:r>
              <a:rPr lang="el-GR" dirty="0"/>
              <a:t>• Κουλτούρα</a:t>
            </a:r>
          </a:p>
          <a:p>
            <a:pPr>
              <a:buNone/>
            </a:pPr>
            <a:r>
              <a:rPr lang="el-GR" dirty="0"/>
              <a:t>Εσωτερική διεργασία χρήστη:</a:t>
            </a:r>
            <a:br>
              <a:rPr lang="el-GR" dirty="0"/>
            </a:br>
            <a:r>
              <a:rPr lang="el-GR" dirty="0"/>
              <a:t>• Αντίληψη</a:t>
            </a:r>
            <a:br>
              <a:rPr lang="el-GR" dirty="0"/>
            </a:br>
            <a:r>
              <a:rPr lang="el-GR" dirty="0"/>
              <a:t>• Μνήμη εργασίας</a:t>
            </a:r>
            <a:br>
              <a:rPr lang="el-GR" dirty="0"/>
            </a:br>
            <a:r>
              <a:rPr lang="el-GR" dirty="0"/>
              <a:t>• Λήψη αποφάσεων</a:t>
            </a:r>
            <a:br>
              <a:rPr lang="el-GR" dirty="0"/>
            </a:br>
            <a:r>
              <a:rPr lang="el-GR" dirty="0"/>
              <a:t>• Δράση</a:t>
            </a:r>
            <a:br>
              <a:rPr lang="el-GR" dirty="0"/>
            </a:br>
            <a:r>
              <a:rPr lang="el-GR" dirty="0"/>
              <a:t>(με συνεχή αλληλεπίδραση μεταξύ τους)</a:t>
            </a:r>
          </a:p>
          <a:p>
            <a:pPr>
              <a:buNone/>
            </a:pPr>
            <a:r>
              <a:rPr lang="el-GR" dirty="0"/>
              <a:t>Ο επιτιθέμενος επηρεάζει τη γνωστική διεργασία με επίθεση</a:t>
            </a:r>
          </a:p>
          <a:p>
            <a:pPr>
              <a:buNone/>
            </a:pPr>
            <a:r>
              <a:rPr lang="el-GR" dirty="0"/>
              <a:t>Συμπεριφορά σχετική με πειθώ</a:t>
            </a:r>
          </a:p>
          <a:p>
            <a:r>
              <a:rPr lang="el-GR" dirty="0"/>
              <a:t>Υπόμνημα:</a:t>
            </a:r>
            <a:br>
              <a:rPr lang="el-GR" dirty="0"/>
            </a:br>
            <a:r>
              <a:rPr lang="el-GR" dirty="0"/>
              <a:t>→ Ροή πληροφοριών</a:t>
            </a:r>
            <a:br>
              <a:rPr lang="el-GR" dirty="0"/>
            </a:br>
            <a:r>
              <a:rPr lang="el-GR" dirty="0"/>
              <a:t>↔ Αλληλεπιδράσεις</a:t>
            </a:r>
            <a:br>
              <a:rPr lang="el-GR" dirty="0"/>
            </a:br>
            <a:r>
              <a:rPr lang="el-GR" dirty="0"/>
              <a:t>→ (κόκκινο): Επίθεση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329" y="2046605"/>
            <a:ext cx="6402071" cy="2449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C4E980-1045-F928-11BC-9637A75ECB34}"/>
              </a:ext>
            </a:extLst>
          </p:cNvPr>
          <p:cNvSpPr txBox="1"/>
          <p:nvPr/>
        </p:nvSpPr>
        <p:spPr>
          <a:xfrm>
            <a:off x="7086600" y="1371600"/>
            <a:ext cx="4800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dirty="0"/>
              <a:t>➤ </a:t>
            </a:r>
            <a:r>
              <a:rPr lang="el-GR" b="1" dirty="0"/>
              <a:t>Μειώνουν την </a:t>
            </a:r>
            <a:r>
              <a:rPr lang="el-GR" b="1" dirty="0" err="1"/>
              <a:t>ευαλωτότητα</a:t>
            </a:r>
            <a:r>
              <a:rPr lang="el-GR" b="1" dirty="0"/>
              <a:t> (</a:t>
            </a:r>
            <a:r>
              <a:rPr lang="en-US" b="1" dirty="0"/>
              <a:t>Susceptibility decrease):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Εξειδίκευση (</a:t>
            </a:r>
            <a:r>
              <a:rPr lang="en-US" dirty="0"/>
              <a:t>Expertise)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Εγρήγορση (</a:t>
            </a:r>
            <a:r>
              <a:rPr lang="en-US" dirty="0"/>
              <a:t>Vigilance)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Γνώση αντικειμένου (</a:t>
            </a:r>
            <a:r>
              <a:rPr lang="en-US" dirty="0"/>
              <a:t>Domain Knowledge)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Επίγνωση (</a:t>
            </a:r>
            <a:r>
              <a:rPr lang="en-US" dirty="0"/>
              <a:t>Awareness)</a:t>
            </a:r>
          </a:p>
          <a:p>
            <a:pPr>
              <a:buNone/>
            </a:pPr>
            <a:r>
              <a:rPr lang="en-US" dirty="0"/>
              <a:t>➤ </a:t>
            </a:r>
            <a:r>
              <a:rPr lang="el-GR" b="1" dirty="0"/>
              <a:t>Δεν έχουν επίδραση στην </a:t>
            </a:r>
            <a:r>
              <a:rPr lang="el-GR" b="1" dirty="0" err="1"/>
              <a:t>ευαλωτότητα</a:t>
            </a:r>
            <a:r>
              <a:rPr lang="el-GR" b="1" dirty="0"/>
              <a:t> (</a:t>
            </a:r>
            <a:r>
              <a:rPr lang="en-US" b="1" dirty="0"/>
              <a:t>No effect on susceptibility):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Φύλο (</a:t>
            </a:r>
            <a:r>
              <a:rPr lang="en-US" dirty="0"/>
              <a:t>Gender)</a:t>
            </a:r>
          </a:p>
          <a:p>
            <a:pPr>
              <a:buNone/>
            </a:pPr>
            <a:r>
              <a:rPr lang="en-US" dirty="0"/>
              <a:t>➤ </a:t>
            </a:r>
            <a:r>
              <a:rPr lang="el-GR" b="1" dirty="0"/>
              <a:t>Αυξάνουν την </a:t>
            </a:r>
            <a:r>
              <a:rPr lang="el-GR" b="1" dirty="0" err="1"/>
              <a:t>ευαλωτότητα</a:t>
            </a:r>
            <a:r>
              <a:rPr lang="el-GR" b="1" dirty="0"/>
              <a:t> (</a:t>
            </a:r>
            <a:r>
              <a:rPr lang="en-US" b="1" dirty="0"/>
              <a:t>Susceptibility increase):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Άγχος (</a:t>
            </a:r>
            <a:r>
              <a:rPr lang="en-US" dirty="0"/>
              <a:t>Stress)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Κόπος επίθεσης (</a:t>
            </a:r>
            <a:r>
              <a:rPr lang="en-US" dirty="0"/>
              <a:t>Attack effort)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Φόρτος εργασίας (</a:t>
            </a:r>
            <a:r>
              <a:rPr lang="en-US" dirty="0"/>
              <a:t>Workload)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E0E94502-B670-AE9C-D246-ACB9B934260A}"/>
              </a:ext>
            </a:extLst>
          </p:cNvPr>
          <p:cNvSpPr txBox="1"/>
          <p:nvPr/>
        </p:nvSpPr>
        <p:spPr>
          <a:xfrm>
            <a:off x="381000" y="914400"/>
            <a:ext cx="640080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9 Διαφορετικοί Τύποι </a:t>
            </a:r>
            <a:r>
              <a:rPr lang="en-US" b="1" dirty="0"/>
              <a:t>Phishing</a:t>
            </a:r>
            <a:endParaRPr lang="el-GR" b="1" dirty="0"/>
          </a:p>
          <a:p>
            <a:pPr>
              <a:buNone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Phishing </a:t>
            </a:r>
            <a:r>
              <a:rPr lang="el-GR" sz="2000" dirty="0"/>
              <a:t>μέσω </a:t>
            </a:r>
            <a:r>
              <a:rPr lang="en-US" sz="2000" dirty="0"/>
              <a:t>email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Εξατομικευμένο </a:t>
            </a:r>
            <a:r>
              <a:rPr lang="en-US" sz="2000" dirty="0"/>
              <a:t>phishing (Spear phishing)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Εξαπάτηση ανώτατων στελεχών (</a:t>
            </a:r>
            <a:r>
              <a:rPr lang="en-US" sz="2000" dirty="0"/>
              <a:t>Whaling)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Phishing </a:t>
            </a:r>
            <a:r>
              <a:rPr lang="el-GR" sz="2000" dirty="0"/>
              <a:t>μέσω </a:t>
            </a:r>
            <a:r>
              <a:rPr lang="en-US" sz="2000" dirty="0"/>
              <a:t>SMS (Smishing)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Phishing </a:t>
            </a:r>
            <a:r>
              <a:rPr lang="el-GR" sz="2000" dirty="0"/>
              <a:t>μέσω τηλεφωνικών κλήσεων (</a:t>
            </a:r>
            <a:r>
              <a:rPr lang="en-US" sz="2000" dirty="0"/>
              <a:t>Vishing)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Phishing </a:t>
            </a:r>
            <a:r>
              <a:rPr lang="el-GR" sz="2000" dirty="0"/>
              <a:t>σχετικό με </a:t>
            </a:r>
            <a:r>
              <a:rPr lang="el-GR" sz="2000" dirty="0" err="1"/>
              <a:t>κρυπτονομίσματα</a:t>
            </a:r>
            <a:r>
              <a:rPr lang="el-GR" sz="2000" dirty="0"/>
              <a:t> (</a:t>
            </a:r>
            <a:r>
              <a:rPr lang="en-US" sz="2000" dirty="0"/>
              <a:t>Crypto phishing)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Επιθέσεις σε κοινόχρηστους </a:t>
            </a:r>
            <a:r>
              <a:rPr lang="el-GR" sz="2000" dirty="0" err="1"/>
              <a:t>ιστότοπους</a:t>
            </a:r>
            <a:r>
              <a:rPr lang="el-GR" sz="2000" dirty="0"/>
              <a:t> (</a:t>
            </a:r>
            <a:r>
              <a:rPr lang="en-US" sz="2000" dirty="0"/>
              <a:t>Watering hole attacks)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Κακόβουλες διαφημίσεις (</a:t>
            </a:r>
            <a:r>
              <a:rPr lang="en-US" sz="2000" dirty="0" err="1"/>
              <a:t>Malvertisements</a:t>
            </a:r>
            <a:r>
              <a:rPr lang="en-US" sz="20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Phishing </a:t>
            </a:r>
            <a:r>
              <a:rPr lang="el-GR" sz="2000" dirty="0"/>
              <a:t>μέσω κοινωνικών δικτύων (</a:t>
            </a:r>
            <a:r>
              <a:rPr lang="en-US" sz="2000" dirty="0"/>
              <a:t>Angler phishing)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FF4C09-0AF1-6A67-F0CD-035F2A213923}"/>
              </a:ext>
            </a:extLst>
          </p:cNvPr>
          <p:cNvSpPr txBox="1"/>
          <p:nvPr/>
        </p:nvSpPr>
        <p:spPr>
          <a:xfrm>
            <a:off x="6553200" y="914400"/>
            <a:ext cx="5562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10 Συμβουλές για την Προστασία από </a:t>
            </a:r>
            <a:r>
              <a:rPr lang="el-GR" b="1" dirty="0" err="1"/>
              <a:t>Phishing</a:t>
            </a:r>
            <a:br>
              <a:rPr lang="el-GR" b="1" dirty="0"/>
            </a:br>
            <a:endParaRPr lang="el-GR" b="1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Περνάτε τον δείκτη πάνω από τους συνδέσμους πριν κάνετε κλικ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Επαληθεύετε τις διευθύνσεις email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Χρησιμοποιείτε αξιόπιστο λογισμικό ασφαλείας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Ενεργοποιήστε τον έλεγχο ταυτότητας δύο παραγόντων (2FA)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Αποφύγετε τα αναδυόμενα παράθυρα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Προσέχετε τις προσωπικές πληροφορίες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Επαληθεύετε αιτήματα για χρήματα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Χρησιμοποιείτε ισχυρούς κωδικούς πρόσβασης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Αποφύγετε τη χρήση δημόσιων δικτύων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Αναφέρετε ύποπτες απόπειρες απάτης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679" y="28892"/>
            <a:ext cx="7506970" cy="75247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738630" marR="5080" indent="-1725930" algn="just">
              <a:lnSpc>
                <a:spcPts val="1870"/>
              </a:lnSpc>
              <a:spcBef>
                <a:spcPts val="250"/>
              </a:spcBef>
            </a:pPr>
            <a:r>
              <a:rPr sz="1650" dirty="0">
                <a:latin typeface="Arial"/>
                <a:cs typeface="Arial"/>
              </a:rPr>
              <a:t>Η </a:t>
            </a:r>
            <a:r>
              <a:rPr sz="1650" spc="-5" dirty="0">
                <a:latin typeface="Arial"/>
                <a:cs typeface="Arial"/>
              </a:rPr>
              <a:t>αντιλαμβανόμενη Ευπάθεια ως καθοριστικός παράγοντας αυξημένου κινδύνου </a:t>
            </a:r>
            <a:r>
              <a:rPr sz="1650" spc="-445" dirty="0">
                <a:latin typeface="Arial"/>
                <a:cs typeface="Arial"/>
              </a:rPr>
              <a:t> </a:t>
            </a:r>
            <a:r>
              <a:rPr sz="1650" spc="-5" dirty="0">
                <a:latin typeface="Arial"/>
                <a:cs typeface="Arial"/>
              </a:rPr>
              <a:t>για συμπεριφορά που ενέχει κινδύνους για την ασφάλεια στον </a:t>
            </a:r>
            <a:r>
              <a:rPr sz="1650" spc="-445" dirty="0">
                <a:latin typeface="Arial"/>
                <a:cs typeface="Arial"/>
              </a:rPr>
              <a:t> </a:t>
            </a:r>
            <a:r>
              <a:rPr sz="1650" spc="-5" dirty="0">
                <a:latin typeface="Arial"/>
                <a:cs typeface="Arial"/>
              </a:rPr>
              <a:t>κυβερνοχώρο</a:t>
            </a:r>
            <a:endParaRPr sz="16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410" y="2340927"/>
            <a:ext cx="2075814" cy="29692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7785" indent="1270">
              <a:lnSpc>
                <a:spcPts val="1160"/>
              </a:lnSpc>
              <a:spcBef>
                <a:spcPts val="170"/>
              </a:spcBef>
            </a:pPr>
            <a:r>
              <a:rPr sz="1000" spc="-5" dirty="0">
                <a:solidFill>
                  <a:srgbClr val="E6AC67"/>
                </a:solidFill>
                <a:latin typeface="Calibri"/>
                <a:cs typeface="Calibri"/>
              </a:rPr>
              <a:t>Υπάρχει</a:t>
            </a:r>
            <a:r>
              <a:rPr sz="1000" spc="20" dirty="0">
                <a:solidFill>
                  <a:srgbClr val="E6AC67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003F"/>
                </a:solidFill>
                <a:latin typeface="Calibri"/>
                <a:cs typeface="Calibri"/>
              </a:rPr>
              <a:t>ενδιαφέρον</a:t>
            </a:r>
            <a:r>
              <a:rPr sz="1000" spc="30" dirty="0">
                <a:solidFill>
                  <a:srgbClr val="00003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003F"/>
                </a:solidFill>
                <a:latin typeface="Calibri"/>
                <a:cs typeface="Calibri"/>
              </a:rPr>
              <a:t>για</a:t>
            </a:r>
            <a:r>
              <a:rPr sz="1000" spc="25" dirty="0">
                <a:solidFill>
                  <a:srgbClr val="00003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DACD4"/>
                </a:solidFill>
                <a:latin typeface="Calibri"/>
                <a:cs typeface="Calibri"/>
              </a:rPr>
              <a:t>την</a:t>
            </a:r>
            <a:r>
              <a:rPr sz="1000" spc="20" dirty="0">
                <a:solidFill>
                  <a:srgbClr val="5DACD4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DACD4"/>
                </a:solidFill>
                <a:latin typeface="Calibri"/>
                <a:cs typeface="Calibri"/>
              </a:rPr>
              <a:t>καλύτερη </a:t>
            </a:r>
            <a:r>
              <a:rPr sz="1000" spc="-210" dirty="0">
                <a:solidFill>
                  <a:srgbClr val="5DACD4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82C6"/>
                </a:solidFill>
                <a:latin typeface="Calibri"/>
                <a:cs typeface="Calibri"/>
              </a:rPr>
              <a:t>και</a:t>
            </a:r>
            <a:r>
              <a:rPr sz="1000" spc="15" dirty="0">
                <a:solidFill>
                  <a:srgbClr val="1F82C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2389"/>
                </a:solidFill>
                <a:latin typeface="Calibri"/>
                <a:cs typeface="Calibri"/>
              </a:rPr>
              <a:t>τελικά</a:t>
            </a:r>
            <a:r>
              <a:rPr sz="1000" spc="20" dirty="0">
                <a:solidFill>
                  <a:srgbClr val="002389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003F"/>
                </a:solidFill>
                <a:latin typeface="Calibri"/>
                <a:cs typeface="Calibri"/>
              </a:rPr>
              <a:t>επηρεάζονται</a:t>
            </a:r>
            <a:r>
              <a:rPr sz="1000" spc="25" dirty="0">
                <a:solidFill>
                  <a:srgbClr val="00003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56A8"/>
                </a:solidFill>
                <a:latin typeface="Calibri"/>
                <a:cs typeface="Calibri"/>
              </a:rPr>
              <a:t>από</a:t>
            </a:r>
            <a:r>
              <a:rPr sz="1000" spc="20" dirty="0">
                <a:solidFill>
                  <a:srgbClr val="0056A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DACD4"/>
                </a:solidFill>
                <a:latin typeface="Calibri"/>
                <a:cs typeface="Calibri"/>
              </a:rPr>
              <a:t>την </a:t>
            </a:r>
            <a:r>
              <a:rPr sz="1000" dirty="0">
                <a:solidFill>
                  <a:srgbClr val="5DACD4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DACD4"/>
                </a:solidFill>
                <a:latin typeface="Calibri"/>
                <a:cs typeface="Calibri"/>
              </a:rPr>
              <a:t>αντιληπτή</a:t>
            </a:r>
            <a:r>
              <a:rPr sz="1000" spc="25" dirty="0">
                <a:solidFill>
                  <a:srgbClr val="5DACD4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1F85"/>
                </a:solidFill>
                <a:latin typeface="Calibri"/>
                <a:cs typeface="Calibri"/>
              </a:rPr>
              <a:t>τους</a:t>
            </a:r>
            <a:r>
              <a:rPr sz="1000" spc="20" dirty="0">
                <a:solidFill>
                  <a:srgbClr val="001F85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775BC"/>
                </a:solidFill>
                <a:latin typeface="Calibri"/>
                <a:cs typeface="Calibri"/>
              </a:rPr>
              <a:t>και</a:t>
            </a:r>
            <a:r>
              <a:rPr sz="1000" spc="20" dirty="0">
                <a:solidFill>
                  <a:srgbClr val="1775B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B19048"/>
                </a:solidFill>
                <a:latin typeface="Calibri"/>
                <a:cs typeface="Calibri"/>
              </a:rPr>
              <a:t>πώς</a:t>
            </a:r>
            <a:r>
              <a:rPr sz="1000" spc="15" dirty="0">
                <a:solidFill>
                  <a:srgbClr val="B1904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159A3"/>
                </a:solidFill>
                <a:latin typeface="Calibri"/>
                <a:cs typeface="Calibri"/>
              </a:rPr>
              <a:t>κάποιος </a:t>
            </a:r>
            <a:r>
              <a:rPr sz="1000" dirty="0">
                <a:solidFill>
                  <a:srgbClr val="1159A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πλαίσιο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λογισμικού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30023"/>
                </a:solidFill>
                <a:latin typeface="Calibri"/>
                <a:cs typeface="Calibri"/>
              </a:rPr>
              <a:t>για</a:t>
            </a:r>
            <a:r>
              <a:rPr sz="1000" spc="20" dirty="0">
                <a:solidFill>
                  <a:srgbClr val="23002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2360"/>
                </a:solidFill>
                <a:latin typeface="Calibri"/>
                <a:cs typeface="Calibri"/>
              </a:rPr>
              <a:t>την</a:t>
            </a:r>
            <a:r>
              <a:rPr sz="1000" spc="20" dirty="0">
                <a:solidFill>
                  <a:srgbClr val="00236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2360"/>
                </a:solidFill>
                <a:latin typeface="Calibri"/>
                <a:cs typeface="Calibri"/>
              </a:rPr>
              <a:t>εξήγηση </a:t>
            </a:r>
            <a:r>
              <a:rPr sz="1000" dirty="0">
                <a:solidFill>
                  <a:srgbClr val="00236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5DAC"/>
                </a:solidFill>
                <a:latin typeface="Calibri"/>
                <a:cs typeface="Calibri"/>
              </a:rPr>
              <a:t>αυτής</a:t>
            </a:r>
            <a:r>
              <a:rPr sz="1000" spc="1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167B3"/>
                </a:solidFill>
                <a:latin typeface="Calibri"/>
                <a:cs typeface="Calibri"/>
              </a:rPr>
              <a:t>της</a:t>
            </a:r>
            <a:r>
              <a:rPr sz="1000" spc="20" dirty="0">
                <a:solidFill>
                  <a:srgbClr val="1167B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167B3"/>
                </a:solidFill>
                <a:latin typeface="Calibri"/>
                <a:cs typeface="Calibri"/>
              </a:rPr>
              <a:t>θυματοποίησης</a:t>
            </a:r>
            <a:r>
              <a:rPr sz="1000" spc="25" dirty="0">
                <a:solidFill>
                  <a:srgbClr val="1167B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003F"/>
                </a:solidFill>
                <a:latin typeface="Calibri"/>
                <a:cs typeface="Calibri"/>
              </a:rPr>
              <a:t>είναι </a:t>
            </a:r>
            <a:r>
              <a:rPr sz="1000" dirty="0">
                <a:solidFill>
                  <a:srgbClr val="00003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90B5CD"/>
                </a:solidFill>
                <a:latin typeface="Calibri"/>
                <a:cs typeface="Calibri"/>
              </a:rPr>
              <a:t>ουσιώδες</a:t>
            </a:r>
            <a:r>
              <a:rPr sz="1000" spc="15" dirty="0">
                <a:solidFill>
                  <a:srgbClr val="90B5C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AC5D23"/>
                </a:solidFill>
                <a:latin typeface="Calibri"/>
                <a:cs typeface="Calibri"/>
              </a:rPr>
              <a:t>για</a:t>
            </a:r>
            <a:r>
              <a:rPr sz="1000" spc="20" dirty="0">
                <a:solidFill>
                  <a:srgbClr val="AC5D23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AC5D23"/>
                </a:solidFill>
                <a:latin typeface="Times New Roman"/>
                <a:cs typeface="Times New Roman"/>
              </a:rPr>
              <a:t>u</a:t>
            </a:r>
            <a:r>
              <a:rPr sz="1000" spc="-5" dirty="0">
                <a:solidFill>
                  <a:srgbClr val="AC5D2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02389"/>
                </a:solidFill>
                <a:latin typeface="Calibri"/>
                <a:cs typeface="Calibri"/>
              </a:rPr>
              <a:t>ανθρώπινη</a:t>
            </a:r>
            <a:r>
              <a:rPr sz="1000" spc="25" dirty="0">
                <a:solidFill>
                  <a:srgbClr val="002389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10000"/>
                </a:solidFill>
                <a:latin typeface="Calibri"/>
                <a:cs typeface="Calibri"/>
              </a:rPr>
              <a:t>παρά </a:t>
            </a:r>
            <a:r>
              <a:rPr sz="1000" dirty="0">
                <a:solidFill>
                  <a:srgbClr val="41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D4D4D"/>
                </a:solidFill>
                <a:latin typeface="Times New Roman"/>
                <a:cs typeface="Times New Roman"/>
              </a:rPr>
              <a:t>Encase</a:t>
            </a:r>
            <a:r>
              <a:rPr sz="1000" dirty="0">
                <a:solidFill>
                  <a:srgbClr val="4D4D4D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4D4D4D"/>
                </a:solidFill>
                <a:latin typeface="Times New Roman"/>
                <a:cs typeface="Times New Roman"/>
              </a:rPr>
              <a:t>(</a:t>
            </a:r>
            <a:r>
              <a:rPr sz="1000" spc="-15" dirty="0">
                <a:solidFill>
                  <a:srgbClr val="002389"/>
                </a:solidFill>
                <a:latin typeface="Calibri"/>
                <a:cs typeface="Calibri"/>
              </a:rPr>
              <a:t>λογισμικό</a:t>
            </a:r>
            <a:r>
              <a:rPr sz="1000" dirty="0">
                <a:solidFill>
                  <a:srgbClr val="002389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002389"/>
                </a:solidFill>
                <a:latin typeface="Calibri"/>
                <a:cs typeface="Calibri"/>
              </a:rPr>
              <a:t>ψηφιακής </a:t>
            </a:r>
            <a:r>
              <a:rPr sz="1000" spc="-10" dirty="0">
                <a:solidFill>
                  <a:srgbClr val="002389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002389"/>
                </a:solidFill>
                <a:latin typeface="Calibri"/>
                <a:cs typeface="Calibri"/>
              </a:rPr>
              <a:t>εγκληματολογίας </a:t>
            </a:r>
            <a:r>
              <a:rPr sz="1000" dirty="0">
                <a:solidFill>
                  <a:srgbClr val="002389"/>
                </a:solidFill>
                <a:latin typeface="Times New Roman"/>
                <a:cs typeface="Times New Roman"/>
              </a:rPr>
              <a:t>- </a:t>
            </a:r>
            <a:r>
              <a:rPr sz="1000" spc="-15" dirty="0">
                <a:solidFill>
                  <a:srgbClr val="002389"/>
                </a:solidFill>
                <a:latin typeface="Times New Roman"/>
                <a:cs typeface="Times New Roman"/>
              </a:rPr>
              <a:t>forensics tool </a:t>
            </a:r>
            <a:r>
              <a:rPr sz="1000" spc="-10" dirty="0">
                <a:solidFill>
                  <a:srgbClr val="002389"/>
                </a:solidFill>
                <a:latin typeface="Calibri"/>
                <a:cs typeface="Calibri"/>
              </a:rPr>
              <a:t>για </a:t>
            </a:r>
            <a:r>
              <a:rPr sz="1000" spc="-5" dirty="0">
                <a:solidFill>
                  <a:srgbClr val="002389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002389"/>
                </a:solidFill>
                <a:latin typeface="Calibri"/>
                <a:cs typeface="Calibri"/>
              </a:rPr>
              <a:t>ανάλυση</a:t>
            </a:r>
            <a:r>
              <a:rPr sz="1000" spc="5" dirty="0">
                <a:solidFill>
                  <a:srgbClr val="002389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002389"/>
                </a:solidFill>
                <a:latin typeface="Calibri"/>
                <a:cs typeface="Calibri"/>
              </a:rPr>
              <a:t>δεδομένων</a:t>
            </a:r>
            <a:r>
              <a:rPr sz="1000" dirty="0">
                <a:solidFill>
                  <a:srgbClr val="002389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002389"/>
                </a:solidFill>
                <a:latin typeface="Calibri"/>
                <a:cs typeface="Calibri"/>
              </a:rPr>
              <a:t>και</a:t>
            </a:r>
            <a:r>
              <a:rPr sz="1000" dirty="0">
                <a:solidFill>
                  <a:srgbClr val="002389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002389"/>
                </a:solidFill>
                <a:latin typeface="Calibri"/>
                <a:cs typeface="Calibri"/>
              </a:rPr>
              <a:t>ψηφιακών </a:t>
            </a:r>
            <a:r>
              <a:rPr sz="1000" spc="-10" dirty="0">
                <a:solidFill>
                  <a:srgbClr val="002389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002389"/>
                </a:solidFill>
                <a:latin typeface="Calibri"/>
                <a:cs typeface="Calibri"/>
              </a:rPr>
              <a:t>πειστηρίων</a:t>
            </a:r>
            <a:r>
              <a:rPr sz="1000" spc="-15" dirty="0">
                <a:solidFill>
                  <a:srgbClr val="002389"/>
                </a:solidFill>
                <a:latin typeface="Times New Roman"/>
                <a:cs typeface="Times New Roman"/>
              </a:rPr>
              <a:t>)</a:t>
            </a:r>
            <a:endParaRPr sz="1000">
              <a:latin typeface="Times New Roman"/>
              <a:cs typeface="Times New Roman"/>
            </a:endParaRPr>
          </a:p>
          <a:p>
            <a:pPr marL="12700" marR="5080">
              <a:lnSpc>
                <a:spcPts val="1090"/>
              </a:lnSpc>
              <a:spcBef>
                <a:spcPts val="600"/>
              </a:spcBef>
            </a:pPr>
            <a:r>
              <a:rPr sz="1000" spc="-5" dirty="0">
                <a:solidFill>
                  <a:srgbClr val="4189C8"/>
                </a:solidFill>
                <a:latin typeface="Times New Roman"/>
                <a:cs typeface="Times New Roman"/>
              </a:rPr>
              <a:t>και </a:t>
            </a:r>
            <a:r>
              <a:rPr sz="1000" dirty="0">
                <a:solidFill>
                  <a:srgbClr val="00003F"/>
                </a:solidFill>
                <a:latin typeface="Times New Roman"/>
                <a:cs typeface="Times New Roman"/>
              </a:rPr>
              <a:t>σε</a:t>
            </a:r>
            <a:r>
              <a:rPr sz="1000" spc="-5" dirty="0">
                <a:solidFill>
                  <a:srgbClr val="00003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02389"/>
                </a:solidFill>
                <a:latin typeface="Times New Roman"/>
                <a:cs typeface="Times New Roman"/>
              </a:rPr>
              <a:t>πραγματικό</a:t>
            </a:r>
            <a:r>
              <a:rPr sz="1000" dirty="0">
                <a:solidFill>
                  <a:srgbClr val="002389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01F85"/>
                </a:solidFill>
                <a:latin typeface="Times New Roman"/>
                <a:cs typeface="Times New Roman"/>
              </a:rPr>
              <a:t>χρόνο</a:t>
            </a:r>
            <a:r>
              <a:rPr sz="1000" spc="-5" dirty="0">
                <a:solidFill>
                  <a:srgbClr val="001741"/>
                </a:solidFill>
                <a:latin typeface="Times New Roman"/>
                <a:cs typeface="Times New Roman"/>
              </a:rPr>
              <a:t>, αλλά </a:t>
            </a:r>
            <a:r>
              <a:rPr sz="1000" dirty="0">
                <a:solidFill>
                  <a:srgbClr val="001741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B0048"/>
                </a:solidFill>
                <a:latin typeface="Times New Roman"/>
                <a:cs typeface="Times New Roman"/>
              </a:rPr>
              <a:t>εξακολουθούν</a:t>
            </a:r>
            <a:r>
              <a:rPr sz="1000" dirty="0">
                <a:solidFill>
                  <a:srgbClr val="0B0048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B0048"/>
                </a:solidFill>
                <a:latin typeface="Times New Roman"/>
                <a:cs typeface="Times New Roman"/>
              </a:rPr>
              <a:t>να</a:t>
            </a:r>
            <a:r>
              <a:rPr sz="1000" dirty="0">
                <a:solidFill>
                  <a:srgbClr val="0B0048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B0048"/>
                </a:solidFill>
                <a:latin typeface="Times New Roman"/>
                <a:cs typeface="Times New Roman"/>
              </a:rPr>
              <a:t>είναι</a:t>
            </a:r>
            <a:r>
              <a:rPr sz="1000" spc="5" dirty="0">
                <a:solidFill>
                  <a:srgbClr val="0B0048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0003F"/>
                </a:solidFill>
                <a:latin typeface="Times New Roman"/>
                <a:cs typeface="Times New Roman"/>
              </a:rPr>
              <a:t>irr </a:t>
            </a:r>
            <a:r>
              <a:rPr sz="1000" spc="-5" dirty="0">
                <a:solidFill>
                  <a:srgbClr val="4189C8"/>
                </a:solidFill>
                <a:latin typeface="Times New Roman"/>
                <a:cs typeface="Times New Roman"/>
              </a:rPr>
              <a:t>στάσεις</a:t>
            </a:r>
            <a:r>
              <a:rPr sz="1000" dirty="0">
                <a:solidFill>
                  <a:srgbClr val="4189C8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775BC"/>
                </a:solidFill>
                <a:latin typeface="Times New Roman"/>
                <a:cs typeface="Times New Roman"/>
              </a:rPr>
              <a:t>και </a:t>
            </a:r>
            <a:r>
              <a:rPr sz="1000" dirty="0">
                <a:solidFill>
                  <a:srgbClr val="1775BC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5DACD4"/>
                </a:solidFill>
                <a:latin typeface="Times New Roman"/>
                <a:cs typeface="Times New Roman"/>
              </a:rPr>
              <a:t>συμπεριφορές </a:t>
            </a:r>
            <a:r>
              <a:rPr sz="1000" spc="-5" dirty="0">
                <a:solidFill>
                  <a:srgbClr val="4189C8"/>
                </a:solidFill>
                <a:latin typeface="Times New Roman"/>
                <a:cs typeface="Times New Roman"/>
              </a:rPr>
              <a:t>που</a:t>
            </a:r>
            <a:r>
              <a:rPr sz="1000" dirty="0">
                <a:solidFill>
                  <a:srgbClr val="4189C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673417"/>
                </a:solidFill>
                <a:latin typeface="Times New Roman"/>
                <a:cs typeface="Times New Roman"/>
              </a:rPr>
              <a:t>'</a:t>
            </a:r>
            <a:r>
              <a:rPr sz="1000" spc="-5" dirty="0">
                <a:solidFill>
                  <a:srgbClr val="673417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4177A8"/>
                </a:solidFill>
                <a:latin typeface="Times New Roman"/>
                <a:cs typeface="Times New Roman"/>
              </a:rPr>
              <a:t>student.s</a:t>
            </a:r>
            <a:r>
              <a:rPr sz="1000" dirty="0">
                <a:solidFill>
                  <a:srgbClr val="4177A8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4177A8"/>
                </a:solidFill>
                <a:latin typeface="Times New Roman"/>
                <a:cs typeface="Times New Roman"/>
              </a:rPr>
              <a:t>από </a:t>
            </a:r>
            <a:r>
              <a:rPr sz="1000" spc="-5" dirty="0">
                <a:solidFill>
                  <a:srgbClr val="002389"/>
                </a:solidFill>
                <a:latin typeface="Times New Roman"/>
                <a:cs typeface="Times New Roman"/>
              </a:rPr>
              <a:t>δύο pi </a:t>
            </a:r>
            <a:r>
              <a:rPr sz="1000" spc="-235" dirty="0">
                <a:solidFill>
                  <a:srgbClr val="002389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01F85"/>
                </a:solidFill>
                <a:latin typeface="Times New Roman"/>
                <a:cs typeface="Times New Roman"/>
              </a:rPr>
              <a:t>διαδικτυακή</a:t>
            </a:r>
            <a:r>
              <a:rPr sz="1000" dirty="0">
                <a:solidFill>
                  <a:srgbClr val="001F85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0003F"/>
                </a:solidFill>
                <a:latin typeface="Times New Roman"/>
                <a:cs typeface="Times New Roman"/>
              </a:rPr>
              <a:t>ασφάλεια</a:t>
            </a:r>
            <a:r>
              <a:rPr sz="1000" dirty="0">
                <a:solidFill>
                  <a:srgbClr val="00003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συμπεριφορά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με 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ένα</a:t>
            </a:r>
            <a:r>
              <a:rPr sz="1000" spc="-10" dirty="0"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775BC"/>
                </a:solidFill>
                <a:latin typeface="Times New Roman"/>
                <a:cs typeface="Times New Roman"/>
              </a:rPr>
              <a:t>δείκτη</a:t>
            </a:r>
            <a:r>
              <a:rPr sz="1000" dirty="0">
                <a:solidFill>
                  <a:srgbClr val="1775BC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5DACD4"/>
                </a:solidFill>
                <a:latin typeface="Times New Roman"/>
                <a:cs typeface="Times New Roman"/>
              </a:rPr>
              <a:t>αντιλαμβανόμενη</a:t>
            </a:r>
            <a:r>
              <a:rPr sz="1000" dirty="0">
                <a:solidFill>
                  <a:srgbClr val="5DACD4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5DACD4"/>
                </a:solidFill>
                <a:latin typeface="Times New Roman"/>
                <a:cs typeface="Times New Roman"/>
              </a:rPr>
              <a:t>vu </a:t>
            </a:r>
            <a:r>
              <a:rPr sz="1000" dirty="0">
                <a:solidFill>
                  <a:srgbClr val="5DACD4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02389"/>
                </a:solidFill>
                <a:latin typeface="Times New Roman"/>
                <a:cs typeface="Times New Roman"/>
              </a:rPr>
              <a:t>παλινδρόμηση</a:t>
            </a:r>
            <a:r>
              <a:rPr sz="1000" dirty="0">
                <a:solidFill>
                  <a:srgbClr val="002389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0003F"/>
                </a:solidFill>
                <a:latin typeface="Times New Roman"/>
                <a:cs typeface="Times New Roman"/>
              </a:rPr>
              <a:t>υποδεικνύεται</a:t>
            </a:r>
            <a:r>
              <a:rPr sz="1000" dirty="0">
                <a:solidFill>
                  <a:srgbClr val="00003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3469AC"/>
                </a:solidFill>
                <a:latin typeface="Times New Roman"/>
                <a:cs typeface="Times New Roman"/>
              </a:rPr>
              <a:t>subscaJe </a:t>
            </a:r>
            <a:r>
              <a:rPr sz="1000" dirty="0">
                <a:solidFill>
                  <a:srgbClr val="3469AC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00B48"/>
                </a:solidFill>
                <a:latin typeface="Times New Roman"/>
                <a:cs typeface="Times New Roman"/>
              </a:rPr>
              <a:t>αρκετά </a:t>
            </a:r>
            <a:r>
              <a:rPr sz="1000" dirty="0">
                <a:solidFill>
                  <a:srgbClr val="000B48"/>
                </a:solidFill>
                <a:latin typeface="Times New Roman"/>
                <a:cs typeface="Times New Roman"/>
              </a:rPr>
              <a:t>ικανή </a:t>
            </a:r>
            <a:r>
              <a:rPr sz="1000" dirty="0">
                <a:solidFill>
                  <a:srgbClr val="001779"/>
                </a:solidFill>
                <a:latin typeface="Times New Roman"/>
                <a:cs typeface="Times New Roman"/>
              </a:rPr>
              <a:t>να </a:t>
            </a:r>
            <a:r>
              <a:rPr sz="1000" spc="-5" dirty="0">
                <a:solidFill>
                  <a:srgbClr val="001F85"/>
                </a:solidFill>
                <a:latin typeface="Times New Roman"/>
                <a:cs typeface="Times New Roman"/>
              </a:rPr>
              <a:t>undersl </a:t>
            </a:r>
            <a:r>
              <a:rPr sz="1000" spc="-5" dirty="0">
                <a:solidFill>
                  <a:srgbClr val="002389"/>
                </a:solidFill>
                <a:latin typeface="Times New Roman"/>
                <a:cs typeface="Times New Roman"/>
              </a:rPr>
              <a:t>που προκύπτει </a:t>
            </a:r>
            <a:r>
              <a:rPr sz="1000" dirty="0">
                <a:solidFill>
                  <a:srgbClr val="002389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02389"/>
                </a:solidFill>
                <a:latin typeface="Times New Roman"/>
                <a:cs typeface="Times New Roman"/>
              </a:rPr>
              <a:t>από</a:t>
            </a:r>
            <a:r>
              <a:rPr sz="1000" spc="35" dirty="0">
                <a:solidFill>
                  <a:srgbClr val="002389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02389"/>
                </a:solidFill>
                <a:latin typeface="Times New Roman"/>
                <a:cs typeface="Times New Roman"/>
              </a:rPr>
              <a:t>μια</a:t>
            </a:r>
            <a:r>
              <a:rPr sz="1000" spc="45" dirty="0">
                <a:solidFill>
                  <a:srgbClr val="002389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775BC"/>
                </a:solidFill>
                <a:latin typeface="Times New Roman"/>
                <a:cs typeface="Times New Roman"/>
              </a:rPr>
              <a:t>κοινωνική</a:t>
            </a:r>
            <a:r>
              <a:rPr sz="1000" spc="45" dirty="0">
                <a:solidFill>
                  <a:srgbClr val="1775BC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410000"/>
                </a:solidFill>
                <a:latin typeface="Times New Roman"/>
                <a:cs typeface="Times New Roman"/>
              </a:rPr>
              <a:t>ότι</a:t>
            </a:r>
            <a:r>
              <a:rPr sz="1000" spc="40" dirty="0">
                <a:solidFill>
                  <a:srgbClr val="41000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η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γνώση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είναι 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μια </a:t>
            </a:r>
            <a:r>
              <a:rPr sz="1000" spc="-5" dirty="0">
                <a:solidFill>
                  <a:srgbClr val="002360"/>
                </a:solidFill>
                <a:latin typeface="Times New Roman"/>
                <a:cs typeface="Times New Roman"/>
              </a:rPr>
              <a:t>ουσιώδη </a:t>
            </a:r>
            <a:r>
              <a:rPr sz="1000" spc="-5" dirty="0">
                <a:solidFill>
                  <a:srgbClr val="1167B3"/>
                </a:solidFill>
                <a:latin typeface="Times New Roman"/>
                <a:cs typeface="Times New Roman"/>
              </a:rPr>
              <a:t>ευπάθεια</a:t>
            </a:r>
            <a:r>
              <a:rPr sz="1000" dirty="0">
                <a:solidFill>
                  <a:srgbClr val="1167B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167B3"/>
                </a:solidFill>
                <a:latin typeface="Times New Roman"/>
                <a:cs typeface="Times New Roman"/>
              </a:rPr>
              <a:t>μπορεί </a:t>
            </a:r>
            <a:r>
              <a:rPr sz="1000" dirty="0">
                <a:solidFill>
                  <a:srgbClr val="000067"/>
                </a:solidFill>
                <a:latin typeface="Times New Roman"/>
                <a:cs typeface="Times New Roman"/>
              </a:rPr>
              <a:t>να </a:t>
            </a:r>
            <a:r>
              <a:rPr sz="1000" spc="5" dirty="0">
                <a:solidFill>
                  <a:srgbClr val="000067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00067"/>
                </a:solidFill>
                <a:latin typeface="Times New Roman"/>
                <a:cs typeface="Times New Roman"/>
              </a:rPr>
              <a:t>εξαρτηθεί </a:t>
            </a:r>
            <a:r>
              <a:rPr sz="1000" spc="-5" dirty="0">
                <a:solidFill>
                  <a:srgbClr val="410000"/>
                </a:solidFill>
                <a:latin typeface="Times New Roman"/>
                <a:cs typeface="Times New Roman"/>
              </a:rPr>
              <a:t>upo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33295" y="1136332"/>
            <a:ext cx="9493885" cy="99377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40005" marR="30480" indent="5715">
              <a:lnSpc>
                <a:spcPts val="1800"/>
              </a:lnSpc>
              <a:spcBef>
                <a:spcPts val="310"/>
              </a:spcBef>
            </a:pPr>
            <a:r>
              <a:rPr sz="1650" spc="-25" dirty="0">
                <a:solidFill>
                  <a:srgbClr val="74598C"/>
                </a:solidFill>
                <a:latin typeface="Arial"/>
                <a:cs typeface="Arial"/>
              </a:rPr>
              <a:t>Τι </a:t>
            </a:r>
            <a:r>
              <a:rPr sz="1650" spc="-40" dirty="0">
                <a:solidFill>
                  <a:srgbClr val="2A2689"/>
                </a:solidFill>
                <a:latin typeface="Arial"/>
                <a:cs typeface="Arial"/>
              </a:rPr>
              <a:t>νομίζουμε </a:t>
            </a:r>
            <a:r>
              <a:rPr sz="1650" spc="-30" dirty="0">
                <a:solidFill>
                  <a:srgbClr val="706497"/>
                </a:solidFill>
                <a:latin typeface="Arial"/>
                <a:cs typeface="Arial"/>
              </a:rPr>
              <a:t>ότι </a:t>
            </a:r>
            <a:r>
              <a:rPr sz="1650" spc="-40" dirty="0">
                <a:solidFill>
                  <a:srgbClr val="282680"/>
                </a:solidFill>
                <a:latin typeface="Arial"/>
                <a:cs typeface="Arial"/>
              </a:rPr>
              <a:t>γνωρίζουμε </a:t>
            </a:r>
            <a:r>
              <a:rPr sz="1650" spc="-30" dirty="0">
                <a:solidFill>
                  <a:srgbClr val="282A8E"/>
                </a:solidFill>
                <a:latin typeface="Arial"/>
                <a:cs typeface="Arial"/>
              </a:rPr>
              <a:t>για </a:t>
            </a:r>
            <a:r>
              <a:rPr sz="1650" spc="-30" dirty="0">
                <a:solidFill>
                  <a:srgbClr val="2D2F85"/>
                </a:solidFill>
                <a:latin typeface="Arial"/>
                <a:cs typeface="Arial"/>
              </a:rPr>
              <a:t>την </a:t>
            </a:r>
            <a:r>
              <a:rPr sz="1650" spc="-40" dirty="0">
                <a:solidFill>
                  <a:srgbClr val="2D2F85"/>
                </a:solidFill>
                <a:latin typeface="Arial"/>
                <a:cs typeface="Arial"/>
              </a:rPr>
              <a:t>ασφάλεια </a:t>
            </a:r>
            <a:r>
              <a:rPr sz="1650" spc="-35" dirty="0">
                <a:solidFill>
                  <a:srgbClr val="2D2F85"/>
                </a:solidFill>
                <a:latin typeface="Arial"/>
                <a:cs typeface="Arial"/>
              </a:rPr>
              <a:t>στον </a:t>
            </a:r>
            <a:r>
              <a:rPr sz="1650" spc="-40" dirty="0">
                <a:solidFill>
                  <a:srgbClr val="2D2F85"/>
                </a:solidFill>
                <a:latin typeface="Arial"/>
                <a:cs typeface="Arial"/>
              </a:rPr>
              <a:t>κυβερνοχώρο: </a:t>
            </a:r>
            <a:r>
              <a:rPr sz="1650" spc="-40" dirty="0">
                <a:solidFill>
                  <a:srgbClr val="283490"/>
                </a:solidFill>
                <a:latin typeface="Arial"/>
                <a:cs typeface="Arial"/>
              </a:rPr>
              <a:t>διερεύνηση </a:t>
            </a:r>
            <a:r>
              <a:rPr sz="1650" spc="-30" dirty="0">
                <a:solidFill>
                  <a:srgbClr val="283690"/>
                </a:solidFill>
                <a:latin typeface="Arial"/>
                <a:cs typeface="Arial"/>
              </a:rPr>
              <a:t>της </a:t>
            </a:r>
            <a:r>
              <a:rPr sz="1650" spc="-40" dirty="0">
                <a:solidFill>
                  <a:srgbClr val="282682"/>
                </a:solidFill>
                <a:latin typeface="Arial"/>
                <a:cs typeface="Arial"/>
              </a:rPr>
              <a:t>σχέσης </a:t>
            </a:r>
            <a:r>
              <a:rPr sz="1650" spc="-5" dirty="0">
                <a:solidFill>
                  <a:srgbClr val="2A2A82"/>
                </a:solidFill>
                <a:latin typeface="Arial"/>
                <a:cs typeface="Arial"/>
              </a:rPr>
              <a:t>μεταξύ </a:t>
            </a:r>
            <a:r>
              <a:rPr sz="1650" spc="-5" dirty="0">
                <a:solidFill>
                  <a:srgbClr val="282A82"/>
                </a:solidFill>
                <a:latin typeface="Arial"/>
                <a:cs typeface="Arial"/>
              </a:rPr>
              <a:t>της </a:t>
            </a:r>
            <a:r>
              <a:rPr sz="1650" dirty="0">
                <a:solidFill>
                  <a:srgbClr val="282A82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283D99"/>
                </a:solidFill>
                <a:latin typeface="Arial"/>
                <a:cs typeface="Arial"/>
              </a:rPr>
              <a:t>αντιλαμβανόμενης</a:t>
            </a:r>
            <a:r>
              <a:rPr sz="1650" spc="10" dirty="0">
                <a:solidFill>
                  <a:srgbClr val="283D99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282A82"/>
                </a:solidFill>
                <a:latin typeface="Arial"/>
                <a:cs typeface="Arial"/>
              </a:rPr>
              <a:t>γνώσης,</a:t>
            </a:r>
            <a:r>
              <a:rPr sz="1650" spc="5" dirty="0">
                <a:solidFill>
                  <a:srgbClr val="282A82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283A95"/>
                </a:solidFill>
                <a:latin typeface="Arial"/>
                <a:cs typeface="Arial"/>
              </a:rPr>
              <a:t>της</a:t>
            </a:r>
            <a:r>
              <a:rPr sz="1650" spc="10" dirty="0">
                <a:solidFill>
                  <a:srgbClr val="283A95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283A95"/>
                </a:solidFill>
                <a:latin typeface="Arial"/>
                <a:cs typeface="Arial"/>
              </a:rPr>
              <a:t>εμπιστοσύνης</a:t>
            </a:r>
            <a:r>
              <a:rPr sz="1650" spc="10" dirty="0">
                <a:solidFill>
                  <a:srgbClr val="283A95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282A82"/>
                </a:solidFill>
                <a:latin typeface="Arial"/>
                <a:cs typeface="Arial"/>
              </a:rPr>
              <a:t>στο</a:t>
            </a:r>
            <a:r>
              <a:rPr sz="1650" spc="10" dirty="0">
                <a:solidFill>
                  <a:srgbClr val="282A82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282A82"/>
                </a:solidFill>
                <a:latin typeface="Arial"/>
                <a:cs typeface="Arial"/>
              </a:rPr>
              <a:t>Ίντερνετ</a:t>
            </a:r>
            <a:r>
              <a:rPr sz="1650" spc="15" dirty="0">
                <a:solidFill>
                  <a:srgbClr val="282A82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34268C"/>
                </a:solidFill>
                <a:latin typeface="Arial"/>
                <a:cs typeface="Arial"/>
              </a:rPr>
              <a:t>και</a:t>
            </a:r>
            <a:r>
              <a:rPr sz="1650" spc="5" dirty="0">
                <a:solidFill>
                  <a:srgbClr val="34268C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282F82"/>
                </a:solidFill>
                <a:latin typeface="Arial"/>
                <a:cs typeface="Arial"/>
              </a:rPr>
              <a:t>των</a:t>
            </a:r>
            <a:r>
              <a:rPr sz="1650" spc="10" dirty="0">
                <a:solidFill>
                  <a:srgbClr val="282F82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282F82"/>
                </a:solidFill>
                <a:latin typeface="Arial"/>
                <a:cs typeface="Arial"/>
              </a:rPr>
              <a:t>κινήτρων</a:t>
            </a:r>
            <a:r>
              <a:rPr sz="1650" spc="15" dirty="0">
                <a:solidFill>
                  <a:srgbClr val="282F82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2A2697"/>
                </a:solidFill>
                <a:latin typeface="Arial"/>
                <a:cs typeface="Arial"/>
              </a:rPr>
              <a:t>προστασίας</a:t>
            </a:r>
            <a:r>
              <a:rPr sz="1650" spc="10" dirty="0">
                <a:solidFill>
                  <a:srgbClr val="2A2697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283A97"/>
                </a:solidFill>
                <a:latin typeface="Arial"/>
                <a:cs typeface="Arial"/>
              </a:rPr>
              <a:t>ένα</a:t>
            </a:r>
            <a:r>
              <a:rPr sz="1650" spc="10" dirty="0">
                <a:solidFill>
                  <a:srgbClr val="283A97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2F2D82"/>
                </a:solidFill>
                <a:latin typeface="Arial"/>
                <a:cs typeface="Arial"/>
              </a:rPr>
              <a:t>πλαίσιο </a:t>
            </a:r>
            <a:r>
              <a:rPr sz="1650" spc="-445" dirty="0">
                <a:solidFill>
                  <a:srgbClr val="2F2D82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2846A5"/>
                </a:solidFill>
                <a:latin typeface="Arial"/>
                <a:cs typeface="Arial"/>
              </a:rPr>
              <a:t>εγκλήματος</a:t>
            </a:r>
            <a:r>
              <a:rPr sz="1650" spc="-10" dirty="0">
                <a:solidFill>
                  <a:srgbClr val="2846A5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2F2D82"/>
                </a:solidFill>
                <a:latin typeface="Arial"/>
                <a:cs typeface="Arial"/>
              </a:rPr>
              <a:t>στον κυβερνοχώρο</a:t>
            </a:r>
            <a:endParaRPr sz="165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635"/>
              </a:spcBef>
            </a:pPr>
            <a:r>
              <a:rPr sz="1725" spc="-7" baseline="-16908" dirty="0">
                <a:solidFill>
                  <a:srgbClr val="0B0B0B"/>
                </a:solidFill>
                <a:latin typeface="Arial"/>
                <a:cs typeface="Arial"/>
              </a:rPr>
              <a:t>LÂs </a:t>
            </a:r>
            <a:r>
              <a:rPr sz="1725" spc="-7" baseline="-16908" dirty="0">
                <a:solidFill>
                  <a:srgbClr val="386282"/>
                </a:solidFill>
                <a:latin typeface="Arial"/>
                <a:cs typeface="Arial"/>
              </a:rPr>
              <a:t>De</a:t>
            </a:r>
            <a:r>
              <a:rPr sz="1725" baseline="-16908" dirty="0">
                <a:solidFill>
                  <a:srgbClr val="386282"/>
                </a:solidFill>
                <a:latin typeface="Arial"/>
                <a:cs typeface="Arial"/>
              </a:rPr>
              <a:t> </a:t>
            </a:r>
            <a:r>
              <a:rPr sz="1725" spc="-7" baseline="-16908" dirty="0">
                <a:solidFill>
                  <a:srgbClr val="A5CD38"/>
                </a:solidFill>
                <a:latin typeface="Arial"/>
                <a:cs typeface="Arial"/>
              </a:rPr>
              <a:t>KimpeB'(a)</a:t>
            </a:r>
            <a:r>
              <a:rPr sz="1725" baseline="-16908" dirty="0">
                <a:solidFill>
                  <a:srgbClr val="A5CD38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A5CD38"/>
                </a:solidFill>
                <a:latin typeface="Arial"/>
                <a:cs typeface="Arial"/>
              </a:rPr>
              <a:t>MÑhd Walrave(a</a:t>
            </a:r>
            <a:r>
              <a:rPr sz="750" spc="-5" dirty="0">
                <a:solidFill>
                  <a:srgbClr val="3A3A3A"/>
                </a:solidFill>
                <a:latin typeface="Arial"/>
                <a:cs typeface="Arial"/>
              </a:rPr>
              <a:t>Vadegem(b) και Koen </a:t>
            </a:r>
            <a:r>
              <a:rPr sz="1725" spc="-7" baseline="-16908" dirty="0">
                <a:solidFill>
                  <a:srgbClr val="3A3A3A"/>
                </a:solidFill>
                <a:latin typeface="Arial"/>
                <a:cs typeface="Arial"/>
              </a:rPr>
              <a:t>Ponnet</a:t>
            </a:r>
            <a:r>
              <a:rPr sz="1725" baseline="-16908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725" spc="-7" baseline="-16908" dirty="0">
                <a:solidFill>
                  <a:srgbClr val="111111"/>
                </a:solidFill>
                <a:latin typeface="Arial"/>
                <a:cs typeface="Arial"/>
              </a:rPr>
              <a:t>B-°°</a:t>
            </a:r>
            <a:endParaRPr sz="1725" baseline="-1690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26310" y="2275204"/>
            <a:ext cx="9312275" cy="32639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5085" marR="30480" indent="-7620">
              <a:lnSpc>
                <a:spcPts val="1110"/>
              </a:lnSpc>
              <a:spcBef>
                <a:spcPts val="260"/>
              </a:spcBef>
            </a:pPr>
            <a:r>
              <a:rPr sz="1050" spc="-80" dirty="0">
                <a:solidFill>
                  <a:srgbClr val="B59A8E"/>
                </a:solidFill>
                <a:latin typeface="Arial"/>
                <a:cs typeface="Arial"/>
              </a:rPr>
              <a:t>"Deparas'ent</a:t>
            </a:r>
            <a:r>
              <a:rPr sz="1050" spc="-30" dirty="0">
                <a:solidFill>
                  <a:srgbClr val="B59A8E"/>
                </a:solidFill>
                <a:latin typeface="Arial"/>
                <a:cs typeface="Arial"/>
              </a:rPr>
              <a:t> </a:t>
            </a:r>
            <a:r>
              <a:rPr sz="1050" spc="-90" dirty="0">
                <a:solidFill>
                  <a:srgbClr val="B59A8E"/>
                </a:solidFill>
                <a:latin typeface="Arial"/>
                <a:cs typeface="Arial"/>
              </a:rPr>
              <a:t>4</a:t>
            </a:r>
            <a:r>
              <a:rPr sz="1050" spc="-30" dirty="0">
                <a:solidFill>
                  <a:srgbClr val="B59A8E"/>
                </a:solidFill>
                <a:latin typeface="Arial"/>
                <a:cs typeface="Arial"/>
              </a:rPr>
              <a:t> </a:t>
            </a:r>
            <a:r>
              <a:rPr sz="1050" spc="-80" dirty="0">
                <a:solidFill>
                  <a:srgbClr val="0A5DA7"/>
                </a:solidFill>
                <a:latin typeface="Arial"/>
                <a:cs typeface="Arial"/>
              </a:rPr>
              <a:t>Ccmm'x'ication</a:t>
            </a:r>
            <a:r>
              <a:rPr sz="1050" spc="-30" dirty="0">
                <a:solidFill>
                  <a:srgbClr val="0A5DA7"/>
                </a:solidFill>
                <a:latin typeface="Arial"/>
                <a:cs typeface="Arial"/>
              </a:rPr>
              <a:t> </a:t>
            </a:r>
            <a:r>
              <a:rPr sz="1050" spc="-75" dirty="0">
                <a:solidFill>
                  <a:srgbClr val="0A5DA7"/>
                </a:solidFill>
                <a:latin typeface="Arial"/>
                <a:cs typeface="Arial"/>
              </a:rPr>
              <a:t>Studies,</a:t>
            </a:r>
            <a:r>
              <a:rPr sz="1050" spc="-35" dirty="0">
                <a:solidFill>
                  <a:srgbClr val="0A5DA7"/>
                </a:solidFill>
                <a:latin typeface="Arial"/>
                <a:cs typeface="Arial"/>
              </a:rPr>
              <a:t> </a:t>
            </a:r>
            <a:r>
              <a:rPr sz="1050" spc="-75" dirty="0">
                <a:solidFill>
                  <a:srgbClr val="0A5DA7"/>
                </a:solidFill>
                <a:latin typeface="Arial"/>
                <a:cs typeface="Arial"/>
              </a:rPr>
              <a:t>University</a:t>
            </a:r>
            <a:r>
              <a:rPr sz="1050" spc="-30" dirty="0">
                <a:solidFill>
                  <a:srgbClr val="0A5DA7"/>
                </a:solidFill>
                <a:latin typeface="Arial"/>
                <a:cs typeface="Arial"/>
              </a:rPr>
              <a:t> </a:t>
            </a:r>
            <a:r>
              <a:rPr sz="1050" spc="-65" dirty="0">
                <a:latin typeface="Arial"/>
                <a:cs typeface="Arial"/>
              </a:rPr>
              <a:t>of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-85" dirty="0">
                <a:latin typeface="Arial"/>
                <a:cs typeface="Arial"/>
              </a:rPr>
              <a:t>Antwerp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spc="-80" dirty="0">
                <a:latin typeface="Arial"/>
                <a:cs typeface="Arial"/>
              </a:rPr>
              <a:t>Antwerp,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85" dirty="0">
                <a:solidFill>
                  <a:srgbClr val="A3A793"/>
                </a:solidFill>
                <a:latin typeface="Arial"/>
                <a:cs typeface="Arial"/>
              </a:rPr>
              <a:t>Bdgiwti</a:t>
            </a:r>
            <a:r>
              <a:rPr sz="1050" spc="-85" dirty="0">
                <a:solidFill>
                  <a:srgbClr val="2A2F62"/>
                </a:solidFill>
                <a:latin typeface="Arial"/>
                <a:cs typeface="Arial"/>
              </a:rPr>
              <a:t>(β)</a:t>
            </a:r>
            <a:r>
              <a:rPr sz="1050" spc="-85" dirty="0">
                <a:solidFill>
                  <a:srgbClr val="2A315B"/>
                </a:solidFill>
                <a:latin typeface="Arial"/>
                <a:cs typeface="Arial"/>
              </a:rPr>
              <a:t>Commu'tca0on</a:t>
            </a:r>
            <a:r>
              <a:rPr sz="1050" spc="-25" dirty="0">
                <a:solidFill>
                  <a:srgbClr val="2A315B"/>
                </a:solidFill>
                <a:latin typeface="Arial"/>
                <a:cs typeface="Arial"/>
              </a:rPr>
              <a:t> </a:t>
            </a:r>
            <a:r>
              <a:rPr sz="1050" spc="-70" dirty="0">
                <a:solidFill>
                  <a:srgbClr val="0E334D"/>
                </a:solidFill>
                <a:latin typeface="Arial"/>
                <a:cs typeface="Arial"/>
              </a:rPr>
              <a:t>a'd</a:t>
            </a:r>
            <a:r>
              <a:rPr sz="1050" spc="-30" dirty="0">
                <a:solidFill>
                  <a:srgbClr val="0E334D"/>
                </a:solidFill>
                <a:latin typeface="Arial"/>
                <a:cs typeface="Arial"/>
              </a:rPr>
              <a:t> </a:t>
            </a:r>
            <a:r>
              <a:rPr sz="1050" spc="-100" dirty="0">
                <a:solidFill>
                  <a:srgbClr val="0E334D"/>
                </a:solidFill>
                <a:latin typeface="Arial"/>
                <a:cs typeface="Arial"/>
              </a:rPr>
              <a:t>Meda</a:t>
            </a:r>
            <a:r>
              <a:rPr sz="1050" spc="-35" dirty="0">
                <a:solidFill>
                  <a:srgbClr val="0E334D"/>
                </a:solidFill>
                <a:latin typeface="Arial"/>
                <a:cs typeface="Arial"/>
              </a:rPr>
              <a:t> </a:t>
            </a:r>
            <a:r>
              <a:rPr sz="975" spc="-60" baseline="29914" dirty="0">
                <a:solidFill>
                  <a:srgbClr val="2A2A2A"/>
                </a:solidFill>
                <a:latin typeface="Arial"/>
                <a:cs typeface="Arial"/>
              </a:rPr>
              <a:t>Researd'</a:t>
            </a:r>
            <a:r>
              <a:rPr sz="975" spc="-15" baseline="29914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975" spc="-52" baseline="29914" dirty="0">
                <a:solidFill>
                  <a:srgbClr val="2A2A2A"/>
                </a:solidFill>
                <a:latin typeface="Arial"/>
                <a:cs typeface="Arial"/>
              </a:rPr>
              <a:t>Irsdtute</a:t>
            </a:r>
            <a:r>
              <a:rPr sz="975" spc="-15" baseline="29914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1050" spc="-85" dirty="0">
                <a:solidFill>
                  <a:srgbClr val="2A2A2A"/>
                </a:solidFill>
                <a:latin typeface="Arial"/>
                <a:cs typeface="Arial"/>
              </a:rPr>
              <a:t>(CAMRI),</a:t>
            </a:r>
            <a:r>
              <a:rPr sz="1050" spc="-35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1050" spc="-70" dirty="0">
                <a:solidFill>
                  <a:srgbClr val="9A9A80"/>
                </a:solidFill>
                <a:latin typeface="Arial"/>
                <a:cs typeface="Arial"/>
              </a:rPr>
              <a:t>L¥iiversity</a:t>
            </a:r>
            <a:r>
              <a:rPr sz="1050" spc="-30" dirty="0">
                <a:solidFill>
                  <a:srgbClr val="9A9A80"/>
                </a:solidFill>
                <a:latin typeface="Arial"/>
                <a:cs typeface="Arial"/>
              </a:rPr>
              <a:t> </a:t>
            </a:r>
            <a:r>
              <a:rPr sz="1050" spc="-65" dirty="0">
                <a:solidFill>
                  <a:srgbClr val="9A9A80"/>
                </a:solidFill>
                <a:latin typeface="Arial"/>
                <a:cs typeface="Arial"/>
              </a:rPr>
              <a:t>of</a:t>
            </a:r>
            <a:r>
              <a:rPr sz="1050" spc="-25" dirty="0">
                <a:solidFill>
                  <a:srgbClr val="9A9A80"/>
                </a:solidFill>
                <a:latin typeface="Arial"/>
                <a:cs typeface="Arial"/>
              </a:rPr>
              <a:t> </a:t>
            </a:r>
            <a:r>
              <a:rPr sz="1050" spc="-85" dirty="0">
                <a:solidFill>
                  <a:srgbClr val="706D4F"/>
                </a:solidFill>
                <a:latin typeface="Arial"/>
                <a:cs typeface="Arial"/>
              </a:rPr>
              <a:t>Westmlnste,</a:t>
            </a:r>
            <a:r>
              <a:rPr sz="1050" spc="-30" dirty="0">
                <a:solidFill>
                  <a:srgbClr val="706D4F"/>
                </a:solidFill>
                <a:latin typeface="Arial"/>
                <a:cs typeface="Arial"/>
              </a:rPr>
              <a:t> </a:t>
            </a:r>
            <a:r>
              <a:rPr sz="1050" spc="-85" dirty="0">
                <a:solidFill>
                  <a:srgbClr val="383838"/>
                </a:solidFill>
                <a:latin typeface="Arial"/>
                <a:cs typeface="Arial"/>
              </a:rPr>
              <a:t>Northwkk</a:t>
            </a:r>
            <a:r>
              <a:rPr sz="1050" spc="-3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50" spc="-45" dirty="0">
                <a:latin typeface="Arial"/>
                <a:cs typeface="Arial"/>
              </a:rPr>
              <a:t>,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-114" dirty="0">
                <a:latin typeface="Arial"/>
                <a:cs typeface="Arial"/>
              </a:rPr>
              <a:t>US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-85" dirty="0">
                <a:solidFill>
                  <a:srgbClr val="6685BC"/>
                </a:solidFill>
                <a:latin typeface="Arial"/>
                <a:cs typeface="Arial"/>
              </a:rPr>
              <a:t>Department</a:t>
            </a:r>
            <a:r>
              <a:rPr sz="1050" spc="-30" dirty="0">
                <a:solidFill>
                  <a:srgbClr val="6685BC"/>
                </a:solidFill>
                <a:latin typeface="Arial"/>
                <a:cs typeface="Arial"/>
              </a:rPr>
              <a:t> </a:t>
            </a:r>
            <a:r>
              <a:rPr sz="1050" spc="-105" dirty="0">
                <a:solidFill>
                  <a:srgbClr val="6685BC"/>
                </a:solidFill>
                <a:latin typeface="Arial"/>
                <a:cs typeface="Arial"/>
              </a:rPr>
              <a:t>&amp; </a:t>
            </a:r>
            <a:r>
              <a:rPr sz="1050" spc="-100" dirty="0">
                <a:solidFill>
                  <a:srgbClr val="6685BC"/>
                </a:solidFill>
                <a:latin typeface="Arial"/>
                <a:cs typeface="Arial"/>
              </a:rPr>
              <a:t> </a:t>
            </a:r>
            <a:r>
              <a:rPr sz="1050" spc="-85" dirty="0">
                <a:solidFill>
                  <a:srgbClr val="070707"/>
                </a:solidFill>
                <a:latin typeface="Arial"/>
                <a:cs typeface="Arial"/>
              </a:rPr>
              <a:t>Ccmm'x'lcadon</a:t>
            </a:r>
            <a:r>
              <a:rPr sz="1050" spc="-45" dirty="0">
                <a:solidFill>
                  <a:srgbClr val="070707"/>
                </a:solidFill>
                <a:latin typeface="Arial"/>
                <a:cs typeface="Arial"/>
              </a:rPr>
              <a:t> </a:t>
            </a:r>
            <a:r>
              <a:rPr sz="1050" spc="-45" dirty="0">
                <a:solidFill>
                  <a:srgbClr val="2A5D90"/>
                </a:solidFill>
                <a:latin typeface="Arial"/>
                <a:cs typeface="Arial"/>
              </a:rPr>
              <a:t>,</a:t>
            </a:r>
            <a:r>
              <a:rPr sz="1050" spc="-50" dirty="0">
                <a:solidFill>
                  <a:srgbClr val="2A5D90"/>
                </a:solidFill>
                <a:latin typeface="Arial"/>
                <a:cs typeface="Arial"/>
              </a:rPr>
              <a:t> </a:t>
            </a:r>
            <a:r>
              <a:rPr sz="1050" spc="-65" dirty="0">
                <a:solidFill>
                  <a:srgbClr val="0E0E0E"/>
                </a:solidFill>
                <a:latin typeface="Arial"/>
                <a:cs typeface="Arial"/>
              </a:rPr>
              <a:t>I'r'ec-mIct-Glint</a:t>
            </a:r>
            <a:r>
              <a:rPr sz="1050" spc="-45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050" spc="-80" dirty="0">
                <a:solidFill>
                  <a:srgbClr val="0E0E0E"/>
                </a:solidFill>
                <a:latin typeface="Arial"/>
                <a:cs typeface="Arial"/>
              </a:rPr>
              <a:t>Uni</a:t>
            </a:r>
            <a:r>
              <a:rPr sz="1050" spc="-50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050" spc="-75" dirty="0">
                <a:solidFill>
                  <a:srgbClr val="0E0E0E"/>
                </a:solidFill>
                <a:latin typeface="Arial"/>
                <a:cs typeface="Arial"/>
              </a:rPr>
              <a:t>erdty</a:t>
            </a:r>
            <a:r>
              <a:rPr sz="1050" spc="-40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050" spc="-65" dirty="0">
                <a:latin typeface="Arial"/>
                <a:cs typeface="Arial"/>
              </a:rPr>
              <a:t>Glint,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105" dirty="0">
                <a:solidFill>
                  <a:srgbClr val="424242"/>
                </a:solidFill>
                <a:latin typeface="Arial"/>
                <a:cs typeface="Arial"/>
              </a:rPr>
              <a:t>Bdgum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6185" y="2994342"/>
            <a:ext cx="708977" cy="9175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8540" y="2994342"/>
            <a:ext cx="1143317" cy="9207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8110" y="5450204"/>
            <a:ext cx="20637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Calibri"/>
                <a:cs typeface="Calibri"/>
              </a:rPr>
              <a:t>Λέξεις</a:t>
            </a:r>
            <a:r>
              <a:rPr sz="1000" spc="-5" dirty="0">
                <a:latin typeface="Times New Roman"/>
                <a:cs typeface="Times New Roman"/>
              </a:rPr>
              <a:t>-</a:t>
            </a:r>
            <a:r>
              <a:rPr sz="1000" spc="-5" dirty="0">
                <a:latin typeface="Calibri"/>
                <a:cs typeface="Calibri"/>
              </a:rPr>
              <a:t>κλειδιά</a:t>
            </a:r>
            <a:r>
              <a:rPr sz="1000" spc="-5" dirty="0">
                <a:latin typeface="Times New Roman"/>
                <a:cs typeface="Times New Roman"/>
              </a:rPr>
              <a:t>: </a:t>
            </a:r>
            <a:r>
              <a:rPr sz="1000" spc="-5" dirty="0">
                <a:solidFill>
                  <a:srgbClr val="001172"/>
                </a:solidFill>
                <a:latin typeface="Calibri"/>
                <a:cs typeface="Calibri"/>
              </a:rPr>
              <a:t>κυβερνοασφάλεια</a:t>
            </a:r>
            <a:r>
              <a:rPr sz="1000" spc="-5" dirty="0">
                <a:solidFill>
                  <a:srgbClr val="001172"/>
                </a:solidFill>
                <a:latin typeface="Times New Roman"/>
                <a:cs typeface="Times New Roman"/>
              </a:rPr>
              <a:t>, </a:t>
            </a:r>
            <a:r>
              <a:rPr sz="1000" spc="-5" dirty="0">
                <a:solidFill>
                  <a:srgbClr val="001172"/>
                </a:solidFill>
                <a:latin typeface="Calibri"/>
                <a:cs typeface="Calibri"/>
              </a:rPr>
              <a:t>ανά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325" y="3910647"/>
            <a:ext cx="7103745" cy="9004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04" marR="5080" indent="-1905">
              <a:lnSpc>
                <a:spcPct val="91100"/>
              </a:lnSpc>
              <a:spcBef>
                <a:spcPts val="210"/>
              </a:spcBef>
              <a:tabLst>
                <a:tab pos="3721100" algn="l"/>
              </a:tabLst>
            </a:pPr>
            <a:r>
              <a:rPr sz="1050" spc="-10" dirty="0">
                <a:solidFill>
                  <a:srgbClr val="603670"/>
                </a:solidFill>
                <a:latin typeface="Arial"/>
                <a:cs typeface="Arial"/>
              </a:rPr>
              <a:t>Οι </a:t>
            </a:r>
            <a:r>
              <a:rPr sz="1050" spc="-25" dirty="0">
                <a:solidFill>
                  <a:srgbClr val="313131"/>
                </a:solidFill>
                <a:latin typeface="Arial"/>
                <a:cs typeface="Arial"/>
              </a:rPr>
              <a:t>εσωτερικές </a:t>
            </a:r>
            <a:r>
              <a:rPr sz="1050" spc="-25" dirty="0">
                <a:solidFill>
                  <a:srgbClr val="603670"/>
                </a:solidFill>
                <a:latin typeface="Arial"/>
                <a:cs typeface="Arial"/>
              </a:rPr>
              <a:t>συνδέσεις </a:t>
            </a:r>
            <a:r>
              <a:rPr sz="1050" spc="-15" dirty="0">
                <a:solidFill>
                  <a:srgbClr val="67568E"/>
                </a:solidFill>
                <a:latin typeface="Arial"/>
                <a:cs typeface="Arial"/>
              </a:rPr>
              <a:t>του </a:t>
            </a:r>
            <a:r>
              <a:rPr sz="1050" spc="-25" dirty="0">
                <a:solidFill>
                  <a:srgbClr val="67568E"/>
                </a:solidFill>
                <a:latin typeface="Arial"/>
                <a:cs typeface="Arial"/>
              </a:rPr>
              <a:t>Ίντερνετ </a:t>
            </a:r>
            <a:r>
              <a:rPr sz="1050" spc="-25" dirty="0">
                <a:solidFill>
                  <a:srgbClr val="0A4FA0"/>
                </a:solidFill>
                <a:latin typeface="Arial"/>
                <a:cs typeface="Arial"/>
              </a:rPr>
              <a:t>θεωρούνται </a:t>
            </a:r>
            <a:r>
              <a:rPr sz="1050" spc="-20" dirty="0">
                <a:solidFill>
                  <a:srgbClr val="1F1F1F"/>
                </a:solidFill>
                <a:latin typeface="Arial"/>
                <a:cs typeface="Arial"/>
              </a:rPr>
              <a:t>συνήθως </a:t>
            </a:r>
            <a:r>
              <a:rPr sz="1050" spc="-15" dirty="0">
                <a:solidFill>
                  <a:srgbClr val="3D445D"/>
                </a:solidFill>
                <a:latin typeface="Arial"/>
                <a:cs typeface="Arial"/>
              </a:rPr>
              <a:t>ως </a:t>
            </a:r>
            <a:r>
              <a:rPr sz="1050" spc="-10" dirty="0">
                <a:latin typeface="Arial"/>
                <a:cs typeface="Arial"/>
              </a:rPr>
              <a:t>οι </a:t>
            </a:r>
            <a:r>
              <a:rPr sz="1050" spc="-20" dirty="0">
                <a:latin typeface="Arial"/>
                <a:cs typeface="Arial"/>
              </a:rPr>
              <a:t>πιο αδύναμοι κρίκοι </a:t>
            </a:r>
            <a:r>
              <a:rPr sz="1050" spc="-20" dirty="0">
                <a:solidFill>
                  <a:srgbClr val="3B4D69"/>
                </a:solidFill>
                <a:latin typeface="Arial"/>
                <a:cs typeface="Arial"/>
              </a:rPr>
              <a:t>στο </a:t>
            </a:r>
            <a:r>
              <a:rPr sz="1050" spc="-20" dirty="0">
                <a:solidFill>
                  <a:srgbClr val="044999"/>
                </a:solidFill>
                <a:latin typeface="Arial"/>
                <a:cs typeface="Arial"/>
              </a:rPr>
              <a:t>σύστημα </a:t>
            </a:r>
            <a:r>
              <a:rPr sz="1050" spc="-25" dirty="0">
                <a:solidFill>
                  <a:srgbClr val="044999"/>
                </a:solidFill>
                <a:latin typeface="Arial"/>
                <a:cs typeface="Arial"/>
              </a:rPr>
              <a:t>κυβερνοασφάλ</a:t>
            </a:r>
            <a:r>
              <a:rPr sz="1050" spc="-25" dirty="0">
                <a:solidFill>
                  <a:srgbClr val="1C1C1C"/>
                </a:solidFill>
                <a:latin typeface="Arial"/>
                <a:cs typeface="Arial"/>
              </a:rPr>
              <a:t>ειας </a:t>
            </a:r>
            <a:r>
              <a:rPr sz="1050" spc="-35" dirty="0">
                <a:solidFill>
                  <a:srgbClr val="5B1F59"/>
                </a:solidFill>
                <a:latin typeface="Arial"/>
                <a:cs typeface="Arial"/>
              </a:rPr>
              <a:t>Ένας </a:t>
            </a:r>
            <a:r>
              <a:rPr sz="1050" spc="-30" dirty="0">
                <a:solidFill>
                  <a:srgbClr val="5B1F59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5B1F59"/>
                </a:solidFill>
                <a:latin typeface="Arial"/>
                <a:cs typeface="Arial"/>
              </a:rPr>
              <a:t>λόγος</a:t>
            </a:r>
            <a:r>
              <a:rPr sz="1050" spc="-75" dirty="0">
                <a:solidFill>
                  <a:srgbClr val="5B1F59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3F445B"/>
                </a:solidFill>
                <a:latin typeface="Arial"/>
                <a:cs typeface="Arial"/>
              </a:rPr>
              <a:t>αυτό</a:t>
            </a:r>
            <a:r>
              <a:rPr sz="1050" spc="-75" dirty="0">
                <a:solidFill>
                  <a:srgbClr val="3F445B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3F445B"/>
                </a:solidFill>
                <a:latin typeface="Arial"/>
                <a:cs typeface="Arial"/>
              </a:rPr>
              <a:t>είναι</a:t>
            </a:r>
            <a:r>
              <a:rPr sz="1050" spc="-75" dirty="0">
                <a:solidFill>
                  <a:srgbClr val="3F445B"/>
                </a:solidFill>
                <a:latin typeface="Arial"/>
                <a:cs typeface="Arial"/>
              </a:rPr>
              <a:t> </a:t>
            </a:r>
            <a:r>
              <a:rPr sz="1050" b="1" spc="-30" dirty="0">
                <a:solidFill>
                  <a:srgbClr val="62708E"/>
                </a:solidFill>
                <a:latin typeface="Arial"/>
                <a:cs typeface="Arial"/>
              </a:rPr>
              <a:t>ότι</a:t>
            </a:r>
            <a:r>
              <a:rPr sz="1050" b="1" spc="-75" dirty="0">
                <a:solidFill>
                  <a:srgbClr val="62708E"/>
                </a:solidFill>
                <a:latin typeface="Arial"/>
                <a:cs typeface="Arial"/>
              </a:rPr>
              <a:t> </a:t>
            </a:r>
            <a:r>
              <a:rPr sz="1050" b="1" spc="-40" dirty="0">
                <a:solidFill>
                  <a:srgbClr val="343434"/>
                </a:solidFill>
                <a:latin typeface="Arial"/>
                <a:cs typeface="Arial"/>
              </a:rPr>
              <a:t>τείνουν</a:t>
            </a:r>
            <a:r>
              <a:rPr sz="1050" b="1" spc="-70" dirty="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sz="1050" b="1" spc="-20" dirty="0">
                <a:solidFill>
                  <a:srgbClr val="343434"/>
                </a:solidFill>
                <a:latin typeface="Arial"/>
                <a:cs typeface="Arial"/>
              </a:rPr>
              <a:t>να</a:t>
            </a:r>
            <a:r>
              <a:rPr sz="1050" b="1" spc="-80" dirty="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sz="1050" b="1" spc="-35" dirty="0">
                <a:solidFill>
                  <a:srgbClr val="262626"/>
                </a:solidFill>
                <a:latin typeface="Arial"/>
                <a:cs typeface="Arial"/>
              </a:rPr>
              <a:t>είναι</a:t>
            </a:r>
            <a:r>
              <a:rPr sz="1050" b="1" spc="-7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050" b="1" spc="-35" dirty="0">
                <a:solidFill>
                  <a:srgbClr val="262626"/>
                </a:solidFill>
                <a:latin typeface="Arial"/>
                <a:cs typeface="Arial"/>
              </a:rPr>
              <a:t>πολύ</a:t>
            </a:r>
            <a:r>
              <a:rPr sz="1050" b="1" spc="-7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050" b="1" spc="-40" dirty="0">
                <a:solidFill>
                  <a:srgbClr val="262626"/>
                </a:solidFill>
                <a:latin typeface="Arial"/>
                <a:cs typeface="Arial"/>
              </a:rPr>
              <a:t>επιφυλακτικοί</a:t>
            </a:r>
            <a:r>
              <a:rPr sz="1050" b="1" spc="-7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050" b="1" spc="-25" dirty="0">
                <a:solidFill>
                  <a:srgbClr val="646B90"/>
                </a:solidFill>
                <a:latin typeface="Arial"/>
                <a:cs typeface="Arial"/>
              </a:rPr>
              <a:t>τη</a:t>
            </a:r>
            <a:r>
              <a:rPr sz="1050" b="1" spc="-70" dirty="0">
                <a:solidFill>
                  <a:srgbClr val="646B90"/>
                </a:solidFill>
                <a:latin typeface="Arial"/>
                <a:cs typeface="Arial"/>
              </a:rPr>
              <a:t> </a:t>
            </a:r>
            <a:r>
              <a:rPr sz="1050" b="1" spc="-40" dirty="0">
                <a:solidFill>
                  <a:srgbClr val="233654"/>
                </a:solidFill>
                <a:latin typeface="Arial"/>
                <a:cs typeface="Arial"/>
              </a:rPr>
              <a:t>διαδικτυακή</a:t>
            </a:r>
            <a:r>
              <a:rPr sz="1050" b="1" spc="-75" dirty="0">
                <a:solidFill>
                  <a:srgbClr val="233654"/>
                </a:solidFill>
                <a:latin typeface="Arial"/>
                <a:cs typeface="Arial"/>
              </a:rPr>
              <a:t> </a:t>
            </a:r>
            <a:r>
              <a:rPr sz="1050" b="1" spc="-40" dirty="0">
                <a:solidFill>
                  <a:srgbClr val="646B90"/>
                </a:solidFill>
                <a:latin typeface="Arial"/>
                <a:cs typeface="Arial"/>
              </a:rPr>
              <a:t>ασφάλεια.</a:t>
            </a:r>
            <a:r>
              <a:rPr sz="1050" b="1" spc="-80" dirty="0">
                <a:solidFill>
                  <a:srgbClr val="646B90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001F82"/>
                </a:solidFill>
                <a:latin typeface="Arial"/>
                <a:cs typeface="Arial"/>
              </a:rPr>
              <a:t>Για</a:t>
            </a:r>
            <a:r>
              <a:rPr sz="1050" spc="-75" dirty="0">
                <a:solidFill>
                  <a:srgbClr val="001F82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607490"/>
                </a:solidFill>
                <a:latin typeface="Arial"/>
                <a:cs typeface="Arial"/>
              </a:rPr>
              <a:t>να</a:t>
            </a:r>
            <a:r>
              <a:rPr sz="1050" spc="-75" dirty="0">
                <a:solidFill>
                  <a:srgbClr val="607490"/>
                </a:solidFill>
                <a:latin typeface="Arial"/>
                <a:cs typeface="Arial"/>
              </a:rPr>
              <a:t> </a:t>
            </a:r>
            <a:r>
              <a:rPr sz="1050" spc="-40" dirty="0">
                <a:solidFill>
                  <a:srgbClr val="607490"/>
                </a:solidFill>
                <a:latin typeface="Arial"/>
                <a:cs typeface="Arial"/>
              </a:rPr>
              <a:t>αποκτήσουμε</a:t>
            </a:r>
            <a:r>
              <a:rPr sz="1050" spc="-70" dirty="0">
                <a:solidFill>
                  <a:srgbClr val="607490"/>
                </a:solidFill>
                <a:latin typeface="Arial"/>
                <a:cs typeface="Arial"/>
              </a:rPr>
              <a:t> </a:t>
            </a:r>
            <a:r>
              <a:rPr sz="1050" spc="-40" dirty="0">
                <a:solidFill>
                  <a:srgbClr val="343434"/>
                </a:solidFill>
                <a:latin typeface="Arial"/>
                <a:cs typeface="Arial"/>
              </a:rPr>
              <a:t>καλύτερη</a:t>
            </a:r>
            <a:r>
              <a:rPr sz="1050" spc="-75" dirty="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sz="1050" spc="-40" dirty="0">
                <a:solidFill>
                  <a:srgbClr val="484667"/>
                </a:solidFill>
                <a:latin typeface="Arial"/>
                <a:cs typeface="Arial"/>
              </a:rPr>
              <a:t>κατανόηση </a:t>
            </a:r>
            <a:r>
              <a:rPr sz="1050" spc="-275" dirty="0">
                <a:solidFill>
                  <a:srgbClr val="484667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629ABA"/>
                </a:solidFill>
                <a:latin typeface="Arial"/>
                <a:cs typeface="Arial"/>
              </a:rPr>
              <a:t>των </a:t>
            </a:r>
            <a:r>
              <a:rPr sz="1050" spc="-40" dirty="0">
                <a:solidFill>
                  <a:srgbClr val="343434"/>
                </a:solidFill>
                <a:latin typeface="Arial"/>
                <a:cs typeface="Arial"/>
              </a:rPr>
              <a:t>γνωστικών </a:t>
            </a:r>
            <a:r>
              <a:rPr sz="1050" spc="-40" dirty="0">
                <a:solidFill>
                  <a:srgbClr val="542A56"/>
                </a:solidFill>
                <a:latin typeface="Arial"/>
                <a:cs typeface="Arial"/>
              </a:rPr>
              <a:t>διαδικασιών </a:t>
            </a:r>
            <a:r>
              <a:rPr sz="1050" b="1" spc="-30" dirty="0">
                <a:solidFill>
                  <a:srgbClr val="343434"/>
                </a:solidFill>
                <a:latin typeface="Arial"/>
                <a:cs typeface="Arial"/>
              </a:rPr>
              <a:t>που </a:t>
            </a:r>
            <a:r>
              <a:rPr sz="1050" b="1" spc="-40" dirty="0">
                <a:solidFill>
                  <a:srgbClr val="343434"/>
                </a:solidFill>
                <a:latin typeface="Arial"/>
                <a:cs typeface="Arial"/>
              </a:rPr>
              <a:t>εμπλέκονται </a:t>
            </a:r>
            <a:r>
              <a:rPr sz="1050" b="1" spc="-25" dirty="0">
                <a:solidFill>
                  <a:srgbClr val="695B90"/>
                </a:solidFill>
                <a:latin typeface="Arial"/>
                <a:cs typeface="Arial"/>
              </a:rPr>
              <a:t>σε </a:t>
            </a:r>
            <a:r>
              <a:rPr sz="1050" b="1" spc="-35" dirty="0">
                <a:solidFill>
                  <a:srgbClr val="3D4962"/>
                </a:solidFill>
                <a:latin typeface="Arial"/>
                <a:cs typeface="Arial"/>
              </a:rPr>
              <a:t>αυτή </a:t>
            </a:r>
            <a:r>
              <a:rPr sz="1050" spc="-30" dirty="0">
                <a:latin typeface="Arial"/>
                <a:cs typeface="Arial"/>
              </a:rPr>
              <a:t>την </a:t>
            </a:r>
            <a:r>
              <a:rPr sz="1050" spc="-40" dirty="0">
                <a:latin typeface="Arial"/>
                <a:cs typeface="Arial"/>
              </a:rPr>
              <a:t>αξιολόγηση, </a:t>
            </a:r>
            <a:r>
              <a:rPr sz="1050" dirty="0">
                <a:latin typeface="Arial"/>
                <a:cs typeface="Arial"/>
              </a:rPr>
              <a:t>η </a:t>
            </a:r>
            <a:r>
              <a:rPr sz="1050" spc="-40" dirty="0">
                <a:solidFill>
                  <a:srgbClr val="074B99"/>
                </a:solidFill>
                <a:latin typeface="Arial"/>
                <a:cs typeface="Arial"/>
              </a:rPr>
              <a:t>παρούσα μελέτη </a:t>
            </a:r>
            <a:r>
              <a:rPr sz="1000" spc="-5" dirty="0">
                <a:solidFill>
                  <a:srgbClr val="3A5D7E"/>
                </a:solidFill>
                <a:latin typeface="Arial"/>
                <a:cs typeface="Arial"/>
              </a:rPr>
              <a:t>εφαρμόζει μια </a:t>
            </a:r>
            <a:r>
              <a:rPr sz="1000" spc="-5" dirty="0">
                <a:solidFill>
                  <a:srgbClr val="2F2F2F"/>
                </a:solidFill>
                <a:latin typeface="Arial"/>
                <a:cs typeface="Arial"/>
              </a:rPr>
              <a:t>εκτεταμένη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έκδοση </a:t>
            </a:r>
            <a:r>
              <a:rPr sz="100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679B1"/>
                </a:solidFill>
                <a:latin typeface="Arial"/>
                <a:cs typeface="Arial"/>
              </a:rPr>
              <a:t>της</a:t>
            </a:r>
            <a:r>
              <a:rPr sz="1000" dirty="0">
                <a:solidFill>
                  <a:srgbClr val="3679B1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383838"/>
                </a:solidFill>
                <a:latin typeface="Arial"/>
                <a:cs typeface="Arial"/>
              </a:rPr>
              <a:t>θεωρίας</a:t>
            </a:r>
            <a:r>
              <a:rPr sz="1000" b="1" spc="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των</a:t>
            </a:r>
            <a:r>
              <a:rPr sz="100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κινήτρων</a:t>
            </a:r>
            <a:r>
              <a:rPr sz="1000" b="1" spc="-5" dirty="0">
                <a:solidFill>
                  <a:srgbClr val="383838"/>
                </a:solidFill>
                <a:latin typeface="Arial"/>
                <a:cs typeface="Arial"/>
              </a:rPr>
              <a:t>.</a:t>
            </a:r>
            <a:r>
              <a:rPr sz="1000" b="1" spc="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Πιο</a:t>
            </a:r>
            <a:r>
              <a:rPr sz="100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συγκεκριμένα,</a:t>
            </a:r>
            <a:r>
              <a:rPr sz="1000" spc="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383838"/>
                </a:solidFill>
                <a:latin typeface="Arial"/>
                <a:cs typeface="Arial"/>
              </a:rPr>
              <a:t>η</a:t>
            </a:r>
            <a:r>
              <a:rPr sz="1000" spc="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μελέτη </a:t>
            </a:r>
            <a:r>
              <a:rPr sz="1000" spc="-5" dirty="0">
                <a:solidFill>
                  <a:srgbClr val="3D4F6B"/>
                </a:solidFill>
                <a:latin typeface="Arial"/>
                <a:cs typeface="Arial"/>
              </a:rPr>
              <a:t>περιλαμβάνει</a:t>
            </a:r>
            <a:r>
              <a:rPr sz="1000" spc="5" dirty="0">
                <a:solidFill>
                  <a:srgbClr val="3D4F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A3A3A"/>
                </a:solidFill>
                <a:latin typeface="Arial"/>
                <a:cs typeface="Arial"/>
              </a:rPr>
              <a:t>την</a:t>
            </a:r>
            <a:r>
              <a:rPr sz="1000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75289"/>
                </a:solidFill>
                <a:latin typeface="Arial"/>
                <a:cs typeface="Arial"/>
              </a:rPr>
              <a:t>αντιλαμβανόμενη</a:t>
            </a:r>
            <a:r>
              <a:rPr sz="1000" dirty="0">
                <a:solidFill>
                  <a:srgbClr val="675289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A3A3A"/>
                </a:solidFill>
                <a:latin typeface="Arial"/>
                <a:cs typeface="Arial"/>
              </a:rPr>
              <a:t>γνώση</a:t>
            </a:r>
            <a:r>
              <a:rPr sz="1000" spc="5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B0B0B"/>
                </a:solidFill>
                <a:latin typeface="Arial"/>
                <a:cs typeface="Arial"/>
              </a:rPr>
              <a:t>και</a:t>
            </a:r>
            <a:r>
              <a:rPr sz="1000" dirty="0">
                <a:solidFill>
                  <a:srgbClr val="0B0B0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70707"/>
                </a:solidFill>
                <a:latin typeface="Arial"/>
                <a:cs typeface="Arial"/>
              </a:rPr>
              <a:t>την</a:t>
            </a:r>
            <a:r>
              <a:rPr sz="1000" spc="5" dirty="0">
                <a:solidFill>
                  <a:srgbClr val="070707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70707"/>
                </a:solidFill>
                <a:latin typeface="Arial"/>
                <a:cs typeface="Arial"/>
              </a:rPr>
              <a:t>εμπιστοσύνη</a:t>
            </a:r>
            <a:r>
              <a:rPr sz="1000" dirty="0">
                <a:solidFill>
                  <a:srgbClr val="070707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70707"/>
                </a:solidFill>
                <a:latin typeface="Arial"/>
                <a:cs typeface="Arial"/>
              </a:rPr>
              <a:t>στο </a:t>
            </a:r>
            <a:r>
              <a:rPr sz="1000" dirty="0">
                <a:solidFill>
                  <a:srgbClr val="070707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70707"/>
                </a:solidFill>
                <a:latin typeface="Arial"/>
                <a:cs typeface="Arial"/>
              </a:rPr>
              <a:t>σύστημα</a:t>
            </a:r>
            <a:r>
              <a:rPr sz="1000" spc="5" dirty="0">
                <a:solidFill>
                  <a:srgbClr val="070707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70707"/>
                </a:solidFill>
                <a:latin typeface="Arial"/>
                <a:cs typeface="Arial"/>
              </a:rPr>
              <a:t>για</a:t>
            </a:r>
            <a:r>
              <a:rPr sz="1000" spc="10" dirty="0">
                <a:solidFill>
                  <a:srgbClr val="070707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να</a:t>
            </a:r>
            <a:r>
              <a:rPr sz="1000" spc="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καλύψει</a:t>
            </a:r>
            <a:r>
              <a:rPr sz="1000" spc="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B3B3B"/>
                </a:solidFill>
                <a:latin typeface="Arial"/>
                <a:cs typeface="Arial"/>
              </a:rPr>
              <a:t>αυτά</a:t>
            </a:r>
            <a:r>
              <a:rPr sz="1000" spc="5" dirty="0">
                <a:solidFill>
                  <a:srgbClr val="3B3B3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9ABC"/>
                </a:solidFill>
                <a:latin typeface="Arial"/>
                <a:cs typeface="Arial"/>
              </a:rPr>
              <a:t>τα</a:t>
            </a:r>
            <a:r>
              <a:rPr sz="1000" spc="5" dirty="0">
                <a:solidFill>
                  <a:srgbClr val="629ABC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9ABC"/>
                </a:solidFill>
                <a:latin typeface="Arial"/>
                <a:cs typeface="Arial"/>
              </a:rPr>
              <a:t>στοιχεία</a:t>
            </a:r>
            <a:r>
              <a:rPr sz="1000" spc="5" dirty="0">
                <a:solidFill>
                  <a:srgbClr val="629ABC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4447C"/>
                </a:solidFill>
                <a:latin typeface="Arial"/>
                <a:cs typeface="Arial"/>
              </a:rPr>
              <a:t>επηρεάζουν</a:t>
            </a:r>
            <a:r>
              <a:rPr sz="1000" spc="5" dirty="0">
                <a:solidFill>
                  <a:srgbClr val="64447C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4447C"/>
                </a:solidFill>
                <a:latin typeface="Arial"/>
                <a:cs typeface="Arial"/>
              </a:rPr>
              <a:t>τη</a:t>
            </a:r>
            <a:r>
              <a:rPr sz="1000" spc="5" dirty="0">
                <a:solidFill>
                  <a:srgbClr val="64447C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D5975"/>
                </a:solidFill>
                <a:latin typeface="Arial"/>
                <a:cs typeface="Arial"/>
              </a:rPr>
              <a:t>διαδικασία</a:t>
            </a:r>
            <a:r>
              <a:rPr sz="1000" spc="5" dirty="0">
                <a:solidFill>
                  <a:srgbClr val="3D5975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F4860"/>
                </a:solidFill>
                <a:latin typeface="Arial"/>
                <a:cs typeface="Arial"/>
              </a:rPr>
              <a:t>εκτίμησης</a:t>
            </a:r>
            <a:r>
              <a:rPr sz="1000" spc="5" dirty="0">
                <a:solidFill>
                  <a:srgbClr val="3F486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4447C"/>
                </a:solidFill>
                <a:latin typeface="Arial"/>
                <a:cs typeface="Arial"/>
              </a:rPr>
              <a:t>και</a:t>
            </a:r>
            <a:r>
              <a:rPr sz="1000" spc="5" dirty="0">
                <a:solidFill>
                  <a:srgbClr val="64447C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F4860"/>
                </a:solidFill>
                <a:latin typeface="Arial"/>
                <a:cs typeface="Arial"/>
              </a:rPr>
              <a:t>αντιμετώπισης</a:t>
            </a:r>
            <a:r>
              <a:rPr sz="1000" spc="5" dirty="0">
                <a:solidFill>
                  <a:srgbClr val="3F486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F4860"/>
                </a:solidFill>
                <a:latin typeface="Arial"/>
                <a:cs typeface="Arial"/>
              </a:rPr>
              <a:t>της</a:t>
            </a:r>
            <a:r>
              <a:rPr sz="1000" spc="5" dirty="0">
                <a:solidFill>
                  <a:srgbClr val="3F486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F4860"/>
                </a:solidFill>
                <a:latin typeface="Arial"/>
                <a:cs typeface="Arial"/>
              </a:rPr>
              <a:t>κατάστασης</a:t>
            </a:r>
            <a:r>
              <a:rPr sz="1000" spc="5" dirty="0">
                <a:solidFill>
                  <a:srgbClr val="3F486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τα</a:t>
            </a:r>
            <a:r>
              <a:rPr sz="1000" spc="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στοιχεία </a:t>
            </a:r>
            <a:r>
              <a:rPr sz="100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F6295"/>
                </a:solidFill>
                <a:latin typeface="Arial"/>
                <a:cs typeface="Arial"/>
              </a:rPr>
              <a:t>έρευνας</a:t>
            </a:r>
            <a:r>
              <a:rPr sz="1000" spc="5" dirty="0">
                <a:solidFill>
                  <a:srgbClr val="2F6295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που</a:t>
            </a:r>
            <a:r>
              <a:rPr sz="1000" spc="1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συλλέχθηκαν</a:t>
            </a:r>
            <a:r>
              <a:rPr sz="1000" spc="1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από</a:t>
            </a:r>
            <a:r>
              <a:rPr sz="1000" spc="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A3A3A"/>
                </a:solidFill>
                <a:latin typeface="Arial"/>
                <a:cs typeface="Arial"/>
              </a:rPr>
              <a:t>967</a:t>
            </a:r>
            <a:r>
              <a:rPr sz="1000" spc="10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1C1C1C"/>
                </a:solidFill>
                <a:latin typeface="Arial"/>
                <a:cs typeface="Arial"/>
              </a:rPr>
              <a:t>άτομα,</a:t>
            </a:r>
            <a:r>
              <a:rPr sz="1050" spc="15" dirty="0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64447C"/>
                </a:solidFill>
                <a:latin typeface="Arial"/>
                <a:cs typeface="Arial"/>
              </a:rPr>
              <a:t>διαπιστώσαμε</a:t>
            </a:r>
            <a:r>
              <a:rPr sz="1050" spc="20" dirty="0">
                <a:solidFill>
                  <a:srgbClr val="64447C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674B3F"/>
                </a:solidFill>
                <a:latin typeface="Arial"/>
                <a:cs typeface="Arial"/>
              </a:rPr>
              <a:t>ότι	</a:t>
            </a:r>
            <a:r>
              <a:rPr sz="1050" dirty="0">
                <a:solidFill>
                  <a:srgbClr val="3B3B3B"/>
                </a:solidFill>
                <a:latin typeface="Arial"/>
                <a:cs typeface="Arial"/>
              </a:rPr>
              <a:t>οι</a:t>
            </a:r>
            <a:r>
              <a:rPr sz="1050" spc="-5" dirty="0">
                <a:solidFill>
                  <a:srgbClr val="3B3B3B"/>
                </a:solidFill>
                <a:latin typeface="Arial"/>
                <a:cs typeface="Arial"/>
              </a:rPr>
              <a:t> άνθρωποι</a:t>
            </a:r>
            <a:r>
              <a:rPr sz="1050" dirty="0">
                <a:solidFill>
                  <a:srgbClr val="3B3B3B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2A1C5D"/>
                </a:solidFill>
                <a:latin typeface="Arial"/>
                <a:cs typeface="Arial"/>
              </a:rPr>
              <a:t>που</a:t>
            </a:r>
            <a:r>
              <a:rPr sz="1050" spc="5" dirty="0">
                <a:solidFill>
                  <a:srgbClr val="2A1C5D"/>
                </a:solidFill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τηλεφώνησαν για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3A6997"/>
                </a:solidFill>
                <a:latin typeface="Arial"/>
                <a:cs typeface="Arial"/>
              </a:rPr>
              <a:t>την</a:t>
            </a:r>
            <a:r>
              <a:rPr sz="1050" dirty="0">
                <a:solidFill>
                  <a:srgbClr val="3A6997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3A6997"/>
                </a:solidFill>
                <a:latin typeface="Arial"/>
                <a:cs typeface="Arial"/>
              </a:rPr>
              <a:t>ασφάλεια </a:t>
            </a:r>
            <a:r>
              <a:rPr sz="1050" spc="-5" dirty="0">
                <a:solidFill>
                  <a:srgbClr val="424242"/>
                </a:solidFill>
                <a:latin typeface="Arial"/>
                <a:cs typeface="Arial"/>
              </a:rPr>
              <a:t>στο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75229" y="4771072"/>
            <a:ext cx="689292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19195" algn="l"/>
              </a:tabLst>
            </a:pPr>
            <a:r>
              <a:rPr sz="1050" spc="-5" dirty="0">
                <a:solidFill>
                  <a:srgbClr val="424242"/>
                </a:solidFill>
                <a:latin typeface="Arial"/>
                <a:cs typeface="Arial"/>
              </a:rPr>
              <a:t>διαδίκτυο</a:t>
            </a:r>
            <a:r>
              <a:rPr sz="1050" spc="15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1C1C1C"/>
                </a:solidFill>
                <a:latin typeface="Arial"/>
                <a:cs typeface="Arial"/>
              </a:rPr>
              <a:t>τηλεφώνησαν	</a:t>
            </a:r>
            <a:r>
              <a:rPr sz="1050" spc="-15" dirty="0">
                <a:solidFill>
                  <a:srgbClr val="695D95"/>
                </a:solidFill>
                <a:latin typeface="Arial"/>
                <a:cs typeface="Arial"/>
              </a:rPr>
              <a:t>λιγότερο</a:t>
            </a:r>
            <a:r>
              <a:rPr sz="1050" spc="-20" dirty="0">
                <a:solidFill>
                  <a:srgbClr val="695D95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2F2F2F"/>
                </a:solidFill>
                <a:latin typeface="Arial"/>
                <a:cs typeface="Arial"/>
              </a:rPr>
              <a:t>ευάλωτοι </a:t>
            </a:r>
            <a:r>
              <a:rPr sz="1050" spc="-10" dirty="0">
                <a:solidFill>
                  <a:srgbClr val="3D5270"/>
                </a:solidFill>
                <a:latin typeface="Arial"/>
                <a:cs typeface="Arial"/>
              </a:rPr>
              <a:t>στο</a:t>
            </a:r>
            <a:r>
              <a:rPr sz="1050" spc="-15" dirty="0">
                <a:solidFill>
                  <a:srgbClr val="3D5270"/>
                </a:solidFill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έγκλημα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στον</a:t>
            </a:r>
            <a:r>
              <a:rPr sz="1050" spc="-15" dirty="0">
                <a:latin typeface="Arial"/>
                <a:cs typeface="Arial"/>
              </a:rPr>
              <a:t> κυβερνοχώρο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31709E"/>
                </a:solidFill>
                <a:latin typeface="Arial"/>
                <a:cs typeface="Arial"/>
              </a:rPr>
              <a:t>και</a:t>
            </a:r>
            <a:endParaRPr sz="10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75229" y="4916804"/>
            <a:ext cx="6988809" cy="9004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ct val="91100"/>
              </a:lnSpc>
              <a:spcBef>
                <a:spcPts val="210"/>
              </a:spcBef>
            </a:pPr>
            <a:r>
              <a:rPr sz="1050" spc="-10" dirty="0">
                <a:solidFill>
                  <a:srgbClr val="79A3CC"/>
                </a:solidFill>
                <a:latin typeface="Arial"/>
                <a:cs typeface="Arial"/>
              </a:rPr>
              <a:t>είναι</a:t>
            </a:r>
            <a:r>
              <a:rPr sz="1050" spc="-15" dirty="0">
                <a:solidFill>
                  <a:srgbClr val="79A3CC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664D85"/>
                </a:solidFill>
                <a:latin typeface="Arial"/>
                <a:cs typeface="Arial"/>
              </a:rPr>
              <a:t>διατεθειμένοι </a:t>
            </a:r>
            <a:r>
              <a:rPr sz="1050" spc="-10" dirty="0">
                <a:solidFill>
                  <a:srgbClr val="3D5472"/>
                </a:solidFill>
                <a:latin typeface="Arial"/>
                <a:cs typeface="Arial"/>
              </a:rPr>
              <a:t>να </a:t>
            </a:r>
            <a:r>
              <a:rPr sz="1050" spc="-15" dirty="0">
                <a:latin typeface="Arial"/>
                <a:cs typeface="Arial"/>
              </a:rPr>
              <a:t>λαμβάνουν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333333"/>
                </a:solidFill>
                <a:latin typeface="Arial"/>
                <a:cs typeface="Arial"/>
              </a:rPr>
              <a:t>ασφαλή</a:t>
            </a:r>
            <a:r>
              <a:rPr sz="105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Ταυτόχρονα</a:t>
            </a:r>
            <a:r>
              <a:rPr sz="1050" spc="-5" dirty="0">
                <a:latin typeface="Arial"/>
                <a:cs typeface="Arial"/>
              </a:rPr>
              <a:t>,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695D95"/>
                </a:solidFill>
                <a:latin typeface="Arial"/>
                <a:cs typeface="Arial"/>
              </a:rPr>
              <a:t>του</a:t>
            </a:r>
            <a:r>
              <a:rPr sz="1000" b="1" spc="10" dirty="0">
                <a:solidFill>
                  <a:srgbClr val="695D95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695D95"/>
                </a:solidFill>
                <a:latin typeface="Arial"/>
                <a:cs typeface="Arial"/>
              </a:rPr>
              <a:t>Inh'm'ed</a:t>
            </a:r>
            <a:r>
              <a:rPr sz="1000" b="1" spc="5" dirty="0">
                <a:solidFill>
                  <a:srgbClr val="695D95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695D95"/>
                </a:solidFill>
                <a:latin typeface="Arial"/>
                <a:cs typeface="Arial"/>
              </a:rPr>
              <a:t>σχετίζεται</a:t>
            </a:r>
            <a:r>
              <a:rPr sz="1000" b="1" spc="5" dirty="0">
                <a:solidFill>
                  <a:srgbClr val="695D95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695D95"/>
                </a:solidFill>
                <a:latin typeface="Arial"/>
                <a:cs typeface="Arial"/>
              </a:rPr>
              <a:t>με</a:t>
            </a:r>
            <a:r>
              <a:rPr sz="1000" b="1" spc="15" dirty="0">
                <a:solidFill>
                  <a:srgbClr val="695D95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F5670"/>
                </a:solidFill>
                <a:latin typeface="Arial"/>
                <a:cs typeface="Arial"/>
              </a:rPr>
              <a:t>το</a:t>
            </a:r>
            <a:r>
              <a:rPr sz="1000" spc="5" dirty="0">
                <a:solidFill>
                  <a:srgbClr val="3F567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3F5670"/>
                </a:solidFill>
                <a:latin typeface="Arial"/>
                <a:cs typeface="Arial"/>
              </a:rPr>
              <a:t>να</a:t>
            </a:r>
            <a:r>
              <a:rPr sz="1000" spc="5" dirty="0">
                <a:solidFill>
                  <a:srgbClr val="3F567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421734"/>
                </a:solidFill>
                <a:latin typeface="Arial"/>
                <a:cs typeface="Arial"/>
              </a:rPr>
              <a:t>σε</a:t>
            </a:r>
            <a:r>
              <a:rPr sz="1000" spc="-5" dirty="0">
                <a:solidFill>
                  <a:srgbClr val="1C1C1C"/>
                </a:solidFill>
                <a:latin typeface="Arial"/>
                <a:cs typeface="Arial"/>
              </a:rPr>
              <a:t>η</a:t>
            </a:r>
            <a:r>
              <a:rPr sz="1000" spc="10" dirty="0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1C1C1C"/>
                </a:solidFill>
                <a:latin typeface="Arial"/>
                <a:cs typeface="Arial"/>
              </a:rPr>
              <a:t>σοβαρότητα</a:t>
            </a:r>
            <a:r>
              <a:rPr sz="1000" spc="5" dirty="0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1C1C1C"/>
                </a:solidFill>
                <a:latin typeface="Arial"/>
                <a:cs typeface="Arial"/>
              </a:rPr>
              <a:t>του</a:t>
            </a:r>
            <a:r>
              <a:rPr sz="1000" spc="15" dirty="0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D3D3D"/>
                </a:solidFill>
                <a:latin typeface="Arial"/>
                <a:cs typeface="Arial"/>
              </a:rPr>
              <a:t>εγκλήματος </a:t>
            </a:r>
            <a:r>
              <a:rPr sz="10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D3D3D"/>
                </a:solidFill>
                <a:latin typeface="Arial"/>
                <a:cs typeface="Arial"/>
              </a:rPr>
              <a:t>στον</a:t>
            </a:r>
            <a:r>
              <a:rPr sz="10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D3D3D"/>
                </a:solidFill>
                <a:latin typeface="Arial"/>
                <a:cs typeface="Arial"/>
              </a:rPr>
              <a:t>κυβερνοχώρο.</a:t>
            </a:r>
            <a:r>
              <a:rPr sz="10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5B235D"/>
                </a:solidFill>
                <a:latin typeface="Arial"/>
                <a:cs typeface="Arial"/>
              </a:rPr>
              <a:t>Το</a:t>
            </a:r>
            <a:r>
              <a:rPr sz="1050" spc="10" dirty="0">
                <a:solidFill>
                  <a:srgbClr val="5B235D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12599A"/>
                </a:solidFill>
                <a:latin typeface="Arial"/>
                <a:cs typeface="Arial"/>
              </a:rPr>
              <a:t>υψηλό</a:t>
            </a:r>
            <a:r>
              <a:rPr sz="1050" spc="5" dirty="0">
                <a:solidFill>
                  <a:srgbClr val="12599A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5B235D"/>
                </a:solidFill>
                <a:latin typeface="Arial"/>
                <a:cs typeface="Arial"/>
              </a:rPr>
              <a:t>επίπεδο</a:t>
            </a:r>
            <a:r>
              <a:rPr sz="1050" spc="5" dirty="0">
                <a:solidFill>
                  <a:srgbClr val="5B235D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383838"/>
                </a:solidFill>
                <a:latin typeface="Arial"/>
                <a:cs typeface="Arial"/>
              </a:rPr>
              <a:t>εμπιστοσύνης</a:t>
            </a:r>
            <a:r>
              <a:rPr sz="1050" spc="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3B4962"/>
                </a:solidFill>
                <a:latin typeface="Arial"/>
                <a:cs typeface="Arial"/>
              </a:rPr>
              <a:t>στην</a:t>
            </a:r>
            <a:r>
              <a:rPr sz="1050" dirty="0">
                <a:solidFill>
                  <a:srgbClr val="3B4962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1F1F1F"/>
                </a:solidFill>
                <a:latin typeface="Arial"/>
                <a:cs typeface="Arial"/>
              </a:rPr>
              <a:t>ασφάλεια</a:t>
            </a:r>
            <a:r>
              <a:rPr sz="1050" spc="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5B1C59"/>
                </a:solidFill>
                <a:latin typeface="Arial"/>
                <a:cs typeface="Arial"/>
              </a:rPr>
              <a:t>του</a:t>
            </a:r>
            <a:r>
              <a:rPr sz="1050" spc="5" dirty="0">
                <a:solidFill>
                  <a:srgbClr val="5B1C59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5B1C59"/>
                </a:solidFill>
                <a:latin typeface="Arial"/>
                <a:cs typeface="Arial"/>
              </a:rPr>
              <a:t>διαδικτύου</a:t>
            </a:r>
            <a:r>
              <a:rPr sz="1050" spc="5" dirty="0">
                <a:solidFill>
                  <a:srgbClr val="5B1C59"/>
                </a:solidFill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συνδέεται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363636"/>
                </a:solidFill>
                <a:latin typeface="Arial"/>
                <a:cs typeface="Arial"/>
              </a:rPr>
              <a:t>με</a:t>
            </a:r>
            <a:r>
              <a:rPr sz="105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3B4962"/>
                </a:solidFill>
                <a:latin typeface="Arial"/>
                <a:cs typeface="Arial"/>
              </a:rPr>
              <a:t>το</a:t>
            </a:r>
            <a:r>
              <a:rPr sz="1050" spc="10" dirty="0">
                <a:solidFill>
                  <a:srgbClr val="3B4962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484664"/>
                </a:solidFill>
                <a:latin typeface="Arial"/>
                <a:cs typeface="Arial"/>
              </a:rPr>
              <a:t>αίσθημα</a:t>
            </a:r>
            <a:r>
              <a:rPr sz="1050" b="1" dirty="0">
                <a:solidFill>
                  <a:srgbClr val="484664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3D465D"/>
                </a:solidFill>
                <a:latin typeface="Arial"/>
                <a:cs typeface="Arial"/>
              </a:rPr>
              <a:t>ότι </a:t>
            </a:r>
            <a:r>
              <a:rPr sz="1050" dirty="0">
                <a:solidFill>
                  <a:srgbClr val="3D465D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695D95"/>
                </a:solidFill>
                <a:latin typeface="Arial"/>
                <a:cs typeface="Arial"/>
              </a:rPr>
              <a:t>κάποιος </a:t>
            </a:r>
            <a:r>
              <a:rPr sz="1050" spc="-30" dirty="0">
                <a:solidFill>
                  <a:srgbClr val="644477"/>
                </a:solidFill>
                <a:latin typeface="Arial"/>
                <a:cs typeface="Arial"/>
              </a:rPr>
              <a:t>λιγότερο </a:t>
            </a:r>
            <a:r>
              <a:rPr sz="1050" spc="-30" dirty="0">
                <a:solidFill>
                  <a:srgbClr val="444444"/>
                </a:solidFill>
                <a:latin typeface="Arial"/>
                <a:cs typeface="Arial"/>
              </a:rPr>
              <a:t>ευάλωτος </a:t>
            </a:r>
            <a:r>
              <a:rPr sz="1050" spc="-25" dirty="0">
                <a:solidFill>
                  <a:srgbClr val="3D4962"/>
                </a:solidFill>
                <a:latin typeface="Arial"/>
                <a:cs typeface="Arial"/>
              </a:rPr>
              <a:t>στο </a:t>
            </a:r>
            <a:r>
              <a:rPr sz="1050" spc="-35" dirty="0">
                <a:latin typeface="Arial"/>
                <a:cs typeface="Arial"/>
              </a:rPr>
              <a:t>κυβερνοέγκλημα </a:t>
            </a:r>
            <a:r>
              <a:rPr sz="1050" spc="-25" dirty="0">
                <a:solidFill>
                  <a:srgbClr val="3A6B90"/>
                </a:solidFill>
                <a:latin typeface="Arial"/>
                <a:cs typeface="Arial"/>
              </a:rPr>
              <a:t>και </a:t>
            </a:r>
            <a:r>
              <a:rPr sz="1050" spc="-25" dirty="0">
                <a:solidFill>
                  <a:srgbClr val="3F445B"/>
                </a:solidFill>
                <a:latin typeface="Arial"/>
                <a:cs typeface="Arial"/>
              </a:rPr>
              <a:t>την </a:t>
            </a:r>
            <a:r>
              <a:rPr sz="1050" spc="-30" dirty="0">
                <a:solidFill>
                  <a:srgbClr val="665989"/>
                </a:solidFill>
                <a:latin typeface="Arial"/>
                <a:cs typeface="Arial"/>
              </a:rPr>
              <a:t>αντίληψη </a:t>
            </a:r>
            <a:r>
              <a:rPr sz="1050" spc="-25" dirty="0">
                <a:solidFill>
                  <a:srgbClr val="3D4B64"/>
                </a:solidFill>
                <a:latin typeface="Arial"/>
                <a:cs typeface="Arial"/>
              </a:rPr>
              <a:t>ότι </a:t>
            </a:r>
            <a:r>
              <a:rPr sz="1050" b="1" spc="-20" dirty="0">
                <a:latin typeface="Arial"/>
                <a:cs typeface="Arial"/>
              </a:rPr>
              <a:t>το </a:t>
            </a:r>
            <a:r>
              <a:rPr sz="1050" b="1" spc="-35" dirty="0">
                <a:latin typeface="Arial"/>
                <a:cs typeface="Arial"/>
              </a:rPr>
              <a:t>κυβερνοέγκλημα </a:t>
            </a:r>
            <a:r>
              <a:rPr sz="1050" spc="-25" dirty="0">
                <a:solidFill>
                  <a:srgbClr val="313131"/>
                </a:solidFill>
                <a:latin typeface="Arial"/>
                <a:cs typeface="Arial"/>
              </a:rPr>
              <a:t>δεν </a:t>
            </a:r>
            <a:r>
              <a:rPr sz="1050" spc="-30" dirty="0">
                <a:solidFill>
                  <a:srgbClr val="909079"/>
                </a:solidFill>
                <a:latin typeface="Arial"/>
                <a:cs typeface="Arial"/>
              </a:rPr>
              <a:t>σοβαρή </a:t>
            </a:r>
            <a:r>
              <a:rPr sz="1050" spc="-30" dirty="0">
                <a:solidFill>
                  <a:srgbClr val="343434"/>
                </a:solidFill>
                <a:latin typeface="Arial"/>
                <a:cs typeface="Arial"/>
              </a:rPr>
              <a:t>υπόθεση.</a:t>
            </a:r>
            <a:r>
              <a:rPr sz="1050" b="1" spc="-30" dirty="0">
                <a:solidFill>
                  <a:srgbClr val="5B1C59"/>
                </a:solidFill>
                <a:latin typeface="Arial"/>
                <a:cs typeface="Arial"/>
              </a:rPr>
              <a:t>Οι </a:t>
            </a:r>
            <a:r>
              <a:rPr sz="1050" b="1" spc="-25" dirty="0">
                <a:solidFill>
                  <a:srgbClr val="5B1C59"/>
                </a:solidFill>
                <a:latin typeface="Arial"/>
                <a:cs typeface="Arial"/>
              </a:rPr>
              <a:t> </a:t>
            </a:r>
            <a:r>
              <a:rPr sz="1050" b="1" spc="-35" dirty="0">
                <a:solidFill>
                  <a:srgbClr val="5B1C59"/>
                </a:solidFill>
                <a:latin typeface="Arial"/>
                <a:cs typeface="Arial"/>
              </a:rPr>
              <a:t>μελλοντικοί</a:t>
            </a:r>
            <a:r>
              <a:rPr sz="1050" b="1" spc="-45" dirty="0">
                <a:solidFill>
                  <a:srgbClr val="5B1C59"/>
                </a:solidFill>
                <a:latin typeface="Arial"/>
                <a:cs typeface="Arial"/>
              </a:rPr>
              <a:t> </a:t>
            </a:r>
            <a:r>
              <a:rPr sz="1050" b="1" spc="-30" dirty="0">
                <a:solidFill>
                  <a:srgbClr val="5B1C59"/>
                </a:solidFill>
                <a:latin typeface="Arial"/>
                <a:cs typeface="Arial"/>
              </a:rPr>
              <a:t>υπεύθυνοι</a:t>
            </a:r>
            <a:r>
              <a:rPr sz="1050" b="1" spc="-45" dirty="0">
                <a:solidFill>
                  <a:srgbClr val="5B1C59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363636"/>
                </a:solidFill>
                <a:latin typeface="Arial"/>
                <a:cs typeface="Arial"/>
              </a:rPr>
              <a:t>θα </a:t>
            </a:r>
            <a:r>
              <a:rPr sz="1000" spc="-15" dirty="0">
                <a:solidFill>
                  <a:srgbClr val="363636"/>
                </a:solidFill>
                <a:latin typeface="Arial"/>
                <a:cs typeface="Arial"/>
              </a:rPr>
              <a:t>πρέπει</a:t>
            </a:r>
            <a:r>
              <a:rPr sz="1000" spc="-1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000" b="1" spc="-15" dirty="0">
                <a:solidFill>
                  <a:srgbClr val="664F87"/>
                </a:solidFill>
                <a:latin typeface="Arial"/>
                <a:cs typeface="Arial"/>
              </a:rPr>
              <a:t>ναενθυμστους</a:t>
            </a:r>
            <a:r>
              <a:rPr sz="1000" b="1" spc="-10" dirty="0">
                <a:solidFill>
                  <a:srgbClr val="664F87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695D95"/>
                </a:solidFill>
                <a:latin typeface="Arial"/>
                <a:cs typeface="Arial"/>
              </a:rPr>
              <a:t>του </a:t>
            </a:r>
            <a:r>
              <a:rPr sz="1000" b="1" spc="-15" dirty="0">
                <a:solidFill>
                  <a:srgbClr val="695D95"/>
                </a:solidFill>
                <a:latin typeface="Arial"/>
                <a:cs typeface="Arial"/>
              </a:rPr>
              <a:t>διαδικτύου</a:t>
            </a:r>
            <a:r>
              <a:rPr sz="1000" b="1" spc="15" dirty="0">
                <a:solidFill>
                  <a:srgbClr val="695D95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343434"/>
                </a:solidFill>
                <a:latin typeface="Arial"/>
                <a:cs typeface="Arial"/>
              </a:rPr>
              <a:t>δική</a:t>
            </a:r>
            <a:r>
              <a:rPr sz="1000" b="1" spc="-15" dirty="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5B9CC3"/>
                </a:solidFill>
                <a:latin typeface="Arial"/>
                <a:cs typeface="Arial"/>
              </a:rPr>
              <a:t>τους</a:t>
            </a:r>
            <a:r>
              <a:rPr sz="1000" spc="-10" dirty="0">
                <a:solidFill>
                  <a:srgbClr val="5B9CC3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F1F1F"/>
                </a:solidFill>
                <a:latin typeface="Arial"/>
                <a:cs typeface="Arial"/>
              </a:rPr>
              <a:t>και τους </a:t>
            </a:r>
            <a:r>
              <a:rPr sz="1000" b="1" spc="-15" dirty="0">
                <a:solidFill>
                  <a:srgbClr val="1F1F1F"/>
                </a:solidFill>
                <a:latin typeface="Arial"/>
                <a:cs typeface="Arial"/>
              </a:rPr>
              <a:t>κινδύνους</a:t>
            </a:r>
            <a:r>
              <a:rPr sz="1000" b="1" spc="-1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υπάρχουν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στο</a:t>
            </a:r>
            <a:r>
              <a:rPr sz="1000" spc="1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83838"/>
                </a:solidFill>
                <a:latin typeface="Arial"/>
                <a:cs typeface="Arial"/>
              </a:rPr>
              <a:t>διαδίκτυο</a:t>
            </a:r>
            <a:r>
              <a:rPr sz="1000" spc="-5" dirty="0">
                <a:solidFill>
                  <a:srgbClr val="2F2F2F"/>
                </a:solidFill>
                <a:latin typeface="Arial"/>
                <a:cs typeface="Arial"/>
              </a:rPr>
              <a:t>, </a:t>
            </a:r>
            <a:r>
              <a:rPr sz="1000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591526"/>
                </a:solidFill>
                <a:latin typeface="Arial"/>
                <a:cs typeface="Arial"/>
              </a:rPr>
              <a:t>διασφαλίζοντας</a:t>
            </a:r>
            <a:r>
              <a:rPr sz="1000" spc="5" dirty="0">
                <a:solidFill>
                  <a:srgbClr val="591526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F2F2F"/>
                </a:solidFill>
                <a:latin typeface="Arial"/>
                <a:cs typeface="Arial"/>
              </a:rPr>
              <a:t>παράλληλα</a:t>
            </a:r>
            <a:r>
              <a:rPr sz="1000" spc="5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591526"/>
                </a:solidFill>
                <a:latin typeface="Arial"/>
                <a:cs typeface="Arial"/>
              </a:rPr>
              <a:t>ότι</a:t>
            </a:r>
            <a:r>
              <a:rPr sz="1000" spc="10" dirty="0">
                <a:solidFill>
                  <a:srgbClr val="591526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03870"/>
                </a:solidFill>
                <a:latin typeface="Arial"/>
                <a:cs typeface="Arial"/>
              </a:rPr>
              <a:t>οι</a:t>
            </a:r>
            <a:r>
              <a:rPr sz="1000" spc="5" dirty="0">
                <a:solidFill>
                  <a:srgbClr val="60387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03870"/>
                </a:solidFill>
                <a:latin typeface="Arial"/>
                <a:cs typeface="Arial"/>
              </a:rPr>
              <a:t>χρήστες</a:t>
            </a:r>
            <a:r>
              <a:rPr sz="1000" spc="10" dirty="0">
                <a:solidFill>
                  <a:srgbClr val="60387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B6797"/>
                </a:solidFill>
                <a:latin typeface="Arial"/>
                <a:cs typeface="Arial"/>
              </a:rPr>
              <a:t>εμπιστεύονται</a:t>
            </a:r>
            <a:r>
              <a:rPr sz="1000" spc="5" dirty="0">
                <a:solidFill>
                  <a:srgbClr val="6B6797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43434"/>
                </a:solidFill>
                <a:latin typeface="Arial"/>
                <a:cs typeface="Arial"/>
              </a:rPr>
              <a:t>το</a:t>
            </a:r>
            <a:r>
              <a:rPr sz="1000" spc="5" dirty="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43434"/>
                </a:solidFill>
                <a:latin typeface="Arial"/>
                <a:cs typeface="Arial"/>
              </a:rPr>
              <a:t>Ίντερνετ</a:t>
            </a:r>
            <a:r>
              <a:rPr sz="1000" spc="10" dirty="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63636"/>
                </a:solidFill>
                <a:latin typeface="Arial"/>
                <a:cs typeface="Arial"/>
              </a:rPr>
              <a:t>θα</a:t>
            </a:r>
            <a:r>
              <a:rPr sz="1000" spc="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63636"/>
                </a:solidFill>
                <a:latin typeface="Arial"/>
                <a:cs typeface="Arial"/>
              </a:rPr>
              <a:t>εμπιστεύονται</a:t>
            </a:r>
            <a:r>
              <a:rPr sz="1000" spc="1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D4F6B"/>
                </a:solidFill>
                <a:latin typeface="Arial"/>
                <a:cs typeface="Arial"/>
              </a:rPr>
              <a:t>τις</a:t>
            </a:r>
            <a:r>
              <a:rPr sz="1000" spc="5" dirty="0">
                <a:solidFill>
                  <a:srgbClr val="3D4F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D4F6B"/>
                </a:solidFill>
                <a:latin typeface="Arial"/>
                <a:cs typeface="Arial"/>
              </a:rPr>
              <a:t>γνώσεις</a:t>
            </a:r>
            <a:r>
              <a:rPr sz="1000" spc="-5" dirty="0">
                <a:solidFill>
                  <a:srgbClr val="5D9ABC"/>
                </a:solidFill>
                <a:latin typeface="Arial"/>
                <a:cs typeface="Arial"/>
              </a:rPr>
              <a:t>τους</a:t>
            </a:r>
            <a:r>
              <a:rPr sz="1000" spc="5" dirty="0">
                <a:solidFill>
                  <a:srgbClr val="5D9ABC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114F93"/>
                </a:solidFill>
                <a:latin typeface="Arial"/>
                <a:cs typeface="Arial"/>
              </a:rPr>
              <a:t>στο</a:t>
            </a:r>
            <a:r>
              <a:rPr sz="1000" spc="10" dirty="0">
                <a:solidFill>
                  <a:srgbClr val="114F9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114F93"/>
                </a:solidFill>
                <a:latin typeface="Arial"/>
                <a:cs typeface="Arial"/>
              </a:rPr>
              <a:t>διαδικτυακό</a:t>
            </a:r>
            <a:r>
              <a:rPr sz="1000" spc="10" dirty="0">
                <a:solidFill>
                  <a:srgbClr val="114F9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114F93"/>
                </a:solidFill>
                <a:latin typeface="Arial"/>
                <a:cs typeface="Arial"/>
              </a:rPr>
              <a:t>τους </a:t>
            </a:r>
            <a:r>
              <a:rPr sz="1000" dirty="0">
                <a:solidFill>
                  <a:srgbClr val="114F9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114F93"/>
                </a:solidFill>
                <a:latin typeface="Arial"/>
                <a:cs typeface="Arial"/>
              </a:rPr>
              <a:t>περιβάλλον</a:t>
            </a:r>
            <a:r>
              <a:rPr sz="1000" spc="-5" dirty="0">
                <a:solidFill>
                  <a:srgbClr val="3D4F6B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90125" y="3907472"/>
            <a:ext cx="1807210" cy="37973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4"/>
              </a:spcBef>
            </a:pPr>
            <a:r>
              <a:rPr sz="900" spc="-200" dirty="0">
                <a:solidFill>
                  <a:srgbClr val="346989"/>
                </a:solidFill>
                <a:latin typeface="Arial Black"/>
                <a:cs typeface="Arial Black"/>
              </a:rPr>
              <a:t>Ε</a:t>
            </a:r>
            <a:r>
              <a:rPr sz="900" spc="-195" dirty="0">
                <a:solidFill>
                  <a:srgbClr val="346989"/>
                </a:solidFill>
                <a:latin typeface="Arial Black"/>
                <a:cs typeface="Arial Black"/>
              </a:rPr>
              <a:t>π</a:t>
            </a:r>
            <a:r>
              <a:rPr sz="900" spc="-190" dirty="0">
                <a:solidFill>
                  <a:srgbClr val="346989"/>
                </a:solidFill>
                <a:latin typeface="Arial Black"/>
                <a:cs typeface="Arial Black"/>
              </a:rPr>
              <a:t>α</a:t>
            </a:r>
            <a:r>
              <a:rPr sz="900" spc="-170" dirty="0">
                <a:solidFill>
                  <a:srgbClr val="346989"/>
                </a:solidFill>
                <a:latin typeface="Arial Black"/>
                <a:cs typeface="Arial Black"/>
              </a:rPr>
              <a:t>νεκ</a:t>
            </a:r>
            <a:r>
              <a:rPr sz="900" spc="-185" dirty="0">
                <a:solidFill>
                  <a:srgbClr val="346989"/>
                </a:solidFill>
                <a:latin typeface="Arial Black"/>
                <a:cs typeface="Arial Black"/>
              </a:rPr>
              <a:t>δόθη</a:t>
            </a:r>
            <a:r>
              <a:rPr sz="900" spc="-180" dirty="0">
                <a:solidFill>
                  <a:srgbClr val="346989"/>
                </a:solidFill>
                <a:latin typeface="Arial Black"/>
                <a:cs typeface="Arial Black"/>
              </a:rPr>
              <a:t>κ</a:t>
            </a:r>
            <a:r>
              <a:rPr sz="900" spc="-150" dirty="0">
                <a:solidFill>
                  <a:srgbClr val="346989"/>
                </a:solidFill>
                <a:latin typeface="Arial Black"/>
                <a:cs typeface="Arial Black"/>
              </a:rPr>
              <a:t>ε</a:t>
            </a:r>
            <a:r>
              <a:rPr sz="900" spc="-95" dirty="0">
                <a:solidFill>
                  <a:srgbClr val="346989"/>
                </a:solidFill>
                <a:latin typeface="Arial Black"/>
                <a:cs typeface="Arial Black"/>
              </a:rPr>
              <a:t> </a:t>
            </a:r>
            <a:r>
              <a:rPr sz="900" spc="-210" dirty="0">
                <a:solidFill>
                  <a:srgbClr val="121212"/>
                </a:solidFill>
                <a:latin typeface="Arial Black"/>
                <a:cs typeface="Arial Black"/>
              </a:rPr>
              <a:t>σ</a:t>
            </a:r>
            <a:r>
              <a:rPr sz="900" spc="-140" dirty="0">
                <a:solidFill>
                  <a:srgbClr val="121212"/>
                </a:solidFill>
                <a:latin typeface="Arial Black"/>
                <a:cs typeface="Arial Black"/>
              </a:rPr>
              <a:t>τ</a:t>
            </a:r>
            <a:r>
              <a:rPr sz="900" spc="-95" dirty="0">
                <a:solidFill>
                  <a:srgbClr val="121212"/>
                </a:solidFill>
                <a:latin typeface="Arial Black"/>
                <a:cs typeface="Arial Black"/>
              </a:rPr>
              <a:t>ι</a:t>
            </a:r>
            <a:r>
              <a:rPr sz="900" spc="-145" dirty="0">
                <a:solidFill>
                  <a:srgbClr val="121212"/>
                </a:solidFill>
                <a:latin typeface="Arial Black"/>
                <a:cs typeface="Arial Black"/>
              </a:rPr>
              <a:t>ς</a:t>
            </a:r>
            <a:r>
              <a:rPr sz="900" spc="-95" dirty="0">
                <a:solidFill>
                  <a:srgbClr val="121212"/>
                </a:solidFill>
                <a:latin typeface="Arial Black"/>
                <a:cs typeface="Arial Black"/>
              </a:rPr>
              <a:t> </a:t>
            </a:r>
            <a:r>
              <a:rPr sz="900" spc="-185" dirty="0">
                <a:solidFill>
                  <a:srgbClr val="121212"/>
                </a:solidFill>
                <a:latin typeface="Arial Black"/>
                <a:cs typeface="Arial Black"/>
              </a:rPr>
              <a:t>1</a:t>
            </a:r>
            <a:r>
              <a:rPr sz="900" spc="-180" dirty="0">
                <a:solidFill>
                  <a:srgbClr val="121212"/>
                </a:solidFill>
                <a:latin typeface="Arial Black"/>
                <a:cs typeface="Arial Black"/>
              </a:rPr>
              <a:t>2</a:t>
            </a:r>
            <a:r>
              <a:rPr sz="900" spc="-95" dirty="0">
                <a:solidFill>
                  <a:srgbClr val="121212"/>
                </a:solidFill>
                <a:latin typeface="Arial Black"/>
                <a:cs typeface="Arial Black"/>
              </a:rPr>
              <a:t> </a:t>
            </a:r>
            <a:r>
              <a:rPr sz="900" spc="-250" dirty="0">
                <a:solidFill>
                  <a:srgbClr val="2A678E"/>
                </a:solidFill>
                <a:latin typeface="Arial Black"/>
                <a:cs typeface="Arial Black"/>
              </a:rPr>
              <a:t>Φ</a:t>
            </a:r>
            <a:r>
              <a:rPr sz="900" spc="-155" dirty="0">
                <a:solidFill>
                  <a:srgbClr val="2A678E"/>
                </a:solidFill>
                <a:latin typeface="Arial Black"/>
                <a:cs typeface="Arial Black"/>
              </a:rPr>
              <a:t>ε</a:t>
            </a:r>
            <a:r>
              <a:rPr sz="900" spc="-175" dirty="0">
                <a:solidFill>
                  <a:srgbClr val="2A678E"/>
                </a:solidFill>
                <a:latin typeface="Arial Black"/>
                <a:cs typeface="Arial Black"/>
              </a:rPr>
              <a:t>β</a:t>
            </a:r>
            <a:r>
              <a:rPr sz="900" spc="-190" dirty="0">
                <a:solidFill>
                  <a:srgbClr val="2A678E"/>
                </a:solidFill>
                <a:latin typeface="Arial Black"/>
                <a:cs typeface="Arial Black"/>
              </a:rPr>
              <a:t>ρουα</a:t>
            </a:r>
            <a:r>
              <a:rPr sz="900" spc="-155" dirty="0">
                <a:solidFill>
                  <a:srgbClr val="2A678E"/>
                </a:solidFill>
                <a:latin typeface="Arial Black"/>
                <a:cs typeface="Arial Black"/>
              </a:rPr>
              <a:t>ρίο</a:t>
            </a:r>
            <a:r>
              <a:rPr sz="900" spc="-180" dirty="0">
                <a:solidFill>
                  <a:srgbClr val="2A678E"/>
                </a:solidFill>
                <a:latin typeface="Arial Black"/>
                <a:cs typeface="Arial Black"/>
              </a:rPr>
              <a:t>υ</a:t>
            </a:r>
            <a:r>
              <a:rPr sz="900" spc="-114" dirty="0">
                <a:solidFill>
                  <a:srgbClr val="2A678E"/>
                </a:solidFill>
                <a:latin typeface="Arial Black"/>
                <a:cs typeface="Arial Black"/>
              </a:rPr>
              <a:t> </a:t>
            </a:r>
            <a:r>
              <a:rPr sz="900" spc="-204" dirty="0">
                <a:solidFill>
                  <a:srgbClr val="707564"/>
                </a:solidFill>
                <a:latin typeface="Arial Black"/>
                <a:cs typeface="Arial Black"/>
              </a:rPr>
              <a:t>201</a:t>
            </a:r>
            <a:r>
              <a:rPr sz="900" spc="-180" dirty="0">
                <a:solidFill>
                  <a:srgbClr val="707564"/>
                </a:solidFill>
                <a:latin typeface="Arial Black"/>
                <a:cs typeface="Arial Black"/>
              </a:rPr>
              <a:t>9</a:t>
            </a:r>
            <a:endParaRPr sz="900">
              <a:latin typeface="Arial Black"/>
              <a:cs typeface="Arial Black"/>
            </a:endParaRPr>
          </a:p>
          <a:p>
            <a:pPr marL="18415">
              <a:lnSpc>
                <a:spcPct val="100000"/>
              </a:lnSpc>
              <a:spcBef>
                <a:spcPts val="315"/>
              </a:spcBef>
            </a:pPr>
            <a:r>
              <a:rPr sz="900" spc="-85" dirty="0">
                <a:solidFill>
                  <a:srgbClr val="C6B195"/>
                </a:solidFill>
                <a:latin typeface="Arial"/>
                <a:cs typeface="Arial"/>
              </a:rPr>
              <a:t>Acœple</a:t>
            </a:r>
            <a:r>
              <a:rPr sz="900" spc="-75" dirty="0">
                <a:solidFill>
                  <a:srgbClr val="C6B195"/>
                </a:solidFill>
                <a:latin typeface="Arial"/>
                <a:cs typeface="Arial"/>
              </a:rPr>
              <a:t>d</a:t>
            </a:r>
            <a:r>
              <a:rPr sz="900" spc="-40" dirty="0">
                <a:solidFill>
                  <a:srgbClr val="C6B195"/>
                </a:solidFill>
                <a:latin typeface="Arial"/>
                <a:cs typeface="Arial"/>
              </a:rPr>
              <a:t> </a:t>
            </a:r>
            <a:r>
              <a:rPr sz="900" spc="-80" dirty="0">
                <a:latin typeface="Arial"/>
                <a:cs typeface="Arial"/>
              </a:rPr>
              <a:t>2</a:t>
            </a:r>
            <a:r>
              <a:rPr sz="900" spc="-90" dirty="0">
                <a:latin typeface="Arial"/>
                <a:cs typeface="Arial"/>
              </a:rPr>
              <a:t>S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85" dirty="0">
                <a:solidFill>
                  <a:srgbClr val="286489"/>
                </a:solidFill>
                <a:latin typeface="Arial"/>
                <a:cs typeface="Arial"/>
              </a:rPr>
              <a:t>Feb</a:t>
            </a:r>
            <a:r>
              <a:rPr sz="900" spc="-45" dirty="0">
                <a:solidFill>
                  <a:srgbClr val="286489"/>
                </a:solidFill>
                <a:latin typeface="Arial"/>
                <a:cs typeface="Arial"/>
              </a:rPr>
              <a:t>r</a:t>
            </a:r>
            <a:r>
              <a:rPr sz="900" spc="-80" dirty="0">
                <a:solidFill>
                  <a:srgbClr val="286489"/>
                </a:solidFill>
                <a:latin typeface="Arial"/>
                <a:cs typeface="Arial"/>
              </a:rPr>
              <a:t>u</a:t>
            </a:r>
            <a:r>
              <a:rPr sz="900" spc="-65" dirty="0">
                <a:solidFill>
                  <a:srgbClr val="286489"/>
                </a:solidFill>
                <a:latin typeface="Arial"/>
                <a:cs typeface="Arial"/>
              </a:rPr>
              <a:t>at</a:t>
            </a:r>
            <a:r>
              <a:rPr sz="900" spc="-70" dirty="0">
                <a:solidFill>
                  <a:srgbClr val="286489"/>
                </a:solidFill>
                <a:latin typeface="Arial"/>
                <a:cs typeface="Arial"/>
              </a:rPr>
              <a:t>y</a:t>
            </a:r>
            <a:r>
              <a:rPr sz="900" spc="-60" dirty="0">
                <a:solidFill>
                  <a:srgbClr val="286489"/>
                </a:solidFill>
                <a:latin typeface="Arial"/>
                <a:cs typeface="Arial"/>
              </a:rPr>
              <a:t> </a:t>
            </a:r>
            <a:r>
              <a:rPr sz="900" spc="-100" dirty="0">
                <a:latin typeface="Arial"/>
                <a:cs typeface="Arial"/>
              </a:rPr>
              <a:t>2</a:t>
            </a:r>
            <a:r>
              <a:rPr sz="900" spc="-95" dirty="0">
                <a:latin typeface="Arial"/>
                <a:cs typeface="Arial"/>
              </a:rPr>
              <a:t>0</a:t>
            </a:r>
            <a:r>
              <a:rPr sz="900" spc="-90" dirty="0">
                <a:latin typeface="Arial"/>
                <a:cs typeface="Arial"/>
              </a:rPr>
              <a:t>J</a:t>
            </a:r>
            <a:r>
              <a:rPr sz="900" spc="-75" dirty="0">
                <a:latin typeface="Arial"/>
                <a:cs typeface="Arial"/>
              </a:rPr>
              <a:t>1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90759" y="4603115"/>
            <a:ext cx="82931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15" dirty="0">
                <a:solidFill>
                  <a:srgbClr val="7CA5AF"/>
                </a:solidFill>
                <a:latin typeface="Calibri"/>
                <a:cs typeface="Calibri"/>
              </a:rPr>
              <a:t>Κίνητρα</a:t>
            </a:r>
            <a:r>
              <a:rPr sz="850" spc="-5" dirty="0">
                <a:solidFill>
                  <a:srgbClr val="7CA5AF"/>
                </a:solidFill>
                <a:latin typeface="Calibri"/>
                <a:cs typeface="Calibri"/>
              </a:rPr>
              <a:t> </a:t>
            </a:r>
            <a:r>
              <a:rPr sz="850" spc="-5" dirty="0">
                <a:solidFill>
                  <a:srgbClr val="2F3393"/>
                </a:solidFill>
                <a:latin typeface="Arial"/>
                <a:cs typeface="Arial"/>
              </a:rPr>
              <a:t>Praectbn</a:t>
            </a:r>
            <a:endParaRPr sz="85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08540" y="4782502"/>
            <a:ext cx="1496695" cy="31400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890759" y="5077777"/>
            <a:ext cx="66357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65" dirty="0">
                <a:solidFill>
                  <a:srgbClr val="313131"/>
                </a:solidFill>
                <a:latin typeface="Calibri"/>
                <a:cs typeface="Calibri"/>
              </a:rPr>
              <a:t>γ</a:t>
            </a:r>
            <a:r>
              <a:rPr sz="950" spc="-70" dirty="0">
                <a:solidFill>
                  <a:srgbClr val="313131"/>
                </a:solidFill>
                <a:latin typeface="Calibri"/>
                <a:cs typeface="Calibri"/>
              </a:rPr>
              <a:t>ν</a:t>
            </a:r>
            <a:r>
              <a:rPr sz="950" spc="-100" dirty="0">
                <a:solidFill>
                  <a:srgbClr val="313131"/>
                </a:solidFill>
                <a:latin typeface="Calibri"/>
                <a:cs typeface="Calibri"/>
              </a:rPr>
              <a:t>ώ</a:t>
            </a:r>
            <a:r>
              <a:rPr sz="950" spc="-85" dirty="0">
                <a:solidFill>
                  <a:srgbClr val="313131"/>
                </a:solidFill>
                <a:latin typeface="Calibri"/>
                <a:cs typeface="Calibri"/>
              </a:rPr>
              <a:t>ση</a:t>
            </a:r>
            <a:r>
              <a:rPr sz="950" spc="-40" dirty="0">
                <a:solidFill>
                  <a:srgbClr val="313131"/>
                </a:solidFill>
                <a:latin typeface="Arial"/>
                <a:cs typeface="Arial"/>
              </a:rPr>
              <a:t>; </a:t>
            </a:r>
            <a:r>
              <a:rPr sz="950" spc="-40" dirty="0">
                <a:solidFill>
                  <a:srgbClr val="565689"/>
                </a:solidFill>
                <a:latin typeface="Arial"/>
                <a:cs typeface="Arial"/>
              </a:rPr>
              <a:t>i</a:t>
            </a:r>
            <a:r>
              <a:rPr sz="950" spc="-80" dirty="0">
                <a:solidFill>
                  <a:srgbClr val="565689"/>
                </a:solidFill>
                <a:latin typeface="Arial"/>
                <a:cs typeface="Arial"/>
              </a:rPr>
              <a:t>n</a:t>
            </a:r>
            <a:r>
              <a:rPr sz="950" spc="-45" dirty="0">
                <a:solidFill>
                  <a:srgbClr val="565689"/>
                </a:solidFill>
                <a:latin typeface="Arial"/>
                <a:cs typeface="Arial"/>
              </a:rPr>
              <a:t>t</a:t>
            </a:r>
            <a:r>
              <a:rPr sz="950" spc="-80" dirty="0">
                <a:solidFill>
                  <a:srgbClr val="565689"/>
                </a:solidFill>
                <a:latin typeface="Arial"/>
                <a:cs typeface="Arial"/>
              </a:rPr>
              <a:t>e</a:t>
            </a:r>
            <a:r>
              <a:rPr sz="950" spc="-85" dirty="0">
                <a:solidFill>
                  <a:srgbClr val="565689"/>
                </a:solidFill>
                <a:latin typeface="Arial"/>
                <a:cs typeface="Arial"/>
              </a:rPr>
              <a:t>n</a:t>
            </a:r>
            <a:r>
              <a:rPr sz="950" spc="-65" dirty="0">
                <a:solidFill>
                  <a:srgbClr val="565689"/>
                </a:solidFill>
                <a:latin typeface="Arial"/>
                <a:cs typeface="Arial"/>
              </a:rPr>
              <a:t>et</a:t>
            </a:r>
            <a:endParaRPr sz="95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4486909"/>
            <a:ext cx="765175" cy="1066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3685" y="5207635"/>
              <a:ext cx="757555" cy="1644650"/>
            </a:xfrm>
            <a:custGeom>
              <a:avLst/>
              <a:gdLst/>
              <a:ahLst/>
              <a:cxnLst/>
              <a:rect l="l" t="t" r="r" b="b"/>
              <a:pathLst>
                <a:path w="757554" h="1644650">
                  <a:moveTo>
                    <a:pt x="579120" y="0"/>
                  </a:moveTo>
                  <a:lnTo>
                    <a:pt x="533082" y="6350"/>
                  </a:lnTo>
                  <a:lnTo>
                    <a:pt x="490537" y="24129"/>
                  </a:lnTo>
                  <a:lnTo>
                    <a:pt x="454025" y="52387"/>
                  </a:lnTo>
                  <a:lnTo>
                    <a:pt x="425767" y="89534"/>
                  </a:lnTo>
                  <a:lnTo>
                    <a:pt x="407035" y="134302"/>
                  </a:lnTo>
                  <a:lnTo>
                    <a:pt x="0" y="1644332"/>
                  </a:lnTo>
                  <a:lnTo>
                    <a:pt x="26352" y="1644332"/>
                  </a:lnTo>
                  <a:lnTo>
                    <a:pt x="430847" y="140969"/>
                  </a:lnTo>
                  <a:lnTo>
                    <a:pt x="450850" y="95249"/>
                  </a:lnTo>
                  <a:lnTo>
                    <a:pt x="482917" y="59372"/>
                  </a:lnTo>
                  <a:lnTo>
                    <a:pt x="523875" y="35559"/>
                  </a:lnTo>
                  <a:lnTo>
                    <a:pt x="570547" y="25399"/>
                  </a:lnTo>
                  <a:lnTo>
                    <a:pt x="663698" y="25399"/>
                  </a:lnTo>
                  <a:lnTo>
                    <a:pt x="625792" y="6350"/>
                  </a:lnTo>
                  <a:lnTo>
                    <a:pt x="579120" y="0"/>
                  </a:lnTo>
                  <a:close/>
                </a:path>
                <a:path w="757554" h="1644650">
                  <a:moveTo>
                    <a:pt x="663698" y="25399"/>
                  </a:moveTo>
                  <a:lnTo>
                    <a:pt x="570547" y="25399"/>
                  </a:lnTo>
                  <a:lnTo>
                    <a:pt x="619442" y="30797"/>
                  </a:lnTo>
                  <a:lnTo>
                    <a:pt x="673417" y="57467"/>
                  </a:lnTo>
                  <a:lnTo>
                    <a:pt x="712470" y="103822"/>
                  </a:lnTo>
                  <a:lnTo>
                    <a:pt x="731837" y="161289"/>
                  </a:lnTo>
                  <a:lnTo>
                    <a:pt x="732790" y="192087"/>
                  </a:lnTo>
                  <a:lnTo>
                    <a:pt x="727392" y="222884"/>
                  </a:lnTo>
                  <a:lnTo>
                    <a:pt x="344170" y="1644332"/>
                  </a:lnTo>
                  <a:lnTo>
                    <a:pt x="370522" y="1644332"/>
                  </a:lnTo>
                  <a:lnTo>
                    <a:pt x="751522" y="229234"/>
                  </a:lnTo>
                  <a:lnTo>
                    <a:pt x="757237" y="193674"/>
                  </a:lnTo>
                  <a:lnTo>
                    <a:pt x="756285" y="158114"/>
                  </a:lnTo>
                  <a:lnTo>
                    <a:pt x="733742" y="90804"/>
                  </a:lnTo>
                  <a:lnTo>
                    <a:pt x="687705" y="37464"/>
                  </a:lnTo>
                  <a:lnTo>
                    <a:pt x="663698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584517"/>
            <a:ext cx="160147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270" dirty="0">
                <a:latin typeface="Calibri"/>
                <a:cs typeface="Calibri"/>
              </a:rPr>
              <a:t>Ατζέντα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2969" y="2074544"/>
            <a:ext cx="6261418" cy="244938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100" spc="225" dirty="0">
                <a:latin typeface="Calibri"/>
                <a:cs typeface="Calibri"/>
              </a:rPr>
              <a:t>Μα</a:t>
            </a:r>
            <a:r>
              <a:rPr sz="2100" spc="225" dirty="0" err="1">
                <a:latin typeface="Calibri"/>
                <a:cs typeface="Calibri"/>
              </a:rPr>
              <a:t>θησι</a:t>
            </a:r>
            <a:r>
              <a:rPr sz="2100" spc="225" dirty="0">
                <a:latin typeface="Calibri"/>
                <a:cs typeface="Calibri"/>
              </a:rPr>
              <a:t>ακά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95" dirty="0">
                <a:latin typeface="Calibri"/>
                <a:cs typeface="Calibri"/>
              </a:rPr>
              <a:t>αποτελέσματα</a:t>
            </a:r>
            <a:endParaRPr lang="en-US" sz="2100" spc="195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endParaRPr sz="2100" dirty="0">
              <a:latin typeface="Calibri"/>
              <a:cs typeface="Calibri"/>
            </a:endParaRPr>
          </a:p>
          <a:p>
            <a:pPr marL="12700" marR="5080">
              <a:lnSpc>
                <a:spcPts val="2510"/>
              </a:lnSpc>
              <a:spcBef>
                <a:spcPts val="229"/>
              </a:spcBef>
            </a:pPr>
            <a:r>
              <a:rPr sz="2100" spc="195" dirty="0">
                <a:latin typeface="Calibri"/>
                <a:cs typeface="Calibri"/>
              </a:rPr>
              <a:t>Ψυχολογικές</a:t>
            </a:r>
            <a:r>
              <a:rPr sz="2100" spc="95" dirty="0">
                <a:latin typeface="Calibri"/>
                <a:cs typeface="Calibri"/>
              </a:rPr>
              <a:t> </a:t>
            </a:r>
            <a:r>
              <a:rPr sz="2100" spc="190" dirty="0">
                <a:latin typeface="Calibri"/>
                <a:cs typeface="Calibri"/>
              </a:rPr>
              <a:t>πτυχές</a:t>
            </a:r>
            <a:r>
              <a:rPr sz="2100" spc="100" dirty="0">
                <a:latin typeface="Calibri"/>
                <a:cs typeface="Calibri"/>
              </a:rPr>
              <a:t> </a:t>
            </a:r>
            <a:r>
              <a:rPr sz="2100" spc="185" dirty="0">
                <a:latin typeface="Calibri"/>
                <a:cs typeface="Calibri"/>
              </a:rPr>
              <a:t>της</a:t>
            </a:r>
            <a:r>
              <a:rPr sz="2100" spc="95" dirty="0">
                <a:latin typeface="Calibri"/>
                <a:cs typeface="Calibri"/>
              </a:rPr>
              <a:t> </a:t>
            </a:r>
            <a:r>
              <a:rPr sz="2100" spc="204" dirty="0">
                <a:latin typeface="Calibri"/>
                <a:cs typeface="Calibri"/>
              </a:rPr>
              <a:t>κυβερνοασφάλειας</a:t>
            </a:r>
            <a:r>
              <a:rPr sz="2100" spc="100" dirty="0">
                <a:latin typeface="Calibri"/>
                <a:cs typeface="Calibri"/>
              </a:rPr>
              <a:t> </a:t>
            </a:r>
            <a:r>
              <a:rPr sz="2100" spc="195" dirty="0">
                <a:latin typeface="Calibri"/>
                <a:cs typeface="Calibri"/>
              </a:rPr>
              <a:t>στον</a:t>
            </a:r>
            <a:r>
              <a:rPr sz="2100" spc="95" dirty="0">
                <a:latin typeface="Calibri"/>
                <a:cs typeface="Calibri"/>
              </a:rPr>
              <a:t> </a:t>
            </a:r>
            <a:r>
              <a:rPr sz="2100" spc="204" dirty="0">
                <a:latin typeface="Calibri"/>
                <a:cs typeface="Calibri"/>
              </a:rPr>
              <a:t>τομέα</a:t>
            </a:r>
            <a:r>
              <a:rPr sz="2100" spc="95" dirty="0">
                <a:latin typeface="Calibri"/>
                <a:cs typeface="Calibri"/>
              </a:rPr>
              <a:t> </a:t>
            </a:r>
            <a:r>
              <a:rPr sz="2100" spc="185" dirty="0">
                <a:latin typeface="Calibri"/>
                <a:cs typeface="Calibri"/>
              </a:rPr>
              <a:t>της</a:t>
            </a:r>
            <a:r>
              <a:rPr sz="2100" spc="95" dirty="0">
                <a:latin typeface="Calibri"/>
                <a:cs typeface="Calibri"/>
              </a:rPr>
              <a:t> </a:t>
            </a:r>
            <a:r>
              <a:rPr sz="2100" spc="185" dirty="0">
                <a:latin typeface="Calibri"/>
                <a:cs typeface="Calibri"/>
              </a:rPr>
              <a:t>ενέργειας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195" dirty="0">
                <a:latin typeface="Calibri"/>
                <a:cs typeface="Calibri"/>
              </a:rPr>
              <a:t>Ψυχοκοινωνικές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190" dirty="0">
                <a:latin typeface="Calibri"/>
                <a:cs typeface="Calibri"/>
              </a:rPr>
              <a:t>πτυχές</a:t>
            </a:r>
            <a:endParaRPr lang="en-US" sz="2100" spc="190" dirty="0">
              <a:latin typeface="Calibri"/>
              <a:cs typeface="Calibri"/>
            </a:endParaRPr>
          </a:p>
          <a:p>
            <a:pPr marL="12700" marR="5080">
              <a:lnSpc>
                <a:spcPts val="2510"/>
              </a:lnSpc>
              <a:spcBef>
                <a:spcPts val="229"/>
              </a:spcBef>
            </a:pPr>
            <a:endParaRPr sz="2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2100" spc="95" dirty="0">
                <a:latin typeface="Calibri"/>
                <a:cs typeface="Calibri"/>
              </a:rPr>
              <a:t>Μελλοντικές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spc="80" dirty="0">
                <a:latin typeface="Calibri"/>
                <a:cs typeface="Calibri"/>
              </a:rPr>
              <a:t>τάσεις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969" y="5979159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29657" y="5979159"/>
            <a:ext cx="85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8575" y="0"/>
            <a:ext cx="11229975" cy="6816725"/>
            <a:chOff x="-28575" y="0"/>
            <a:chExt cx="11229975" cy="6816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597" y="1234757"/>
              <a:ext cx="5513387" cy="36906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935479"/>
              <a:ext cx="6202680" cy="2164080"/>
            </a:xfrm>
            <a:custGeom>
              <a:avLst/>
              <a:gdLst/>
              <a:ahLst/>
              <a:cxnLst/>
              <a:rect l="l" t="t" r="r" b="b"/>
              <a:pathLst>
                <a:path w="6202680" h="2164079">
                  <a:moveTo>
                    <a:pt x="0" y="706437"/>
                  </a:moveTo>
                  <a:lnTo>
                    <a:pt x="53340" y="661035"/>
                  </a:lnTo>
                  <a:lnTo>
                    <a:pt x="106997" y="620395"/>
                  </a:lnTo>
                  <a:lnTo>
                    <a:pt x="165100" y="581025"/>
                  </a:lnTo>
                  <a:lnTo>
                    <a:pt x="227965" y="542290"/>
                  </a:lnTo>
                  <a:lnTo>
                    <a:pt x="260985" y="523240"/>
                  </a:lnTo>
                  <a:lnTo>
                    <a:pt x="295275" y="504507"/>
                  </a:lnTo>
                  <a:lnTo>
                    <a:pt x="330517" y="486092"/>
                  </a:lnTo>
                  <a:lnTo>
                    <a:pt x="366712" y="467995"/>
                  </a:lnTo>
                  <a:lnTo>
                    <a:pt x="404177" y="450215"/>
                  </a:lnTo>
                  <a:lnTo>
                    <a:pt x="442595" y="432435"/>
                  </a:lnTo>
                  <a:lnTo>
                    <a:pt x="481965" y="414972"/>
                  </a:lnTo>
                  <a:lnTo>
                    <a:pt x="522287" y="398145"/>
                  </a:lnTo>
                  <a:lnTo>
                    <a:pt x="563880" y="381317"/>
                  </a:lnTo>
                  <a:lnTo>
                    <a:pt x="606425" y="364807"/>
                  </a:lnTo>
                  <a:lnTo>
                    <a:pt x="649605" y="348615"/>
                  </a:lnTo>
                  <a:lnTo>
                    <a:pt x="694055" y="332422"/>
                  </a:lnTo>
                  <a:lnTo>
                    <a:pt x="739140" y="316865"/>
                  </a:lnTo>
                  <a:lnTo>
                    <a:pt x="785495" y="301625"/>
                  </a:lnTo>
                  <a:lnTo>
                    <a:pt x="832485" y="286702"/>
                  </a:lnTo>
                  <a:lnTo>
                    <a:pt x="880427" y="272097"/>
                  </a:lnTo>
                  <a:lnTo>
                    <a:pt x="929322" y="257492"/>
                  </a:lnTo>
                  <a:lnTo>
                    <a:pt x="979170" y="243522"/>
                  </a:lnTo>
                  <a:lnTo>
                    <a:pt x="1029652" y="229870"/>
                  </a:lnTo>
                  <a:lnTo>
                    <a:pt x="1081087" y="216535"/>
                  </a:lnTo>
                  <a:lnTo>
                    <a:pt x="1133157" y="203517"/>
                  </a:lnTo>
                  <a:lnTo>
                    <a:pt x="1186180" y="191135"/>
                  </a:lnTo>
                  <a:lnTo>
                    <a:pt x="1239837" y="178752"/>
                  </a:lnTo>
                  <a:lnTo>
                    <a:pt x="1294447" y="166687"/>
                  </a:lnTo>
                  <a:lnTo>
                    <a:pt x="1349692" y="155257"/>
                  </a:lnTo>
                  <a:lnTo>
                    <a:pt x="1405572" y="144145"/>
                  </a:lnTo>
                  <a:lnTo>
                    <a:pt x="1462405" y="133350"/>
                  </a:lnTo>
                  <a:lnTo>
                    <a:pt x="1519872" y="122872"/>
                  </a:lnTo>
                  <a:lnTo>
                    <a:pt x="1577975" y="112712"/>
                  </a:lnTo>
                  <a:lnTo>
                    <a:pt x="1637030" y="103187"/>
                  </a:lnTo>
                  <a:lnTo>
                    <a:pt x="1696402" y="93980"/>
                  </a:lnTo>
                  <a:lnTo>
                    <a:pt x="1756410" y="85090"/>
                  </a:lnTo>
                  <a:lnTo>
                    <a:pt x="1817370" y="76517"/>
                  </a:lnTo>
                  <a:lnTo>
                    <a:pt x="1878647" y="68580"/>
                  </a:lnTo>
                  <a:lnTo>
                    <a:pt x="1940560" y="60960"/>
                  </a:lnTo>
                  <a:lnTo>
                    <a:pt x="2003107" y="53657"/>
                  </a:lnTo>
                  <a:lnTo>
                    <a:pt x="2066290" y="46990"/>
                  </a:lnTo>
                  <a:lnTo>
                    <a:pt x="2130107" y="40640"/>
                  </a:lnTo>
                  <a:lnTo>
                    <a:pt x="2194242" y="34925"/>
                  </a:lnTo>
                  <a:lnTo>
                    <a:pt x="2259012" y="29210"/>
                  </a:lnTo>
                  <a:lnTo>
                    <a:pt x="2324417" y="24447"/>
                  </a:lnTo>
                  <a:lnTo>
                    <a:pt x="2390140" y="19685"/>
                  </a:lnTo>
                  <a:lnTo>
                    <a:pt x="2456497" y="15557"/>
                  </a:lnTo>
                  <a:lnTo>
                    <a:pt x="2523172" y="12065"/>
                  </a:lnTo>
                  <a:lnTo>
                    <a:pt x="2590482" y="8890"/>
                  </a:lnTo>
                  <a:lnTo>
                    <a:pt x="2658110" y="6032"/>
                  </a:lnTo>
                  <a:lnTo>
                    <a:pt x="2726055" y="4127"/>
                  </a:lnTo>
                  <a:lnTo>
                    <a:pt x="2794635" y="2222"/>
                  </a:lnTo>
                  <a:lnTo>
                    <a:pt x="2863532" y="952"/>
                  </a:lnTo>
                  <a:lnTo>
                    <a:pt x="2932747" y="317"/>
                  </a:lnTo>
                  <a:lnTo>
                    <a:pt x="3002280" y="0"/>
                  </a:lnTo>
                  <a:lnTo>
                    <a:pt x="3071812" y="317"/>
                  </a:lnTo>
                  <a:lnTo>
                    <a:pt x="3141027" y="952"/>
                  </a:lnTo>
                  <a:lnTo>
                    <a:pt x="3209925" y="2222"/>
                  </a:lnTo>
                  <a:lnTo>
                    <a:pt x="3278504" y="4127"/>
                  </a:lnTo>
                  <a:lnTo>
                    <a:pt x="3346450" y="6032"/>
                  </a:lnTo>
                  <a:lnTo>
                    <a:pt x="3414077" y="8890"/>
                  </a:lnTo>
                  <a:lnTo>
                    <a:pt x="3481387" y="12065"/>
                  </a:lnTo>
                  <a:lnTo>
                    <a:pt x="3548062" y="15557"/>
                  </a:lnTo>
                  <a:lnTo>
                    <a:pt x="3614420" y="19685"/>
                  </a:lnTo>
                  <a:lnTo>
                    <a:pt x="3680142" y="24447"/>
                  </a:lnTo>
                  <a:lnTo>
                    <a:pt x="3745547" y="29210"/>
                  </a:lnTo>
                  <a:lnTo>
                    <a:pt x="3810317" y="34925"/>
                  </a:lnTo>
                  <a:lnTo>
                    <a:pt x="3874452" y="40640"/>
                  </a:lnTo>
                  <a:lnTo>
                    <a:pt x="3938270" y="46990"/>
                  </a:lnTo>
                  <a:lnTo>
                    <a:pt x="4001452" y="53657"/>
                  </a:lnTo>
                  <a:lnTo>
                    <a:pt x="4064000" y="60960"/>
                  </a:lnTo>
                  <a:lnTo>
                    <a:pt x="4125912" y="68580"/>
                  </a:lnTo>
                  <a:lnTo>
                    <a:pt x="4187190" y="76517"/>
                  </a:lnTo>
                  <a:lnTo>
                    <a:pt x="4248150" y="85090"/>
                  </a:lnTo>
                  <a:lnTo>
                    <a:pt x="4308157" y="93980"/>
                  </a:lnTo>
                  <a:lnTo>
                    <a:pt x="4367530" y="103187"/>
                  </a:lnTo>
                  <a:lnTo>
                    <a:pt x="4426585" y="112712"/>
                  </a:lnTo>
                  <a:lnTo>
                    <a:pt x="4484687" y="122872"/>
                  </a:lnTo>
                  <a:lnTo>
                    <a:pt x="4542155" y="133350"/>
                  </a:lnTo>
                  <a:lnTo>
                    <a:pt x="4598987" y="144145"/>
                  </a:lnTo>
                  <a:lnTo>
                    <a:pt x="4654867" y="155257"/>
                  </a:lnTo>
                  <a:lnTo>
                    <a:pt x="4710112" y="166687"/>
                  </a:lnTo>
                  <a:lnTo>
                    <a:pt x="4764722" y="178752"/>
                  </a:lnTo>
                  <a:lnTo>
                    <a:pt x="4818380" y="191135"/>
                  </a:lnTo>
                  <a:lnTo>
                    <a:pt x="4871402" y="203517"/>
                  </a:lnTo>
                  <a:lnTo>
                    <a:pt x="4923790" y="216535"/>
                  </a:lnTo>
                  <a:lnTo>
                    <a:pt x="4974907" y="229870"/>
                  </a:lnTo>
                  <a:lnTo>
                    <a:pt x="5025707" y="243522"/>
                  </a:lnTo>
                  <a:lnTo>
                    <a:pt x="5075237" y="257492"/>
                  </a:lnTo>
                  <a:lnTo>
                    <a:pt x="5124132" y="272097"/>
                  </a:lnTo>
                  <a:lnTo>
                    <a:pt x="5172075" y="286702"/>
                  </a:lnTo>
                  <a:lnTo>
                    <a:pt x="5219065" y="301625"/>
                  </a:lnTo>
                  <a:lnTo>
                    <a:pt x="5265420" y="316865"/>
                  </a:lnTo>
                  <a:lnTo>
                    <a:pt x="5310505" y="332422"/>
                  </a:lnTo>
                  <a:lnTo>
                    <a:pt x="5354955" y="348615"/>
                  </a:lnTo>
                  <a:lnTo>
                    <a:pt x="5398135" y="364807"/>
                  </a:lnTo>
                  <a:lnTo>
                    <a:pt x="5440680" y="381317"/>
                  </a:lnTo>
                  <a:lnTo>
                    <a:pt x="5482272" y="398145"/>
                  </a:lnTo>
                  <a:lnTo>
                    <a:pt x="5522595" y="414972"/>
                  </a:lnTo>
                  <a:lnTo>
                    <a:pt x="5561965" y="432435"/>
                  </a:lnTo>
                  <a:lnTo>
                    <a:pt x="5600382" y="450215"/>
                  </a:lnTo>
                  <a:lnTo>
                    <a:pt x="5637847" y="467995"/>
                  </a:lnTo>
                  <a:lnTo>
                    <a:pt x="5674042" y="486092"/>
                  </a:lnTo>
                  <a:lnTo>
                    <a:pt x="5709285" y="504507"/>
                  </a:lnTo>
                  <a:lnTo>
                    <a:pt x="5743575" y="523240"/>
                  </a:lnTo>
                  <a:lnTo>
                    <a:pt x="5776595" y="542290"/>
                  </a:lnTo>
                  <a:lnTo>
                    <a:pt x="5839460" y="581025"/>
                  </a:lnTo>
                  <a:lnTo>
                    <a:pt x="5897562" y="620395"/>
                  </a:lnTo>
                  <a:lnTo>
                    <a:pt x="5951220" y="661035"/>
                  </a:lnTo>
                  <a:lnTo>
                    <a:pt x="5999797" y="702310"/>
                  </a:lnTo>
                  <a:lnTo>
                    <a:pt x="6043612" y="744220"/>
                  </a:lnTo>
                  <a:lnTo>
                    <a:pt x="6082347" y="787082"/>
                  </a:lnTo>
                  <a:lnTo>
                    <a:pt x="6116002" y="830897"/>
                  </a:lnTo>
                  <a:lnTo>
                    <a:pt x="6144260" y="875030"/>
                  </a:lnTo>
                  <a:lnTo>
                    <a:pt x="6167120" y="920115"/>
                  </a:lnTo>
                  <a:lnTo>
                    <a:pt x="6184265" y="965835"/>
                  </a:lnTo>
                  <a:lnTo>
                    <a:pt x="6196012" y="1011872"/>
                  </a:lnTo>
                  <a:lnTo>
                    <a:pt x="6202045" y="1058545"/>
                  </a:lnTo>
                  <a:lnTo>
                    <a:pt x="6202680" y="1082040"/>
                  </a:lnTo>
                  <a:lnTo>
                    <a:pt x="6202045" y="1105535"/>
                  </a:lnTo>
                  <a:lnTo>
                    <a:pt x="6196012" y="1152207"/>
                  </a:lnTo>
                  <a:lnTo>
                    <a:pt x="6184265" y="1198245"/>
                  </a:lnTo>
                  <a:lnTo>
                    <a:pt x="6167120" y="1243965"/>
                  </a:lnTo>
                  <a:lnTo>
                    <a:pt x="6144260" y="1289050"/>
                  </a:lnTo>
                  <a:lnTo>
                    <a:pt x="6116002" y="1333182"/>
                  </a:lnTo>
                  <a:lnTo>
                    <a:pt x="6082347" y="1376997"/>
                  </a:lnTo>
                  <a:lnTo>
                    <a:pt x="6043612" y="1419860"/>
                  </a:lnTo>
                  <a:lnTo>
                    <a:pt x="5999797" y="1461770"/>
                  </a:lnTo>
                  <a:lnTo>
                    <a:pt x="5951220" y="1503045"/>
                  </a:lnTo>
                  <a:lnTo>
                    <a:pt x="5897562" y="1543685"/>
                  </a:lnTo>
                  <a:lnTo>
                    <a:pt x="5839460" y="1583055"/>
                  </a:lnTo>
                  <a:lnTo>
                    <a:pt x="5776595" y="1621790"/>
                  </a:lnTo>
                  <a:lnTo>
                    <a:pt x="5743575" y="1640840"/>
                  </a:lnTo>
                  <a:lnTo>
                    <a:pt x="5709285" y="1659572"/>
                  </a:lnTo>
                  <a:lnTo>
                    <a:pt x="5674042" y="1677987"/>
                  </a:lnTo>
                  <a:lnTo>
                    <a:pt x="5637847" y="1696085"/>
                  </a:lnTo>
                  <a:lnTo>
                    <a:pt x="5600382" y="1713865"/>
                  </a:lnTo>
                  <a:lnTo>
                    <a:pt x="5561965" y="1731645"/>
                  </a:lnTo>
                  <a:lnTo>
                    <a:pt x="5522595" y="1749107"/>
                  </a:lnTo>
                  <a:lnTo>
                    <a:pt x="5482272" y="1765935"/>
                  </a:lnTo>
                  <a:lnTo>
                    <a:pt x="5440680" y="1782762"/>
                  </a:lnTo>
                  <a:lnTo>
                    <a:pt x="5398135" y="1799272"/>
                  </a:lnTo>
                  <a:lnTo>
                    <a:pt x="5354955" y="1815465"/>
                  </a:lnTo>
                  <a:lnTo>
                    <a:pt x="5310505" y="1831657"/>
                  </a:lnTo>
                  <a:lnTo>
                    <a:pt x="5265420" y="1847215"/>
                  </a:lnTo>
                  <a:lnTo>
                    <a:pt x="5219065" y="1862455"/>
                  </a:lnTo>
                  <a:lnTo>
                    <a:pt x="5172075" y="1877377"/>
                  </a:lnTo>
                  <a:lnTo>
                    <a:pt x="5124132" y="1891982"/>
                  </a:lnTo>
                  <a:lnTo>
                    <a:pt x="5075237" y="1906587"/>
                  </a:lnTo>
                  <a:lnTo>
                    <a:pt x="5025707" y="1920557"/>
                  </a:lnTo>
                  <a:lnTo>
                    <a:pt x="4974907" y="1934210"/>
                  </a:lnTo>
                  <a:lnTo>
                    <a:pt x="4923790" y="1947545"/>
                  </a:lnTo>
                  <a:lnTo>
                    <a:pt x="4871402" y="1960562"/>
                  </a:lnTo>
                  <a:lnTo>
                    <a:pt x="4818380" y="1972945"/>
                  </a:lnTo>
                  <a:lnTo>
                    <a:pt x="4764722" y="1985327"/>
                  </a:lnTo>
                  <a:lnTo>
                    <a:pt x="4710112" y="1997392"/>
                  </a:lnTo>
                  <a:lnTo>
                    <a:pt x="4654867" y="2008822"/>
                  </a:lnTo>
                  <a:lnTo>
                    <a:pt x="4598987" y="2019935"/>
                  </a:lnTo>
                  <a:lnTo>
                    <a:pt x="4542155" y="2030730"/>
                  </a:lnTo>
                  <a:lnTo>
                    <a:pt x="4484687" y="2041207"/>
                  </a:lnTo>
                  <a:lnTo>
                    <a:pt x="4426585" y="2051367"/>
                  </a:lnTo>
                  <a:lnTo>
                    <a:pt x="4367530" y="2060892"/>
                  </a:lnTo>
                  <a:lnTo>
                    <a:pt x="4308157" y="2070100"/>
                  </a:lnTo>
                  <a:lnTo>
                    <a:pt x="4248150" y="2078990"/>
                  </a:lnTo>
                  <a:lnTo>
                    <a:pt x="4187190" y="2087562"/>
                  </a:lnTo>
                  <a:lnTo>
                    <a:pt x="4125912" y="2095500"/>
                  </a:lnTo>
                  <a:lnTo>
                    <a:pt x="4064000" y="2103120"/>
                  </a:lnTo>
                  <a:lnTo>
                    <a:pt x="4001452" y="2110422"/>
                  </a:lnTo>
                  <a:lnTo>
                    <a:pt x="3938270" y="2117090"/>
                  </a:lnTo>
                  <a:lnTo>
                    <a:pt x="3874452" y="2123440"/>
                  </a:lnTo>
                  <a:lnTo>
                    <a:pt x="3810317" y="2129155"/>
                  </a:lnTo>
                  <a:lnTo>
                    <a:pt x="3745547" y="2134870"/>
                  </a:lnTo>
                  <a:lnTo>
                    <a:pt x="3680142" y="2139632"/>
                  </a:lnTo>
                  <a:lnTo>
                    <a:pt x="3614420" y="2144395"/>
                  </a:lnTo>
                  <a:lnTo>
                    <a:pt x="3548062" y="2148522"/>
                  </a:lnTo>
                  <a:lnTo>
                    <a:pt x="3481387" y="2152015"/>
                  </a:lnTo>
                  <a:lnTo>
                    <a:pt x="3414077" y="2155190"/>
                  </a:lnTo>
                  <a:lnTo>
                    <a:pt x="3346450" y="2158047"/>
                  </a:lnTo>
                  <a:lnTo>
                    <a:pt x="3278504" y="2159952"/>
                  </a:lnTo>
                  <a:lnTo>
                    <a:pt x="3209925" y="2161857"/>
                  </a:lnTo>
                  <a:lnTo>
                    <a:pt x="3141027" y="2163127"/>
                  </a:lnTo>
                  <a:lnTo>
                    <a:pt x="3071812" y="2163762"/>
                  </a:lnTo>
                  <a:lnTo>
                    <a:pt x="3002280" y="2164080"/>
                  </a:lnTo>
                  <a:lnTo>
                    <a:pt x="2932747" y="2163762"/>
                  </a:lnTo>
                  <a:lnTo>
                    <a:pt x="2863532" y="2163127"/>
                  </a:lnTo>
                  <a:lnTo>
                    <a:pt x="2794635" y="2161857"/>
                  </a:lnTo>
                  <a:lnTo>
                    <a:pt x="2726055" y="2159952"/>
                  </a:lnTo>
                  <a:lnTo>
                    <a:pt x="2658110" y="2158047"/>
                  </a:lnTo>
                  <a:lnTo>
                    <a:pt x="2590482" y="2155190"/>
                  </a:lnTo>
                  <a:lnTo>
                    <a:pt x="2523172" y="2152015"/>
                  </a:lnTo>
                  <a:lnTo>
                    <a:pt x="2456497" y="2148522"/>
                  </a:lnTo>
                  <a:lnTo>
                    <a:pt x="2390140" y="2144395"/>
                  </a:lnTo>
                  <a:lnTo>
                    <a:pt x="2324417" y="2139632"/>
                  </a:lnTo>
                  <a:lnTo>
                    <a:pt x="2259012" y="2134870"/>
                  </a:lnTo>
                  <a:lnTo>
                    <a:pt x="2194242" y="2129155"/>
                  </a:lnTo>
                  <a:lnTo>
                    <a:pt x="2130107" y="2123440"/>
                  </a:lnTo>
                  <a:lnTo>
                    <a:pt x="2066290" y="2117090"/>
                  </a:lnTo>
                  <a:lnTo>
                    <a:pt x="2003107" y="2110422"/>
                  </a:lnTo>
                  <a:lnTo>
                    <a:pt x="1940560" y="2103120"/>
                  </a:lnTo>
                  <a:lnTo>
                    <a:pt x="1878647" y="2095500"/>
                  </a:lnTo>
                  <a:lnTo>
                    <a:pt x="1817370" y="2087562"/>
                  </a:lnTo>
                  <a:lnTo>
                    <a:pt x="1756410" y="2078990"/>
                  </a:lnTo>
                  <a:lnTo>
                    <a:pt x="1696402" y="2070100"/>
                  </a:lnTo>
                  <a:lnTo>
                    <a:pt x="1637030" y="2060892"/>
                  </a:lnTo>
                  <a:lnTo>
                    <a:pt x="1577975" y="2051367"/>
                  </a:lnTo>
                  <a:lnTo>
                    <a:pt x="1519872" y="2041207"/>
                  </a:lnTo>
                  <a:lnTo>
                    <a:pt x="1462405" y="2030730"/>
                  </a:lnTo>
                  <a:lnTo>
                    <a:pt x="1405572" y="2019935"/>
                  </a:lnTo>
                  <a:lnTo>
                    <a:pt x="1349692" y="2008822"/>
                  </a:lnTo>
                  <a:lnTo>
                    <a:pt x="1294447" y="1997392"/>
                  </a:lnTo>
                  <a:lnTo>
                    <a:pt x="1239837" y="1985327"/>
                  </a:lnTo>
                  <a:lnTo>
                    <a:pt x="1186180" y="1972945"/>
                  </a:lnTo>
                  <a:lnTo>
                    <a:pt x="1133157" y="1960562"/>
                  </a:lnTo>
                  <a:lnTo>
                    <a:pt x="1081087" y="1947545"/>
                  </a:lnTo>
                  <a:lnTo>
                    <a:pt x="1029652" y="1934210"/>
                  </a:lnTo>
                  <a:lnTo>
                    <a:pt x="979170" y="1920557"/>
                  </a:lnTo>
                  <a:lnTo>
                    <a:pt x="929322" y="1906587"/>
                  </a:lnTo>
                  <a:lnTo>
                    <a:pt x="880427" y="1891982"/>
                  </a:lnTo>
                  <a:lnTo>
                    <a:pt x="832485" y="1877377"/>
                  </a:lnTo>
                  <a:lnTo>
                    <a:pt x="785495" y="1862455"/>
                  </a:lnTo>
                  <a:lnTo>
                    <a:pt x="739140" y="1847215"/>
                  </a:lnTo>
                  <a:lnTo>
                    <a:pt x="694055" y="1831657"/>
                  </a:lnTo>
                  <a:lnTo>
                    <a:pt x="649605" y="1815465"/>
                  </a:lnTo>
                  <a:lnTo>
                    <a:pt x="606425" y="1799272"/>
                  </a:lnTo>
                  <a:lnTo>
                    <a:pt x="563880" y="1782762"/>
                  </a:lnTo>
                  <a:lnTo>
                    <a:pt x="522287" y="1765935"/>
                  </a:lnTo>
                  <a:lnTo>
                    <a:pt x="481965" y="1749107"/>
                  </a:lnTo>
                  <a:lnTo>
                    <a:pt x="442595" y="1731645"/>
                  </a:lnTo>
                  <a:lnTo>
                    <a:pt x="404177" y="1713865"/>
                  </a:lnTo>
                  <a:lnTo>
                    <a:pt x="366712" y="1696085"/>
                  </a:lnTo>
                  <a:lnTo>
                    <a:pt x="330517" y="1677987"/>
                  </a:lnTo>
                  <a:lnTo>
                    <a:pt x="295275" y="1659572"/>
                  </a:lnTo>
                  <a:lnTo>
                    <a:pt x="260985" y="1640840"/>
                  </a:lnTo>
                  <a:lnTo>
                    <a:pt x="227965" y="1621790"/>
                  </a:lnTo>
                  <a:lnTo>
                    <a:pt x="165100" y="1583055"/>
                  </a:lnTo>
                  <a:lnTo>
                    <a:pt x="106997" y="1543685"/>
                  </a:lnTo>
                  <a:lnTo>
                    <a:pt x="53340" y="1503045"/>
                  </a:lnTo>
                  <a:lnTo>
                    <a:pt x="4762" y="1461770"/>
                  </a:lnTo>
                  <a:lnTo>
                    <a:pt x="0" y="1457642"/>
                  </a:lnTo>
                </a:path>
              </a:pathLst>
            </a:custGeom>
            <a:ln w="5715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639" y="0"/>
              <a:ext cx="10271760" cy="68167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29639" y="1598612"/>
              <a:ext cx="6720840" cy="3942715"/>
            </a:xfrm>
            <a:custGeom>
              <a:avLst/>
              <a:gdLst/>
              <a:ahLst/>
              <a:cxnLst/>
              <a:rect l="l" t="t" r="r" b="b"/>
              <a:pathLst>
                <a:path w="6720840" h="3942715">
                  <a:moveTo>
                    <a:pt x="0" y="1971357"/>
                  </a:moveTo>
                  <a:lnTo>
                    <a:pt x="2222" y="1900554"/>
                  </a:lnTo>
                  <a:lnTo>
                    <a:pt x="8572" y="1830387"/>
                  </a:lnTo>
                  <a:lnTo>
                    <a:pt x="18732" y="1761172"/>
                  </a:lnTo>
                  <a:lnTo>
                    <a:pt x="33337" y="1692275"/>
                  </a:lnTo>
                  <a:lnTo>
                    <a:pt x="51752" y="1624329"/>
                  </a:lnTo>
                  <a:lnTo>
                    <a:pt x="74294" y="1557337"/>
                  </a:lnTo>
                  <a:lnTo>
                    <a:pt x="100329" y="1490979"/>
                  </a:lnTo>
                  <a:lnTo>
                    <a:pt x="130492" y="1425575"/>
                  </a:lnTo>
                  <a:lnTo>
                    <a:pt x="164147" y="1361122"/>
                  </a:lnTo>
                  <a:lnTo>
                    <a:pt x="201612" y="1297304"/>
                  </a:lnTo>
                  <a:lnTo>
                    <a:pt x="242252" y="1234757"/>
                  </a:lnTo>
                  <a:lnTo>
                    <a:pt x="286702" y="1173479"/>
                  </a:lnTo>
                  <a:lnTo>
                    <a:pt x="310197" y="1143000"/>
                  </a:lnTo>
                  <a:lnTo>
                    <a:pt x="334327" y="1112837"/>
                  </a:lnTo>
                  <a:lnTo>
                    <a:pt x="359727" y="1082992"/>
                  </a:lnTo>
                  <a:lnTo>
                    <a:pt x="385444" y="1053464"/>
                  </a:lnTo>
                  <a:lnTo>
                    <a:pt x="412432" y="1024254"/>
                  </a:lnTo>
                  <a:lnTo>
                    <a:pt x="440054" y="995362"/>
                  </a:lnTo>
                  <a:lnTo>
                    <a:pt x="468312" y="966787"/>
                  </a:lnTo>
                  <a:lnTo>
                    <a:pt x="497522" y="938529"/>
                  </a:lnTo>
                  <a:lnTo>
                    <a:pt x="527367" y="910589"/>
                  </a:lnTo>
                  <a:lnTo>
                    <a:pt x="558165" y="882967"/>
                  </a:lnTo>
                  <a:lnTo>
                    <a:pt x="589915" y="855345"/>
                  </a:lnTo>
                  <a:lnTo>
                    <a:pt x="621982" y="828357"/>
                  </a:lnTo>
                  <a:lnTo>
                    <a:pt x="655002" y="801687"/>
                  </a:lnTo>
                  <a:lnTo>
                    <a:pt x="688657" y="775335"/>
                  </a:lnTo>
                  <a:lnTo>
                    <a:pt x="723265" y="749300"/>
                  </a:lnTo>
                  <a:lnTo>
                    <a:pt x="758507" y="723582"/>
                  </a:lnTo>
                  <a:lnTo>
                    <a:pt x="794385" y="698500"/>
                  </a:lnTo>
                  <a:lnTo>
                    <a:pt x="830897" y="673417"/>
                  </a:lnTo>
                  <a:lnTo>
                    <a:pt x="868362" y="648970"/>
                  </a:lnTo>
                  <a:lnTo>
                    <a:pt x="906145" y="624522"/>
                  </a:lnTo>
                  <a:lnTo>
                    <a:pt x="944879" y="600710"/>
                  </a:lnTo>
                  <a:lnTo>
                    <a:pt x="984249" y="577214"/>
                  </a:lnTo>
                  <a:lnTo>
                    <a:pt x="1024254" y="554354"/>
                  </a:lnTo>
                  <a:lnTo>
                    <a:pt x="1064895" y="531495"/>
                  </a:lnTo>
                  <a:lnTo>
                    <a:pt x="1106170" y="509270"/>
                  </a:lnTo>
                  <a:lnTo>
                    <a:pt x="1148080" y="487362"/>
                  </a:lnTo>
                  <a:lnTo>
                    <a:pt x="1190624" y="466089"/>
                  </a:lnTo>
                  <a:lnTo>
                    <a:pt x="1233805" y="444817"/>
                  </a:lnTo>
                  <a:lnTo>
                    <a:pt x="1277620" y="424179"/>
                  </a:lnTo>
                  <a:lnTo>
                    <a:pt x="1321752" y="404177"/>
                  </a:lnTo>
                  <a:lnTo>
                    <a:pt x="1366837" y="384175"/>
                  </a:lnTo>
                  <a:lnTo>
                    <a:pt x="1412240" y="364807"/>
                  </a:lnTo>
                  <a:lnTo>
                    <a:pt x="1458277" y="346075"/>
                  </a:lnTo>
                  <a:lnTo>
                    <a:pt x="1504949" y="327342"/>
                  </a:lnTo>
                  <a:lnTo>
                    <a:pt x="1552257" y="309562"/>
                  </a:lnTo>
                  <a:lnTo>
                    <a:pt x="1599882" y="291782"/>
                  </a:lnTo>
                  <a:lnTo>
                    <a:pt x="1648142" y="274637"/>
                  </a:lnTo>
                  <a:lnTo>
                    <a:pt x="1697037" y="258127"/>
                  </a:lnTo>
                  <a:lnTo>
                    <a:pt x="1746250" y="241935"/>
                  </a:lnTo>
                  <a:lnTo>
                    <a:pt x="1796097" y="226060"/>
                  </a:lnTo>
                  <a:lnTo>
                    <a:pt x="1846262" y="210820"/>
                  </a:lnTo>
                  <a:lnTo>
                    <a:pt x="1897062" y="196214"/>
                  </a:lnTo>
                  <a:lnTo>
                    <a:pt x="1948497" y="181927"/>
                  </a:lnTo>
                  <a:lnTo>
                    <a:pt x="2000250" y="168275"/>
                  </a:lnTo>
                  <a:lnTo>
                    <a:pt x="2052320" y="154939"/>
                  </a:lnTo>
                  <a:lnTo>
                    <a:pt x="2105025" y="142239"/>
                  </a:lnTo>
                  <a:lnTo>
                    <a:pt x="2158047" y="129857"/>
                  </a:lnTo>
                  <a:lnTo>
                    <a:pt x="2211704" y="118110"/>
                  </a:lnTo>
                  <a:lnTo>
                    <a:pt x="2265679" y="106997"/>
                  </a:lnTo>
                  <a:lnTo>
                    <a:pt x="2319972" y="96202"/>
                  </a:lnTo>
                  <a:lnTo>
                    <a:pt x="2374900" y="86042"/>
                  </a:lnTo>
                  <a:lnTo>
                    <a:pt x="2430145" y="76517"/>
                  </a:lnTo>
                  <a:lnTo>
                    <a:pt x="2485707" y="67310"/>
                  </a:lnTo>
                  <a:lnTo>
                    <a:pt x="2541587" y="59054"/>
                  </a:lnTo>
                  <a:lnTo>
                    <a:pt x="2598102" y="50800"/>
                  </a:lnTo>
                  <a:lnTo>
                    <a:pt x="2654617" y="43497"/>
                  </a:lnTo>
                  <a:lnTo>
                    <a:pt x="2711767" y="36829"/>
                  </a:lnTo>
                  <a:lnTo>
                    <a:pt x="2769235" y="30479"/>
                  </a:lnTo>
                  <a:lnTo>
                    <a:pt x="2827020" y="24764"/>
                  </a:lnTo>
                  <a:lnTo>
                    <a:pt x="2885122" y="19685"/>
                  </a:lnTo>
                  <a:lnTo>
                    <a:pt x="2943542" y="14922"/>
                  </a:lnTo>
                  <a:lnTo>
                    <a:pt x="3001962" y="11112"/>
                  </a:lnTo>
                  <a:lnTo>
                    <a:pt x="3061017" y="7620"/>
                  </a:lnTo>
                  <a:lnTo>
                    <a:pt x="3120390" y="5079"/>
                  </a:lnTo>
                  <a:lnTo>
                    <a:pt x="3180080" y="2857"/>
                  </a:lnTo>
                  <a:lnTo>
                    <a:pt x="3239770" y="1270"/>
                  </a:lnTo>
                  <a:lnTo>
                    <a:pt x="3300095" y="317"/>
                  </a:lnTo>
                  <a:lnTo>
                    <a:pt x="3360420" y="0"/>
                  </a:lnTo>
                  <a:lnTo>
                    <a:pt x="3420745" y="317"/>
                  </a:lnTo>
                  <a:lnTo>
                    <a:pt x="3481070" y="1270"/>
                  </a:lnTo>
                  <a:lnTo>
                    <a:pt x="3540760" y="2857"/>
                  </a:lnTo>
                  <a:lnTo>
                    <a:pt x="3600450" y="5079"/>
                  </a:lnTo>
                  <a:lnTo>
                    <a:pt x="3659822" y="7620"/>
                  </a:lnTo>
                  <a:lnTo>
                    <a:pt x="3718877" y="11112"/>
                  </a:lnTo>
                  <a:lnTo>
                    <a:pt x="3777297" y="14922"/>
                  </a:lnTo>
                  <a:lnTo>
                    <a:pt x="3835717" y="19685"/>
                  </a:lnTo>
                  <a:lnTo>
                    <a:pt x="3893820" y="24764"/>
                  </a:lnTo>
                  <a:lnTo>
                    <a:pt x="3951605" y="30479"/>
                  </a:lnTo>
                  <a:lnTo>
                    <a:pt x="4009072" y="36829"/>
                  </a:lnTo>
                  <a:lnTo>
                    <a:pt x="4066222" y="43497"/>
                  </a:lnTo>
                  <a:lnTo>
                    <a:pt x="4122737" y="50800"/>
                  </a:lnTo>
                  <a:lnTo>
                    <a:pt x="4179252" y="59054"/>
                  </a:lnTo>
                  <a:lnTo>
                    <a:pt x="4235132" y="67310"/>
                  </a:lnTo>
                  <a:lnTo>
                    <a:pt x="4290695" y="76517"/>
                  </a:lnTo>
                  <a:lnTo>
                    <a:pt x="4345940" y="86042"/>
                  </a:lnTo>
                  <a:lnTo>
                    <a:pt x="4400867" y="96202"/>
                  </a:lnTo>
                  <a:lnTo>
                    <a:pt x="4455160" y="106997"/>
                  </a:lnTo>
                  <a:lnTo>
                    <a:pt x="4509135" y="118110"/>
                  </a:lnTo>
                  <a:lnTo>
                    <a:pt x="4562792" y="129857"/>
                  </a:lnTo>
                  <a:lnTo>
                    <a:pt x="4615815" y="142239"/>
                  </a:lnTo>
                  <a:lnTo>
                    <a:pt x="4668520" y="154939"/>
                  </a:lnTo>
                  <a:lnTo>
                    <a:pt x="4720590" y="168275"/>
                  </a:lnTo>
                  <a:lnTo>
                    <a:pt x="4772342" y="181927"/>
                  </a:lnTo>
                  <a:lnTo>
                    <a:pt x="4823777" y="196214"/>
                  </a:lnTo>
                  <a:lnTo>
                    <a:pt x="4874577" y="210820"/>
                  </a:lnTo>
                  <a:lnTo>
                    <a:pt x="4924742" y="226060"/>
                  </a:lnTo>
                  <a:lnTo>
                    <a:pt x="4974590" y="241935"/>
                  </a:lnTo>
                  <a:lnTo>
                    <a:pt x="5023802" y="258127"/>
                  </a:lnTo>
                  <a:lnTo>
                    <a:pt x="5072697" y="274637"/>
                  </a:lnTo>
                  <a:lnTo>
                    <a:pt x="5120957" y="291782"/>
                  </a:lnTo>
                  <a:lnTo>
                    <a:pt x="5168582" y="309562"/>
                  </a:lnTo>
                  <a:lnTo>
                    <a:pt x="5215890" y="327342"/>
                  </a:lnTo>
                  <a:lnTo>
                    <a:pt x="5262562" y="346075"/>
                  </a:lnTo>
                  <a:lnTo>
                    <a:pt x="5308600" y="364807"/>
                  </a:lnTo>
                  <a:lnTo>
                    <a:pt x="5354002" y="384175"/>
                  </a:lnTo>
                  <a:lnTo>
                    <a:pt x="5399087" y="404177"/>
                  </a:lnTo>
                  <a:lnTo>
                    <a:pt x="5443220" y="424179"/>
                  </a:lnTo>
                  <a:lnTo>
                    <a:pt x="5487035" y="444817"/>
                  </a:lnTo>
                  <a:lnTo>
                    <a:pt x="5530215" y="466089"/>
                  </a:lnTo>
                  <a:lnTo>
                    <a:pt x="5572760" y="487362"/>
                  </a:lnTo>
                  <a:lnTo>
                    <a:pt x="5614670" y="509270"/>
                  </a:lnTo>
                  <a:lnTo>
                    <a:pt x="5655945" y="531495"/>
                  </a:lnTo>
                  <a:lnTo>
                    <a:pt x="5696585" y="554354"/>
                  </a:lnTo>
                  <a:lnTo>
                    <a:pt x="5736590" y="577214"/>
                  </a:lnTo>
                  <a:lnTo>
                    <a:pt x="5775960" y="600710"/>
                  </a:lnTo>
                  <a:lnTo>
                    <a:pt x="5814695" y="624522"/>
                  </a:lnTo>
                  <a:lnTo>
                    <a:pt x="5852477" y="648970"/>
                  </a:lnTo>
                  <a:lnTo>
                    <a:pt x="5889942" y="673417"/>
                  </a:lnTo>
                  <a:lnTo>
                    <a:pt x="5926455" y="698500"/>
                  </a:lnTo>
                  <a:lnTo>
                    <a:pt x="5962332" y="723582"/>
                  </a:lnTo>
                  <a:lnTo>
                    <a:pt x="5997575" y="749300"/>
                  </a:lnTo>
                  <a:lnTo>
                    <a:pt x="6032182" y="775335"/>
                  </a:lnTo>
                  <a:lnTo>
                    <a:pt x="6065837" y="801687"/>
                  </a:lnTo>
                  <a:lnTo>
                    <a:pt x="6098857" y="828357"/>
                  </a:lnTo>
                  <a:lnTo>
                    <a:pt x="6130925" y="855345"/>
                  </a:lnTo>
                  <a:lnTo>
                    <a:pt x="6162675" y="882967"/>
                  </a:lnTo>
                  <a:lnTo>
                    <a:pt x="6193472" y="910589"/>
                  </a:lnTo>
                  <a:lnTo>
                    <a:pt x="6223317" y="938529"/>
                  </a:lnTo>
                  <a:lnTo>
                    <a:pt x="6252527" y="966787"/>
                  </a:lnTo>
                  <a:lnTo>
                    <a:pt x="6280785" y="995362"/>
                  </a:lnTo>
                  <a:lnTo>
                    <a:pt x="6308407" y="1024254"/>
                  </a:lnTo>
                  <a:lnTo>
                    <a:pt x="6335395" y="1053464"/>
                  </a:lnTo>
                  <a:lnTo>
                    <a:pt x="6361112" y="1082992"/>
                  </a:lnTo>
                  <a:lnTo>
                    <a:pt x="6386512" y="1112837"/>
                  </a:lnTo>
                  <a:lnTo>
                    <a:pt x="6410642" y="1143000"/>
                  </a:lnTo>
                  <a:lnTo>
                    <a:pt x="6434137" y="1173479"/>
                  </a:lnTo>
                  <a:lnTo>
                    <a:pt x="6478587" y="1234757"/>
                  </a:lnTo>
                  <a:lnTo>
                    <a:pt x="6519227" y="1297304"/>
                  </a:lnTo>
                  <a:lnTo>
                    <a:pt x="6556692" y="1361122"/>
                  </a:lnTo>
                  <a:lnTo>
                    <a:pt x="6590347" y="1425575"/>
                  </a:lnTo>
                  <a:lnTo>
                    <a:pt x="6620509" y="1490979"/>
                  </a:lnTo>
                  <a:lnTo>
                    <a:pt x="6646544" y="1557337"/>
                  </a:lnTo>
                  <a:lnTo>
                    <a:pt x="6669087" y="1624329"/>
                  </a:lnTo>
                  <a:lnTo>
                    <a:pt x="6687502" y="1692275"/>
                  </a:lnTo>
                  <a:lnTo>
                    <a:pt x="6702107" y="1761172"/>
                  </a:lnTo>
                  <a:lnTo>
                    <a:pt x="6712267" y="1830387"/>
                  </a:lnTo>
                  <a:lnTo>
                    <a:pt x="6718617" y="1900554"/>
                  </a:lnTo>
                  <a:lnTo>
                    <a:pt x="6720839" y="1971357"/>
                  </a:lnTo>
                  <a:lnTo>
                    <a:pt x="6720205" y="2006600"/>
                  </a:lnTo>
                  <a:lnTo>
                    <a:pt x="6716077" y="2077085"/>
                  </a:lnTo>
                  <a:lnTo>
                    <a:pt x="6707822" y="2146935"/>
                  </a:lnTo>
                  <a:lnTo>
                    <a:pt x="6695122" y="2215832"/>
                  </a:lnTo>
                  <a:lnTo>
                    <a:pt x="6678612" y="2284412"/>
                  </a:lnTo>
                  <a:lnTo>
                    <a:pt x="6658292" y="2351722"/>
                  </a:lnTo>
                  <a:lnTo>
                    <a:pt x="6633844" y="2418715"/>
                  </a:lnTo>
                  <a:lnTo>
                    <a:pt x="6605905" y="2484437"/>
                  </a:lnTo>
                  <a:lnTo>
                    <a:pt x="6574155" y="2549525"/>
                  </a:lnTo>
                  <a:lnTo>
                    <a:pt x="6538594" y="2613660"/>
                  </a:lnTo>
                  <a:lnTo>
                    <a:pt x="6499225" y="2676525"/>
                  </a:lnTo>
                  <a:lnTo>
                    <a:pt x="6456680" y="2738755"/>
                  </a:lnTo>
                  <a:lnTo>
                    <a:pt x="6410642" y="2799715"/>
                  </a:lnTo>
                  <a:lnTo>
                    <a:pt x="6386512" y="2829560"/>
                  </a:lnTo>
                  <a:lnTo>
                    <a:pt x="6361112" y="2859405"/>
                  </a:lnTo>
                  <a:lnTo>
                    <a:pt x="6335395" y="2888932"/>
                  </a:lnTo>
                  <a:lnTo>
                    <a:pt x="6308407" y="2918142"/>
                  </a:lnTo>
                  <a:lnTo>
                    <a:pt x="6280785" y="2947035"/>
                  </a:lnTo>
                  <a:lnTo>
                    <a:pt x="6252527" y="2975927"/>
                  </a:lnTo>
                  <a:lnTo>
                    <a:pt x="6223317" y="3004185"/>
                  </a:lnTo>
                  <a:lnTo>
                    <a:pt x="6193472" y="3032125"/>
                  </a:lnTo>
                  <a:lnTo>
                    <a:pt x="6162675" y="3059747"/>
                  </a:lnTo>
                  <a:lnTo>
                    <a:pt x="6130925" y="3087052"/>
                  </a:lnTo>
                  <a:lnTo>
                    <a:pt x="6098857" y="3114040"/>
                  </a:lnTo>
                  <a:lnTo>
                    <a:pt x="6065837" y="3140710"/>
                  </a:lnTo>
                  <a:lnTo>
                    <a:pt x="6032182" y="3167062"/>
                  </a:lnTo>
                  <a:lnTo>
                    <a:pt x="5997575" y="3193097"/>
                  </a:lnTo>
                  <a:lnTo>
                    <a:pt x="5962332" y="3218815"/>
                  </a:lnTo>
                  <a:lnTo>
                    <a:pt x="5926455" y="3244215"/>
                  </a:lnTo>
                  <a:lnTo>
                    <a:pt x="5889942" y="3269297"/>
                  </a:lnTo>
                  <a:lnTo>
                    <a:pt x="5852477" y="3293745"/>
                  </a:lnTo>
                  <a:lnTo>
                    <a:pt x="5814695" y="3317875"/>
                  </a:lnTo>
                  <a:lnTo>
                    <a:pt x="5775960" y="3341687"/>
                  </a:lnTo>
                  <a:lnTo>
                    <a:pt x="5736590" y="3365182"/>
                  </a:lnTo>
                  <a:lnTo>
                    <a:pt x="5696585" y="3388360"/>
                  </a:lnTo>
                  <a:lnTo>
                    <a:pt x="5655945" y="3410902"/>
                  </a:lnTo>
                  <a:lnTo>
                    <a:pt x="5614670" y="3433127"/>
                  </a:lnTo>
                  <a:lnTo>
                    <a:pt x="5572760" y="3455035"/>
                  </a:lnTo>
                  <a:lnTo>
                    <a:pt x="5530215" y="3476625"/>
                  </a:lnTo>
                  <a:lnTo>
                    <a:pt x="5487035" y="3497579"/>
                  </a:lnTo>
                  <a:lnTo>
                    <a:pt x="5443220" y="3518217"/>
                  </a:lnTo>
                  <a:lnTo>
                    <a:pt x="5399087" y="3538537"/>
                  </a:lnTo>
                  <a:lnTo>
                    <a:pt x="5354002" y="3558222"/>
                  </a:lnTo>
                  <a:lnTo>
                    <a:pt x="5308600" y="3577590"/>
                  </a:lnTo>
                  <a:lnTo>
                    <a:pt x="5262562" y="3596640"/>
                  </a:lnTo>
                  <a:lnTo>
                    <a:pt x="5215890" y="3615054"/>
                  </a:lnTo>
                  <a:lnTo>
                    <a:pt x="5168582" y="3633152"/>
                  </a:lnTo>
                  <a:lnTo>
                    <a:pt x="5120957" y="3650615"/>
                  </a:lnTo>
                  <a:lnTo>
                    <a:pt x="5072697" y="3667760"/>
                  </a:lnTo>
                  <a:lnTo>
                    <a:pt x="5023802" y="3684587"/>
                  </a:lnTo>
                  <a:lnTo>
                    <a:pt x="4974590" y="3700779"/>
                  </a:lnTo>
                  <a:lnTo>
                    <a:pt x="4924742" y="3716337"/>
                  </a:lnTo>
                  <a:lnTo>
                    <a:pt x="4874577" y="3731577"/>
                  </a:lnTo>
                  <a:lnTo>
                    <a:pt x="4823777" y="3746500"/>
                  </a:lnTo>
                  <a:lnTo>
                    <a:pt x="4772342" y="3760787"/>
                  </a:lnTo>
                  <a:lnTo>
                    <a:pt x="4720590" y="3774440"/>
                  </a:lnTo>
                  <a:lnTo>
                    <a:pt x="4668520" y="3787775"/>
                  </a:lnTo>
                  <a:lnTo>
                    <a:pt x="4615815" y="3800475"/>
                  </a:lnTo>
                  <a:lnTo>
                    <a:pt x="4562792" y="3812540"/>
                  </a:lnTo>
                  <a:lnTo>
                    <a:pt x="4509135" y="3824287"/>
                  </a:lnTo>
                  <a:lnTo>
                    <a:pt x="4455160" y="3835717"/>
                  </a:lnTo>
                  <a:lnTo>
                    <a:pt x="4400867" y="3846195"/>
                  </a:lnTo>
                  <a:lnTo>
                    <a:pt x="4345940" y="3856354"/>
                  </a:lnTo>
                  <a:lnTo>
                    <a:pt x="4290695" y="3866197"/>
                  </a:lnTo>
                  <a:lnTo>
                    <a:pt x="4235132" y="3875087"/>
                  </a:lnTo>
                  <a:lnTo>
                    <a:pt x="4179252" y="3883660"/>
                  </a:lnTo>
                  <a:lnTo>
                    <a:pt x="4122737" y="3891597"/>
                  </a:lnTo>
                  <a:lnTo>
                    <a:pt x="4066222" y="3898900"/>
                  </a:lnTo>
                  <a:lnTo>
                    <a:pt x="4009072" y="3905885"/>
                  </a:lnTo>
                  <a:lnTo>
                    <a:pt x="3951605" y="3912235"/>
                  </a:lnTo>
                  <a:lnTo>
                    <a:pt x="3893820" y="3917950"/>
                  </a:lnTo>
                  <a:lnTo>
                    <a:pt x="3835717" y="3923029"/>
                  </a:lnTo>
                  <a:lnTo>
                    <a:pt x="3777297" y="3927475"/>
                  </a:lnTo>
                  <a:lnTo>
                    <a:pt x="3718877" y="3931602"/>
                  </a:lnTo>
                  <a:lnTo>
                    <a:pt x="3659822" y="3934777"/>
                  </a:lnTo>
                  <a:lnTo>
                    <a:pt x="3600450" y="3937635"/>
                  </a:lnTo>
                  <a:lnTo>
                    <a:pt x="3540760" y="3939857"/>
                  </a:lnTo>
                  <a:lnTo>
                    <a:pt x="3481070" y="3941445"/>
                  </a:lnTo>
                  <a:lnTo>
                    <a:pt x="3420745" y="3942397"/>
                  </a:lnTo>
                  <a:lnTo>
                    <a:pt x="3360420" y="3942715"/>
                  </a:lnTo>
                  <a:lnTo>
                    <a:pt x="3300095" y="3942397"/>
                  </a:lnTo>
                  <a:lnTo>
                    <a:pt x="3239770" y="3941445"/>
                  </a:lnTo>
                  <a:lnTo>
                    <a:pt x="3180080" y="3939857"/>
                  </a:lnTo>
                  <a:lnTo>
                    <a:pt x="3120390" y="3937635"/>
                  </a:lnTo>
                  <a:lnTo>
                    <a:pt x="3061017" y="3934777"/>
                  </a:lnTo>
                  <a:lnTo>
                    <a:pt x="3001962" y="3931602"/>
                  </a:lnTo>
                  <a:lnTo>
                    <a:pt x="2943542" y="3927475"/>
                  </a:lnTo>
                  <a:lnTo>
                    <a:pt x="2885122" y="3923029"/>
                  </a:lnTo>
                  <a:lnTo>
                    <a:pt x="2827020" y="3917950"/>
                  </a:lnTo>
                  <a:lnTo>
                    <a:pt x="2769235" y="3912235"/>
                  </a:lnTo>
                  <a:lnTo>
                    <a:pt x="2711767" y="3905885"/>
                  </a:lnTo>
                  <a:lnTo>
                    <a:pt x="2654617" y="3898900"/>
                  </a:lnTo>
                  <a:lnTo>
                    <a:pt x="2598102" y="3891597"/>
                  </a:lnTo>
                  <a:lnTo>
                    <a:pt x="2541587" y="3883660"/>
                  </a:lnTo>
                  <a:lnTo>
                    <a:pt x="2485707" y="3875087"/>
                  </a:lnTo>
                  <a:lnTo>
                    <a:pt x="2430145" y="3866197"/>
                  </a:lnTo>
                  <a:lnTo>
                    <a:pt x="2374900" y="3856354"/>
                  </a:lnTo>
                  <a:lnTo>
                    <a:pt x="2319972" y="3846195"/>
                  </a:lnTo>
                  <a:lnTo>
                    <a:pt x="2265679" y="3835717"/>
                  </a:lnTo>
                  <a:lnTo>
                    <a:pt x="2211704" y="3824287"/>
                  </a:lnTo>
                  <a:lnTo>
                    <a:pt x="2158047" y="3812540"/>
                  </a:lnTo>
                  <a:lnTo>
                    <a:pt x="2105025" y="3800475"/>
                  </a:lnTo>
                  <a:lnTo>
                    <a:pt x="2052320" y="3787775"/>
                  </a:lnTo>
                  <a:lnTo>
                    <a:pt x="2000250" y="3774440"/>
                  </a:lnTo>
                  <a:lnTo>
                    <a:pt x="1948497" y="3760787"/>
                  </a:lnTo>
                  <a:lnTo>
                    <a:pt x="1897062" y="3746500"/>
                  </a:lnTo>
                  <a:lnTo>
                    <a:pt x="1846262" y="3731577"/>
                  </a:lnTo>
                  <a:lnTo>
                    <a:pt x="1796097" y="3716337"/>
                  </a:lnTo>
                  <a:lnTo>
                    <a:pt x="1746250" y="3700779"/>
                  </a:lnTo>
                  <a:lnTo>
                    <a:pt x="1697037" y="3684587"/>
                  </a:lnTo>
                  <a:lnTo>
                    <a:pt x="1648142" y="3667760"/>
                  </a:lnTo>
                  <a:lnTo>
                    <a:pt x="1599882" y="3650615"/>
                  </a:lnTo>
                  <a:lnTo>
                    <a:pt x="1552257" y="3633152"/>
                  </a:lnTo>
                  <a:lnTo>
                    <a:pt x="1504949" y="3615054"/>
                  </a:lnTo>
                  <a:lnTo>
                    <a:pt x="1458277" y="3596640"/>
                  </a:lnTo>
                  <a:lnTo>
                    <a:pt x="1412240" y="3577590"/>
                  </a:lnTo>
                  <a:lnTo>
                    <a:pt x="1366837" y="3558222"/>
                  </a:lnTo>
                  <a:lnTo>
                    <a:pt x="1321752" y="3538537"/>
                  </a:lnTo>
                  <a:lnTo>
                    <a:pt x="1277620" y="3518217"/>
                  </a:lnTo>
                  <a:lnTo>
                    <a:pt x="1233805" y="3497579"/>
                  </a:lnTo>
                  <a:lnTo>
                    <a:pt x="1190624" y="3476625"/>
                  </a:lnTo>
                  <a:lnTo>
                    <a:pt x="1148080" y="3455035"/>
                  </a:lnTo>
                  <a:lnTo>
                    <a:pt x="1106170" y="3433127"/>
                  </a:lnTo>
                  <a:lnTo>
                    <a:pt x="1064895" y="3410902"/>
                  </a:lnTo>
                  <a:lnTo>
                    <a:pt x="1024254" y="3388360"/>
                  </a:lnTo>
                  <a:lnTo>
                    <a:pt x="984249" y="3365182"/>
                  </a:lnTo>
                  <a:lnTo>
                    <a:pt x="944879" y="3341687"/>
                  </a:lnTo>
                  <a:lnTo>
                    <a:pt x="906145" y="3317875"/>
                  </a:lnTo>
                  <a:lnTo>
                    <a:pt x="868362" y="3293745"/>
                  </a:lnTo>
                  <a:lnTo>
                    <a:pt x="830897" y="3269297"/>
                  </a:lnTo>
                  <a:lnTo>
                    <a:pt x="794385" y="3244215"/>
                  </a:lnTo>
                  <a:lnTo>
                    <a:pt x="758507" y="3218815"/>
                  </a:lnTo>
                  <a:lnTo>
                    <a:pt x="723265" y="3193097"/>
                  </a:lnTo>
                  <a:lnTo>
                    <a:pt x="688657" y="3167062"/>
                  </a:lnTo>
                  <a:lnTo>
                    <a:pt x="655002" y="3140710"/>
                  </a:lnTo>
                  <a:lnTo>
                    <a:pt x="621982" y="3114040"/>
                  </a:lnTo>
                  <a:lnTo>
                    <a:pt x="589915" y="3087052"/>
                  </a:lnTo>
                  <a:lnTo>
                    <a:pt x="558165" y="3059747"/>
                  </a:lnTo>
                  <a:lnTo>
                    <a:pt x="527367" y="3032125"/>
                  </a:lnTo>
                  <a:lnTo>
                    <a:pt x="497522" y="3004185"/>
                  </a:lnTo>
                  <a:lnTo>
                    <a:pt x="468312" y="2975927"/>
                  </a:lnTo>
                  <a:lnTo>
                    <a:pt x="440054" y="2947035"/>
                  </a:lnTo>
                  <a:lnTo>
                    <a:pt x="412432" y="2918142"/>
                  </a:lnTo>
                  <a:lnTo>
                    <a:pt x="385444" y="2888932"/>
                  </a:lnTo>
                  <a:lnTo>
                    <a:pt x="359727" y="2859405"/>
                  </a:lnTo>
                  <a:lnTo>
                    <a:pt x="334327" y="2829560"/>
                  </a:lnTo>
                  <a:lnTo>
                    <a:pt x="310197" y="2799715"/>
                  </a:lnTo>
                  <a:lnTo>
                    <a:pt x="286702" y="2769235"/>
                  </a:lnTo>
                  <a:lnTo>
                    <a:pt x="242252" y="2707640"/>
                  </a:lnTo>
                  <a:lnTo>
                    <a:pt x="201612" y="2645092"/>
                  </a:lnTo>
                  <a:lnTo>
                    <a:pt x="164147" y="2581592"/>
                  </a:lnTo>
                  <a:lnTo>
                    <a:pt x="130492" y="2517140"/>
                  </a:lnTo>
                  <a:lnTo>
                    <a:pt x="100329" y="2451735"/>
                  </a:lnTo>
                  <a:lnTo>
                    <a:pt x="74294" y="2385377"/>
                  </a:lnTo>
                  <a:lnTo>
                    <a:pt x="51752" y="2318067"/>
                  </a:lnTo>
                  <a:lnTo>
                    <a:pt x="33337" y="2250122"/>
                  </a:lnTo>
                  <a:lnTo>
                    <a:pt x="18732" y="2181542"/>
                  </a:lnTo>
                  <a:lnTo>
                    <a:pt x="8572" y="2112010"/>
                  </a:lnTo>
                  <a:lnTo>
                    <a:pt x="2222" y="2041842"/>
                  </a:lnTo>
                  <a:lnTo>
                    <a:pt x="0" y="1971357"/>
                  </a:lnTo>
                </a:path>
              </a:pathLst>
            </a:custGeom>
            <a:ln w="5715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80689" y="2667000"/>
              <a:ext cx="6000750" cy="2007870"/>
            </a:xfrm>
            <a:custGeom>
              <a:avLst/>
              <a:gdLst/>
              <a:ahLst/>
              <a:cxnLst/>
              <a:rect l="l" t="t" r="r" b="b"/>
              <a:pathLst>
                <a:path w="6000750" h="2007870">
                  <a:moveTo>
                    <a:pt x="176212" y="632777"/>
                  </a:moveTo>
                  <a:lnTo>
                    <a:pt x="141287" y="678179"/>
                  </a:lnTo>
                  <a:lnTo>
                    <a:pt x="1743392" y="1925320"/>
                  </a:lnTo>
                  <a:lnTo>
                    <a:pt x="1708150" y="1970405"/>
                  </a:lnTo>
                  <a:lnTo>
                    <a:pt x="1896110" y="2007870"/>
                  </a:lnTo>
                  <a:lnTo>
                    <a:pt x="1834956" y="1879917"/>
                  </a:lnTo>
                  <a:lnTo>
                    <a:pt x="1778317" y="1879917"/>
                  </a:lnTo>
                  <a:lnTo>
                    <a:pt x="176212" y="632777"/>
                  </a:lnTo>
                  <a:close/>
                </a:path>
                <a:path w="6000750" h="2007870">
                  <a:moveTo>
                    <a:pt x="1813560" y="1835150"/>
                  </a:moveTo>
                  <a:lnTo>
                    <a:pt x="1778317" y="1879917"/>
                  </a:lnTo>
                  <a:lnTo>
                    <a:pt x="1834956" y="1879917"/>
                  </a:lnTo>
                  <a:lnTo>
                    <a:pt x="1813560" y="1835150"/>
                  </a:lnTo>
                  <a:close/>
                </a:path>
                <a:path w="6000750" h="2007870">
                  <a:moveTo>
                    <a:pt x="1847214" y="0"/>
                  </a:moveTo>
                  <a:lnTo>
                    <a:pt x="1859914" y="55562"/>
                  </a:lnTo>
                  <a:lnTo>
                    <a:pt x="0" y="475297"/>
                  </a:lnTo>
                  <a:lnTo>
                    <a:pt x="12700" y="530860"/>
                  </a:lnTo>
                  <a:lnTo>
                    <a:pt x="1872297" y="111442"/>
                  </a:lnTo>
                  <a:lnTo>
                    <a:pt x="1953228" y="111442"/>
                  </a:lnTo>
                  <a:lnTo>
                    <a:pt x="2028825" y="49529"/>
                  </a:lnTo>
                  <a:lnTo>
                    <a:pt x="2033270" y="45720"/>
                  </a:lnTo>
                  <a:lnTo>
                    <a:pt x="1847214" y="0"/>
                  </a:lnTo>
                  <a:close/>
                </a:path>
                <a:path w="6000750" h="2007870">
                  <a:moveTo>
                    <a:pt x="1953228" y="111442"/>
                  </a:moveTo>
                  <a:lnTo>
                    <a:pt x="1872297" y="111442"/>
                  </a:lnTo>
                  <a:lnTo>
                    <a:pt x="1884997" y="167322"/>
                  </a:lnTo>
                  <a:lnTo>
                    <a:pt x="1953228" y="111442"/>
                  </a:lnTo>
                  <a:close/>
                </a:path>
                <a:path w="6000750" h="2007870">
                  <a:moveTo>
                    <a:pt x="3834130" y="19050"/>
                  </a:moveTo>
                  <a:lnTo>
                    <a:pt x="3813810" y="72389"/>
                  </a:lnTo>
                  <a:lnTo>
                    <a:pt x="5550852" y="728345"/>
                  </a:lnTo>
                  <a:lnTo>
                    <a:pt x="5530850" y="781685"/>
                  </a:lnTo>
                  <a:lnTo>
                    <a:pt x="5721350" y="762000"/>
                  </a:lnTo>
                  <a:lnTo>
                    <a:pt x="5640467" y="674687"/>
                  </a:lnTo>
                  <a:lnTo>
                    <a:pt x="5571172" y="674687"/>
                  </a:lnTo>
                  <a:lnTo>
                    <a:pt x="3834130" y="19050"/>
                  </a:lnTo>
                  <a:close/>
                </a:path>
                <a:path w="6000750" h="2007870">
                  <a:moveTo>
                    <a:pt x="5591175" y="621347"/>
                  </a:moveTo>
                  <a:lnTo>
                    <a:pt x="5571172" y="674687"/>
                  </a:lnTo>
                  <a:lnTo>
                    <a:pt x="5640467" y="674687"/>
                  </a:lnTo>
                  <a:lnTo>
                    <a:pt x="5591175" y="621347"/>
                  </a:lnTo>
                  <a:close/>
                </a:path>
                <a:path w="6000750" h="2007870">
                  <a:moveTo>
                    <a:pt x="5809615" y="1048385"/>
                  </a:moveTo>
                  <a:lnTo>
                    <a:pt x="5830252" y="1101725"/>
                  </a:lnTo>
                  <a:lnTo>
                    <a:pt x="3966210" y="1819910"/>
                  </a:lnTo>
                  <a:lnTo>
                    <a:pt x="3986530" y="1873250"/>
                  </a:lnTo>
                  <a:lnTo>
                    <a:pt x="5850890" y="1155064"/>
                  </a:lnTo>
                  <a:lnTo>
                    <a:pt x="5919911" y="1155064"/>
                  </a:lnTo>
                  <a:lnTo>
                    <a:pt x="6000432" y="1066800"/>
                  </a:lnTo>
                  <a:lnTo>
                    <a:pt x="5809615" y="1048385"/>
                  </a:lnTo>
                  <a:close/>
                </a:path>
                <a:path w="6000750" h="2007870">
                  <a:moveTo>
                    <a:pt x="5919911" y="1155064"/>
                  </a:moveTo>
                  <a:lnTo>
                    <a:pt x="5850890" y="1155064"/>
                  </a:lnTo>
                  <a:lnTo>
                    <a:pt x="5871210" y="1208405"/>
                  </a:lnTo>
                  <a:lnTo>
                    <a:pt x="5919911" y="1155064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1372" y="452789"/>
            <a:ext cx="3936048" cy="703398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2580"/>
              </a:lnSpc>
              <a:spcBef>
                <a:spcPts val="285"/>
              </a:spcBef>
            </a:pPr>
            <a:r>
              <a:rPr sz="2250" spc="-5" dirty="0">
                <a:latin typeface="Calibri"/>
                <a:cs typeface="Calibri"/>
              </a:rPr>
              <a:t>Πλαίσιο</a:t>
            </a:r>
            <a:r>
              <a:rPr sz="2250" spc="90" dirty="0">
                <a:latin typeface="Calibri"/>
                <a:cs typeface="Calibri"/>
              </a:rPr>
              <a:t> </a:t>
            </a:r>
            <a:r>
              <a:rPr sz="2250" spc="100" dirty="0">
                <a:latin typeface="Calibri"/>
                <a:cs typeface="Calibri"/>
              </a:rPr>
              <a:t>Προσωπικότητας </a:t>
            </a:r>
            <a:r>
              <a:rPr sz="2250" spc="105" dirty="0">
                <a:latin typeface="Calibri"/>
                <a:cs typeface="Calibri"/>
              </a:rPr>
              <a:t> </a:t>
            </a:r>
            <a:r>
              <a:rPr sz="2250" spc="65" dirty="0">
                <a:latin typeface="Calibri"/>
                <a:cs typeface="Calibri"/>
              </a:rPr>
              <a:t>Κοινωνικής</a:t>
            </a:r>
            <a:r>
              <a:rPr sz="2250" spc="-15" dirty="0">
                <a:latin typeface="Calibri"/>
                <a:cs typeface="Calibri"/>
              </a:rPr>
              <a:t> </a:t>
            </a:r>
            <a:r>
              <a:rPr sz="2250" spc="75" dirty="0">
                <a:latin typeface="Calibri"/>
                <a:cs typeface="Calibri"/>
              </a:rPr>
              <a:t>Μηχανικής</a:t>
            </a:r>
            <a:r>
              <a:rPr sz="2250" spc="-15" dirty="0">
                <a:latin typeface="Calibri"/>
                <a:cs typeface="Calibri"/>
              </a:rPr>
              <a:t> </a:t>
            </a:r>
            <a:r>
              <a:rPr lang="en-US" sz="2250" spc="-15" dirty="0">
                <a:latin typeface="Calibri"/>
                <a:cs typeface="Calibri"/>
              </a:rPr>
              <a:t>(</a:t>
            </a:r>
            <a:r>
              <a:rPr sz="2250" spc="-5" dirty="0"/>
              <a:t>SEPF)</a:t>
            </a:r>
            <a:endParaRPr sz="225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420" y="1981200"/>
            <a:ext cx="4191000" cy="4167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Επίθεση (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Attack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):</a:t>
            </a: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 (Κανόνες):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Εκμετάλλευση των κανόνων και διαδικασιών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(Διέγερση):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Πρόκληση ενθουσιασμού ή συναισθηματικής φόρτισης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(Πολλοί Δρόμοι):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Υπάρχουν πολλοί πιθανοί τρόποι διείσδυσης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 (Έλλειψη - Περιορισμός Ελευθερίας):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Δημιουργία αίσθησης σπανιότητας ή επείγοντος που περιορίζει την ελευθερία του στόχου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 (Προστατευτικοί Παράγοντες):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Παράκαμψη ή εξουδετέρωση των αμυντικών μηχανισμών του χρήστη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3970" y="1399857"/>
            <a:ext cx="6024562" cy="422592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3956C44-95FF-FBCF-9CA3-276507C1D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8016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030" y="553720"/>
            <a:ext cx="1668145" cy="642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50" spc="130" dirty="0"/>
              <a:t>Π</a:t>
            </a:r>
            <a:r>
              <a:rPr sz="4050" spc="85" dirty="0"/>
              <a:t>ρ</a:t>
            </a:r>
            <a:r>
              <a:rPr sz="4050" spc="90" dirty="0"/>
              <a:t>ο</a:t>
            </a:r>
            <a:r>
              <a:rPr sz="4050" spc="100" dirty="0"/>
              <a:t>φ</a:t>
            </a:r>
            <a:r>
              <a:rPr sz="4050" spc="40" dirty="0"/>
              <a:t>ί</a:t>
            </a:r>
            <a:r>
              <a:rPr sz="4050" spc="100" dirty="0"/>
              <a:t>λ</a:t>
            </a:r>
            <a:endParaRPr sz="4050"/>
          </a:p>
        </p:txBody>
      </p:sp>
      <p:sp>
        <p:nvSpPr>
          <p:cNvPr id="3" name="object 3"/>
          <p:cNvSpPr txBox="1"/>
          <p:nvPr/>
        </p:nvSpPr>
        <p:spPr>
          <a:xfrm>
            <a:off x="646430" y="1429067"/>
            <a:ext cx="11476355" cy="4228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5"/>
              </a:lnSpc>
              <a:spcBef>
                <a:spcPts val="100"/>
              </a:spcBef>
            </a:pPr>
            <a:r>
              <a:rPr sz="1100" b="1" spc="-15" dirty="0">
                <a:solidFill>
                  <a:srgbClr val="364150"/>
                </a:solidFill>
                <a:latin typeface="Calibri"/>
                <a:cs typeface="Calibri"/>
              </a:rPr>
              <a:t>Κίνητρα:</a:t>
            </a:r>
            <a:endParaRPr sz="1100">
              <a:latin typeface="Calibri"/>
              <a:cs typeface="Calibri"/>
            </a:endParaRPr>
          </a:p>
          <a:p>
            <a:pPr marL="603885" indent="-286385">
              <a:lnSpc>
                <a:spcPts val="1560"/>
              </a:lnSpc>
              <a:buSzPct val="133333"/>
              <a:buAutoNum type="arabicPeriod"/>
              <a:tabLst>
                <a:tab pos="603250" algn="l"/>
                <a:tab pos="603885" algn="l"/>
              </a:tabLst>
            </a:pP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Οικονομικό</a:t>
            </a:r>
            <a:r>
              <a:rPr sz="1050" b="1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κέρδος:</a:t>
            </a:r>
            <a:r>
              <a:rPr sz="1050" b="1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Πολλοί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επιτιθέμενοι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υποκινούνται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από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οικονομικά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15" dirty="0">
                <a:solidFill>
                  <a:srgbClr val="364150"/>
                </a:solidFill>
                <a:latin typeface="Calibri"/>
                <a:cs typeface="Calibri"/>
              </a:rPr>
              <a:t>κίνητρα</a:t>
            </a:r>
            <a:endParaRPr sz="1050">
              <a:latin typeface="Calibri"/>
              <a:cs typeface="Calibri"/>
            </a:endParaRPr>
          </a:p>
          <a:p>
            <a:pPr marL="603885" marR="5080" indent="-286385">
              <a:lnSpc>
                <a:spcPts val="1510"/>
              </a:lnSpc>
              <a:spcBef>
                <a:spcPts val="105"/>
              </a:spcBef>
              <a:buSzPct val="133333"/>
              <a:buAutoNum type="arabicPeriod"/>
              <a:tabLst>
                <a:tab pos="603250" algn="l"/>
                <a:tab pos="603885" algn="l"/>
              </a:tabLst>
            </a:pP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Χακτιβισμός:</a:t>
            </a:r>
            <a:r>
              <a:rPr sz="1050" b="1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Ορισμένοι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επιτιθέμενοι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είναι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ελκυστικοί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(engaging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UI/UX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-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σχεδιασμός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που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αυξάνει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την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αλληλεπίδραση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των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χρηστών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με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το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λογισμικό)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για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να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προωθήσουν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κοινωνική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ή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πολιτική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ατζέντα,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ψηφιακά για να παράγουν/κάνουν</a:t>
            </a:r>
            <a:r>
              <a:rPr sz="1050" spc="-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μια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15" dirty="0">
                <a:solidFill>
                  <a:srgbClr val="364150"/>
                </a:solidFill>
                <a:latin typeface="Calibri"/>
                <a:cs typeface="Calibri"/>
              </a:rPr>
              <a:t>δήλωση.</a:t>
            </a:r>
            <a:endParaRPr sz="1050">
              <a:latin typeface="Calibri"/>
              <a:cs typeface="Calibri"/>
            </a:endParaRPr>
          </a:p>
          <a:p>
            <a:pPr marL="603885" indent="-286385">
              <a:lnSpc>
                <a:spcPts val="1445"/>
              </a:lnSpc>
              <a:buSzPct val="133333"/>
              <a:buAutoNum type="arabicPeriod"/>
              <a:tabLst>
                <a:tab pos="603250" algn="l"/>
                <a:tab pos="603885" algn="l"/>
              </a:tabLst>
            </a:pP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Περιέργεια:</a:t>
            </a:r>
            <a:r>
              <a:rPr sz="1050" b="1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Οι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επιτιθέμενοι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με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γνώμονα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την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περιέργεια,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που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αναφέρονται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"script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kiddiesεξερευνούν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τις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Ευπάθειες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για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τη</a:t>
            </a:r>
            <a:r>
              <a:rPr sz="1050" spc="2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συγκίνηση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τους.</a:t>
            </a:r>
            <a:endParaRPr sz="1050">
              <a:latin typeface="Calibri"/>
              <a:cs typeface="Calibri"/>
            </a:endParaRPr>
          </a:p>
          <a:p>
            <a:pPr marL="603885" indent="-286385">
              <a:lnSpc>
                <a:spcPts val="1635"/>
              </a:lnSpc>
              <a:buSzPct val="133333"/>
              <a:buAutoNum type="arabicPeriod"/>
              <a:tabLst>
                <a:tab pos="603250" algn="l"/>
                <a:tab pos="603885" algn="l"/>
              </a:tabLst>
            </a:pP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Κατασκοπεία:</a:t>
            </a:r>
            <a:r>
              <a:rPr sz="1050" b="1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Οι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επιτιθέμενοι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που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χρηματοδοτούνται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από</a:t>
            </a:r>
            <a:r>
              <a:rPr sz="1050" spc="2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το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κράτος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ή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οι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κατάσκοποι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στον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κυβερνοχώρο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στοχεύουν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στη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συλλογή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πληροφοριών,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πληροφοριών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ταξινόμησης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ή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εμπορικών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μυστικών.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>
              <a:latin typeface="Calibri"/>
              <a:cs typeface="Calibri"/>
            </a:endParaRPr>
          </a:p>
          <a:p>
            <a:pPr marL="12700">
              <a:lnSpc>
                <a:spcPts val="1285"/>
              </a:lnSpc>
            </a:pPr>
            <a:r>
              <a:rPr sz="1100" b="1" spc="-15" dirty="0">
                <a:solidFill>
                  <a:srgbClr val="364150"/>
                </a:solidFill>
                <a:latin typeface="Calibri"/>
                <a:cs typeface="Calibri"/>
              </a:rPr>
              <a:t>Ψυχολογικά</a:t>
            </a:r>
            <a:r>
              <a:rPr sz="1100" b="1" spc="-2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100" b="1" spc="-15" dirty="0">
                <a:solidFill>
                  <a:srgbClr val="364150"/>
                </a:solidFill>
                <a:latin typeface="Calibri"/>
                <a:cs typeface="Calibri"/>
              </a:rPr>
              <a:t>χαρακτηριστικά:</a:t>
            </a:r>
            <a:endParaRPr sz="1100">
              <a:latin typeface="Calibri"/>
              <a:cs typeface="Calibri"/>
            </a:endParaRPr>
          </a:p>
          <a:p>
            <a:pPr marL="603885" indent="-286385">
              <a:lnSpc>
                <a:spcPts val="1560"/>
              </a:lnSpc>
              <a:buSzPct val="133333"/>
              <a:buAutoNum type="arabicPeriod"/>
              <a:tabLst>
                <a:tab pos="603250" algn="l"/>
                <a:tab pos="603885" algn="l"/>
              </a:tabLst>
            </a:pPr>
            <a:r>
              <a:rPr sz="1050" b="1" spc="-15" dirty="0">
                <a:solidFill>
                  <a:srgbClr val="364150"/>
                </a:solidFill>
                <a:latin typeface="Calibri"/>
                <a:cs typeface="Calibri"/>
              </a:rPr>
              <a:t>Ανωνυμία</a:t>
            </a:r>
            <a:endParaRPr sz="1050">
              <a:latin typeface="Calibri"/>
              <a:cs typeface="Calibri"/>
            </a:endParaRPr>
          </a:p>
          <a:p>
            <a:pPr marL="603885" indent="-286385">
              <a:lnSpc>
                <a:spcPts val="1510"/>
              </a:lnSpc>
              <a:buSzPct val="133333"/>
              <a:buAutoNum type="arabicPeriod"/>
              <a:tabLst>
                <a:tab pos="603250" algn="l"/>
                <a:tab pos="603885" algn="l"/>
              </a:tabLst>
            </a:pP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Υψηλό</a:t>
            </a:r>
            <a:r>
              <a:rPr sz="1050" b="1" spc="-15" dirty="0">
                <a:solidFill>
                  <a:srgbClr val="364150"/>
                </a:solidFill>
                <a:latin typeface="Calibri"/>
                <a:cs typeface="Calibri"/>
              </a:rPr>
              <a:t> επίπεδο</a:t>
            </a:r>
            <a:r>
              <a:rPr sz="1050" b="1" spc="-3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b="1" spc="-15" dirty="0">
                <a:solidFill>
                  <a:srgbClr val="364150"/>
                </a:solidFill>
                <a:latin typeface="Calibri"/>
                <a:cs typeface="Calibri"/>
              </a:rPr>
              <a:t>νοημοσύνης</a:t>
            </a:r>
            <a:endParaRPr sz="1050">
              <a:latin typeface="Calibri"/>
              <a:cs typeface="Calibri"/>
            </a:endParaRPr>
          </a:p>
          <a:p>
            <a:pPr marL="603885" indent="-286385">
              <a:lnSpc>
                <a:spcPts val="1550"/>
              </a:lnSpc>
              <a:buSzPct val="133333"/>
              <a:buAutoNum type="arabicPeriod"/>
              <a:tabLst>
                <a:tab pos="603250" algn="l"/>
                <a:tab pos="603885" algn="l"/>
              </a:tabLst>
            </a:pPr>
            <a:r>
              <a:rPr sz="1050" b="1" spc="-15" dirty="0">
                <a:solidFill>
                  <a:srgbClr val="364150"/>
                </a:solidFill>
                <a:latin typeface="Calibri"/>
                <a:cs typeface="Calibri"/>
              </a:rPr>
              <a:t>Ανά</a:t>
            </a:r>
            <a:r>
              <a:rPr sz="1050" b="1" spc="-10" dirty="0">
                <a:solidFill>
                  <a:srgbClr val="364150"/>
                </a:solidFill>
                <a:latin typeface="Calibri"/>
                <a:cs typeface="Calibri"/>
              </a:rPr>
              <a:t>λ</a:t>
            </a:r>
            <a:r>
              <a:rPr sz="1050" b="1" spc="-15" dirty="0">
                <a:solidFill>
                  <a:srgbClr val="364150"/>
                </a:solidFill>
                <a:latin typeface="Calibri"/>
                <a:cs typeface="Calibri"/>
              </a:rPr>
              <a:t>ηψ</a:t>
            </a:r>
            <a:r>
              <a:rPr sz="1050" b="1" dirty="0">
                <a:solidFill>
                  <a:srgbClr val="364150"/>
                </a:solidFill>
                <a:latin typeface="Calibri"/>
                <a:cs typeface="Calibri"/>
              </a:rPr>
              <a:t>η</a:t>
            </a:r>
            <a:r>
              <a:rPr sz="1050" b="1" spc="-3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64150"/>
                </a:solidFill>
                <a:latin typeface="Calibri"/>
                <a:cs typeface="Calibri"/>
              </a:rPr>
              <a:t>κ</a:t>
            </a:r>
            <a:r>
              <a:rPr sz="1050" b="1" spc="-15" dirty="0">
                <a:solidFill>
                  <a:srgbClr val="364150"/>
                </a:solidFill>
                <a:latin typeface="Calibri"/>
                <a:cs typeface="Calibri"/>
              </a:rPr>
              <a:t>ινδ</a:t>
            </a:r>
            <a:r>
              <a:rPr sz="1050" b="1" spc="-10" dirty="0">
                <a:solidFill>
                  <a:srgbClr val="364150"/>
                </a:solidFill>
                <a:latin typeface="Calibri"/>
                <a:cs typeface="Calibri"/>
              </a:rPr>
              <a:t>ύ</a:t>
            </a:r>
            <a:r>
              <a:rPr sz="1050" b="1" spc="-15" dirty="0">
                <a:solidFill>
                  <a:srgbClr val="364150"/>
                </a:solidFill>
                <a:latin typeface="Calibri"/>
                <a:cs typeface="Calibri"/>
              </a:rPr>
              <a:t>νο</a:t>
            </a:r>
            <a:r>
              <a:rPr sz="1050" b="1" dirty="0">
                <a:solidFill>
                  <a:srgbClr val="364150"/>
                </a:solidFill>
                <a:latin typeface="Calibri"/>
                <a:cs typeface="Calibri"/>
              </a:rPr>
              <a:t>υ</a:t>
            </a:r>
            <a:endParaRPr sz="1050">
              <a:latin typeface="Calibri"/>
              <a:cs typeface="Calibri"/>
            </a:endParaRPr>
          </a:p>
          <a:p>
            <a:pPr marL="603885" indent="-286385">
              <a:lnSpc>
                <a:spcPts val="1635"/>
              </a:lnSpc>
              <a:buSzPct val="133333"/>
              <a:buAutoNum type="arabicPeriod"/>
              <a:tabLst>
                <a:tab pos="603250" algn="l"/>
                <a:tab pos="603885" algn="l"/>
              </a:tabLst>
            </a:pP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Έλλειψη</a:t>
            </a:r>
            <a:r>
              <a:rPr sz="1050" b="1" spc="-2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b="1" spc="-15" dirty="0">
                <a:solidFill>
                  <a:srgbClr val="364150"/>
                </a:solidFill>
                <a:latin typeface="Calibri"/>
                <a:cs typeface="Calibri"/>
              </a:rPr>
              <a:t>ενσυναίσθησης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>
              <a:latin typeface="Calibri"/>
              <a:cs typeface="Calibri"/>
            </a:endParaRPr>
          </a:p>
          <a:p>
            <a:pPr marL="12700">
              <a:lnSpc>
                <a:spcPts val="1285"/>
              </a:lnSpc>
            </a:pPr>
            <a:r>
              <a:rPr sz="1100" b="1" spc="-15" dirty="0">
                <a:solidFill>
                  <a:srgbClr val="364150"/>
                </a:solidFill>
                <a:latin typeface="Calibri"/>
                <a:cs typeface="Calibri"/>
              </a:rPr>
              <a:t>Τεχνικές</a:t>
            </a:r>
            <a:r>
              <a:rPr sz="1100" b="1" spc="-4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100" b="1" spc="-15" dirty="0">
                <a:solidFill>
                  <a:srgbClr val="364150"/>
                </a:solidFill>
                <a:latin typeface="Calibri"/>
                <a:cs typeface="Calibri"/>
              </a:rPr>
              <a:t>επίθεσης:</a:t>
            </a:r>
            <a:endParaRPr sz="1100">
              <a:latin typeface="Calibri"/>
              <a:cs typeface="Calibri"/>
            </a:endParaRPr>
          </a:p>
          <a:p>
            <a:pPr marL="603885" indent="-286385">
              <a:lnSpc>
                <a:spcPts val="1560"/>
              </a:lnSpc>
              <a:buSzPct val="133333"/>
              <a:buAutoNum type="arabicPeriod"/>
              <a:tabLst>
                <a:tab pos="603250" algn="l"/>
                <a:tab pos="603885" algn="l"/>
              </a:tabLst>
            </a:pP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Phishing:</a:t>
            </a:r>
            <a:r>
              <a:rPr sz="1050" b="1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Οι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επιτιθέμενοι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χρησιμοποιούν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τεχνικές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κοινωνικής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μηχανικής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για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τα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άτομα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ώστε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να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αποκαλύψουν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ευαίσθητες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πληροφορίες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ή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να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κάνουν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κλικ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σε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κακόβουλους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 marL="603885" indent="-286385">
              <a:lnSpc>
                <a:spcPts val="1525"/>
              </a:lnSpc>
              <a:buSzPct val="133333"/>
              <a:buAutoNum type="arabicPeriod"/>
              <a:tabLst>
                <a:tab pos="603250" algn="l"/>
                <a:tab pos="603885" algn="l"/>
              </a:tabLst>
            </a:pP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Κακόβουλο</a:t>
            </a:r>
            <a:r>
              <a:rPr sz="1050" b="1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λογισμικό:</a:t>
            </a:r>
            <a:r>
              <a:rPr sz="1050" b="1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Οι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επιτιθέμενοι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εκτελούν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διάφορες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διαδικασίες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μεταφοράς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κώδικα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από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ανάπτυξη</a:t>
            </a:r>
            <a:r>
              <a:rPr sz="1050" spc="26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χρήση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παραγωγής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για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να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παραβιάσουν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τα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συστήματα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και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δεδομένα.</a:t>
            </a:r>
            <a:endParaRPr sz="1050">
              <a:latin typeface="Calibri"/>
              <a:cs typeface="Calibri"/>
            </a:endParaRPr>
          </a:p>
          <a:p>
            <a:pPr marL="603885" marR="1388745" indent="-287020">
              <a:lnSpc>
                <a:spcPct val="84800"/>
              </a:lnSpc>
              <a:spcBef>
                <a:spcPts val="185"/>
              </a:spcBef>
              <a:buSzPct val="133333"/>
              <a:buAutoNum type="arabicPeriod"/>
              <a:tabLst>
                <a:tab pos="603250" algn="l"/>
                <a:tab pos="603885" algn="l"/>
              </a:tabLst>
            </a:pP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Προηγμένες</a:t>
            </a:r>
            <a:r>
              <a:rPr sz="1050" b="1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Επίμονες</a:t>
            </a:r>
            <a:r>
              <a:rPr sz="1050" b="1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Απειλές</a:t>
            </a:r>
            <a:r>
              <a:rPr sz="1050" b="1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364150"/>
                </a:solidFill>
                <a:latin typeface="Calibri"/>
                <a:cs typeface="Calibri"/>
              </a:rPr>
              <a:t>APT):</a:t>
            </a:r>
            <a:r>
              <a:rPr sz="1050" b="1" spc="2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Οι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επιτιθέμενοι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που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χρηματοδοτούνται</a:t>
            </a:r>
            <a:r>
              <a:rPr sz="1050" spc="2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από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κράτη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χρησιμοποιούν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APT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(Advanced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Persistent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Threat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-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Προηγμένη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Επίμονη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Απειλή)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για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να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διεισδύσουν</a:t>
            </a:r>
            <a:r>
              <a:rPr sz="1050" spc="-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και να διατηρήσουν μακροπρόθεσμη πρόσβαση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σε συστήματα-στόχους </a:t>
            </a:r>
            <a:r>
              <a:rPr sz="1050" spc="-15" dirty="0">
                <a:solidFill>
                  <a:srgbClr val="364150"/>
                </a:solidFill>
                <a:latin typeface="Calibri"/>
                <a:cs typeface="Calibri"/>
              </a:rPr>
              <a:t>διακριτικά.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ts val="1285"/>
              </a:lnSpc>
            </a:pPr>
            <a:r>
              <a:rPr sz="1100" b="1" spc="-15" dirty="0">
                <a:solidFill>
                  <a:srgbClr val="364150"/>
                </a:solidFill>
                <a:latin typeface="Calibri"/>
                <a:cs typeface="Calibri"/>
              </a:rPr>
              <a:t>Ψυχολογικοί</a:t>
            </a:r>
            <a:r>
              <a:rPr sz="1100" b="1" spc="-3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100" b="1" spc="-15" dirty="0">
                <a:solidFill>
                  <a:srgbClr val="364150"/>
                </a:solidFill>
                <a:latin typeface="Calibri"/>
                <a:cs typeface="Calibri"/>
              </a:rPr>
              <a:t>παράγοντες:</a:t>
            </a:r>
            <a:endParaRPr sz="1100">
              <a:latin typeface="Calibri"/>
              <a:cs typeface="Calibri"/>
            </a:endParaRPr>
          </a:p>
          <a:p>
            <a:pPr marL="603885" indent="-286385">
              <a:lnSpc>
                <a:spcPts val="1600"/>
              </a:lnSpc>
              <a:buSzPct val="133333"/>
              <a:buAutoNum type="arabicPeriod"/>
              <a:tabLst>
                <a:tab pos="603250" algn="l"/>
                <a:tab pos="603885" algn="l"/>
              </a:tabLst>
            </a:pP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αίσθηση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δύναμης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και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ελέγχου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όταν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παραβιάζουν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επιτυχώς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συστήματα,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οδηγώντας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σε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έναν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εθισμού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στο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15" dirty="0">
                <a:solidFill>
                  <a:srgbClr val="364150"/>
                </a:solidFill>
                <a:latin typeface="Calibri"/>
                <a:cs typeface="Calibri"/>
              </a:rPr>
              <a:t>κυβερνοέγκλημα.</a:t>
            </a:r>
            <a:endParaRPr sz="1050">
              <a:latin typeface="Calibri"/>
              <a:cs typeface="Calibri"/>
            </a:endParaRPr>
          </a:p>
          <a:p>
            <a:pPr marL="603885" indent="-286385">
              <a:lnSpc>
                <a:spcPts val="1635"/>
              </a:lnSpc>
              <a:buSzPct val="133333"/>
              <a:buAutoNum type="arabicPeriod"/>
              <a:tabLst>
                <a:tab pos="603250" algn="l"/>
                <a:tab pos="603885" algn="l"/>
              </a:tabLst>
            </a:pP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δικαιολογούν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τις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πράξεις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τους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πιστεύοντας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ότι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εκθέτουν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τις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Ευπάθειες</a:t>
            </a:r>
            <a:r>
              <a:rPr sz="1050" spc="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ή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ότι</a:t>
            </a:r>
            <a:r>
              <a:rPr sz="1050" spc="15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αγωνίζονται</a:t>
            </a:r>
            <a:r>
              <a:rPr sz="105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για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σκοπό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που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364150"/>
                </a:solidFill>
                <a:latin typeface="Calibri"/>
                <a:cs typeface="Calibri"/>
              </a:rPr>
              <a:t>θεωρούν</a:t>
            </a:r>
            <a:r>
              <a:rPr sz="1050" spc="10" dirty="0">
                <a:solidFill>
                  <a:srgbClr val="364150"/>
                </a:solidFill>
                <a:latin typeface="Calibri"/>
                <a:cs typeface="Calibri"/>
              </a:rPr>
              <a:t> </a:t>
            </a:r>
            <a:r>
              <a:rPr sz="1050" spc="-15" dirty="0">
                <a:solidFill>
                  <a:srgbClr val="364150"/>
                </a:solidFill>
                <a:latin typeface="Calibri"/>
                <a:cs typeface="Calibri"/>
              </a:rPr>
              <a:t>δίκαιο.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18302" y="6317297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Calibri"/>
                <a:cs typeface="Calibri"/>
              </a:rPr>
              <a:t>3</a:t>
            </a:r>
            <a:r>
              <a:rPr sz="800" spc="40" dirty="0"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61377" rIns="0" bIns="0" rtlCol="0">
            <a:spAutoFit/>
          </a:bodyPr>
          <a:lstStyle/>
          <a:p>
            <a:pPr marL="5890895" marR="5080">
              <a:lnSpc>
                <a:spcPts val="2590"/>
              </a:lnSpc>
              <a:spcBef>
                <a:spcPts val="425"/>
              </a:spcBef>
            </a:pPr>
            <a:r>
              <a:rPr sz="2400" spc="185" dirty="0">
                <a:solidFill>
                  <a:srgbClr val="FFFFFF"/>
                </a:solidFill>
              </a:rPr>
              <a:t>Ευπάθεια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85" dirty="0">
                <a:solidFill>
                  <a:srgbClr val="FFFFFF"/>
                </a:solidFill>
              </a:rPr>
              <a:t>ανθρώπων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45" dirty="0">
                <a:solidFill>
                  <a:srgbClr val="FFFFFF"/>
                </a:solidFill>
              </a:rPr>
              <a:t>στην </a:t>
            </a:r>
            <a:r>
              <a:rPr sz="2400" spc="150" dirty="0">
                <a:solidFill>
                  <a:srgbClr val="FFFFFF"/>
                </a:solidFill>
              </a:rPr>
              <a:t> </a:t>
            </a:r>
            <a:r>
              <a:rPr sz="2400" spc="185" dirty="0">
                <a:solidFill>
                  <a:srgbClr val="FFFFFF"/>
                </a:solidFill>
              </a:rPr>
              <a:t>κυβερνοασφάλεια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160" dirty="0">
                <a:solidFill>
                  <a:srgbClr val="FFFFFF"/>
                </a:solidFill>
              </a:rPr>
              <a:t>του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165" dirty="0">
                <a:solidFill>
                  <a:srgbClr val="FFFFFF"/>
                </a:solidFill>
              </a:rPr>
              <a:t>ενεργειακού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70" dirty="0">
                <a:solidFill>
                  <a:srgbClr val="FFFFFF"/>
                </a:solidFill>
              </a:rPr>
              <a:t>τομέα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6685280" y="2615247"/>
            <a:ext cx="4559935" cy="2846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20" dirty="0">
                <a:solidFill>
                  <a:srgbClr val="FFB800"/>
                </a:solidFill>
                <a:latin typeface="Calibri"/>
                <a:cs typeface="Calibri"/>
              </a:rPr>
              <a:t>Επιπτώσεις</a:t>
            </a:r>
            <a:r>
              <a:rPr sz="1800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του</a:t>
            </a:r>
            <a:r>
              <a:rPr sz="1800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35" dirty="0">
                <a:solidFill>
                  <a:srgbClr val="FFB800"/>
                </a:solidFill>
                <a:latin typeface="Calibri"/>
                <a:cs typeface="Calibri"/>
              </a:rPr>
              <a:t>ανθρώπινου</a:t>
            </a:r>
            <a:r>
              <a:rPr sz="1800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σφάλματος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287020" marR="1158875" indent="-274320">
              <a:lnSpc>
                <a:spcPct val="94900"/>
              </a:lnSpc>
              <a:spcBef>
                <a:spcPts val="129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Τύποι </a:t>
            </a: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ανθρώπινων </a:t>
            </a:r>
            <a:r>
              <a:rPr sz="1350" spc="105" dirty="0">
                <a:solidFill>
                  <a:srgbClr val="FFFFFF"/>
                </a:solidFill>
                <a:latin typeface="Calibri"/>
                <a:cs typeface="Calibri"/>
              </a:rPr>
              <a:t>σφαλμάτων 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350" spc="80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350" spc="-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συνέπειές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3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350" spc="-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350">
              <a:latin typeface="Calibri"/>
              <a:cs typeface="Calibri"/>
            </a:endParaRPr>
          </a:p>
          <a:p>
            <a:pPr marL="287020" marR="5080" indent="-274320">
              <a:lnSpc>
                <a:spcPct val="120900"/>
              </a:lnSpc>
              <a:spcBef>
                <a:spcPts val="16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Μέθοδοι 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τη </a:t>
            </a: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μείωση των σφαλμάτων, </a:t>
            </a:r>
            <a:r>
              <a:rPr sz="1350" spc="105" dirty="0">
                <a:solidFill>
                  <a:srgbClr val="FFFFFF"/>
                </a:solidFill>
                <a:latin typeface="Calibri"/>
                <a:cs typeface="Calibri"/>
              </a:rPr>
              <a:t>όπως </a:t>
            </a:r>
            <a:r>
              <a:rPr sz="135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απλούστευση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r>
              <a:rPr sz="13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FFFFFF"/>
                </a:solidFill>
                <a:latin typeface="Calibri"/>
                <a:cs typeface="Calibri"/>
              </a:rPr>
              <a:t>διαδικασιών.</a:t>
            </a:r>
            <a:endParaRPr sz="1350">
              <a:latin typeface="Calibri"/>
              <a:cs typeface="Calibri"/>
            </a:endParaRPr>
          </a:p>
          <a:p>
            <a:pPr marL="287020" marR="984250" indent="-274320">
              <a:lnSpc>
                <a:spcPct val="92400"/>
              </a:lnSpc>
              <a:spcBef>
                <a:spcPts val="59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5" dirty="0">
                <a:solidFill>
                  <a:srgbClr val="FFFFFF"/>
                </a:solidFill>
                <a:latin typeface="Calibri"/>
                <a:cs typeface="Calibri"/>
              </a:rPr>
              <a:t>αναφοράς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350" spc="-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διαχείρισης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σφαλμάτων.</a:t>
            </a:r>
            <a:endParaRPr sz="13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5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3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ENISA</a:t>
            </a:r>
            <a:r>
              <a:rPr sz="135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(Ευρωπαϊκή</a:t>
            </a:r>
            <a:r>
              <a:rPr sz="135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Υπηρεσία</a:t>
            </a:r>
            <a:r>
              <a:rPr sz="135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Κυβερνοασφάλ</a:t>
            </a:r>
            <a:r>
              <a:rPr sz="13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ειας)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969" y="6256972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832" y="6100127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1622" rIns="0" bIns="0" rtlCol="0">
            <a:spAutoFit/>
          </a:bodyPr>
          <a:lstStyle/>
          <a:p>
            <a:pPr marL="5890895" marR="5080">
              <a:lnSpc>
                <a:spcPts val="2590"/>
              </a:lnSpc>
              <a:spcBef>
                <a:spcPts val="425"/>
              </a:spcBef>
            </a:pPr>
            <a:r>
              <a:rPr sz="2400" spc="185" dirty="0">
                <a:solidFill>
                  <a:srgbClr val="FFFFFF"/>
                </a:solidFill>
              </a:rPr>
              <a:t>Ευπάθεια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85" dirty="0">
                <a:solidFill>
                  <a:srgbClr val="FFFFFF"/>
                </a:solidFill>
              </a:rPr>
              <a:t>ανθρώπων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45" dirty="0">
                <a:solidFill>
                  <a:srgbClr val="FFFFFF"/>
                </a:solidFill>
              </a:rPr>
              <a:t>στην </a:t>
            </a:r>
            <a:r>
              <a:rPr sz="2400" spc="150" dirty="0">
                <a:solidFill>
                  <a:srgbClr val="FFFFFF"/>
                </a:solidFill>
              </a:rPr>
              <a:t> </a:t>
            </a:r>
            <a:r>
              <a:rPr sz="2400" spc="185" dirty="0">
                <a:solidFill>
                  <a:srgbClr val="FFFFFF"/>
                </a:solidFill>
              </a:rPr>
              <a:t>κυβερνοασφάλεια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160" dirty="0">
                <a:solidFill>
                  <a:srgbClr val="FFFFFF"/>
                </a:solidFill>
              </a:rPr>
              <a:t>του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165" dirty="0">
                <a:solidFill>
                  <a:srgbClr val="FFFFFF"/>
                </a:solidFill>
              </a:rPr>
              <a:t>ενεργειακού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70" dirty="0">
                <a:solidFill>
                  <a:srgbClr val="FFFFFF"/>
                </a:solidFill>
              </a:rPr>
              <a:t>τομέα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6691630" y="1893570"/>
            <a:ext cx="3322320" cy="54546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>
              <a:lnSpc>
                <a:spcPts val="1930"/>
              </a:lnSpc>
              <a:spcBef>
                <a:spcPts val="355"/>
              </a:spcBef>
            </a:pPr>
            <a:r>
              <a:rPr sz="1800" spc="130" dirty="0">
                <a:solidFill>
                  <a:srgbClr val="FFB800"/>
                </a:solidFill>
                <a:latin typeface="Calibri"/>
                <a:cs typeface="Calibri"/>
              </a:rPr>
              <a:t>Εκπαίδευση</a:t>
            </a:r>
            <a:r>
              <a:rPr sz="1800" spc="4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14" dirty="0">
                <a:solidFill>
                  <a:srgbClr val="FFB800"/>
                </a:solidFill>
                <a:latin typeface="Calibri"/>
                <a:cs typeface="Calibri"/>
              </a:rPr>
              <a:t>για</a:t>
            </a:r>
            <a:r>
              <a:rPr sz="1800" spc="4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τη</a:t>
            </a:r>
            <a:r>
              <a:rPr sz="1800" spc="4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35" dirty="0">
                <a:solidFill>
                  <a:srgbClr val="FFB800"/>
                </a:solidFill>
                <a:latin typeface="Calibri"/>
                <a:cs typeface="Calibri"/>
              </a:rPr>
              <a:t>μείωση</a:t>
            </a:r>
            <a:r>
              <a:rPr sz="1800" spc="5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FFB800"/>
                </a:solidFill>
                <a:latin typeface="Calibri"/>
                <a:cs typeface="Calibri"/>
              </a:rPr>
              <a:t>του </a:t>
            </a:r>
            <a:r>
              <a:rPr sz="1800" spc="-39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35" dirty="0">
                <a:solidFill>
                  <a:srgbClr val="FFB800"/>
                </a:solidFill>
                <a:latin typeface="Calibri"/>
                <a:cs typeface="Calibri"/>
              </a:rPr>
              <a:t>ανθρώπινου</a:t>
            </a:r>
            <a:r>
              <a:rPr sz="1800" spc="5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σφάλματος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2537459"/>
            <a:ext cx="4649470" cy="2416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565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200" spc="12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στοχευμένων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προγραμμάτων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κατάρτισης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endParaRPr sz="1200">
              <a:latin typeface="Calibri"/>
              <a:cs typeface="Calibri"/>
            </a:endParaRPr>
          </a:p>
          <a:p>
            <a:pPr marL="287020">
              <a:lnSpc>
                <a:spcPts val="1385"/>
              </a:lnSpc>
            </a:pP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διευθυνσιοδότηση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συγκεκριμένων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ευπαθειών.</a:t>
            </a:r>
            <a:endParaRPr sz="12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14"/>
              </a:spcBef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Προσομοίωση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295"/>
              </a:spcBef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Gamification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295"/>
              </a:spcBef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114" dirty="0">
                <a:solidFill>
                  <a:srgbClr val="FFFFFF"/>
                </a:solidFill>
                <a:latin typeface="Calibri"/>
                <a:cs typeface="Calibri"/>
              </a:rPr>
              <a:t>Μάθηση</a:t>
            </a:r>
            <a:r>
              <a:rPr sz="10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10" dirty="0">
                <a:solidFill>
                  <a:srgbClr val="FFFFFF"/>
                </a:solidFill>
                <a:latin typeface="Calibri"/>
                <a:cs typeface="Calibri"/>
              </a:rPr>
              <a:t>βάση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Calibri"/>
                <a:cs typeface="Calibri"/>
              </a:rPr>
              <a:t>σενάρια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290"/>
              </a:spcBef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Συνεχής</a:t>
            </a:r>
            <a:r>
              <a:rPr sz="10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μάθηση</a:t>
            </a:r>
            <a:endParaRPr sz="1050">
              <a:latin typeface="Calibri"/>
              <a:cs typeface="Calibri"/>
            </a:endParaRPr>
          </a:p>
          <a:p>
            <a:pPr marL="287020" marR="843915" indent="-274320">
              <a:lnSpc>
                <a:spcPct val="1211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200" spc="11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προσομοίωσης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ασκήσεων </a:t>
            </a:r>
            <a:r>
              <a:rPr sz="1200" spc="-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ενίσχυση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Calibri"/>
                <a:cs typeface="Calibri"/>
              </a:rPr>
              <a:t>σωστών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συμπεριφορών.</a:t>
            </a:r>
            <a:endParaRPr sz="1200">
              <a:latin typeface="Calibri"/>
              <a:cs typeface="Calibri"/>
            </a:endParaRPr>
          </a:p>
          <a:p>
            <a:pPr marL="287020" marR="5080" indent="-274320">
              <a:lnSpc>
                <a:spcPct val="92400"/>
              </a:lnSpc>
              <a:spcBef>
                <a:spcPts val="59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Συνεχής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βελτίωση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προγραμμάτων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εκπαίδευσης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Calibri"/>
                <a:cs typeface="Calibri"/>
              </a:rPr>
              <a:t>βάση </a:t>
            </a:r>
            <a:r>
              <a:rPr sz="1200" spc="-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ανατροφοδότηση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περιστατικών.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969" y="5906452"/>
            <a:ext cx="660971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Όνομα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Ενέργεια: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κυβερνοχώρ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99449" y="5952490"/>
            <a:ext cx="81280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751195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61377" rIns="0" bIns="0" rtlCol="0">
            <a:spAutoFit/>
          </a:bodyPr>
          <a:lstStyle/>
          <a:p>
            <a:pPr marL="5920105" marR="5080">
              <a:lnSpc>
                <a:spcPts val="2590"/>
              </a:lnSpc>
              <a:spcBef>
                <a:spcPts val="425"/>
              </a:spcBef>
            </a:pPr>
            <a:r>
              <a:rPr sz="2400" spc="185" dirty="0">
                <a:solidFill>
                  <a:srgbClr val="FFFFFF"/>
                </a:solidFill>
              </a:rPr>
              <a:t>Ευπάθεια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85" dirty="0">
                <a:solidFill>
                  <a:srgbClr val="FFFFFF"/>
                </a:solidFill>
              </a:rPr>
              <a:t>ανθρώπων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45" dirty="0">
                <a:solidFill>
                  <a:srgbClr val="FFFFFF"/>
                </a:solidFill>
              </a:rPr>
              <a:t>στην </a:t>
            </a:r>
            <a:r>
              <a:rPr sz="2400" spc="150" dirty="0">
                <a:solidFill>
                  <a:srgbClr val="FFFFFF"/>
                </a:solidFill>
              </a:rPr>
              <a:t> </a:t>
            </a:r>
            <a:r>
              <a:rPr sz="2400" spc="185" dirty="0">
                <a:solidFill>
                  <a:srgbClr val="FFFFFF"/>
                </a:solidFill>
              </a:rPr>
              <a:t>κυβερνοασφάλεια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160" dirty="0">
                <a:solidFill>
                  <a:srgbClr val="FFFFFF"/>
                </a:solidFill>
              </a:rPr>
              <a:t>του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165" dirty="0">
                <a:solidFill>
                  <a:srgbClr val="FFFFFF"/>
                </a:solidFill>
              </a:rPr>
              <a:t>ενεργειακού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70" dirty="0">
                <a:solidFill>
                  <a:srgbClr val="FFFFFF"/>
                </a:solidFill>
              </a:rPr>
              <a:t>τομέα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6685280" y="2564765"/>
            <a:ext cx="5005070" cy="339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1285">
              <a:lnSpc>
                <a:spcPct val="127800"/>
              </a:lnSpc>
              <a:spcBef>
                <a:spcPts val="100"/>
              </a:spcBef>
            </a:pPr>
            <a:r>
              <a:rPr sz="1800" spc="140" dirty="0" err="1">
                <a:solidFill>
                  <a:srgbClr val="FFB800"/>
                </a:solidFill>
                <a:latin typeface="Calibri"/>
                <a:cs typeface="Calibri"/>
              </a:rPr>
              <a:t>Ενίσχυση</a:t>
            </a:r>
            <a:r>
              <a:rPr sz="1800" spc="10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5" dirty="0" err="1">
                <a:solidFill>
                  <a:srgbClr val="FFB800"/>
                </a:solidFill>
                <a:latin typeface="Calibri"/>
                <a:cs typeface="Calibri"/>
              </a:rPr>
              <a:t>Ευ</a:t>
            </a:r>
            <a:r>
              <a:rPr sz="1800" spc="165" dirty="0">
                <a:solidFill>
                  <a:srgbClr val="FFB800"/>
                </a:solidFill>
                <a:latin typeface="Calibri"/>
                <a:cs typeface="Calibri"/>
              </a:rPr>
              <a:t>αισθητοποίηση</a:t>
            </a:r>
            <a:r>
              <a:rPr lang="el-GR" spc="165" dirty="0">
                <a:solidFill>
                  <a:srgbClr val="FFB800"/>
                </a:solidFill>
                <a:latin typeface="Calibri"/>
                <a:cs typeface="Calibri"/>
              </a:rPr>
              <a:t>ς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3421213"/>
            <a:ext cx="5001895" cy="2663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38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4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επίγνωσης</a:t>
            </a:r>
            <a:r>
              <a:rPr sz="14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κατάστασης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πρόληψη</a:t>
            </a:r>
            <a:r>
              <a:rPr sz="14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endParaRPr sz="1400" dirty="0">
              <a:latin typeface="Calibri"/>
              <a:cs typeface="Calibri"/>
            </a:endParaRPr>
          </a:p>
          <a:p>
            <a:pPr marL="287020">
              <a:lnSpc>
                <a:spcPts val="1210"/>
              </a:lnSpc>
            </a:pP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σφαλμάτων.</a:t>
            </a:r>
            <a:endParaRPr sz="1400" dirty="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40"/>
              </a:spcBef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00" spc="25" dirty="0">
                <a:solidFill>
                  <a:srgbClr val="FFFFFF"/>
                </a:solidFill>
                <a:latin typeface="Calibri"/>
                <a:cs typeface="Calibri"/>
              </a:rPr>
              <a:t>Endsly</a:t>
            </a:r>
            <a:endParaRPr sz="1100" dirty="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59"/>
              </a:spcBef>
              <a:buSzPct val="14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Αντίληψη</a:t>
            </a:r>
            <a:endParaRPr sz="1000" dirty="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65"/>
              </a:spcBef>
              <a:buSzPct val="14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Κατανόηση</a:t>
            </a:r>
            <a:endParaRPr sz="1000" dirty="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60"/>
              </a:spcBef>
              <a:buSzPct val="14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Προβολή</a:t>
            </a:r>
            <a:endParaRPr sz="1000" dirty="0">
              <a:latin typeface="Calibri"/>
              <a:cs typeface="Calibri"/>
            </a:endParaRPr>
          </a:p>
          <a:p>
            <a:pPr marL="287020" marR="697230" indent="-274320">
              <a:lnSpc>
                <a:spcPct val="92300"/>
              </a:lnSpc>
              <a:spcBef>
                <a:spcPts val="434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Εργαλεία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τεχνολογίες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υποστήριξη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επίγνωσης</a:t>
            </a:r>
            <a:r>
              <a:rPr sz="14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400" spc="-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κατάστασης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κυβερνοασφάλεια.</a:t>
            </a:r>
            <a:endParaRPr sz="1400" dirty="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40"/>
              </a:spcBef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Προσαρμοσμένες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βιωσιμότητες</a:t>
            </a:r>
            <a:endParaRPr sz="1100" dirty="0">
              <a:latin typeface="Calibri"/>
              <a:cs typeface="Calibri"/>
            </a:endParaRPr>
          </a:p>
          <a:p>
            <a:pPr marL="287020" marR="80645" indent="-274320">
              <a:lnSpc>
                <a:spcPct val="92300"/>
              </a:lnSpc>
              <a:spcBef>
                <a:spcPts val="434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Ολοκληρώνω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επίγνωση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κατάστασης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4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καθημερινές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λειτουργίες </a:t>
            </a:r>
            <a:r>
              <a:rPr sz="1400" spc="-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4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λήψη</a:t>
            </a:r>
            <a:r>
              <a:rPr sz="14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αποφάσεων.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969" y="6352540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6285865"/>
            <a:ext cx="3293427" cy="5721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0402" y="474027"/>
            <a:ext cx="8987154" cy="61817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5294" y="83820"/>
            <a:ext cx="1074610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B800"/>
                </a:solidFill>
                <a:latin typeface="Calibri"/>
                <a:cs typeface="Calibri"/>
              </a:rPr>
              <a:t>Επίγνωση</a:t>
            </a:r>
            <a:r>
              <a:rPr sz="2400" b="1" spc="13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Calibri"/>
                <a:cs typeface="Calibri"/>
              </a:rPr>
              <a:t>της</a:t>
            </a:r>
            <a:r>
              <a:rPr sz="2400" b="1" spc="13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Calibri"/>
                <a:cs typeface="Calibri"/>
              </a:rPr>
              <a:t>κατάστασης</a:t>
            </a:r>
            <a:r>
              <a:rPr sz="2400" b="1" spc="13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B800"/>
                </a:solidFill>
                <a:latin typeface="Calibri"/>
                <a:cs typeface="Calibri"/>
              </a:rPr>
              <a:t>στον</a:t>
            </a:r>
            <a:r>
              <a:rPr sz="2400" b="1" spc="13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Calibri"/>
                <a:cs typeface="Calibri"/>
              </a:rPr>
              <a:t>κυβερνοχώρο</a:t>
            </a:r>
            <a:r>
              <a:rPr sz="2400" b="1" spc="13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lang="el-GR" sz="2400" b="1" spc="135" dirty="0">
                <a:solidFill>
                  <a:srgbClr val="FFB800"/>
                </a:solidFill>
                <a:latin typeface="Calibri"/>
                <a:cs typeface="Calibri"/>
              </a:rPr>
              <a:t>(</a:t>
            </a:r>
            <a:r>
              <a:rPr sz="2400" b="1" spc="-5" dirty="0">
                <a:solidFill>
                  <a:srgbClr val="FFB800"/>
                </a:solidFill>
                <a:latin typeface="Arial"/>
                <a:cs typeface="Arial"/>
              </a:rPr>
              <a:t>CSA)</a:t>
            </a:r>
            <a:r>
              <a:rPr sz="2400" b="1" spc="5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Arial"/>
                <a:cs typeface="Arial"/>
              </a:rPr>
              <a:t>(Barford</a:t>
            </a:r>
            <a:r>
              <a:rPr sz="2400" b="1" spc="10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Arial"/>
                <a:cs typeface="Arial"/>
              </a:rPr>
              <a:t>et</a:t>
            </a:r>
            <a:r>
              <a:rPr sz="2400" b="1" spc="10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Arial"/>
                <a:cs typeface="Arial"/>
              </a:rPr>
              <a:t>al.,</a:t>
            </a:r>
            <a:r>
              <a:rPr sz="2400" b="1" spc="10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B800"/>
                </a:solidFill>
                <a:latin typeface="Arial"/>
                <a:cs typeface="Arial"/>
              </a:rPr>
              <a:t>2009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/>
          <p:nvPr/>
        </p:nvSpPr>
        <p:spPr>
          <a:xfrm>
            <a:off x="5379052" y="480755"/>
            <a:ext cx="4674236" cy="536803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>
              <a:buNone/>
            </a:pPr>
            <a:r>
              <a:rPr lang="el-GR" b="1" dirty="0">
                <a:solidFill>
                  <a:schemeClr val="bg1"/>
                </a:solidFill>
              </a:rPr>
              <a:t>Βασικά χαρακτηριστικά του </a:t>
            </a:r>
            <a:r>
              <a:rPr lang="el-GR" b="1" dirty="0" err="1">
                <a:solidFill>
                  <a:schemeClr val="bg1"/>
                </a:solidFill>
              </a:rPr>
              <a:t>IViz</a:t>
            </a:r>
            <a:r>
              <a:rPr lang="el-GR" b="1" dirty="0">
                <a:solidFill>
                  <a:schemeClr val="bg1"/>
                </a:solidFill>
              </a:rPr>
              <a:t>-OT:</a:t>
            </a:r>
            <a:endParaRPr lang="el-GR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dirty="0" err="1">
                <a:solidFill>
                  <a:schemeClr val="bg1"/>
                </a:solidFill>
              </a:rPr>
              <a:t>Οπτικοποιεί</a:t>
            </a:r>
            <a:r>
              <a:rPr lang="el-GR" dirty="0">
                <a:solidFill>
                  <a:schemeClr val="bg1"/>
                </a:solidFill>
              </a:rPr>
              <a:t> ειδοποιήσεις για την υποστήριξη της επιχειρησιακής επίγνωσης στους διαχειριστές δικτύου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Αντιστοιχεί τις ειδοποιήσεις σε πιθανά σενάρια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Διαθέτει προσαρμοσμένο API (</a:t>
            </a:r>
            <a:r>
              <a:rPr lang="el-GR" dirty="0" err="1">
                <a:solidFill>
                  <a:schemeClr val="bg1"/>
                </a:solidFill>
              </a:rPr>
              <a:t>διεπαφή</a:t>
            </a:r>
            <a:r>
              <a:rPr lang="el-GR" dirty="0">
                <a:solidFill>
                  <a:schemeClr val="bg1"/>
                </a:solidFill>
              </a:rPr>
              <a:t> προγραμματισμού εφαρμογών) και υποστηρίζει την ενσωμάτωση σεναρίων και βάσεων δεδομένων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Είναι συμβατό με συσκευές των κατασκευαστών</a:t>
            </a:r>
          </a:p>
          <a:p>
            <a:pPr>
              <a:buNone/>
            </a:pPr>
            <a:r>
              <a:rPr lang="el-GR" b="1" dirty="0">
                <a:solidFill>
                  <a:schemeClr val="bg1"/>
                </a:solidFill>
              </a:rPr>
              <a:t>Βασικά χαρακτηριστικά του HIDES:</a:t>
            </a:r>
            <a:endParaRPr lang="el-GR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Ανιχνεύει επιθέσεις που στοχεύουν τόσο σε IT όσο και σε SCADA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Συγκεντρώνει δεδομένα για ενοποίηση αρχείων καταγραφής και πληροφορίας από το δίκτυο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 err="1">
                <a:solidFill>
                  <a:schemeClr val="bg1"/>
                </a:solidFill>
              </a:rPr>
              <a:t>Οπτικοποιεί</a:t>
            </a:r>
            <a:r>
              <a:rPr lang="el-GR" dirty="0">
                <a:solidFill>
                  <a:schemeClr val="bg1"/>
                </a:solidFill>
              </a:rPr>
              <a:t> το δίκτυο στον πίνακα ελέγχου για την ενίσχυση της επιχειρησιακής επίγνωσης</a:t>
            </a:r>
          </a:p>
          <a:p>
            <a:endParaRPr lang="el-GR" dirty="0">
              <a:solidFill>
                <a:schemeClr val="bg1"/>
              </a:solidFill>
            </a:endParaRPr>
          </a:p>
          <a:p>
            <a:endParaRPr dirty="0">
              <a:solidFill>
                <a:schemeClr val="bg1"/>
              </a:solidFill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968" y="-14922"/>
            <a:ext cx="12759664" cy="6854825"/>
            <a:chOff x="-567664" y="-5551"/>
            <a:chExt cx="12759664" cy="685482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20885" y="-5551"/>
              <a:ext cx="2571115" cy="68548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67664" y="404378"/>
              <a:ext cx="5236832" cy="3414993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26970" y="154940"/>
            <a:ext cx="4580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65" dirty="0">
                <a:solidFill>
                  <a:srgbClr val="FFB800"/>
                </a:solidFill>
                <a:latin typeface="Calibri"/>
                <a:cs typeface="Calibri"/>
              </a:rPr>
              <a:t>Ενίσχυση</a:t>
            </a:r>
            <a:r>
              <a:rPr sz="1800" spc="8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50" dirty="0">
                <a:solidFill>
                  <a:srgbClr val="FFB800"/>
                </a:solidFill>
                <a:latin typeface="Calibri"/>
                <a:cs typeface="Calibri"/>
              </a:rPr>
              <a:t>της</a:t>
            </a:r>
            <a:r>
              <a:rPr sz="1800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0" dirty="0">
                <a:solidFill>
                  <a:srgbClr val="FFB800"/>
                </a:solidFill>
                <a:latin typeface="Calibri"/>
                <a:cs typeface="Calibri"/>
              </a:rPr>
              <a:t>επίγνωσης</a:t>
            </a:r>
            <a:r>
              <a:rPr sz="1800" spc="6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0" dirty="0">
                <a:solidFill>
                  <a:srgbClr val="FFB800"/>
                </a:solidFill>
                <a:latin typeface="Calibri"/>
                <a:cs typeface="Calibri"/>
              </a:rPr>
              <a:t>της</a:t>
            </a:r>
            <a:r>
              <a:rPr sz="1800" spc="8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75" dirty="0">
                <a:solidFill>
                  <a:srgbClr val="FFB800"/>
                </a:solidFill>
                <a:latin typeface="Calibri"/>
                <a:cs typeface="Calibri"/>
              </a:rPr>
              <a:t>κατάστασης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2969" y="6230302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41375"/>
            <a:ext cx="6162040" cy="7200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190" dirty="0"/>
              <a:t>Οργανωσιακή</a:t>
            </a:r>
            <a:r>
              <a:rPr sz="2400" spc="210" dirty="0"/>
              <a:t> </a:t>
            </a:r>
            <a:r>
              <a:rPr sz="2400" spc="175" dirty="0"/>
              <a:t>κουλτούρα,</a:t>
            </a:r>
            <a:r>
              <a:rPr sz="2400" spc="195" dirty="0"/>
              <a:t> </a:t>
            </a:r>
            <a:r>
              <a:rPr sz="2400" spc="180" dirty="0"/>
              <a:t>επικοινωνία</a:t>
            </a:r>
            <a:r>
              <a:rPr sz="2400" spc="220" dirty="0"/>
              <a:t> </a:t>
            </a:r>
            <a:r>
              <a:rPr sz="2400" spc="155" dirty="0"/>
              <a:t>και </a:t>
            </a:r>
            <a:r>
              <a:rPr sz="2400" spc="-585" dirty="0"/>
              <a:t> </a:t>
            </a:r>
            <a:r>
              <a:rPr sz="2400" spc="185" dirty="0"/>
              <a:t>κυβερνοασφάλεια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966469" y="1973579"/>
            <a:ext cx="4098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80" dirty="0">
                <a:latin typeface="Calibri"/>
                <a:cs typeface="Calibri"/>
              </a:rPr>
              <a:t>Ο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130" dirty="0">
                <a:latin typeface="Calibri"/>
                <a:cs typeface="Calibri"/>
              </a:rPr>
              <a:t>ρόλος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120" dirty="0">
                <a:latin typeface="Calibri"/>
                <a:cs typeface="Calibri"/>
              </a:rPr>
              <a:t>της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125" dirty="0">
                <a:latin typeface="Calibri"/>
                <a:cs typeface="Calibri"/>
              </a:rPr>
              <a:t>οργανωτικής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120" dirty="0">
                <a:latin typeface="Calibri"/>
                <a:cs typeface="Calibri"/>
              </a:rPr>
              <a:t>κουλτούρας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186112"/>
            <a:ext cx="5072380" cy="278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5925"/>
              <a:buFont typeface="Arial"/>
              <a:buChar char="•"/>
              <a:tabLst>
                <a:tab pos="104139" algn="l"/>
              </a:tabLst>
            </a:pPr>
            <a:r>
              <a:rPr sz="1350" spc="130" dirty="0">
                <a:latin typeface="Calibri"/>
                <a:cs typeface="Calibri"/>
              </a:rPr>
              <a:t>Ορισμός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και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αντίκτυπος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της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οργανωτικής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κουλτούρας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στην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ασφάλεια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στον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κυβερνοχώρο.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800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25925"/>
              <a:buFont typeface="Arial"/>
              <a:buChar char="•"/>
              <a:tabLst>
                <a:tab pos="103505" algn="l"/>
              </a:tabLst>
            </a:pPr>
            <a:r>
              <a:rPr sz="1350" spc="120" dirty="0">
                <a:latin typeface="Calibri"/>
                <a:cs typeface="Calibri"/>
              </a:rPr>
              <a:t>Χαρακτηριστικά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ισχυρής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κουλτούρας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κυβερνοασφάλειας.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0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85" dirty="0">
                <a:latin typeface="Calibri"/>
                <a:cs typeface="Calibri"/>
              </a:rPr>
              <a:t>Τιμές</a:t>
            </a:r>
            <a:r>
              <a:rPr sz="1350" spc="1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Lencioni,</a:t>
            </a:r>
            <a:r>
              <a:rPr sz="1350" spc="2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2002)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170" dirty="0">
                <a:latin typeface="Calibri"/>
                <a:cs typeface="Calibri"/>
              </a:rPr>
              <a:t>Προσκόλληση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και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175" dirty="0">
                <a:latin typeface="Calibri"/>
                <a:cs typeface="Calibri"/>
              </a:rPr>
              <a:t>συμμόρφωση</a:t>
            </a:r>
            <a:endParaRPr sz="1350">
              <a:latin typeface="Calibri"/>
              <a:cs typeface="Calibri"/>
            </a:endParaRPr>
          </a:p>
          <a:p>
            <a:pPr marL="104139" marR="123189" indent="-91440">
              <a:lnSpc>
                <a:spcPct val="134600"/>
              </a:lnSpc>
              <a:spcBef>
                <a:spcPts val="1485"/>
              </a:spcBef>
              <a:buClr>
                <a:srgbClr val="FFB800"/>
              </a:buClr>
              <a:buSzPct val="125925"/>
              <a:buFont typeface="Arial"/>
              <a:buChar char="•"/>
              <a:tabLst>
                <a:tab pos="103505" algn="l"/>
              </a:tabLst>
            </a:pPr>
            <a:r>
              <a:rPr sz="1350" spc="85" dirty="0">
                <a:latin typeface="Calibri"/>
                <a:cs typeface="Calibri"/>
              </a:rPr>
              <a:t>Στρατηγικές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για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την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καλλιέργεια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θετικής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κυβερνοασφάλειας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50" dirty="0">
                <a:latin typeface="Calibri"/>
                <a:cs typeface="Calibri"/>
              </a:rPr>
              <a:t>κουλτούρα.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6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130" dirty="0">
                <a:latin typeface="Calibri"/>
                <a:cs typeface="Calibri"/>
              </a:rPr>
              <a:t>Ψυχολογική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ασφάλεια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στο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χώρο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εργασίας</a:t>
            </a:r>
            <a:endParaRPr sz="1350">
              <a:latin typeface="Calibri"/>
              <a:cs typeface="Calibri"/>
            </a:endParaRPr>
          </a:p>
          <a:p>
            <a:pPr marL="131445">
              <a:lnSpc>
                <a:spcPct val="100000"/>
              </a:lnSpc>
              <a:spcBef>
                <a:spcPts val="865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41375"/>
            <a:ext cx="6162040" cy="7200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190" dirty="0"/>
              <a:t>Οργανωσιακή</a:t>
            </a:r>
            <a:r>
              <a:rPr sz="2400" spc="210" dirty="0"/>
              <a:t> </a:t>
            </a:r>
            <a:r>
              <a:rPr sz="2400" spc="175" dirty="0"/>
              <a:t>κουλτούρα,</a:t>
            </a:r>
            <a:r>
              <a:rPr sz="2400" spc="195" dirty="0"/>
              <a:t> </a:t>
            </a:r>
            <a:r>
              <a:rPr sz="2400" spc="180" dirty="0"/>
              <a:t>επικοινωνία</a:t>
            </a:r>
            <a:r>
              <a:rPr sz="2400" spc="220" dirty="0"/>
              <a:t> </a:t>
            </a:r>
            <a:r>
              <a:rPr sz="2400" spc="155" dirty="0"/>
              <a:t>και </a:t>
            </a:r>
            <a:r>
              <a:rPr sz="2400" spc="-585" dirty="0"/>
              <a:t> </a:t>
            </a:r>
            <a:r>
              <a:rPr sz="2400" spc="185" dirty="0"/>
              <a:t>κυβερνοασφάλεια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966469" y="1974532"/>
            <a:ext cx="2739390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140" dirty="0">
                <a:latin typeface="Calibri"/>
                <a:cs typeface="Calibri"/>
              </a:rPr>
              <a:t>Αποτελεσματική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επικοινωνία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για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την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κυβερνοασφάλεια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127057"/>
            <a:ext cx="5574030" cy="1324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050" spc="70" dirty="0">
                <a:latin typeface="Calibri"/>
                <a:cs typeface="Calibri"/>
              </a:rPr>
              <a:t>Αρχές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αποτελεσματικής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επικοινωνίας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στην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κυβερνοασφάλεια.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050" spc="75" dirty="0">
                <a:latin typeface="Calibri"/>
                <a:cs typeface="Calibri"/>
              </a:rPr>
              <a:t>Ξεπερνώντας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εμπόδια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στην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αποτελεσματική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επικοινωνία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για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κυβερνοασφάλεια.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800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050" spc="105" dirty="0">
                <a:latin typeface="Calibri"/>
                <a:cs typeface="Calibri"/>
              </a:rPr>
              <a:t>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ρόλος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διαφανούς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επικοινωνίας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στην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αντιμετώπιση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περιστατικών.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3505" algn="l"/>
              </a:tabLst>
            </a:pPr>
            <a:r>
              <a:rPr sz="1050" spc="70" dirty="0">
                <a:latin typeface="Calibri"/>
                <a:cs typeface="Calibri"/>
              </a:rPr>
              <a:t>Δημοσιεύσεις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κυβερνοασφάλειας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969" y="5892482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52820" y="-310515"/>
            <a:ext cx="3348990" cy="6837680"/>
            <a:chOff x="7549832" y="8889"/>
            <a:chExt cx="3348990" cy="6837680"/>
          </a:xfrm>
        </p:grpSpPr>
        <p:sp>
          <p:nvSpPr>
            <p:cNvPr id="4" name="object 4"/>
            <p:cNvSpPr/>
            <p:nvPr/>
          </p:nvSpPr>
          <p:spPr>
            <a:xfrm>
              <a:off x="8358822" y="8889"/>
              <a:ext cx="2540000" cy="6837680"/>
            </a:xfrm>
            <a:custGeom>
              <a:avLst/>
              <a:gdLst/>
              <a:ahLst/>
              <a:cxnLst/>
              <a:rect l="l" t="t" r="r" b="b"/>
              <a:pathLst>
                <a:path w="2540000" h="6837680">
                  <a:moveTo>
                    <a:pt x="1145222" y="3148329"/>
                  </a:moveTo>
                  <a:lnTo>
                    <a:pt x="1098232" y="3154679"/>
                  </a:lnTo>
                  <a:lnTo>
                    <a:pt x="1055052" y="3172777"/>
                  </a:lnTo>
                  <a:lnTo>
                    <a:pt x="1017905" y="3201034"/>
                  </a:lnTo>
                  <a:lnTo>
                    <a:pt x="989012" y="3238499"/>
                  </a:lnTo>
                  <a:lnTo>
                    <a:pt x="970280" y="3283584"/>
                  </a:lnTo>
                  <a:lnTo>
                    <a:pt x="579120" y="4729162"/>
                  </a:lnTo>
                  <a:lnTo>
                    <a:pt x="5080" y="6821169"/>
                  </a:lnTo>
                  <a:lnTo>
                    <a:pt x="1270" y="6833869"/>
                  </a:lnTo>
                  <a:lnTo>
                    <a:pt x="0" y="6837680"/>
                  </a:lnTo>
                  <a:lnTo>
                    <a:pt x="26352" y="6837680"/>
                  </a:lnTo>
                  <a:lnTo>
                    <a:pt x="604520" y="4736782"/>
                  </a:lnTo>
                  <a:lnTo>
                    <a:pt x="995680" y="3291204"/>
                  </a:lnTo>
                  <a:lnTo>
                    <a:pt x="1016317" y="3245484"/>
                  </a:lnTo>
                  <a:lnTo>
                    <a:pt x="1049337" y="3209607"/>
                  </a:lnTo>
                  <a:lnTo>
                    <a:pt x="1091247" y="3185477"/>
                  </a:lnTo>
                  <a:lnTo>
                    <a:pt x="1138872" y="3174999"/>
                  </a:lnTo>
                  <a:lnTo>
                    <a:pt x="1239837" y="3174999"/>
                  </a:lnTo>
                  <a:lnTo>
                    <a:pt x="1193800" y="3154679"/>
                  </a:lnTo>
                  <a:lnTo>
                    <a:pt x="1145222" y="3148329"/>
                  </a:lnTo>
                  <a:close/>
                </a:path>
                <a:path w="2540000" h="6837680">
                  <a:moveTo>
                    <a:pt x="1239837" y="3174999"/>
                  </a:moveTo>
                  <a:lnTo>
                    <a:pt x="1138872" y="3174999"/>
                  </a:lnTo>
                  <a:lnTo>
                    <a:pt x="1188720" y="3180079"/>
                  </a:lnTo>
                  <a:lnTo>
                    <a:pt x="1243647" y="3207384"/>
                  </a:lnTo>
                  <a:lnTo>
                    <a:pt x="1283335" y="3253422"/>
                  </a:lnTo>
                  <a:lnTo>
                    <a:pt x="1303020" y="3311524"/>
                  </a:lnTo>
                  <a:lnTo>
                    <a:pt x="1303972" y="3342322"/>
                  </a:lnTo>
                  <a:lnTo>
                    <a:pt x="1298575" y="3373437"/>
                  </a:lnTo>
                  <a:lnTo>
                    <a:pt x="1041082" y="4324667"/>
                  </a:lnTo>
                  <a:lnTo>
                    <a:pt x="1034732" y="4373245"/>
                  </a:lnTo>
                  <a:lnTo>
                    <a:pt x="1041082" y="4420234"/>
                  </a:lnTo>
                  <a:lnTo>
                    <a:pt x="1058862" y="4463732"/>
                  </a:lnTo>
                  <a:lnTo>
                    <a:pt x="1061085" y="4466272"/>
                  </a:lnTo>
                  <a:lnTo>
                    <a:pt x="706120" y="5788659"/>
                  </a:lnTo>
                  <a:lnTo>
                    <a:pt x="700405" y="5824537"/>
                  </a:lnTo>
                  <a:lnTo>
                    <a:pt x="701357" y="5859780"/>
                  </a:lnTo>
                  <a:lnTo>
                    <a:pt x="709295" y="5894387"/>
                  </a:lnTo>
                  <a:lnTo>
                    <a:pt x="744220" y="5956617"/>
                  </a:lnTo>
                  <a:lnTo>
                    <a:pt x="799147" y="5999162"/>
                  </a:lnTo>
                  <a:lnTo>
                    <a:pt x="866457" y="6017895"/>
                  </a:lnTo>
                  <a:lnTo>
                    <a:pt x="877887" y="6018212"/>
                  </a:lnTo>
                  <a:lnTo>
                    <a:pt x="924242" y="6011862"/>
                  </a:lnTo>
                  <a:lnTo>
                    <a:pt x="966470" y="5994082"/>
                  </a:lnTo>
                  <a:lnTo>
                    <a:pt x="968111" y="5992812"/>
                  </a:lnTo>
                  <a:lnTo>
                    <a:pt x="886777" y="5992812"/>
                  </a:lnTo>
                  <a:lnTo>
                    <a:pt x="837882" y="5987414"/>
                  </a:lnTo>
                  <a:lnTo>
                    <a:pt x="783907" y="5960427"/>
                  </a:lnTo>
                  <a:lnTo>
                    <a:pt x="745172" y="5914389"/>
                  </a:lnTo>
                  <a:lnTo>
                    <a:pt x="725805" y="5856605"/>
                  </a:lnTo>
                  <a:lnTo>
                    <a:pt x="724852" y="5826124"/>
                  </a:lnTo>
                  <a:lnTo>
                    <a:pt x="729932" y="5795327"/>
                  </a:lnTo>
                  <a:lnTo>
                    <a:pt x="1080452" y="4491672"/>
                  </a:lnTo>
                  <a:lnTo>
                    <a:pt x="1117535" y="4491672"/>
                  </a:lnTo>
                  <a:lnTo>
                    <a:pt x="1094422" y="4470399"/>
                  </a:lnTo>
                  <a:lnTo>
                    <a:pt x="1088707" y="4460874"/>
                  </a:lnTo>
                  <a:lnTo>
                    <a:pt x="1097101" y="4429759"/>
                  </a:lnTo>
                  <a:lnTo>
                    <a:pt x="1070927" y="4429759"/>
                  </a:lnTo>
                  <a:lnTo>
                    <a:pt x="1070292" y="4428489"/>
                  </a:lnTo>
                  <a:lnTo>
                    <a:pt x="1059815" y="4380864"/>
                  </a:lnTo>
                  <a:lnTo>
                    <a:pt x="1064895" y="4331017"/>
                  </a:lnTo>
                  <a:lnTo>
                    <a:pt x="1322387" y="3379787"/>
                  </a:lnTo>
                  <a:lnTo>
                    <a:pt x="1328420" y="3344227"/>
                  </a:lnTo>
                  <a:lnTo>
                    <a:pt x="1319530" y="3274059"/>
                  </a:lnTo>
                  <a:lnTo>
                    <a:pt x="1283970" y="3210877"/>
                  </a:lnTo>
                  <a:lnTo>
                    <a:pt x="1239837" y="3174999"/>
                  </a:lnTo>
                  <a:close/>
                </a:path>
                <a:path w="2540000" h="6837680">
                  <a:moveTo>
                    <a:pt x="1456372" y="4372609"/>
                  </a:moveTo>
                  <a:lnTo>
                    <a:pt x="1430020" y="4372609"/>
                  </a:lnTo>
                  <a:lnTo>
                    <a:pt x="1026160" y="5877242"/>
                  </a:lnTo>
                  <a:lnTo>
                    <a:pt x="1006157" y="5922962"/>
                  </a:lnTo>
                  <a:lnTo>
                    <a:pt x="974090" y="5958522"/>
                  </a:lnTo>
                  <a:lnTo>
                    <a:pt x="933132" y="5982652"/>
                  </a:lnTo>
                  <a:lnTo>
                    <a:pt x="886777" y="5992812"/>
                  </a:lnTo>
                  <a:lnTo>
                    <a:pt x="968111" y="5992812"/>
                  </a:lnTo>
                  <a:lnTo>
                    <a:pt x="1002982" y="5965824"/>
                  </a:lnTo>
                  <a:lnTo>
                    <a:pt x="1031240" y="5928677"/>
                  </a:lnTo>
                  <a:lnTo>
                    <a:pt x="1049972" y="5883592"/>
                  </a:lnTo>
                  <a:lnTo>
                    <a:pt x="1456372" y="4372609"/>
                  </a:lnTo>
                  <a:close/>
                </a:path>
                <a:path w="2540000" h="6837680">
                  <a:moveTo>
                    <a:pt x="1117535" y="4491672"/>
                  </a:moveTo>
                  <a:lnTo>
                    <a:pt x="1080452" y="4491672"/>
                  </a:lnTo>
                  <a:lnTo>
                    <a:pt x="1087437" y="4500880"/>
                  </a:lnTo>
                  <a:lnTo>
                    <a:pt x="1124585" y="4529772"/>
                  </a:lnTo>
                  <a:lnTo>
                    <a:pt x="1169670" y="4548505"/>
                  </a:lnTo>
                  <a:lnTo>
                    <a:pt x="1221105" y="4554537"/>
                  </a:lnTo>
                  <a:lnTo>
                    <a:pt x="1270952" y="4546282"/>
                  </a:lnTo>
                  <a:lnTo>
                    <a:pt x="1305877" y="4530089"/>
                  </a:lnTo>
                  <a:lnTo>
                    <a:pt x="1220152" y="4530089"/>
                  </a:lnTo>
                  <a:lnTo>
                    <a:pt x="1176020" y="4524374"/>
                  </a:lnTo>
                  <a:lnTo>
                    <a:pt x="1130300" y="4503420"/>
                  </a:lnTo>
                  <a:lnTo>
                    <a:pt x="1117535" y="4491672"/>
                  </a:lnTo>
                  <a:close/>
                </a:path>
                <a:path w="2540000" h="6837680">
                  <a:moveTo>
                    <a:pt x="2526982" y="0"/>
                  </a:moveTo>
                  <a:lnTo>
                    <a:pt x="2513647" y="0"/>
                  </a:lnTo>
                  <a:lnTo>
                    <a:pt x="1698222" y="3172777"/>
                  </a:lnTo>
                  <a:lnTo>
                    <a:pt x="1358900" y="4439602"/>
                  </a:lnTo>
                  <a:lnTo>
                    <a:pt x="1334452" y="4477067"/>
                  </a:lnTo>
                  <a:lnTo>
                    <a:pt x="1301432" y="4505324"/>
                  </a:lnTo>
                  <a:lnTo>
                    <a:pt x="1262697" y="4523422"/>
                  </a:lnTo>
                  <a:lnTo>
                    <a:pt x="1220152" y="4530089"/>
                  </a:lnTo>
                  <a:lnTo>
                    <a:pt x="1305877" y="4530089"/>
                  </a:lnTo>
                  <a:lnTo>
                    <a:pt x="1316355" y="4525327"/>
                  </a:lnTo>
                  <a:lnTo>
                    <a:pt x="1354455" y="4492307"/>
                  </a:lnTo>
                  <a:lnTo>
                    <a:pt x="1383030" y="4448492"/>
                  </a:lnTo>
                  <a:lnTo>
                    <a:pt x="1383030" y="4447222"/>
                  </a:lnTo>
                  <a:lnTo>
                    <a:pt x="1722437" y="3178809"/>
                  </a:lnTo>
                  <a:lnTo>
                    <a:pt x="2540000" y="1269"/>
                  </a:lnTo>
                  <a:lnTo>
                    <a:pt x="2526982" y="0"/>
                  </a:lnTo>
                  <a:close/>
                </a:path>
                <a:path w="2540000" h="6837680">
                  <a:moveTo>
                    <a:pt x="1112520" y="4372609"/>
                  </a:moveTo>
                  <a:lnTo>
                    <a:pt x="1086167" y="4372609"/>
                  </a:lnTo>
                  <a:lnTo>
                    <a:pt x="1070927" y="4429759"/>
                  </a:lnTo>
                  <a:lnTo>
                    <a:pt x="1097101" y="4429759"/>
                  </a:lnTo>
                  <a:lnTo>
                    <a:pt x="1112520" y="437260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95602" y="1895157"/>
              <a:ext cx="2848610" cy="3390900"/>
            </a:xfrm>
            <a:custGeom>
              <a:avLst/>
              <a:gdLst/>
              <a:ahLst/>
              <a:cxnLst/>
              <a:rect l="l" t="t" r="r" b="b"/>
              <a:pathLst>
                <a:path w="2848609" h="3390900">
                  <a:moveTo>
                    <a:pt x="2373629" y="0"/>
                  </a:moveTo>
                  <a:lnTo>
                    <a:pt x="474662" y="0"/>
                  </a:lnTo>
                  <a:lnTo>
                    <a:pt x="426084" y="2539"/>
                  </a:lnTo>
                  <a:lnTo>
                    <a:pt x="379094" y="9525"/>
                  </a:lnTo>
                  <a:lnTo>
                    <a:pt x="333692" y="21272"/>
                  </a:lnTo>
                  <a:lnTo>
                    <a:pt x="289877" y="37464"/>
                  </a:lnTo>
                  <a:lnTo>
                    <a:pt x="248602" y="57150"/>
                  </a:lnTo>
                  <a:lnTo>
                    <a:pt x="209232" y="80962"/>
                  </a:lnTo>
                  <a:lnTo>
                    <a:pt x="172719" y="108267"/>
                  </a:lnTo>
                  <a:lnTo>
                    <a:pt x="139064" y="139064"/>
                  </a:lnTo>
                  <a:lnTo>
                    <a:pt x="108267" y="172719"/>
                  </a:lnTo>
                  <a:lnTo>
                    <a:pt x="80962" y="209232"/>
                  </a:lnTo>
                  <a:lnTo>
                    <a:pt x="57150" y="248602"/>
                  </a:lnTo>
                  <a:lnTo>
                    <a:pt x="37464" y="289877"/>
                  </a:lnTo>
                  <a:lnTo>
                    <a:pt x="21272" y="333692"/>
                  </a:lnTo>
                  <a:lnTo>
                    <a:pt x="9525" y="379094"/>
                  </a:lnTo>
                  <a:lnTo>
                    <a:pt x="2539" y="426084"/>
                  </a:lnTo>
                  <a:lnTo>
                    <a:pt x="0" y="474662"/>
                  </a:lnTo>
                  <a:lnTo>
                    <a:pt x="0" y="2916237"/>
                  </a:lnTo>
                  <a:lnTo>
                    <a:pt x="2539" y="2964815"/>
                  </a:lnTo>
                  <a:lnTo>
                    <a:pt x="9525" y="3011804"/>
                  </a:lnTo>
                  <a:lnTo>
                    <a:pt x="21272" y="3057207"/>
                  </a:lnTo>
                  <a:lnTo>
                    <a:pt x="37464" y="3101022"/>
                  </a:lnTo>
                  <a:lnTo>
                    <a:pt x="57150" y="3142297"/>
                  </a:lnTo>
                  <a:lnTo>
                    <a:pt x="80962" y="3181667"/>
                  </a:lnTo>
                  <a:lnTo>
                    <a:pt x="108267" y="3218179"/>
                  </a:lnTo>
                  <a:lnTo>
                    <a:pt x="139064" y="3251834"/>
                  </a:lnTo>
                  <a:lnTo>
                    <a:pt x="172719" y="3282632"/>
                  </a:lnTo>
                  <a:lnTo>
                    <a:pt x="209232" y="3309937"/>
                  </a:lnTo>
                  <a:lnTo>
                    <a:pt x="248602" y="3333432"/>
                  </a:lnTo>
                  <a:lnTo>
                    <a:pt x="289877" y="3353434"/>
                  </a:lnTo>
                  <a:lnTo>
                    <a:pt x="333692" y="3369627"/>
                  </a:lnTo>
                  <a:lnTo>
                    <a:pt x="379094" y="3381375"/>
                  </a:lnTo>
                  <a:lnTo>
                    <a:pt x="426084" y="3388359"/>
                  </a:lnTo>
                  <a:lnTo>
                    <a:pt x="474662" y="3390900"/>
                  </a:lnTo>
                  <a:lnTo>
                    <a:pt x="2373629" y="3390900"/>
                  </a:lnTo>
                  <a:lnTo>
                    <a:pt x="2422207" y="3388359"/>
                  </a:lnTo>
                  <a:lnTo>
                    <a:pt x="2469197" y="3381375"/>
                  </a:lnTo>
                  <a:lnTo>
                    <a:pt x="2514917" y="3369627"/>
                  </a:lnTo>
                  <a:lnTo>
                    <a:pt x="2558414" y="3353434"/>
                  </a:lnTo>
                  <a:lnTo>
                    <a:pt x="2600007" y="3333432"/>
                  </a:lnTo>
                  <a:lnTo>
                    <a:pt x="2639059" y="3309937"/>
                  </a:lnTo>
                  <a:lnTo>
                    <a:pt x="2675572" y="3282632"/>
                  </a:lnTo>
                  <a:lnTo>
                    <a:pt x="2709227" y="3251834"/>
                  </a:lnTo>
                  <a:lnTo>
                    <a:pt x="2740025" y="3218179"/>
                  </a:lnTo>
                  <a:lnTo>
                    <a:pt x="2767329" y="3181667"/>
                  </a:lnTo>
                  <a:lnTo>
                    <a:pt x="2791142" y="3142297"/>
                  </a:lnTo>
                  <a:lnTo>
                    <a:pt x="2811144" y="3101022"/>
                  </a:lnTo>
                  <a:lnTo>
                    <a:pt x="2827019" y="3057207"/>
                  </a:lnTo>
                  <a:lnTo>
                    <a:pt x="2838767" y="3011804"/>
                  </a:lnTo>
                  <a:lnTo>
                    <a:pt x="2845752" y="2964815"/>
                  </a:lnTo>
                  <a:lnTo>
                    <a:pt x="2848292" y="2916237"/>
                  </a:lnTo>
                  <a:lnTo>
                    <a:pt x="2848292" y="474662"/>
                  </a:lnTo>
                  <a:lnTo>
                    <a:pt x="2845752" y="426084"/>
                  </a:lnTo>
                  <a:lnTo>
                    <a:pt x="2838767" y="379094"/>
                  </a:lnTo>
                  <a:lnTo>
                    <a:pt x="2827019" y="333692"/>
                  </a:lnTo>
                  <a:lnTo>
                    <a:pt x="2811144" y="289877"/>
                  </a:lnTo>
                  <a:lnTo>
                    <a:pt x="2791142" y="248602"/>
                  </a:lnTo>
                  <a:lnTo>
                    <a:pt x="2767329" y="209232"/>
                  </a:lnTo>
                  <a:lnTo>
                    <a:pt x="2740025" y="172719"/>
                  </a:lnTo>
                  <a:lnTo>
                    <a:pt x="2709227" y="139064"/>
                  </a:lnTo>
                  <a:lnTo>
                    <a:pt x="2675572" y="108267"/>
                  </a:lnTo>
                  <a:lnTo>
                    <a:pt x="2639059" y="80962"/>
                  </a:lnTo>
                  <a:lnTo>
                    <a:pt x="2600007" y="57150"/>
                  </a:lnTo>
                  <a:lnTo>
                    <a:pt x="2558414" y="37464"/>
                  </a:lnTo>
                  <a:lnTo>
                    <a:pt x="2514917" y="21272"/>
                  </a:lnTo>
                  <a:lnTo>
                    <a:pt x="2469197" y="9525"/>
                  </a:lnTo>
                  <a:lnTo>
                    <a:pt x="2422207" y="2539"/>
                  </a:lnTo>
                  <a:lnTo>
                    <a:pt x="23736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95602" y="1895157"/>
              <a:ext cx="2848610" cy="3390900"/>
            </a:xfrm>
            <a:custGeom>
              <a:avLst/>
              <a:gdLst/>
              <a:ahLst/>
              <a:cxnLst/>
              <a:rect l="l" t="t" r="r" b="b"/>
              <a:pathLst>
                <a:path w="2848609" h="3390900">
                  <a:moveTo>
                    <a:pt x="0" y="474662"/>
                  </a:moveTo>
                  <a:lnTo>
                    <a:pt x="2539" y="426084"/>
                  </a:lnTo>
                  <a:lnTo>
                    <a:pt x="9525" y="379094"/>
                  </a:lnTo>
                  <a:lnTo>
                    <a:pt x="21272" y="333692"/>
                  </a:lnTo>
                  <a:lnTo>
                    <a:pt x="37464" y="289877"/>
                  </a:lnTo>
                  <a:lnTo>
                    <a:pt x="57150" y="248602"/>
                  </a:lnTo>
                  <a:lnTo>
                    <a:pt x="80962" y="209232"/>
                  </a:lnTo>
                  <a:lnTo>
                    <a:pt x="108267" y="172719"/>
                  </a:lnTo>
                  <a:lnTo>
                    <a:pt x="139064" y="139064"/>
                  </a:lnTo>
                  <a:lnTo>
                    <a:pt x="172719" y="108267"/>
                  </a:lnTo>
                  <a:lnTo>
                    <a:pt x="209232" y="80962"/>
                  </a:lnTo>
                  <a:lnTo>
                    <a:pt x="248602" y="57150"/>
                  </a:lnTo>
                  <a:lnTo>
                    <a:pt x="289877" y="37464"/>
                  </a:lnTo>
                  <a:lnTo>
                    <a:pt x="333692" y="21272"/>
                  </a:lnTo>
                  <a:lnTo>
                    <a:pt x="379094" y="9525"/>
                  </a:lnTo>
                  <a:lnTo>
                    <a:pt x="426084" y="2539"/>
                  </a:lnTo>
                  <a:lnTo>
                    <a:pt x="474662" y="0"/>
                  </a:lnTo>
                  <a:lnTo>
                    <a:pt x="2373629" y="0"/>
                  </a:lnTo>
                  <a:lnTo>
                    <a:pt x="2422207" y="2539"/>
                  </a:lnTo>
                  <a:lnTo>
                    <a:pt x="2469197" y="9525"/>
                  </a:lnTo>
                  <a:lnTo>
                    <a:pt x="2514917" y="21272"/>
                  </a:lnTo>
                  <a:lnTo>
                    <a:pt x="2558414" y="37464"/>
                  </a:lnTo>
                  <a:lnTo>
                    <a:pt x="2600007" y="57150"/>
                  </a:lnTo>
                  <a:lnTo>
                    <a:pt x="2639059" y="80962"/>
                  </a:lnTo>
                  <a:lnTo>
                    <a:pt x="2675572" y="108267"/>
                  </a:lnTo>
                  <a:lnTo>
                    <a:pt x="2709227" y="139064"/>
                  </a:lnTo>
                  <a:lnTo>
                    <a:pt x="2740025" y="172719"/>
                  </a:lnTo>
                  <a:lnTo>
                    <a:pt x="2767329" y="209232"/>
                  </a:lnTo>
                  <a:lnTo>
                    <a:pt x="2791142" y="248602"/>
                  </a:lnTo>
                  <a:lnTo>
                    <a:pt x="2811144" y="289877"/>
                  </a:lnTo>
                  <a:lnTo>
                    <a:pt x="2827019" y="333692"/>
                  </a:lnTo>
                  <a:lnTo>
                    <a:pt x="2838767" y="379094"/>
                  </a:lnTo>
                  <a:lnTo>
                    <a:pt x="2845752" y="426084"/>
                  </a:lnTo>
                  <a:lnTo>
                    <a:pt x="2848292" y="474662"/>
                  </a:lnTo>
                  <a:lnTo>
                    <a:pt x="2848292" y="2916237"/>
                  </a:lnTo>
                  <a:lnTo>
                    <a:pt x="2845752" y="2964815"/>
                  </a:lnTo>
                  <a:lnTo>
                    <a:pt x="2838767" y="3011804"/>
                  </a:lnTo>
                  <a:lnTo>
                    <a:pt x="2827019" y="3057207"/>
                  </a:lnTo>
                  <a:lnTo>
                    <a:pt x="2811144" y="3101022"/>
                  </a:lnTo>
                  <a:lnTo>
                    <a:pt x="2791142" y="3142297"/>
                  </a:lnTo>
                  <a:lnTo>
                    <a:pt x="2767329" y="3181667"/>
                  </a:lnTo>
                  <a:lnTo>
                    <a:pt x="2740025" y="3218179"/>
                  </a:lnTo>
                  <a:lnTo>
                    <a:pt x="2709227" y="3251834"/>
                  </a:lnTo>
                  <a:lnTo>
                    <a:pt x="2675572" y="3282632"/>
                  </a:lnTo>
                  <a:lnTo>
                    <a:pt x="2639059" y="3309937"/>
                  </a:lnTo>
                  <a:lnTo>
                    <a:pt x="2600007" y="3333432"/>
                  </a:lnTo>
                  <a:lnTo>
                    <a:pt x="2558414" y="3353434"/>
                  </a:lnTo>
                  <a:lnTo>
                    <a:pt x="2514917" y="3369627"/>
                  </a:lnTo>
                  <a:lnTo>
                    <a:pt x="2469197" y="3381375"/>
                  </a:lnTo>
                  <a:lnTo>
                    <a:pt x="2422207" y="3388359"/>
                  </a:lnTo>
                  <a:lnTo>
                    <a:pt x="2373629" y="3390900"/>
                  </a:lnTo>
                  <a:lnTo>
                    <a:pt x="474662" y="3390900"/>
                  </a:lnTo>
                  <a:lnTo>
                    <a:pt x="426084" y="3388359"/>
                  </a:lnTo>
                  <a:lnTo>
                    <a:pt x="379094" y="3381375"/>
                  </a:lnTo>
                  <a:lnTo>
                    <a:pt x="333692" y="3369627"/>
                  </a:lnTo>
                  <a:lnTo>
                    <a:pt x="289877" y="3353434"/>
                  </a:lnTo>
                  <a:lnTo>
                    <a:pt x="248602" y="3333432"/>
                  </a:lnTo>
                  <a:lnTo>
                    <a:pt x="209232" y="3309937"/>
                  </a:lnTo>
                  <a:lnTo>
                    <a:pt x="172719" y="3282632"/>
                  </a:lnTo>
                  <a:lnTo>
                    <a:pt x="139064" y="3251834"/>
                  </a:lnTo>
                  <a:lnTo>
                    <a:pt x="108267" y="3218179"/>
                  </a:lnTo>
                  <a:lnTo>
                    <a:pt x="80962" y="3181667"/>
                  </a:lnTo>
                  <a:lnTo>
                    <a:pt x="57150" y="3142297"/>
                  </a:lnTo>
                  <a:lnTo>
                    <a:pt x="37464" y="3101022"/>
                  </a:lnTo>
                  <a:lnTo>
                    <a:pt x="21272" y="3057207"/>
                  </a:lnTo>
                  <a:lnTo>
                    <a:pt x="9525" y="3011804"/>
                  </a:lnTo>
                  <a:lnTo>
                    <a:pt x="2539" y="2964815"/>
                  </a:lnTo>
                  <a:lnTo>
                    <a:pt x="0" y="2916237"/>
                  </a:lnTo>
                  <a:lnTo>
                    <a:pt x="0" y="474662"/>
                  </a:lnTo>
                </a:path>
              </a:pathLst>
            </a:custGeom>
            <a:ln w="3175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77007" y="3302952"/>
              <a:ext cx="154940" cy="1517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99612" y="3002597"/>
              <a:ext cx="152082" cy="1549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38309" y="3445827"/>
              <a:ext cx="152082" cy="1517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7007" y="3002597"/>
              <a:ext cx="154940" cy="1549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38309" y="2859722"/>
              <a:ext cx="154940" cy="1517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99612" y="3296919"/>
              <a:ext cx="152082" cy="15176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954134" y="2854642"/>
              <a:ext cx="923290" cy="892810"/>
            </a:xfrm>
            <a:custGeom>
              <a:avLst/>
              <a:gdLst/>
              <a:ahLst/>
              <a:cxnLst/>
              <a:rect l="l" t="t" r="r" b="b"/>
              <a:pathLst>
                <a:path w="923290" h="892810">
                  <a:moveTo>
                    <a:pt x="309245" y="577850"/>
                  </a:moveTo>
                  <a:lnTo>
                    <a:pt x="267335" y="577850"/>
                  </a:lnTo>
                  <a:lnTo>
                    <a:pt x="382270" y="643889"/>
                  </a:lnTo>
                  <a:lnTo>
                    <a:pt x="379412" y="676910"/>
                  </a:lnTo>
                  <a:lnTo>
                    <a:pt x="409257" y="730250"/>
                  </a:lnTo>
                  <a:lnTo>
                    <a:pt x="447357" y="749300"/>
                  </a:lnTo>
                  <a:lnTo>
                    <a:pt x="452120" y="749300"/>
                  </a:lnTo>
                  <a:lnTo>
                    <a:pt x="452120" y="892810"/>
                  </a:lnTo>
                  <a:lnTo>
                    <a:pt x="473075" y="892810"/>
                  </a:lnTo>
                  <a:lnTo>
                    <a:pt x="473075" y="749300"/>
                  </a:lnTo>
                  <a:lnTo>
                    <a:pt x="504190" y="740410"/>
                  </a:lnTo>
                  <a:lnTo>
                    <a:pt x="515620" y="730250"/>
                  </a:lnTo>
                  <a:lnTo>
                    <a:pt x="462597" y="730250"/>
                  </a:lnTo>
                  <a:lnTo>
                    <a:pt x="438150" y="723900"/>
                  </a:lnTo>
                  <a:lnTo>
                    <a:pt x="418147" y="711200"/>
                  </a:lnTo>
                  <a:lnTo>
                    <a:pt x="404812" y="692150"/>
                  </a:lnTo>
                  <a:lnTo>
                    <a:pt x="399732" y="666750"/>
                  </a:lnTo>
                  <a:lnTo>
                    <a:pt x="404812" y="643889"/>
                  </a:lnTo>
                  <a:lnTo>
                    <a:pt x="417195" y="624839"/>
                  </a:lnTo>
                  <a:lnTo>
                    <a:pt x="390842" y="624839"/>
                  </a:lnTo>
                  <a:lnTo>
                    <a:pt x="309245" y="577850"/>
                  </a:lnTo>
                  <a:close/>
                </a:path>
                <a:path w="923290" h="892810">
                  <a:moveTo>
                    <a:pt x="515302" y="603250"/>
                  </a:moveTo>
                  <a:lnTo>
                    <a:pt x="462597" y="603250"/>
                  </a:lnTo>
                  <a:lnTo>
                    <a:pt x="486727" y="609600"/>
                  </a:lnTo>
                  <a:lnTo>
                    <a:pt x="506730" y="622300"/>
                  </a:lnTo>
                  <a:lnTo>
                    <a:pt x="520382" y="643889"/>
                  </a:lnTo>
                  <a:lnTo>
                    <a:pt x="525145" y="666750"/>
                  </a:lnTo>
                  <a:lnTo>
                    <a:pt x="520382" y="692150"/>
                  </a:lnTo>
                  <a:lnTo>
                    <a:pt x="506730" y="711200"/>
                  </a:lnTo>
                  <a:lnTo>
                    <a:pt x="486727" y="723900"/>
                  </a:lnTo>
                  <a:lnTo>
                    <a:pt x="462597" y="730250"/>
                  </a:lnTo>
                  <a:lnTo>
                    <a:pt x="515620" y="730250"/>
                  </a:lnTo>
                  <a:lnTo>
                    <a:pt x="528320" y="717550"/>
                  </a:lnTo>
                  <a:lnTo>
                    <a:pt x="542925" y="689610"/>
                  </a:lnTo>
                  <a:lnTo>
                    <a:pt x="545465" y="657860"/>
                  </a:lnTo>
                  <a:lnTo>
                    <a:pt x="544830" y="651510"/>
                  </a:lnTo>
                  <a:lnTo>
                    <a:pt x="542607" y="643889"/>
                  </a:lnTo>
                  <a:lnTo>
                    <a:pt x="575945" y="624839"/>
                  </a:lnTo>
                  <a:lnTo>
                    <a:pt x="534035" y="624839"/>
                  </a:lnTo>
                  <a:lnTo>
                    <a:pt x="515302" y="603250"/>
                  </a:lnTo>
                  <a:close/>
                </a:path>
                <a:path w="923290" h="892810">
                  <a:moveTo>
                    <a:pt x="210820" y="143510"/>
                  </a:moveTo>
                  <a:lnTo>
                    <a:pt x="179070" y="146050"/>
                  </a:lnTo>
                  <a:lnTo>
                    <a:pt x="149542" y="161289"/>
                  </a:lnTo>
                  <a:lnTo>
                    <a:pt x="128587" y="186689"/>
                  </a:lnTo>
                  <a:lnTo>
                    <a:pt x="119380" y="215900"/>
                  </a:lnTo>
                  <a:lnTo>
                    <a:pt x="122237" y="250189"/>
                  </a:lnTo>
                  <a:lnTo>
                    <a:pt x="148272" y="289560"/>
                  </a:lnTo>
                  <a:lnTo>
                    <a:pt x="189865" y="308610"/>
                  </a:lnTo>
                  <a:lnTo>
                    <a:pt x="189865" y="441960"/>
                  </a:lnTo>
                  <a:lnTo>
                    <a:pt x="158750" y="453389"/>
                  </a:lnTo>
                  <a:lnTo>
                    <a:pt x="135255" y="473710"/>
                  </a:lnTo>
                  <a:lnTo>
                    <a:pt x="121602" y="504189"/>
                  </a:lnTo>
                  <a:lnTo>
                    <a:pt x="120015" y="537210"/>
                  </a:lnTo>
                  <a:lnTo>
                    <a:pt x="120967" y="543560"/>
                  </a:lnTo>
                  <a:lnTo>
                    <a:pt x="123190" y="552450"/>
                  </a:lnTo>
                  <a:lnTo>
                    <a:pt x="126682" y="558800"/>
                  </a:lnTo>
                  <a:lnTo>
                    <a:pt x="6667" y="628650"/>
                  </a:lnTo>
                  <a:lnTo>
                    <a:pt x="1905" y="631189"/>
                  </a:lnTo>
                  <a:lnTo>
                    <a:pt x="0" y="637539"/>
                  </a:lnTo>
                  <a:lnTo>
                    <a:pt x="5715" y="647700"/>
                  </a:lnTo>
                  <a:lnTo>
                    <a:pt x="12065" y="647700"/>
                  </a:lnTo>
                  <a:lnTo>
                    <a:pt x="17145" y="645160"/>
                  </a:lnTo>
                  <a:lnTo>
                    <a:pt x="137477" y="575310"/>
                  </a:lnTo>
                  <a:lnTo>
                    <a:pt x="169227" y="575310"/>
                  </a:lnTo>
                  <a:lnTo>
                    <a:pt x="158115" y="568960"/>
                  </a:lnTo>
                  <a:lnTo>
                    <a:pt x="144780" y="548639"/>
                  </a:lnTo>
                  <a:lnTo>
                    <a:pt x="140017" y="524510"/>
                  </a:lnTo>
                  <a:lnTo>
                    <a:pt x="144780" y="499110"/>
                  </a:lnTo>
                  <a:lnTo>
                    <a:pt x="158115" y="480060"/>
                  </a:lnTo>
                  <a:lnTo>
                    <a:pt x="178117" y="467360"/>
                  </a:lnTo>
                  <a:lnTo>
                    <a:pt x="202565" y="461010"/>
                  </a:lnTo>
                  <a:lnTo>
                    <a:pt x="255905" y="461010"/>
                  </a:lnTo>
                  <a:lnTo>
                    <a:pt x="238125" y="448310"/>
                  </a:lnTo>
                  <a:lnTo>
                    <a:pt x="231457" y="444500"/>
                  </a:lnTo>
                  <a:lnTo>
                    <a:pt x="224790" y="444500"/>
                  </a:lnTo>
                  <a:lnTo>
                    <a:pt x="217805" y="441960"/>
                  </a:lnTo>
                  <a:lnTo>
                    <a:pt x="210502" y="441960"/>
                  </a:lnTo>
                  <a:lnTo>
                    <a:pt x="210502" y="308610"/>
                  </a:lnTo>
                  <a:lnTo>
                    <a:pt x="242252" y="298450"/>
                  </a:lnTo>
                  <a:lnTo>
                    <a:pt x="256222" y="288289"/>
                  </a:lnTo>
                  <a:lnTo>
                    <a:pt x="202565" y="288289"/>
                  </a:lnTo>
                  <a:lnTo>
                    <a:pt x="158432" y="270510"/>
                  </a:lnTo>
                  <a:lnTo>
                    <a:pt x="140017" y="226060"/>
                  </a:lnTo>
                  <a:lnTo>
                    <a:pt x="144780" y="200660"/>
                  </a:lnTo>
                  <a:lnTo>
                    <a:pt x="158115" y="181610"/>
                  </a:lnTo>
                  <a:lnTo>
                    <a:pt x="178117" y="168910"/>
                  </a:lnTo>
                  <a:lnTo>
                    <a:pt x="202565" y="162560"/>
                  </a:lnTo>
                  <a:lnTo>
                    <a:pt x="255270" y="162560"/>
                  </a:lnTo>
                  <a:lnTo>
                    <a:pt x="241617" y="152400"/>
                  </a:lnTo>
                  <a:lnTo>
                    <a:pt x="210820" y="143510"/>
                  </a:lnTo>
                  <a:close/>
                </a:path>
                <a:path w="923290" h="892810">
                  <a:moveTo>
                    <a:pt x="451167" y="584200"/>
                  </a:moveTo>
                  <a:lnTo>
                    <a:pt x="411162" y="600710"/>
                  </a:lnTo>
                  <a:lnTo>
                    <a:pt x="390842" y="624839"/>
                  </a:lnTo>
                  <a:lnTo>
                    <a:pt x="417195" y="624839"/>
                  </a:lnTo>
                  <a:lnTo>
                    <a:pt x="418147" y="622300"/>
                  </a:lnTo>
                  <a:lnTo>
                    <a:pt x="438150" y="609600"/>
                  </a:lnTo>
                  <a:lnTo>
                    <a:pt x="462597" y="603250"/>
                  </a:lnTo>
                  <a:lnTo>
                    <a:pt x="515302" y="603250"/>
                  </a:lnTo>
                  <a:lnTo>
                    <a:pt x="511810" y="600710"/>
                  </a:lnTo>
                  <a:lnTo>
                    <a:pt x="482917" y="586739"/>
                  </a:lnTo>
                  <a:lnTo>
                    <a:pt x="451167" y="584200"/>
                  </a:lnTo>
                  <a:close/>
                </a:path>
                <a:path w="923290" h="892810">
                  <a:moveTo>
                    <a:pt x="575310" y="124460"/>
                  </a:moveTo>
                  <a:lnTo>
                    <a:pt x="534035" y="124460"/>
                  </a:lnTo>
                  <a:lnTo>
                    <a:pt x="646430" y="190500"/>
                  </a:lnTo>
                  <a:lnTo>
                    <a:pt x="638810" y="222250"/>
                  </a:lnTo>
                  <a:lnTo>
                    <a:pt x="660082" y="281939"/>
                  </a:lnTo>
                  <a:lnTo>
                    <a:pt x="693420" y="304800"/>
                  </a:lnTo>
                  <a:lnTo>
                    <a:pt x="714375" y="308610"/>
                  </a:lnTo>
                  <a:lnTo>
                    <a:pt x="714375" y="441960"/>
                  </a:lnTo>
                  <a:lnTo>
                    <a:pt x="682625" y="450850"/>
                  </a:lnTo>
                  <a:lnTo>
                    <a:pt x="657860" y="469900"/>
                  </a:lnTo>
                  <a:lnTo>
                    <a:pt x="642620" y="499110"/>
                  </a:lnTo>
                  <a:lnTo>
                    <a:pt x="639127" y="530860"/>
                  </a:lnTo>
                  <a:lnTo>
                    <a:pt x="640080" y="539750"/>
                  </a:lnTo>
                  <a:lnTo>
                    <a:pt x="641667" y="546100"/>
                  </a:lnTo>
                  <a:lnTo>
                    <a:pt x="643890" y="552450"/>
                  </a:lnTo>
                  <a:lnTo>
                    <a:pt x="646430" y="558800"/>
                  </a:lnTo>
                  <a:lnTo>
                    <a:pt x="534035" y="624839"/>
                  </a:lnTo>
                  <a:lnTo>
                    <a:pt x="575945" y="624839"/>
                  </a:lnTo>
                  <a:lnTo>
                    <a:pt x="657542" y="577850"/>
                  </a:lnTo>
                  <a:lnTo>
                    <a:pt x="690562" y="577850"/>
                  </a:lnTo>
                  <a:lnTo>
                    <a:pt x="677862" y="568960"/>
                  </a:lnTo>
                  <a:lnTo>
                    <a:pt x="664527" y="548639"/>
                  </a:lnTo>
                  <a:lnTo>
                    <a:pt x="659447" y="524510"/>
                  </a:lnTo>
                  <a:lnTo>
                    <a:pt x="664527" y="499110"/>
                  </a:lnTo>
                  <a:lnTo>
                    <a:pt x="677862" y="480060"/>
                  </a:lnTo>
                  <a:lnTo>
                    <a:pt x="697865" y="467360"/>
                  </a:lnTo>
                  <a:lnTo>
                    <a:pt x="722312" y="461010"/>
                  </a:lnTo>
                  <a:lnTo>
                    <a:pt x="776287" y="461010"/>
                  </a:lnTo>
                  <a:lnTo>
                    <a:pt x="763905" y="450850"/>
                  </a:lnTo>
                  <a:lnTo>
                    <a:pt x="750252" y="444500"/>
                  </a:lnTo>
                  <a:lnTo>
                    <a:pt x="735330" y="441960"/>
                  </a:lnTo>
                  <a:lnTo>
                    <a:pt x="735330" y="308610"/>
                  </a:lnTo>
                  <a:lnTo>
                    <a:pt x="766445" y="295910"/>
                  </a:lnTo>
                  <a:lnTo>
                    <a:pt x="774700" y="289560"/>
                  </a:lnTo>
                  <a:lnTo>
                    <a:pt x="722312" y="289560"/>
                  </a:lnTo>
                  <a:lnTo>
                    <a:pt x="697865" y="283210"/>
                  </a:lnTo>
                  <a:lnTo>
                    <a:pt x="677862" y="270510"/>
                  </a:lnTo>
                  <a:lnTo>
                    <a:pt x="664527" y="250189"/>
                  </a:lnTo>
                  <a:lnTo>
                    <a:pt x="659447" y="226060"/>
                  </a:lnTo>
                  <a:lnTo>
                    <a:pt x="664527" y="200660"/>
                  </a:lnTo>
                  <a:lnTo>
                    <a:pt x="677862" y="181610"/>
                  </a:lnTo>
                  <a:lnTo>
                    <a:pt x="689927" y="173989"/>
                  </a:lnTo>
                  <a:lnTo>
                    <a:pt x="657542" y="173989"/>
                  </a:lnTo>
                  <a:lnTo>
                    <a:pt x="575310" y="124460"/>
                  </a:lnTo>
                  <a:close/>
                </a:path>
                <a:path w="923290" h="892810">
                  <a:moveTo>
                    <a:pt x="169227" y="575310"/>
                  </a:moveTo>
                  <a:lnTo>
                    <a:pt x="137477" y="575310"/>
                  </a:lnTo>
                  <a:lnTo>
                    <a:pt x="162877" y="596900"/>
                  </a:lnTo>
                  <a:lnTo>
                    <a:pt x="193357" y="607060"/>
                  </a:lnTo>
                  <a:lnTo>
                    <a:pt x="225425" y="603250"/>
                  </a:lnTo>
                  <a:lnTo>
                    <a:pt x="254635" y="588010"/>
                  </a:lnTo>
                  <a:lnTo>
                    <a:pt x="259397" y="586739"/>
                  </a:lnTo>
                  <a:lnTo>
                    <a:pt x="202565" y="586739"/>
                  </a:lnTo>
                  <a:lnTo>
                    <a:pt x="178117" y="581660"/>
                  </a:lnTo>
                  <a:lnTo>
                    <a:pt x="169227" y="575310"/>
                  </a:lnTo>
                  <a:close/>
                </a:path>
                <a:path w="923290" h="892810">
                  <a:moveTo>
                    <a:pt x="690562" y="577850"/>
                  </a:moveTo>
                  <a:lnTo>
                    <a:pt x="657542" y="577850"/>
                  </a:lnTo>
                  <a:lnTo>
                    <a:pt x="683260" y="596900"/>
                  </a:lnTo>
                  <a:lnTo>
                    <a:pt x="714057" y="607060"/>
                  </a:lnTo>
                  <a:lnTo>
                    <a:pt x="745807" y="603250"/>
                  </a:lnTo>
                  <a:lnTo>
                    <a:pt x="775335" y="588010"/>
                  </a:lnTo>
                  <a:lnTo>
                    <a:pt x="777240" y="586739"/>
                  </a:lnTo>
                  <a:lnTo>
                    <a:pt x="722312" y="586739"/>
                  </a:lnTo>
                  <a:lnTo>
                    <a:pt x="697865" y="581660"/>
                  </a:lnTo>
                  <a:lnTo>
                    <a:pt x="690562" y="577850"/>
                  </a:lnTo>
                  <a:close/>
                </a:path>
                <a:path w="923290" h="892810">
                  <a:moveTo>
                    <a:pt x="255905" y="461010"/>
                  </a:moveTo>
                  <a:lnTo>
                    <a:pt x="202565" y="461010"/>
                  </a:lnTo>
                  <a:lnTo>
                    <a:pt x="227012" y="467360"/>
                  </a:lnTo>
                  <a:lnTo>
                    <a:pt x="247015" y="480060"/>
                  </a:lnTo>
                  <a:lnTo>
                    <a:pt x="260350" y="499110"/>
                  </a:lnTo>
                  <a:lnTo>
                    <a:pt x="265112" y="524510"/>
                  </a:lnTo>
                  <a:lnTo>
                    <a:pt x="260350" y="548639"/>
                  </a:lnTo>
                  <a:lnTo>
                    <a:pt x="247015" y="568960"/>
                  </a:lnTo>
                  <a:lnTo>
                    <a:pt x="227012" y="581660"/>
                  </a:lnTo>
                  <a:lnTo>
                    <a:pt x="202565" y="586739"/>
                  </a:lnTo>
                  <a:lnTo>
                    <a:pt x="259397" y="586739"/>
                  </a:lnTo>
                  <a:lnTo>
                    <a:pt x="263525" y="581660"/>
                  </a:lnTo>
                  <a:lnTo>
                    <a:pt x="267335" y="577850"/>
                  </a:lnTo>
                  <a:lnTo>
                    <a:pt x="309245" y="577850"/>
                  </a:lnTo>
                  <a:lnTo>
                    <a:pt x="278130" y="558800"/>
                  </a:lnTo>
                  <a:lnTo>
                    <a:pt x="286067" y="527050"/>
                  </a:lnTo>
                  <a:lnTo>
                    <a:pt x="281305" y="495300"/>
                  </a:lnTo>
                  <a:lnTo>
                    <a:pt x="264795" y="467360"/>
                  </a:lnTo>
                  <a:lnTo>
                    <a:pt x="255905" y="461010"/>
                  </a:lnTo>
                  <a:close/>
                </a:path>
                <a:path w="923290" h="892810">
                  <a:moveTo>
                    <a:pt x="777557" y="461010"/>
                  </a:moveTo>
                  <a:lnTo>
                    <a:pt x="722312" y="461010"/>
                  </a:lnTo>
                  <a:lnTo>
                    <a:pt x="746760" y="467360"/>
                  </a:lnTo>
                  <a:lnTo>
                    <a:pt x="766445" y="480060"/>
                  </a:lnTo>
                  <a:lnTo>
                    <a:pt x="780097" y="499110"/>
                  </a:lnTo>
                  <a:lnTo>
                    <a:pt x="784860" y="524510"/>
                  </a:lnTo>
                  <a:lnTo>
                    <a:pt x="780097" y="548639"/>
                  </a:lnTo>
                  <a:lnTo>
                    <a:pt x="766445" y="568960"/>
                  </a:lnTo>
                  <a:lnTo>
                    <a:pt x="746760" y="581660"/>
                  </a:lnTo>
                  <a:lnTo>
                    <a:pt x="722312" y="586739"/>
                  </a:lnTo>
                  <a:lnTo>
                    <a:pt x="777240" y="586739"/>
                  </a:lnTo>
                  <a:lnTo>
                    <a:pt x="796290" y="562610"/>
                  </a:lnTo>
                  <a:lnTo>
                    <a:pt x="805497" y="533400"/>
                  </a:lnTo>
                  <a:lnTo>
                    <a:pt x="802640" y="501650"/>
                  </a:lnTo>
                  <a:lnTo>
                    <a:pt x="787082" y="472439"/>
                  </a:lnTo>
                  <a:lnTo>
                    <a:pt x="777557" y="461010"/>
                  </a:lnTo>
                  <a:close/>
                </a:path>
                <a:path w="923290" h="892810">
                  <a:moveTo>
                    <a:pt x="775335" y="162560"/>
                  </a:moveTo>
                  <a:lnTo>
                    <a:pt x="722312" y="162560"/>
                  </a:lnTo>
                  <a:lnTo>
                    <a:pt x="746760" y="168910"/>
                  </a:lnTo>
                  <a:lnTo>
                    <a:pt x="766445" y="181610"/>
                  </a:lnTo>
                  <a:lnTo>
                    <a:pt x="780097" y="200660"/>
                  </a:lnTo>
                  <a:lnTo>
                    <a:pt x="784860" y="226060"/>
                  </a:lnTo>
                  <a:lnTo>
                    <a:pt x="780097" y="250189"/>
                  </a:lnTo>
                  <a:lnTo>
                    <a:pt x="766445" y="270510"/>
                  </a:lnTo>
                  <a:lnTo>
                    <a:pt x="746760" y="283210"/>
                  </a:lnTo>
                  <a:lnTo>
                    <a:pt x="722312" y="289560"/>
                  </a:lnTo>
                  <a:lnTo>
                    <a:pt x="774700" y="289560"/>
                  </a:lnTo>
                  <a:lnTo>
                    <a:pt x="789622" y="275589"/>
                  </a:lnTo>
                  <a:lnTo>
                    <a:pt x="803275" y="245110"/>
                  </a:lnTo>
                  <a:lnTo>
                    <a:pt x="804862" y="213360"/>
                  </a:lnTo>
                  <a:lnTo>
                    <a:pt x="803910" y="207010"/>
                  </a:lnTo>
                  <a:lnTo>
                    <a:pt x="802322" y="200660"/>
                  </a:lnTo>
                  <a:lnTo>
                    <a:pt x="800100" y="194310"/>
                  </a:lnTo>
                  <a:lnTo>
                    <a:pt x="831532" y="177800"/>
                  </a:lnTo>
                  <a:lnTo>
                    <a:pt x="790257" y="177800"/>
                  </a:lnTo>
                  <a:lnTo>
                    <a:pt x="775335" y="162560"/>
                  </a:lnTo>
                  <a:close/>
                </a:path>
                <a:path w="923290" h="892810">
                  <a:moveTo>
                    <a:pt x="255270" y="162560"/>
                  </a:moveTo>
                  <a:lnTo>
                    <a:pt x="202565" y="162560"/>
                  </a:lnTo>
                  <a:lnTo>
                    <a:pt x="227012" y="168910"/>
                  </a:lnTo>
                  <a:lnTo>
                    <a:pt x="247015" y="181610"/>
                  </a:lnTo>
                  <a:lnTo>
                    <a:pt x="260350" y="200660"/>
                  </a:lnTo>
                  <a:lnTo>
                    <a:pt x="265112" y="226060"/>
                  </a:lnTo>
                  <a:lnTo>
                    <a:pt x="260350" y="250189"/>
                  </a:lnTo>
                  <a:lnTo>
                    <a:pt x="247015" y="270510"/>
                  </a:lnTo>
                  <a:lnTo>
                    <a:pt x="227012" y="283210"/>
                  </a:lnTo>
                  <a:lnTo>
                    <a:pt x="202565" y="288289"/>
                  </a:lnTo>
                  <a:lnTo>
                    <a:pt x="256222" y="288289"/>
                  </a:lnTo>
                  <a:lnTo>
                    <a:pt x="267017" y="279400"/>
                  </a:lnTo>
                  <a:lnTo>
                    <a:pt x="282257" y="251460"/>
                  </a:lnTo>
                  <a:lnTo>
                    <a:pt x="285750" y="218439"/>
                  </a:lnTo>
                  <a:lnTo>
                    <a:pt x="284797" y="212089"/>
                  </a:lnTo>
                  <a:lnTo>
                    <a:pt x="283210" y="203200"/>
                  </a:lnTo>
                  <a:lnTo>
                    <a:pt x="280987" y="196850"/>
                  </a:lnTo>
                  <a:lnTo>
                    <a:pt x="278130" y="190500"/>
                  </a:lnTo>
                  <a:lnTo>
                    <a:pt x="308610" y="173989"/>
                  </a:lnTo>
                  <a:lnTo>
                    <a:pt x="267335" y="173989"/>
                  </a:lnTo>
                  <a:lnTo>
                    <a:pt x="255270" y="162560"/>
                  </a:lnTo>
                  <a:close/>
                </a:path>
                <a:path w="923290" h="892810">
                  <a:moveTo>
                    <a:pt x="917575" y="107950"/>
                  </a:moveTo>
                  <a:lnTo>
                    <a:pt x="911225" y="107950"/>
                  </a:lnTo>
                  <a:lnTo>
                    <a:pt x="790257" y="177800"/>
                  </a:lnTo>
                  <a:lnTo>
                    <a:pt x="831532" y="177800"/>
                  </a:lnTo>
                  <a:lnTo>
                    <a:pt x="916622" y="129539"/>
                  </a:lnTo>
                  <a:lnTo>
                    <a:pt x="921702" y="124460"/>
                  </a:lnTo>
                  <a:lnTo>
                    <a:pt x="923290" y="118110"/>
                  </a:lnTo>
                  <a:lnTo>
                    <a:pt x="917575" y="107950"/>
                  </a:lnTo>
                  <a:close/>
                </a:path>
                <a:path w="923290" h="892810">
                  <a:moveTo>
                    <a:pt x="453390" y="0"/>
                  </a:moveTo>
                  <a:lnTo>
                    <a:pt x="398145" y="29210"/>
                  </a:lnTo>
                  <a:lnTo>
                    <a:pt x="379730" y="69850"/>
                  </a:lnTo>
                  <a:lnTo>
                    <a:pt x="379095" y="82550"/>
                  </a:lnTo>
                  <a:lnTo>
                    <a:pt x="379730" y="95250"/>
                  </a:lnTo>
                  <a:lnTo>
                    <a:pt x="382587" y="105410"/>
                  </a:lnTo>
                  <a:lnTo>
                    <a:pt x="267335" y="173989"/>
                  </a:lnTo>
                  <a:lnTo>
                    <a:pt x="308610" y="173989"/>
                  </a:lnTo>
                  <a:lnTo>
                    <a:pt x="390842" y="124460"/>
                  </a:lnTo>
                  <a:lnTo>
                    <a:pt x="417195" y="124460"/>
                  </a:lnTo>
                  <a:lnTo>
                    <a:pt x="404812" y="107950"/>
                  </a:lnTo>
                  <a:lnTo>
                    <a:pt x="399732" y="82550"/>
                  </a:lnTo>
                  <a:lnTo>
                    <a:pt x="404812" y="57150"/>
                  </a:lnTo>
                  <a:lnTo>
                    <a:pt x="418147" y="38100"/>
                  </a:lnTo>
                  <a:lnTo>
                    <a:pt x="438150" y="25400"/>
                  </a:lnTo>
                  <a:lnTo>
                    <a:pt x="462597" y="19050"/>
                  </a:lnTo>
                  <a:lnTo>
                    <a:pt x="515620" y="19050"/>
                  </a:lnTo>
                  <a:lnTo>
                    <a:pt x="486410" y="2540"/>
                  </a:lnTo>
                  <a:lnTo>
                    <a:pt x="453390" y="0"/>
                  </a:lnTo>
                  <a:close/>
                </a:path>
                <a:path w="923290" h="892810">
                  <a:moveTo>
                    <a:pt x="735965" y="143510"/>
                  </a:moveTo>
                  <a:lnTo>
                    <a:pt x="673735" y="158750"/>
                  </a:lnTo>
                  <a:lnTo>
                    <a:pt x="657542" y="173989"/>
                  </a:lnTo>
                  <a:lnTo>
                    <a:pt x="689927" y="173989"/>
                  </a:lnTo>
                  <a:lnTo>
                    <a:pt x="697865" y="168910"/>
                  </a:lnTo>
                  <a:lnTo>
                    <a:pt x="722312" y="162560"/>
                  </a:lnTo>
                  <a:lnTo>
                    <a:pt x="775335" y="162560"/>
                  </a:lnTo>
                  <a:lnTo>
                    <a:pt x="765810" y="154939"/>
                  </a:lnTo>
                  <a:lnTo>
                    <a:pt x="735965" y="143510"/>
                  </a:lnTo>
                  <a:close/>
                </a:path>
                <a:path w="923290" h="892810">
                  <a:moveTo>
                    <a:pt x="417195" y="124460"/>
                  </a:moveTo>
                  <a:lnTo>
                    <a:pt x="390842" y="124460"/>
                  </a:lnTo>
                  <a:lnTo>
                    <a:pt x="413067" y="149860"/>
                  </a:lnTo>
                  <a:lnTo>
                    <a:pt x="441960" y="162560"/>
                  </a:lnTo>
                  <a:lnTo>
                    <a:pt x="474027" y="165100"/>
                  </a:lnTo>
                  <a:lnTo>
                    <a:pt x="505142" y="154939"/>
                  </a:lnTo>
                  <a:lnTo>
                    <a:pt x="513715" y="148589"/>
                  </a:lnTo>
                  <a:lnTo>
                    <a:pt x="516890" y="146050"/>
                  </a:lnTo>
                  <a:lnTo>
                    <a:pt x="462597" y="146050"/>
                  </a:lnTo>
                  <a:lnTo>
                    <a:pt x="438150" y="139700"/>
                  </a:lnTo>
                  <a:lnTo>
                    <a:pt x="418147" y="127000"/>
                  </a:lnTo>
                  <a:lnTo>
                    <a:pt x="417195" y="124460"/>
                  </a:lnTo>
                  <a:close/>
                </a:path>
                <a:path w="923290" h="892810">
                  <a:moveTo>
                    <a:pt x="516890" y="19050"/>
                  </a:moveTo>
                  <a:lnTo>
                    <a:pt x="462597" y="19050"/>
                  </a:lnTo>
                  <a:lnTo>
                    <a:pt x="486727" y="25400"/>
                  </a:lnTo>
                  <a:lnTo>
                    <a:pt x="506730" y="38100"/>
                  </a:lnTo>
                  <a:lnTo>
                    <a:pt x="520382" y="57150"/>
                  </a:lnTo>
                  <a:lnTo>
                    <a:pt x="525145" y="82550"/>
                  </a:lnTo>
                  <a:lnTo>
                    <a:pt x="520382" y="107950"/>
                  </a:lnTo>
                  <a:lnTo>
                    <a:pt x="506730" y="127000"/>
                  </a:lnTo>
                  <a:lnTo>
                    <a:pt x="486727" y="139700"/>
                  </a:lnTo>
                  <a:lnTo>
                    <a:pt x="462597" y="146050"/>
                  </a:lnTo>
                  <a:lnTo>
                    <a:pt x="516890" y="146050"/>
                  </a:lnTo>
                  <a:lnTo>
                    <a:pt x="521335" y="142239"/>
                  </a:lnTo>
                  <a:lnTo>
                    <a:pt x="528320" y="133350"/>
                  </a:lnTo>
                  <a:lnTo>
                    <a:pt x="534035" y="124460"/>
                  </a:lnTo>
                  <a:lnTo>
                    <a:pt x="575310" y="124460"/>
                  </a:lnTo>
                  <a:lnTo>
                    <a:pt x="542607" y="105410"/>
                  </a:lnTo>
                  <a:lnTo>
                    <a:pt x="545465" y="73660"/>
                  </a:lnTo>
                  <a:lnTo>
                    <a:pt x="535940" y="41910"/>
                  </a:lnTo>
                  <a:lnTo>
                    <a:pt x="516890" y="190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736089" y="434340"/>
            <a:ext cx="8536940" cy="80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075"/>
              </a:lnSpc>
              <a:spcBef>
                <a:spcPts val="100"/>
              </a:spcBef>
            </a:pPr>
            <a:r>
              <a:rPr sz="2700" spc="-10" dirty="0">
                <a:solidFill>
                  <a:srgbClr val="FFB800"/>
                </a:solidFill>
              </a:rPr>
              <a:t>Στόχοι:</a:t>
            </a:r>
            <a:r>
              <a:rPr sz="2700" spc="15" dirty="0">
                <a:solidFill>
                  <a:srgbClr val="FFB800"/>
                </a:solidFill>
              </a:rPr>
              <a:t> </a:t>
            </a:r>
            <a:r>
              <a:rPr sz="2700" spc="-5" dirty="0">
                <a:solidFill>
                  <a:srgbClr val="FFFFFF"/>
                </a:solidFill>
              </a:rPr>
              <a:t>Ποιος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700" spc="-5" dirty="0">
                <a:solidFill>
                  <a:srgbClr val="FFFFFF"/>
                </a:solidFill>
              </a:rPr>
              <a:t>Τι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700" spc="-5" dirty="0">
                <a:solidFill>
                  <a:srgbClr val="FFFFFF"/>
                </a:solidFill>
              </a:rPr>
              <a:t>Γιατί</a:t>
            </a:r>
            <a:r>
              <a:rPr sz="2700" spc="80" dirty="0">
                <a:solidFill>
                  <a:srgbClr val="FFFFFF"/>
                </a:solidFill>
              </a:rPr>
              <a:t> </a:t>
            </a:r>
            <a:r>
              <a:rPr sz="2700" spc="-5" dirty="0">
                <a:solidFill>
                  <a:srgbClr val="FFFFFF"/>
                </a:solidFill>
              </a:rPr>
              <a:t>πρέπει</a:t>
            </a:r>
            <a:r>
              <a:rPr sz="2700" spc="85" dirty="0">
                <a:solidFill>
                  <a:srgbClr val="FFFFFF"/>
                </a:solidFill>
              </a:rPr>
              <a:t> </a:t>
            </a:r>
            <a:r>
              <a:rPr sz="2700" dirty="0">
                <a:solidFill>
                  <a:srgbClr val="FFFFFF"/>
                </a:solidFill>
              </a:rPr>
              <a:t>να</a:t>
            </a:r>
            <a:r>
              <a:rPr sz="2700" spc="80" dirty="0">
                <a:solidFill>
                  <a:srgbClr val="FFFFFF"/>
                </a:solidFill>
              </a:rPr>
              <a:t> </a:t>
            </a:r>
            <a:r>
              <a:rPr sz="2700" spc="-5" dirty="0">
                <a:solidFill>
                  <a:srgbClr val="FFFFFF"/>
                </a:solidFill>
              </a:rPr>
              <a:t>παρακολουθήσετε</a:t>
            </a:r>
            <a:r>
              <a:rPr sz="2700" spc="85" dirty="0">
                <a:solidFill>
                  <a:srgbClr val="FFFFFF"/>
                </a:solidFill>
              </a:rPr>
              <a:t> </a:t>
            </a:r>
            <a:r>
              <a:rPr sz="2700" spc="-5" dirty="0">
                <a:solidFill>
                  <a:srgbClr val="FFFFFF"/>
                </a:solidFill>
              </a:rPr>
              <a:t>αυτή</a:t>
            </a:r>
            <a:r>
              <a:rPr sz="2700" spc="80" dirty="0">
                <a:solidFill>
                  <a:srgbClr val="FFFFFF"/>
                </a:solidFill>
              </a:rPr>
              <a:t> </a:t>
            </a:r>
            <a:r>
              <a:rPr sz="2700" spc="-10" dirty="0">
                <a:solidFill>
                  <a:srgbClr val="FFFFFF"/>
                </a:solidFill>
              </a:rPr>
              <a:t>την</a:t>
            </a:r>
            <a:endParaRPr sz="2700">
              <a:latin typeface="Arial"/>
              <a:cs typeface="Arial"/>
            </a:endParaRPr>
          </a:p>
          <a:p>
            <a:pPr marL="382905" algn="ctr">
              <a:lnSpc>
                <a:spcPts val="3075"/>
              </a:lnSpc>
            </a:pPr>
            <a:r>
              <a:rPr sz="2700" spc="-15" dirty="0">
                <a:solidFill>
                  <a:srgbClr val="FFFFFF"/>
                </a:solidFill>
              </a:rPr>
              <a:t>εκπαίδευση</a:t>
            </a:r>
            <a:endParaRPr sz="2700"/>
          </a:p>
        </p:txBody>
      </p:sp>
      <p:sp>
        <p:nvSpPr>
          <p:cNvPr id="16" name="object 16"/>
          <p:cNvSpPr txBox="1"/>
          <p:nvPr/>
        </p:nvSpPr>
        <p:spPr>
          <a:xfrm>
            <a:off x="9330690" y="2033587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solidFill>
                  <a:srgbClr val="FFB800"/>
                </a:solidFill>
                <a:latin typeface="Calibri"/>
                <a:cs typeface="Calibri"/>
              </a:rPr>
              <a:t>Γ</a:t>
            </a:r>
            <a:r>
              <a:rPr sz="1800" spc="-10" dirty="0">
                <a:solidFill>
                  <a:srgbClr val="FFB800"/>
                </a:solidFill>
                <a:latin typeface="Calibri"/>
                <a:cs typeface="Calibri"/>
              </a:rPr>
              <a:t>Ι</a:t>
            </a:r>
            <a:r>
              <a:rPr sz="1800" spc="15" dirty="0">
                <a:solidFill>
                  <a:srgbClr val="FFB800"/>
                </a:solidFill>
                <a:latin typeface="Calibri"/>
                <a:cs typeface="Calibri"/>
              </a:rPr>
              <a:t>ΑΤ</a:t>
            </a:r>
            <a:r>
              <a:rPr sz="1800" spc="20" dirty="0">
                <a:solidFill>
                  <a:srgbClr val="FFB800"/>
                </a:solidFill>
                <a:latin typeface="Calibri"/>
                <a:cs typeface="Calibri"/>
              </a:rPr>
              <a:t>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37232" y="3702050"/>
            <a:ext cx="2167255" cy="845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Εξοπλίζει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τους συμμετέχοντες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απαραίτητες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γνώσεις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δεξιότητες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900" spc="-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να κατανοήσουν </a:t>
            </a:r>
            <a:r>
              <a:rPr sz="900" spc="70" dirty="0">
                <a:solidFill>
                  <a:srgbClr val="FFFFFF"/>
                </a:solidFill>
                <a:latin typeface="Calibri"/>
                <a:cs typeface="Calibri"/>
              </a:rPr>
              <a:t>πώς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ανθρώπινες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πτυχές επηρεάζουν την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 κυβερνοασφάλεια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τομέα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ενέργειας.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2969" y="5910897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229657" y="5910897"/>
            <a:ext cx="85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03019" y="1629727"/>
            <a:ext cx="2880360" cy="3422650"/>
            <a:chOff x="1303019" y="1629727"/>
            <a:chExt cx="2880360" cy="3422650"/>
          </a:xfrm>
        </p:grpSpPr>
        <p:sp>
          <p:nvSpPr>
            <p:cNvPr id="21" name="object 21"/>
            <p:cNvSpPr/>
            <p:nvPr/>
          </p:nvSpPr>
          <p:spPr>
            <a:xfrm>
              <a:off x="1318894" y="1645602"/>
              <a:ext cx="2848610" cy="3390900"/>
            </a:xfrm>
            <a:custGeom>
              <a:avLst/>
              <a:gdLst/>
              <a:ahLst/>
              <a:cxnLst/>
              <a:rect l="l" t="t" r="r" b="b"/>
              <a:pathLst>
                <a:path w="2848610" h="3390900">
                  <a:moveTo>
                    <a:pt x="2373630" y="0"/>
                  </a:moveTo>
                  <a:lnTo>
                    <a:pt x="474662" y="0"/>
                  </a:lnTo>
                  <a:lnTo>
                    <a:pt x="426085" y="2539"/>
                  </a:lnTo>
                  <a:lnTo>
                    <a:pt x="379094" y="9525"/>
                  </a:lnTo>
                  <a:lnTo>
                    <a:pt x="333692" y="21272"/>
                  </a:lnTo>
                  <a:lnTo>
                    <a:pt x="289877" y="37464"/>
                  </a:lnTo>
                  <a:lnTo>
                    <a:pt x="248602" y="57150"/>
                  </a:lnTo>
                  <a:lnTo>
                    <a:pt x="209232" y="80962"/>
                  </a:lnTo>
                  <a:lnTo>
                    <a:pt x="172720" y="108267"/>
                  </a:lnTo>
                  <a:lnTo>
                    <a:pt x="139065" y="139064"/>
                  </a:lnTo>
                  <a:lnTo>
                    <a:pt x="108267" y="172720"/>
                  </a:lnTo>
                  <a:lnTo>
                    <a:pt x="80962" y="209232"/>
                  </a:lnTo>
                  <a:lnTo>
                    <a:pt x="57150" y="248602"/>
                  </a:lnTo>
                  <a:lnTo>
                    <a:pt x="37465" y="289877"/>
                  </a:lnTo>
                  <a:lnTo>
                    <a:pt x="21272" y="333692"/>
                  </a:lnTo>
                  <a:lnTo>
                    <a:pt x="9525" y="379095"/>
                  </a:lnTo>
                  <a:lnTo>
                    <a:pt x="2540" y="426085"/>
                  </a:lnTo>
                  <a:lnTo>
                    <a:pt x="0" y="474662"/>
                  </a:lnTo>
                  <a:lnTo>
                    <a:pt x="0" y="2916237"/>
                  </a:lnTo>
                  <a:lnTo>
                    <a:pt x="2540" y="2964815"/>
                  </a:lnTo>
                  <a:lnTo>
                    <a:pt x="9525" y="3011805"/>
                  </a:lnTo>
                  <a:lnTo>
                    <a:pt x="21272" y="3057207"/>
                  </a:lnTo>
                  <a:lnTo>
                    <a:pt x="37465" y="3101022"/>
                  </a:lnTo>
                  <a:lnTo>
                    <a:pt x="57150" y="3142297"/>
                  </a:lnTo>
                  <a:lnTo>
                    <a:pt x="80962" y="3181667"/>
                  </a:lnTo>
                  <a:lnTo>
                    <a:pt x="108267" y="3218180"/>
                  </a:lnTo>
                  <a:lnTo>
                    <a:pt x="139065" y="3251835"/>
                  </a:lnTo>
                  <a:lnTo>
                    <a:pt x="172720" y="3282632"/>
                  </a:lnTo>
                  <a:lnTo>
                    <a:pt x="209232" y="3309937"/>
                  </a:lnTo>
                  <a:lnTo>
                    <a:pt x="248602" y="3333432"/>
                  </a:lnTo>
                  <a:lnTo>
                    <a:pt x="289877" y="3353435"/>
                  </a:lnTo>
                  <a:lnTo>
                    <a:pt x="333692" y="3369627"/>
                  </a:lnTo>
                  <a:lnTo>
                    <a:pt x="379094" y="3381375"/>
                  </a:lnTo>
                  <a:lnTo>
                    <a:pt x="426085" y="3388360"/>
                  </a:lnTo>
                  <a:lnTo>
                    <a:pt x="474662" y="3390900"/>
                  </a:lnTo>
                  <a:lnTo>
                    <a:pt x="2373630" y="3390900"/>
                  </a:lnTo>
                  <a:lnTo>
                    <a:pt x="2422207" y="3388360"/>
                  </a:lnTo>
                  <a:lnTo>
                    <a:pt x="2469197" y="3381375"/>
                  </a:lnTo>
                  <a:lnTo>
                    <a:pt x="2514917" y="3369627"/>
                  </a:lnTo>
                  <a:lnTo>
                    <a:pt x="2558415" y="3353435"/>
                  </a:lnTo>
                  <a:lnTo>
                    <a:pt x="2600007" y="3333432"/>
                  </a:lnTo>
                  <a:lnTo>
                    <a:pt x="2639060" y="3309937"/>
                  </a:lnTo>
                  <a:lnTo>
                    <a:pt x="2675572" y="3282632"/>
                  </a:lnTo>
                  <a:lnTo>
                    <a:pt x="2709227" y="3251835"/>
                  </a:lnTo>
                  <a:lnTo>
                    <a:pt x="2740025" y="3218180"/>
                  </a:lnTo>
                  <a:lnTo>
                    <a:pt x="2767330" y="3181667"/>
                  </a:lnTo>
                  <a:lnTo>
                    <a:pt x="2791142" y="3142297"/>
                  </a:lnTo>
                  <a:lnTo>
                    <a:pt x="2811145" y="3101022"/>
                  </a:lnTo>
                  <a:lnTo>
                    <a:pt x="2827020" y="3057207"/>
                  </a:lnTo>
                  <a:lnTo>
                    <a:pt x="2838767" y="3011805"/>
                  </a:lnTo>
                  <a:lnTo>
                    <a:pt x="2845752" y="2964815"/>
                  </a:lnTo>
                  <a:lnTo>
                    <a:pt x="2848292" y="2916237"/>
                  </a:lnTo>
                  <a:lnTo>
                    <a:pt x="2848292" y="474662"/>
                  </a:lnTo>
                  <a:lnTo>
                    <a:pt x="2845752" y="426085"/>
                  </a:lnTo>
                  <a:lnTo>
                    <a:pt x="2838767" y="379095"/>
                  </a:lnTo>
                  <a:lnTo>
                    <a:pt x="2827020" y="333692"/>
                  </a:lnTo>
                  <a:lnTo>
                    <a:pt x="2811145" y="289877"/>
                  </a:lnTo>
                  <a:lnTo>
                    <a:pt x="2791142" y="248602"/>
                  </a:lnTo>
                  <a:lnTo>
                    <a:pt x="2767330" y="209232"/>
                  </a:lnTo>
                  <a:lnTo>
                    <a:pt x="2740025" y="172720"/>
                  </a:lnTo>
                  <a:lnTo>
                    <a:pt x="2709227" y="139064"/>
                  </a:lnTo>
                  <a:lnTo>
                    <a:pt x="2675572" y="108267"/>
                  </a:lnTo>
                  <a:lnTo>
                    <a:pt x="2639060" y="80962"/>
                  </a:lnTo>
                  <a:lnTo>
                    <a:pt x="2600007" y="57150"/>
                  </a:lnTo>
                  <a:lnTo>
                    <a:pt x="2558415" y="37464"/>
                  </a:lnTo>
                  <a:lnTo>
                    <a:pt x="2514917" y="21272"/>
                  </a:lnTo>
                  <a:lnTo>
                    <a:pt x="2469197" y="9525"/>
                  </a:lnTo>
                  <a:lnTo>
                    <a:pt x="2422207" y="2539"/>
                  </a:lnTo>
                  <a:lnTo>
                    <a:pt x="23736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18894" y="1645602"/>
              <a:ext cx="2848610" cy="3390900"/>
            </a:xfrm>
            <a:custGeom>
              <a:avLst/>
              <a:gdLst/>
              <a:ahLst/>
              <a:cxnLst/>
              <a:rect l="l" t="t" r="r" b="b"/>
              <a:pathLst>
                <a:path w="2848610" h="3390900">
                  <a:moveTo>
                    <a:pt x="0" y="474662"/>
                  </a:moveTo>
                  <a:lnTo>
                    <a:pt x="2540" y="426085"/>
                  </a:lnTo>
                  <a:lnTo>
                    <a:pt x="9525" y="379095"/>
                  </a:lnTo>
                  <a:lnTo>
                    <a:pt x="21272" y="333692"/>
                  </a:lnTo>
                  <a:lnTo>
                    <a:pt x="37465" y="289877"/>
                  </a:lnTo>
                  <a:lnTo>
                    <a:pt x="57150" y="248602"/>
                  </a:lnTo>
                  <a:lnTo>
                    <a:pt x="80962" y="209232"/>
                  </a:lnTo>
                  <a:lnTo>
                    <a:pt x="108267" y="172720"/>
                  </a:lnTo>
                  <a:lnTo>
                    <a:pt x="139065" y="139064"/>
                  </a:lnTo>
                  <a:lnTo>
                    <a:pt x="172720" y="108267"/>
                  </a:lnTo>
                  <a:lnTo>
                    <a:pt x="209232" y="80962"/>
                  </a:lnTo>
                  <a:lnTo>
                    <a:pt x="248602" y="57150"/>
                  </a:lnTo>
                  <a:lnTo>
                    <a:pt x="289877" y="37464"/>
                  </a:lnTo>
                  <a:lnTo>
                    <a:pt x="333692" y="21272"/>
                  </a:lnTo>
                  <a:lnTo>
                    <a:pt x="379094" y="9525"/>
                  </a:lnTo>
                  <a:lnTo>
                    <a:pt x="426085" y="2539"/>
                  </a:lnTo>
                  <a:lnTo>
                    <a:pt x="474662" y="0"/>
                  </a:lnTo>
                  <a:lnTo>
                    <a:pt x="2373630" y="0"/>
                  </a:lnTo>
                  <a:lnTo>
                    <a:pt x="2422207" y="2539"/>
                  </a:lnTo>
                  <a:lnTo>
                    <a:pt x="2469197" y="9525"/>
                  </a:lnTo>
                  <a:lnTo>
                    <a:pt x="2514917" y="21272"/>
                  </a:lnTo>
                  <a:lnTo>
                    <a:pt x="2558415" y="37464"/>
                  </a:lnTo>
                  <a:lnTo>
                    <a:pt x="2600007" y="57150"/>
                  </a:lnTo>
                  <a:lnTo>
                    <a:pt x="2639060" y="80962"/>
                  </a:lnTo>
                  <a:lnTo>
                    <a:pt x="2675572" y="108267"/>
                  </a:lnTo>
                  <a:lnTo>
                    <a:pt x="2709227" y="139064"/>
                  </a:lnTo>
                  <a:lnTo>
                    <a:pt x="2740025" y="172720"/>
                  </a:lnTo>
                  <a:lnTo>
                    <a:pt x="2767330" y="209232"/>
                  </a:lnTo>
                  <a:lnTo>
                    <a:pt x="2791142" y="248602"/>
                  </a:lnTo>
                  <a:lnTo>
                    <a:pt x="2811145" y="289877"/>
                  </a:lnTo>
                  <a:lnTo>
                    <a:pt x="2827020" y="333692"/>
                  </a:lnTo>
                  <a:lnTo>
                    <a:pt x="2838767" y="379095"/>
                  </a:lnTo>
                  <a:lnTo>
                    <a:pt x="2845752" y="426085"/>
                  </a:lnTo>
                  <a:lnTo>
                    <a:pt x="2848292" y="474662"/>
                  </a:lnTo>
                  <a:lnTo>
                    <a:pt x="2848292" y="2916237"/>
                  </a:lnTo>
                  <a:lnTo>
                    <a:pt x="2845752" y="2964815"/>
                  </a:lnTo>
                  <a:lnTo>
                    <a:pt x="2838767" y="3011805"/>
                  </a:lnTo>
                  <a:lnTo>
                    <a:pt x="2827020" y="3057207"/>
                  </a:lnTo>
                  <a:lnTo>
                    <a:pt x="2811145" y="3101022"/>
                  </a:lnTo>
                  <a:lnTo>
                    <a:pt x="2791142" y="3142297"/>
                  </a:lnTo>
                  <a:lnTo>
                    <a:pt x="2767330" y="3181667"/>
                  </a:lnTo>
                  <a:lnTo>
                    <a:pt x="2740025" y="3218180"/>
                  </a:lnTo>
                  <a:lnTo>
                    <a:pt x="2709227" y="3251835"/>
                  </a:lnTo>
                  <a:lnTo>
                    <a:pt x="2675572" y="3282632"/>
                  </a:lnTo>
                  <a:lnTo>
                    <a:pt x="2639060" y="3309937"/>
                  </a:lnTo>
                  <a:lnTo>
                    <a:pt x="2600007" y="3333432"/>
                  </a:lnTo>
                  <a:lnTo>
                    <a:pt x="2558415" y="3353435"/>
                  </a:lnTo>
                  <a:lnTo>
                    <a:pt x="2514917" y="3369627"/>
                  </a:lnTo>
                  <a:lnTo>
                    <a:pt x="2469197" y="3381375"/>
                  </a:lnTo>
                  <a:lnTo>
                    <a:pt x="2422207" y="3388360"/>
                  </a:lnTo>
                  <a:lnTo>
                    <a:pt x="2373630" y="3390900"/>
                  </a:lnTo>
                  <a:lnTo>
                    <a:pt x="474662" y="3390900"/>
                  </a:lnTo>
                  <a:lnTo>
                    <a:pt x="426085" y="3388360"/>
                  </a:lnTo>
                  <a:lnTo>
                    <a:pt x="379094" y="3381375"/>
                  </a:lnTo>
                  <a:lnTo>
                    <a:pt x="333692" y="3369627"/>
                  </a:lnTo>
                  <a:lnTo>
                    <a:pt x="289877" y="3353435"/>
                  </a:lnTo>
                  <a:lnTo>
                    <a:pt x="248602" y="3333432"/>
                  </a:lnTo>
                  <a:lnTo>
                    <a:pt x="209232" y="3309937"/>
                  </a:lnTo>
                  <a:lnTo>
                    <a:pt x="172720" y="3282632"/>
                  </a:lnTo>
                  <a:lnTo>
                    <a:pt x="139065" y="3251835"/>
                  </a:lnTo>
                  <a:lnTo>
                    <a:pt x="108267" y="3218180"/>
                  </a:lnTo>
                  <a:lnTo>
                    <a:pt x="80962" y="3181667"/>
                  </a:lnTo>
                  <a:lnTo>
                    <a:pt x="57150" y="3142297"/>
                  </a:lnTo>
                  <a:lnTo>
                    <a:pt x="37465" y="3101022"/>
                  </a:lnTo>
                  <a:lnTo>
                    <a:pt x="21272" y="3057207"/>
                  </a:lnTo>
                  <a:lnTo>
                    <a:pt x="9525" y="3011805"/>
                  </a:lnTo>
                  <a:lnTo>
                    <a:pt x="2540" y="2964815"/>
                  </a:lnTo>
                  <a:lnTo>
                    <a:pt x="0" y="2916237"/>
                  </a:lnTo>
                  <a:lnTo>
                    <a:pt x="0" y="474662"/>
                  </a:lnTo>
                </a:path>
              </a:pathLst>
            </a:custGeom>
            <a:ln w="31749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17469" y="3108325"/>
              <a:ext cx="100330" cy="13366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39657" y="2980054"/>
              <a:ext cx="134937" cy="1765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272030" y="2744787"/>
              <a:ext cx="940435" cy="607695"/>
            </a:xfrm>
            <a:custGeom>
              <a:avLst/>
              <a:gdLst/>
              <a:ahLst/>
              <a:cxnLst/>
              <a:rect l="l" t="t" r="r" b="b"/>
              <a:pathLst>
                <a:path w="940435" h="607695">
                  <a:moveTo>
                    <a:pt x="289559" y="427354"/>
                  </a:moveTo>
                  <a:lnTo>
                    <a:pt x="263842" y="427354"/>
                  </a:lnTo>
                  <a:lnTo>
                    <a:pt x="270509" y="432435"/>
                  </a:lnTo>
                  <a:lnTo>
                    <a:pt x="293052" y="494029"/>
                  </a:lnTo>
                  <a:lnTo>
                    <a:pt x="312737" y="529589"/>
                  </a:lnTo>
                  <a:lnTo>
                    <a:pt x="476567" y="607695"/>
                  </a:lnTo>
                  <a:lnTo>
                    <a:pt x="481330" y="606425"/>
                  </a:lnTo>
                  <a:lnTo>
                    <a:pt x="484187" y="602932"/>
                  </a:lnTo>
                  <a:lnTo>
                    <a:pt x="497839" y="587057"/>
                  </a:lnTo>
                  <a:lnTo>
                    <a:pt x="529907" y="587057"/>
                  </a:lnTo>
                  <a:lnTo>
                    <a:pt x="538469" y="583564"/>
                  </a:lnTo>
                  <a:lnTo>
                    <a:pt x="473392" y="583564"/>
                  </a:lnTo>
                  <a:lnTo>
                    <a:pt x="346709" y="530860"/>
                  </a:lnTo>
                  <a:lnTo>
                    <a:pt x="319405" y="501967"/>
                  </a:lnTo>
                  <a:lnTo>
                    <a:pt x="294322" y="437514"/>
                  </a:lnTo>
                  <a:lnTo>
                    <a:pt x="289559" y="427354"/>
                  </a:lnTo>
                  <a:close/>
                </a:path>
                <a:path w="940435" h="607695">
                  <a:moveTo>
                    <a:pt x="529907" y="587057"/>
                  </a:moveTo>
                  <a:lnTo>
                    <a:pt x="497839" y="587057"/>
                  </a:lnTo>
                  <a:lnTo>
                    <a:pt x="520700" y="589279"/>
                  </a:lnTo>
                  <a:lnTo>
                    <a:pt x="522922" y="589279"/>
                  </a:lnTo>
                  <a:lnTo>
                    <a:pt x="523875" y="588962"/>
                  </a:lnTo>
                  <a:lnTo>
                    <a:pt x="525462" y="588962"/>
                  </a:lnTo>
                  <a:lnTo>
                    <a:pt x="529907" y="587057"/>
                  </a:lnTo>
                  <a:close/>
                </a:path>
                <a:path w="940435" h="607695">
                  <a:moveTo>
                    <a:pt x="491172" y="565467"/>
                  </a:moveTo>
                  <a:lnTo>
                    <a:pt x="487680" y="566737"/>
                  </a:lnTo>
                  <a:lnTo>
                    <a:pt x="485457" y="569277"/>
                  </a:lnTo>
                  <a:lnTo>
                    <a:pt x="473392" y="583564"/>
                  </a:lnTo>
                  <a:lnTo>
                    <a:pt x="538469" y="583564"/>
                  </a:lnTo>
                  <a:lnTo>
                    <a:pt x="578167" y="567372"/>
                  </a:lnTo>
                  <a:lnTo>
                    <a:pt x="511492" y="567372"/>
                  </a:lnTo>
                  <a:lnTo>
                    <a:pt x="491172" y="565467"/>
                  </a:lnTo>
                  <a:close/>
                </a:path>
                <a:path w="940435" h="607695">
                  <a:moveTo>
                    <a:pt x="511809" y="337185"/>
                  </a:moveTo>
                  <a:lnTo>
                    <a:pt x="511697" y="457835"/>
                  </a:lnTo>
                  <a:lnTo>
                    <a:pt x="511581" y="482917"/>
                  </a:lnTo>
                  <a:lnTo>
                    <a:pt x="511492" y="567372"/>
                  </a:lnTo>
                  <a:lnTo>
                    <a:pt x="578167" y="567372"/>
                  </a:lnTo>
                  <a:lnTo>
                    <a:pt x="588009" y="563245"/>
                  </a:lnTo>
                  <a:lnTo>
                    <a:pt x="532764" y="563245"/>
                  </a:lnTo>
                  <a:lnTo>
                    <a:pt x="532764" y="364489"/>
                  </a:lnTo>
                  <a:lnTo>
                    <a:pt x="532447" y="364489"/>
                  </a:lnTo>
                  <a:lnTo>
                    <a:pt x="583882" y="344170"/>
                  </a:lnTo>
                  <a:lnTo>
                    <a:pt x="527367" y="344170"/>
                  </a:lnTo>
                  <a:lnTo>
                    <a:pt x="526414" y="343217"/>
                  </a:lnTo>
                  <a:lnTo>
                    <a:pt x="511809" y="337185"/>
                  </a:lnTo>
                  <a:close/>
                </a:path>
                <a:path w="940435" h="607695">
                  <a:moveTo>
                    <a:pt x="822959" y="308927"/>
                  </a:moveTo>
                  <a:lnTo>
                    <a:pt x="684847" y="364489"/>
                  </a:lnTo>
                  <a:lnTo>
                    <a:pt x="648969" y="515937"/>
                  </a:lnTo>
                  <a:lnTo>
                    <a:pt x="532764" y="563245"/>
                  </a:lnTo>
                  <a:lnTo>
                    <a:pt x="588009" y="563245"/>
                  </a:lnTo>
                  <a:lnTo>
                    <a:pt x="665162" y="532129"/>
                  </a:lnTo>
                  <a:lnTo>
                    <a:pt x="667384" y="529272"/>
                  </a:lnTo>
                  <a:lnTo>
                    <a:pt x="701039" y="380364"/>
                  </a:lnTo>
                  <a:lnTo>
                    <a:pt x="827722" y="327977"/>
                  </a:lnTo>
                  <a:lnTo>
                    <a:pt x="852448" y="327977"/>
                  </a:lnTo>
                  <a:lnTo>
                    <a:pt x="822959" y="308927"/>
                  </a:lnTo>
                  <a:close/>
                </a:path>
                <a:path w="940435" h="607695">
                  <a:moveTo>
                    <a:pt x="349567" y="344804"/>
                  </a:moveTo>
                  <a:lnTo>
                    <a:pt x="347344" y="344804"/>
                  </a:lnTo>
                  <a:lnTo>
                    <a:pt x="330200" y="437197"/>
                  </a:lnTo>
                  <a:lnTo>
                    <a:pt x="332105" y="451485"/>
                  </a:lnTo>
                  <a:lnTo>
                    <a:pt x="442277" y="520064"/>
                  </a:lnTo>
                  <a:lnTo>
                    <a:pt x="444182" y="521017"/>
                  </a:lnTo>
                  <a:lnTo>
                    <a:pt x="446405" y="521335"/>
                  </a:lnTo>
                  <a:lnTo>
                    <a:pt x="447992" y="521335"/>
                  </a:lnTo>
                  <a:lnTo>
                    <a:pt x="462215" y="498157"/>
                  </a:lnTo>
                  <a:lnTo>
                    <a:pt x="443864" y="498157"/>
                  </a:lnTo>
                  <a:lnTo>
                    <a:pt x="360997" y="463550"/>
                  </a:lnTo>
                  <a:lnTo>
                    <a:pt x="356552" y="457835"/>
                  </a:lnTo>
                  <a:lnTo>
                    <a:pt x="353377" y="451485"/>
                  </a:lnTo>
                  <a:lnTo>
                    <a:pt x="351789" y="444500"/>
                  </a:lnTo>
                  <a:lnTo>
                    <a:pt x="351182" y="437514"/>
                  </a:lnTo>
                  <a:lnTo>
                    <a:pt x="351472" y="369570"/>
                  </a:lnTo>
                  <a:lnTo>
                    <a:pt x="351789" y="367982"/>
                  </a:lnTo>
                  <a:lnTo>
                    <a:pt x="406082" y="367982"/>
                  </a:lnTo>
                  <a:lnTo>
                    <a:pt x="353377" y="345757"/>
                  </a:lnTo>
                  <a:lnTo>
                    <a:pt x="351472" y="345122"/>
                  </a:lnTo>
                  <a:lnTo>
                    <a:pt x="349567" y="344804"/>
                  </a:lnTo>
                  <a:close/>
                </a:path>
                <a:path w="940435" h="607695">
                  <a:moveTo>
                    <a:pt x="444500" y="384492"/>
                  </a:moveTo>
                  <a:lnTo>
                    <a:pt x="444425" y="441325"/>
                  </a:lnTo>
                  <a:lnTo>
                    <a:pt x="444305" y="461962"/>
                  </a:lnTo>
                  <a:lnTo>
                    <a:pt x="444182" y="496570"/>
                  </a:lnTo>
                  <a:lnTo>
                    <a:pt x="443864" y="498157"/>
                  </a:lnTo>
                  <a:lnTo>
                    <a:pt x="462215" y="498157"/>
                  </a:lnTo>
                  <a:lnTo>
                    <a:pt x="465137" y="493395"/>
                  </a:lnTo>
                  <a:lnTo>
                    <a:pt x="465137" y="428625"/>
                  </a:lnTo>
                  <a:lnTo>
                    <a:pt x="451484" y="389572"/>
                  </a:lnTo>
                  <a:lnTo>
                    <a:pt x="444500" y="384492"/>
                  </a:lnTo>
                  <a:close/>
                </a:path>
                <a:path w="940435" h="607695">
                  <a:moveTo>
                    <a:pt x="338137" y="0"/>
                  </a:moveTo>
                  <a:lnTo>
                    <a:pt x="314007" y="5714"/>
                  </a:lnTo>
                  <a:lnTo>
                    <a:pt x="6032" y="130810"/>
                  </a:lnTo>
                  <a:lnTo>
                    <a:pt x="317" y="173037"/>
                  </a:lnTo>
                  <a:lnTo>
                    <a:pt x="281" y="247967"/>
                  </a:lnTo>
                  <a:lnTo>
                    <a:pt x="79" y="288925"/>
                  </a:lnTo>
                  <a:lnTo>
                    <a:pt x="0" y="379095"/>
                  </a:lnTo>
                  <a:lnTo>
                    <a:pt x="2539" y="382904"/>
                  </a:lnTo>
                  <a:lnTo>
                    <a:pt x="31114" y="394970"/>
                  </a:lnTo>
                  <a:lnTo>
                    <a:pt x="47625" y="427989"/>
                  </a:lnTo>
                  <a:lnTo>
                    <a:pt x="49530" y="429577"/>
                  </a:lnTo>
                  <a:lnTo>
                    <a:pt x="52069" y="430529"/>
                  </a:lnTo>
                  <a:lnTo>
                    <a:pt x="185419" y="486410"/>
                  </a:lnTo>
                  <a:lnTo>
                    <a:pt x="200977" y="489585"/>
                  </a:lnTo>
                  <a:lnTo>
                    <a:pt x="215582" y="487045"/>
                  </a:lnTo>
                  <a:lnTo>
                    <a:pt x="229031" y="468629"/>
                  </a:lnTo>
                  <a:lnTo>
                    <a:pt x="202564" y="468629"/>
                  </a:lnTo>
                  <a:lnTo>
                    <a:pt x="194627" y="467360"/>
                  </a:lnTo>
                  <a:lnTo>
                    <a:pt x="193357" y="467042"/>
                  </a:lnTo>
                  <a:lnTo>
                    <a:pt x="63500" y="412750"/>
                  </a:lnTo>
                  <a:lnTo>
                    <a:pt x="46989" y="379729"/>
                  </a:lnTo>
                  <a:lnTo>
                    <a:pt x="45084" y="378142"/>
                  </a:lnTo>
                  <a:lnTo>
                    <a:pt x="20955" y="367982"/>
                  </a:lnTo>
                  <a:lnTo>
                    <a:pt x="21034" y="288925"/>
                  </a:lnTo>
                  <a:lnTo>
                    <a:pt x="21236" y="247967"/>
                  </a:lnTo>
                  <a:lnTo>
                    <a:pt x="21272" y="155575"/>
                  </a:lnTo>
                  <a:lnTo>
                    <a:pt x="75882" y="155575"/>
                  </a:lnTo>
                  <a:lnTo>
                    <a:pt x="38417" y="140017"/>
                  </a:lnTo>
                  <a:lnTo>
                    <a:pt x="38100" y="140017"/>
                  </a:lnTo>
                  <a:lnTo>
                    <a:pt x="321627" y="25082"/>
                  </a:lnTo>
                  <a:lnTo>
                    <a:pt x="337184" y="20954"/>
                  </a:lnTo>
                  <a:lnTo>
                    <a:pt x="394712" y="20954"/>
                  </a:lnTo>
                  <a:lnTo>
                    <a:pt x="362584" y="1587"/>
                  </a:lnTo>
                  <a:lnTo>
                    <a:pt x="338137" y="0"/>
                  </a:lnTo>
                  <a:close/>
                </a:path>
                <a:path w="940435" h="607695">
                  <a:moveTo>
                    <a:pt x="262255" y="406400"/>
                  </a:moveTo>
                  <a:lnTo>
                    <a:pt x="260032" y="406400"/>
                  </a:lnTo>
                  <a:lnTo>
                    <a:pt x="220344" y="454977"/>
                  </a:lnTo>
                  <a:lnTo>
                    <a:pt x="216217" y="461962"/>
                  </a:lnTo>
                  <a:lnTo>
                    <a:pt x="210184" y="466407"/>
                  </a:lnTo>
                  <a:lnTo>
                    <a:pt x="202564" y="468629"/>
                  </a:lnTo>
                  <a:lnTo>
                    <a:pt x="229031" y="468629"/>
                  </a:lnTo>
                  <a:lnTo>
                    <a:pt x="256857" y="430529"/>
                  </a:lnTo>
                  <a:lnTo>
                    <a:pt x="257809" y="428942"/>
                  </a:lnTo>
                  <a:lnTo>
                    <a:pt x="259397" y="427354"/>
                  </a:lnTo>
                  <a:lnTo>
                    <a:pt x="289559" y="427354"/>
                  </a:lnTo>
                  <a:lnTo>
                    <a:pt x="288607" y="425132"/>
                  </a:lnTo>
                  <a:lnTo>
                    <a:pt x="280669" y="415607"/>
                  </a:lnTo>
                  <a:lnTo>
                    <a:pt x="271780" y="409257"/>
                  </a:lnTo>
                  <a:lnTo>
                    <a:pt x="262255" y="406400"/>
                  </a:lnTo>
                  <a:close/>
                </a:path>
                <a:path w="940435" h="607695">
                  <a:moveTo>
                    <a:pt x="852448" y="327977"/>
                  </a:moveTo>
                  <a:lnTo>
                    <a:pt x="827722" y="327977"/>
                  </a:lnTo>
                  <a:lnTo>
                    <a:pt x="835977" y="331152"/>
                  </a:lnTo>
                  <a:lnTo>
                    <a:pt x="838834" y="338454"/>
                  </a:lnTo>
                  <a:lnTo>
                    <a:pt x="839787" y="340360"/>
                  </a:lnTo>
                  <a:lnTo>
                    <a:pt x="840105" y="341947"/>
                  </a:lnTo>
                  <a:lnTo>
                    <a:pt x="840105" y="357187"/>
                  </a:lnTo>
                  <a:lnTo>
                    <a:pt x="836294" y="362585"/>
                  </a:lnTo>
                  <a:lnTo>
                    <a:pt x="830580" y="364807"/>
                  </a:lnTo>
                  <a:lnTo>
                    <a:pt x="820737" y="369570"/>
                  </a:lnTo>
                  <a:lnTo>
                    <a:pt x="812800" y="377507"/>
                  </a:lnTo>
                  <a:lnTo>
                    <a:pt x="808037" y="387032"/>
                  </a:lnTo>
                  <a:lnTo>
                    <a:pt x="807719" y="387032"/>
                  </a:lnTo>
                  <a:lnTo>
                    <a:pt x="806132" y="398145"/>
                  </a:lnTo>
                  <a:lnTo>
                    <a:pt x="806132" y="409257"/>
                  </a:lnTo>
                  <a:lnTo>
                    <a:pt x="826769" y="441325"/>
                  </a:lnTo>
                  <a:lnTo>
                    <a:pt x="840739" y="444500"/>
                  </a:lnTo>
                  <a:lnTo>
                    <a:pt x="844867" y="444500"/>
                  </a:lnTo>
                  <a:lnTo>
                    <a:pt x="885825" y="425450"/>
                  </a:lnTo>
                  <a:lnTo>
                    <a:pt x="838834" y="425450"/>
                  </a:lnTo>
                  <a:lnTo>
                    <a:pt x="830580" y="421957"/>
                  </a:lnTo>
                  <a:lnTo>
                    <a:pt x="827405" y="412750"/>
                  </a:lnTo>
                  <a:lnTo>
                    <a:pt x="827087" y="411162"/>
                  </a:lnTo>
                  <a:lnTo>
                    <a:pt x="826846" y="398145"/>
                  </a:lnTo>
                  <a:lnTo>
                    <a:pt x="826769" y="392429"/>
                  </a:lnTo>
                  <a:lnTo>
                    <a:pt x="830580" y="387032"/>
                  </a:lnTo>
                  <a:lnTo>
                    <a:pt x="836294" y="384810"/>
                  </a:lnTo>
                  <a:lnTo>
                    <a:pt x="846137" y="379729"/>
                  </a:lnTo>
                  <a:lnTo>
                    <a:pt x="854075" y="372110"/>
                  </a:lnTo>
                  <a:lnTo>
                    <a:pt x="858837" y="362585"/>
                  </a:lnTo>
                  <a:lnTo>
                    <a:pt x="859155" y="362585"/>
                  </a:lnTo>
                  <a:lnTo>
                    <a:pt x="860742" y="351472"/>
                  </a:lnTo>
                  <a:lnTo>
                    <a:pt x="860742" y="341947"/>
                  </a:lnTo>
                  <a:lnTo>
                    <a:pt x="860425" y="340360"/>
                  </a:lnTo>
                  <a:lnTo>
                    <a:pt x="860349" y="338454"/>
                  </a:lnTo>
                  <a:lnTo>
                    <a:pt x="858837" y="332104"/>
                  </a:lnTo>
                  <a:lnTo>
                    <a:pt x="852448" y="327977"/>
                  </a:lnTo>
                  <a:close/>
                </a:path>
                <a:path w="940435" h="607695">
                  <a:moveTo>
                    <a:pt x="406082" y="367982"/>
                  </a:moveTo>
                  <a:lnTo>
                    <a:pt x="351789" y="367982"/>
                  </a:lnTo>
                  <a:lnTo>
                    <a:pt x="434339" y="402272"/>
                  </a:lnTo>
                  <a:lnTo>
                    <a:pt x="438784" y="407987"/>
                  </a:lnTo>
                  <a:lnTo>
                    <a:pt x="442277" y="414654"/>
                  </a:lnTo>
                  <a:lnTo>
                    <a:pt x="443864" y="421322"/>
                  </a:lnTo>
                  <a:lnTo>
                    <a:pt x="444500" y="428625"/>
                  </a:lnTo>
                  <a:lnTo>
                    <a:pt x="444500" y="384492"/>
                  </a:lnTo>
                  <a:lnTo>
                    <a:pt x="442594" y="383222"/>
                  </a:lnTo>
                  <a:lnTo>
                    <a:pt x="406082" y="367982"/>
                  </a:lnTo>
                  <a:close/>
                </a:path>
                <a:path w="940435" h="607695">
                  <a:moveTo>
                    <a:pt x="919162" y="247967"/>
                  </a:moveTo>
                  <a:lnTo>
                    <a:pt x="919162" y="326389"/>
                  </a:lnTo>
                  <a:lnTo>
                    <a:pt x="902017" y="382270"/>
                  </a:lnTo>
                  <a:lnTo>
                    <a:pt x="856297" y="418782"/>
                  </a:lnTo>
                  <a:lnTo>
                    <a:pt x="838834" y="425450"/>
                  </a:lnTo>
                  <a:lnTo>
                    <a:pt x="885825" y="425450"/>
                  </a:lnTo>
                  <a:lnTo>
                    <a:pt x="919162" y="394017"/>
                  </a:lnTo>
                  <a:lnTo>
                    <a:pt x="934719" y="362267"/>
                  </a:lnTo>
                  <a:lnTo>
                    <a:pt x="940117" y="326389"/>
                  </a:lnTo>
                  <a:lnTo>
                    <a:pt x="940117" y="305117"/>
                  </a:lnTo>
                  <a:lnTo>
                    <a:pt x="938847" y="289877"/>
                  </a:lnTo>
                  <a:lnTo>
                    <a:pt x="938847" y="288925"/>
                  </a:lnTo>
                  <a:lnTo>
                    <a:pt x="934402" y="273367"/>
                  </a:lnTo>
                  <a:lnTo>
                    <a:pt x="927100" y="258445"/>
                  </a:lnTo>
                  <a:lnTo>
                    <a:pt x="919162" y="247967"/>
                  </a:lnTo>
                  <a:close/>
                </a:path>
                <a:path w="940435" h="607695">
                  <a:moveTo>
                    <a:pt x="75882" y="155575"/>
                  </a:moveTo>
                  <a:lnTo>
                    <a:pt x="21272" y="155575"/>
                  </a:lnTo>
                  <a:lnTo>
                    <a:pt x="511809" y="360045"/>
                  </a:lnTo>
                  <a:lnTo>
                    <a:pt x="511809" y="337185"/>
                  </a:lnTo>
                  <a:lnTo>
                    <a:pt x="179069" y="198754"/>
                  </a:lnTo>
                  <a:lnTo>
                    <a:pt x="181292" y="190500"/>
                  </a:lnTo>
                  <a:lnTo>
                    <a:pt x="159384" y="190500"/>
                  </a:lnTo>
                  <a:lnTo>
                    <a:pt x="75882" y="155575"/>
                  </a:lnTo>
                  <a:close/>
                </a:path>
                <a:path w="940435" h="607695">
                  <a:moveTo>
                    <a:pt x="850264" y="219392"/>
                  </a:moveTo>
                  <a:lnTo>
                    <a:pt x="825817" y="225107"/>
                  </a:lnTo>
                  <a:lnTo>
                    <a:pt x="527367" y="344170"/>
                  </a:lnTo>
                  <a:lnTo>
                    <a:pt x="583882" y="344170"/>
                  </a:lnTo>
                  <a:lnTo>
                    <a:pt x="833437" y="244475"/>
                  </a:lnTo>
                  <a:lnTo>
                    <a:pt x="848994" y="240664"/>
                  </a:lnTo>
                  <a:lnTo>
                    <a:pt x="906991" y="240664"/>
                  </a:lnTo>
                  <a:lnTo>
                    <a:pt x="874712" y="221297"/>
                  </a:lnTo>
                  <a:lnTo>
                    <a:pt x="850264" y="219392"/>
                  </a:lnTo>
                  <a:close/>
                </a:path>
                <a:path w="940435" h="607695">
                  <a:moveTo>
                    <a:pt x="906991" y="240664"/>
                  </a:moveTo>
                  <a:lnTo>
                    <a:pt x="864552" y="240664"/>
                  </a:lnTo>
                  <a:lnTo>
                    <a:pt x="880109" y="244475"/>
                  </a:lnTo>
                  <a:lnTo>
                    <a:pt x="893762" y="252412"/>
                  </a:lnTo>
                  <a:lnTo>
                    <a:pt x="904557" y="262889"/>
                  </a:lnTo>
                  <a:lnTo>
                    <a:pt x="912812" y="275589"/>
                  </a:lnTo>
                  <a:lnTo>
                    <a:pt x="917575" y="289877"/>
                  </a:lnTo>
                  <a:lnTo>
                    <a:pt x="919162" y="305117"/>
                  </a:lnTo>
                  <a:lnTo>
                    <a:pt x="919162" y="247967"/>
                  </a:lnTo>
                  <a:lnTo>
                    <a:pt x="906991" y="240664"/>
                  </a:lnTo>
                  <a:close/>
                </a:path>
                <a:path w="940435" h="607695">
                  <a:moveTo>
                    <a:pt x="344804" y="108267"/>
                  </a:moveTo>
                  <a:lnTo>
                    <a:pt x="315912" y="108267"/>
                  </a:lnTo>
                  <a:lnTo>
                    <a:pt x="324167" y="111760"/>
                  </a:lnTo>
                  <a:lnTo>
                    <a:pt x="327659" y="120650"/>
                  </a:lnTo>
                  <a:lnTo>
                    <a:pt x="328294" y="122554"/>
                  </a:lnTo>
                  <a:lnTo>
                    <a:pt x="328294" y="137795"/>
                  </a:lnTo>
                  <a:lnTo>
                    <a:pt x="324484" y="143192"/>
                  </a:lnTo>
                  <a:lnTo>
                    <a:pt x="318769" y="145097"/>
                  </a:lnTo>
                  <a:lnTo>
                    <a:pt x="308927" y="150177"/>
                  </a:lnTo>
                  <a:lnTo>
                    <a:pt x="294322" y="190500"/>
                  </a:lnTo>
                  <a:lnTo>
                    <a:pt x="294005" y="196532"/>
                  </a:lnTo>
                  <a:lnTo>
                    <a:pt x="330517" y="224789"/>
                  </a:lnTo>
                  <a:lnTo>
                    <a:pt x="341947" y="222567"/>
                  </a:lnTo>
                  <a:lnTo>
                    <a:pt x="352107" y="218439"/>
                  </a:lnTo>
                  <a:lnTo>
                    <a:pt x="374014" y="206057"/>
                  </a:lnTo>
                  <a:lnTo>
                    <a:pt x="327025" y="206057"/>
                  </a:lnTo>
                  <a:lnTo>
                    <a:pt x="318769" y="202247"/>
                  </a:lnTo>
                  <a:lnTo>
                    <a:pt x="316230" y="194945"/>
                  </a:lnTo>
                  <a:lnTo>
                    <a:pt x="315277" y="193357"/>
                  </a:lnTo>
                  <a:lnTo>
                    <a:pt x="314959" y="191770"/>
                  </a:lnTo>
                  <a:lnTo>
                    <a:pt x="314959" y="173037"/>
                  </a:lnTo>
                  <a:lnTo>
                    <a:pt x="318769" y="167322"/>
                  </a:lnTo>
                  <a:lnTo>
                    <a:pt x="324484" y="165417"/>
                  </a:lnTo>
                  <a:lnTo>
                    <a:pt x="334644" y="160337"/>
                  </a:lnTo>
                  <a:lnTo>
                    <a:pt x="342264" y="152717"/>
                  </a:lnTo>
                  <a:lnTo>
                    <a:pt x="347027" y="143192"/>
                  </a:lnTo>
                  <a:lnTo>
                    <a:pt x="347344" y="142875"/>
                  </a:lnTo>
                  <a:lnTo>
                    <a:pt x="348932" y="131762"/>
                  </a:lnTo>
                  <a:lnTo>
                    <a:pt x="348932" y="126047"/>
                  </a:lnTo>
                  <a:lnTo>
                    <a:pt x="348727" y="122554"/>
                  </a:lnTo>
                  <a:lnTo>
                    <a:pt x="348614" y="119062"/>
                  </a:lnTo>
                  <a:lnTo>
                    <a:pt x="347027" y="112712"/>
                  </a:lnTo>
                  <a:lnTo>
                    <a:pt x="344804" y="108267"/>
                  </a:lnTo>
                  <a:close/>
                </a:path>
                <a:path w="940435" h="607695">
                  <a:moveTo>
                    <a:pt x="407352" y="28575"/>
                  </a:moveTo>
                  <a:lnTo>
                    <a:pt x="407352" y="106997"/>
                  </a:lnTo>
                  <a:lnTo>
                    <a:pt x="390207" y="162877"/>
                  </a:lnTo>
                  <a:lnTo>
                    <a:pt x="344487" y="199072"/>
                  </a:lnTo>
                  <a:lnTo>
                    <a:pt x="327025" y="206057"/>
                  </a:lnTo>
                  <a:lnTo>
                    <a:pt x="374014" y="206057"/>
                  </a:lnTo>
                  <a:lnTo>
                    <a:pt x="383222" y="200660"/>
                  </a:lnTo>
                  <a:lnTo>
                    <a:pt x="407352" y="174625"/>
                  </a:lnTo>
                  <a:lnTo>
                    <a:pt x="422909" y="142557"/>
                  </a:lnTo>
                  <a:lnTo>
                    <a:pt x="428307" y="106997"/>
                  </a:lnTo>
                  <a:lnTo>
                    <a:pt x="428307" y="85407"/>
                  </a:lnTo>
                  <a:lnTo>
                    <a:pt x="427037" y="70485"/>
                  </a:lnTo>
                  <a:lnTo>
                    <a:pt x="427037" y="69532"/>
                  </a:lnTo>
                  <a:lnTo>
                    <a:pt x="422592" y="53657"/>
                  </a:lnTo>
                  <a:lnTo>
                    <a:pt x="415289" y="39052"/>
                  </a:lnTo>
                  <a:lnTo>
                    <a:pt x="407352" y="28575"/>
                  </a:lnTo>
                  <a:close/>
                </a:path>
                <a:path w="940435" h="607695">
                  <a:moveTo>
                    <a:pt x="311150" y="89535"/>
                  </a:moveTo>
                  <a:lnTo>
                    <a:pt x="300672" y="92075"/>
                  </a:lnTo>
                  <a:lnTo>
                    <a:pt x="173037" y="145097"/>
                  </a:lnTo>
                  <a:lnTo>
                    <a:pt x="170814" y="147637"/>
                  </a:lnTo>
                  <a:lnTo>
                    <a:pt x="159384" y="190500"/>
                  </a:lnTo>
                  <a:lnTo>
                    <a:pt x="181292" y="190500"/>
                  </a:lnTo>
                  <a:lnTo>
                    <a:pt x="188912" y="160972"/>
                  </a:lnTo>
                  <a:lnTo>
                    <a:pt x="315912" y="108267"/>
                  </a:lnTo>
                  <a:lnTo>
                    <a:pt x="344804" y="108267"/>
                  </a:lnTo>
                  <a:lnTo>
                    <a:pt x="343852" y="106362"/>
                  </a:lnTo>
                  <a:lnTo>
                    <a:pt x="340042" y="100964"/>
                  </a:lnTo>
                  <a:lnTo>
                    <a:pt x="331469" y="93979"/>
                  </a:lnTo>
                  <a:lnTo>
                    <a:pt x="321627" y="90170"/>
                  </a:lnTo>
                  <a:lnTo>
                    <a:pt x="311150" y="89535"/>
                  </a:lnTo>
                  <a:close/>
                </a:path>
                <a:path w="940435" h="607695">
                  <a:moveTo>
                    <a:pt x="394712" y="20954"/>
                  </a:moveTo>
                  <a:lnTo>
                    <a:pt x="352742" y="20954"/>
                  </a:lnTo>
                  <a:lnTo>
                    <a:pt x="392747" y="43497"/>
                  </a:lnTo>
                  <a:lnTo>
                    <a:pt x="407352" y="85407"/>
                  </a:lnTo>
                  <a:lnTo>
                    <a:pt x="407352" y="28575"/>
                  </a:lnTo>
                  <a:lnTo>
                    <a:pt x="394712" y="209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331085" y="2097404"/>
            <a:ext cx="88138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800" spc="120" dirty="0">
                <a:solidFill>
                  <a:srgbClr val="FFB800"/>
                </a:solidFill>
                <a:latin typeface="Times New Roman"/>
                <a:cs typeface="Times New Roman"/>
              </a:rPr>
              <a:t>ΠΟΙΟΣ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45995" y="3811904"/>
            <a:ext cx="72771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90" dirty="0" err="1">
                <a:solidFill>
                  <a:srgbClr val="FFFFFF"/>
                </a:solidFill>
                <a:latin typeface="Calibri"/>
                <a:cs typeface="Calibri"/>
              </a:rPr>
              <a:t>Ανοιχτό</a:t>
            </a:r>
            <a:r>
              <a:rPr sz="10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00" dirty="0" err="1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lang="el-GR" sz="1050" spc="100" dirty="0">
                <a:solidFill>
                  <a:srgbClr val="FFFFFF"/>
                </a:solidFill>
                <a:latin typeface="Calibri"/>
                <a:cs typeface="Calibri"/>
              </a:rPr>
              <a:t> όλους</a:t>
            </a:r>
            <a:endParaRPr sz="1050" dirty="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36134" y="1629727"/>
            <a:ext cx="2880042" cy="342265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5571172" y="2097404"/>
            <a:ext cx="2006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0" dirty="0">
                <a:solidFill>
                  <a:srgbClr val="FFB800"/>
                </a:solidFill>
                <a:latin typeface="Calibri"/>
                <a:cs typeface="Calibri"/>
              </a:rPr>
              <a:t>ΤΙ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17452" y="3767137"/>
            <a:ext cx="211899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Θεμελιώδης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κατανόηση των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παραγόντων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050" spc="-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κυβερνοχώρο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41375"/>
            <a:ext cx="6162040" cy="7200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190" dirty="0"/>
              <a:t>Οργανωσιακή</a:t>
            </a:r>
            <a:r>
              <a:rPr sz="2400" spc="210" dirty="0"/>
              <a:t> </a:t>
            </a:r>
            <a:r>
              <a:rPr sz="2400" spc="175" dirty="0"/>
              <a:t>κουλτούρα,</a:t>
            </a:r>
            <a:r>
              <a:rPr sz="2400" spc="195" dirty="0"/>
              <a:t> </a:t>
            </a:r>
            <a:r>
              <a:rPr sz="2400" spc="180" dirty="0"/>
              <a:t>επικοινωνία</a:t>
            </a:r>
            <a:r>
              <a:rPr sz="2400" spc="220" dirty="0"/>
              <a:t> </a:t>
            </a:r>
            <a:r>
              <a:rPr sz="2400" spc="155" dirty="0"/>
              <a:t>και </a:t>
            </a:r>
            <a:r>
              <a:rPr sz="2400" spc="-585" dirty="0"/>
              <a:t> </a:t>
            </a:r>
            <a:r>
              <a:rPr sz="2400" spc="185" dirty="0"/>
              <a:t>κυβερνοασφάλεια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974089" y="1967229"/>
            <a:ext cx="58731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50" dirty="0">
                <a:latin typeface="Times New Roman"/>
                <a:cs typeface="Times New Roman"/>
              </a:rPr>
              <a:t>Ηγεσία</a:t>
            </a:r>
            <a:r>
              <a:rPr sz="2100" spc="30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στην</a:t>
            </a:r>
            <a:r>
              <a:rPr sz="2100" spc="2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κουλτούρα</a:t>
            </a:r>
            <a:r>
              <a:rPr sz="2100" spc="15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της</a:t>
            </a:r>
            <a:r>
              <a:rPr sz="2100" spc="25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κυβερνοασφάλειας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167697"/>
            <a:ext cx="4665345" cy="1254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2305"/>
              </a:lnSpc>
              <a:buClr>
                <a:srgbClr val="FFB800"/>
              </a:buClr>
              <a:buSzPct val="127777"/>
              <a:buFont typeface="Arial"/>
              <a:buChar char="•"/>
              <a:tabLst>
                <a:tab pos="104139" algn="l"/>
              </a:tabLst>
            </a:pPr>
            <a:r>
              <a:rPr sz="1800" spc="130" dirty="0">
                <a:latin typeface="Calibri"/>
                <a:cs typeface="Calibri"/>
              </a:rPr>
              <a:t>Ανάπτυξη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120" dirty="0">
                <a:latin typeface="Calibri"/>
                <a:cs typeface="Calibri"/>
              </a:rPr>
              <a:t>ηγεσίας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125" dirty="0">
                <a:latin typeface="Calibri"/>
                <a:cs typeface="Calibri"/>
              </a:rPr>
              <a:t>στον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130" dirty="0">
                <a:latin typeface="Calibri"/>
                <a:cs typeface="Calibri"/>
              </a:rPr>
              <a:t>τομέα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120" dirty="0">
                <a:latin typeface="Calibri"/>
                <a:cs typeface="Calibri"/>
              </a:rPr>
              <a:t>της</a:t>
            </a:r>
            <a:endParaRPr sz="1800">
              <a:latin typeface="Calibri"/>
              <a:cs typeface="Calibri"/>
            </a:endParaRPr>
          </a:p>
          <a:p>
            <a:pPr marL="104139" marR="5080">
              <a:lnSpc>
                <a:spcPts val="2150"/>
              </a:lnSpc>
              <a:spcBef>
                <a:spcPts val="25"/>
              </a:spcBef>
            </a:pPr>
            <a:r>
              <a:rPr sz="1800" spc="130" dirty="0">
                <a:latin typeface="Calibri"/>
                <a:cs typeface="Calibri"/>
              </a:rPr>
              <a:t>κυβερνοασφάλειας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130" dirty="0">
                <a:latin typeface="Calibri"/>
                <a:cs typeface="Calibri"/>
              </a:rPr>
              <a:t>σε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140" dirty="0">
                <a:latin typeface="Calibri"/>
                <a:cs typeface="Calibri"/>
              </a:rPr>
              <a:t>όλα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125" dirty="0">
                <a:latin typeface="Calibri"/>
                <a:cs typeface="Calibri"/>
              </a:rPr>
              <a:t>τα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125" dirty="0">
                <a:latin typeface="Calibri"/>
                <a:cs typeface="Calibri"/>
              </a:rPr>
              <a:t>επίπεδα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120" dirty="0">
                <a:latin typeface="Calibri"/>
                <a:cs typeface="Calibri"/>
              </a:rPr>
              <a:t>της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130" dirty="0">
                <a:latin typeface="Calibri"/>
                <a:cs typeface="Calibri"/>
              </a:rPr>
              <a:t>οργάνωσης.</a:t>
            </a:r>
            <a:endParaRPr sz="18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6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800" spc="130" dirty="0">
                <a:latin typeface="Calibri"/>
                <a:cs typeface="Calibri"/>
              </a:rPr>
              <a:t>Κάθετα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120" dirty="0">
                <a:latin typeface="Calibri"/>
                <a:cs typeface="Calibri"/>
              </a:rPr>
              <a:t>ΚΑΙ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105" dirty="0">
                <a:latin typeface="Calibri"/>
                <a:cs typeface="Calibri"/>
              </a:rPr>
              <a:t>οριζόντια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969" y="6096317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41375"/>
            <a:ext cx="6162040" cy="7200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190" dirty="0"/>
              <a:t>Οργανωσιακή</a:t>
            </a:r>
            <a:r>
              <a:rPr sz="2400" spc="210" dirty="0"/>
              <a:t> </a:t>
            </a:r>
            <a:r>
              <a:rPr sz="2400" spc="175" dirty="0"/>
              <a:t>κουλτούρα,</a:t>
            </a:r>
            <a:r>
              <a:rPr sz="2400" spc="195" dirty="0"/>
              <a:t> </a:t>
            </a:r>
            <a:r>
              <a:rPr sz="2400" spc="180" dirty="0"/>
              <a:t>επικοινωνία</a:t>
            </a:r>
            <a:r>
              <a:rPr sz="2400" spc="220" dirty="0"/>
              <a:t> </a:t>
            </a:r>
            <a:r>
              <a:rPr sz="2400" spc="155" dirty="0"/>
              <a:t>και </a:t>
            </a:r>
            <a:r>
              <a:rPr sz="2400" spc="-585" dirty="0"/>
              <a:t> </a:t>
            </a:r>
            <a:r>
              <a:rPr sz="2400" spc="185" dirty="0"/>
              <a:t>κυβερνοασφάλεια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974089" y="1967229"/>
            <a:ext cx="62007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70" dirty="0">
                <a:latin typeface="Times New Roman"/>
                <a:cs typeface="Times New Roman"/>
              </a:rPr>
              <a:t>Προώθηση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της</a:t>
            </a:r>
            <a:r>
              <a:rPr sz="2100" spc="10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συνεργασίας</a:t>
            </a:r>
            <a:r>
              <a:rPr sz="2100" spc="10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και</a:t>
            </a:r>
            <a:r>
              <a:rPr sz="2100" spc="1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της</a:t>
            </a:r>
            <a:r>
              <a:rPr sz="2100" spc="-5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εμπιστοσύνης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2632075"/>
            <a:ext cx="6948170" cy="314134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04139" marR="749300" indent="-91440">
              <a:lnSpc>
                <a:spcPts val="1019"/>
              </a:lnSpc>
              <a:spcBef>
                <a:spcPts val="229"/>
              </a:spcBef>
              <a:buClr>
                <a:srgbClr val="FFB800"/>
              </a:buClr>
              <a:buSzPct val="136842"/>
              <a:buFont typeface="Arial"/>
              <a:buChar char="•"/>
              <a:tabLst>
                <a:tab pos="104139" algn="l"/>
              </a:tabLst>
            </a:pPr>
            <a:r>
              <a:rPr sz="950" spc="65" dirty="0">
                <a:latin typeface="Calibri"/>
                <a:cs typeface="Calibri"/>
              </a:rPr>
              <a:t>Ορισμός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συνεργασίας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εμπιστοσύνης: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i="1" spc="85" dirty="0">
                <a:latin typeface="Calibri"/>
                <a:cs typeface="Calibri"/>
              </a:rPr>
              <a:t>Η</a:t>
            </a:r>
            <a:r>
              <a:rPr sz="950" i="1" spc="40" dirty="0">
                <a:latin typeface="Calibri"/>
                <a:cs typeface="Calibri"/>
              </a:rPr>
              <a:t> </a:t>
            </a:r>
            <a:r>
              <a:rPr sz="950" i="1" spc="65" dirty="0">
                <a:latin typeface="Calibri"/>
                <a:cs typeface="Calibri"/>
              </a:rPr>
              <a:t>συνεργασία</a:t>
            </a:r>
            <a:r>
              <a:rPr sz="950" i="1" spc="30" dirty="0">
                <a:latin typeface="Calibri"/>
                <a:cs typeface="Calibri"/>
              </a:rPr>
              <a:t> </a:t>
            </a:r>
            <a:r>
              <a:rPr sz="950" i="1" spc="60" dirty="0">
                <a:latin typeface="Calibri"/>
                <a:cs typeface="Calibri"/>
              </a:rPr>
              <a:t>στον</a:t>
            </a:r>
            <a:r>
              <a:rPr sz="950" i="1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τομέα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ενέργειας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i="1" spc="65" dirty="0">
                <a:latin typeface="Calibri"/>
                <a:cs typeface="Calibri"/>
              </a:rPr>
              <a:t>περιλαμβάνει</a:t>
            </a:r>
            <a:r>
              <a:rPr sz="950" i="1" spc="30" dirty="0">
                <a:latin typeface="Calibri"/>
                <a:cs typeface="Calibri"/>
              </a:rPr>
              <a:t> </a:t>
            </a:r>
            <a:r>
              <a:rPr sz="950" i="1" spc="60" dirty="0">
                <a:latin typeface="Calibri"/>
                <a:cs typeface="Calibri"/>
              </a:rPr>
              <a:t>την </a:t>
            </a:r>
            <a:r>
              <a:rPr sz="950" i="1" spc="-200" dirty="0">
                <a:latin typeface="Calibri"/>
                <a:cs typeface="Calibri"/>
              </a:rPr>
              <a:t> </a:t>
            </a:r>
            <a:r>
              <a:rPr sz="950" i="1" spc="65" dirty="0">
                <a:latin typeface="Calibri"/>
                <a:cs typeface="Calibri"/>
              </a:rPr>
              <a:t>ανταλλαγή πληροφοριών, </a:t>
            </a:r>
            <a:r>
              <a:rPr sz="950" i="1" spc="75" dirty="0">
                <a:latin typeface="Calibri"/>
                <a:cs typeface="Calibri"/>
              </a:rPr>
              <a:t>πόρων </a:t>
            </a:r>
            <a:r>
              <a:rPr sz="950" i="1" spc="55" dirty="0">
                <a:latin typeface="Calibri"/>
                <a:cs typeface="Calibri"/>
              </a:rPr>
              <a:t>και </a:t>
            </a:r>
            <a:r>
              <a:rPr sz="950" i="1" spc="60" dirty="0">
                <a:latin typeface="Calibri"/>
                <a:cs typeface="Calibri"/>
              </a:rPr>
              <a:t>βέλτιστων για την ενίσχυση της συλλογικής </a:t>
            </a:r>
            <a:r>
              <a:rPr sz="950" i="1" spc="70" dirty="0">
                <a:latin typeface="Calibri"/>
                <a:cs typeface="Calibri"/>
              </a:rPr>
              <a:t>άμυνας </a:t>
            </a:r>
            <a:r>
              <a:rPr sz="950" i="1" spc="60" dirty="0">
                <a:latin typeface="Calibri"/>
                <a:cs typeface="Calibri"/>
              </a:rPr>
              <a:t>στον </a:t>
            </a:r>
            <a:r>
              <a:rPr sz="950" i="1" spc="65" dirty="0">
                <a:latin typeface="Calibri"/>
                <a:cs typeface="Calibri"/>
              </a:rPr>
              <a:t> κυβερνοχώρο. </a:t>
            </a:r>
            <a:r>
              <a:rPr sz="950" i="1" spc="85" dirty="0">
                <a:latin typeface="Calibri"/>
                <a:cs typeface="Calibri"/>
              </a:rPr>
              <a:t>Η </a:t>
            </a:r>
            <a:r>
              <a:rPr sz="950" i="1" spc="65" dirty="0">
                <a:latin typeface="Calibri"/>
                <a:cs typeface="Calibri"/>
              </a:rPr>
              <a:t>εμπιστοσύνη </a:t>
            </a:r>
            <a:r>
              <a:rPr sz="950" i="1" spc="55" dirty="0">
                <a:latin typeface="Calibri"/>
                <a:cs typeface="Calibri"/>
              </a:rPr>
              <a:t>στηρίζει </a:t>
            </a:r>
            <a:r>
              <a:rPr sz="950" i="1" spc="65" dirty="0">
                <a:latin typeface="Calibri"/>
                <a:cs typeface="Calibri"/>
              </a:rPr>
              <a:t>αυτές </a:t>
            </a:r>
            <a:r>
              <a:rPr sz="950" i="1" spc="45" dirty="0">
                <a:latin typeface="Calibri"/>
                <a:cs typeface="Calibri"/>
              </a:rPr>
              <a:t>τις </a:t>
            </a:r>
            <a:r>
              <a:rPr sz="950" i="1" spc="60" dirty="0">
                <a:latin typeface="Calibri"/>
                <a:cs typeface="Calibri"/>
              </a:rPr>
              <a:t>συνεργατικές προσπάθειες, </a:t>
            </a:r>
            <a:r>
              <a:rPr sz="950" i="1" spc="65" dirty="0">
                <a:latin typeface="Calibri"/>
                <a:cs typeface="Calibri"/>
              </a:rPr>
              <a:t>διασφαλίζοντας </a:t>
            </a:r>
            <a:r>
              <a:rPr sz="950" i="1" spc="50" dirty="0">
                <a:latin typeface="Calibri"/>
                <a:cs typeface="Calibri"/>
              </a:rPr>
              <a:t>ότι </a:t>
            </a:r>
            <a:r>
              <a:rPr sz="950" i="1" spc="55" dirty="0">
                <a:latin typeface="Calibri"/>
                <a:cs typeface="Calibri"/>
              </a:rPr>
              <a:t>οι κοινές </a:t>
            </a:r>
            <a:r>
              <a:rPr sz="950" i="1" spc="60" dirty="0">
                <a:latin typeface="Calibri"/>
                <a:cs typeface="Calibri"/>
              </a:rPr>
              <a:t> </a:t>
            </a:r>
            <a:r>
              <a:rPr sz="950" i="1" spc="65" dirty="0">
                <a:latin typeface="Calibri"/>
                <a:cs typeface="Calibri"/>
              </a:rPr>
              <a:t>πληροφορίες </a:t>
            </a:r>
            <a:r>
              <a:rPr sz="950" i="1" spc="55" dirty="0">
                <a:latin typeface="Calibri"/>
                <a:cs typeface="Calibri"/>
              </a:rPr>
              <a:t>είναι αξιόπιστες και </a:t>
            </a:r>
            <a:r>
              <a:rPr sz="950" i="1" spc="50" dirty="0">
                <a:latin typeface="Calibri"/>
                <a:cs typeface="Calibri"/>
              </a:rPr>
              <a:t>ότι οι </a:t>
            </a:r>
            <a:r>
              <a:rPr sz="950" i="1" spc="55" dirty="0">
                <a:latin typeface="Calibri"/>
                <a:cs typeface="Calibri"/>
              </a:rPr>
              <a:t>εταίροι </a:t>
            </a:r>
            <a:r>
              <a:rPr sz="950" i="1" spc="75" dirty="0">
                <a:latin typeface="Calibri"/>
                <a:cs typeface="Calibri"/>
              </a:rPr>
              <a:t>θα </a:t>
            </a:r>
            <a:r>
              <a:rPr sz="950" i="1" spc="65" dirty="0">
                <a:latin typeface="Calibri"/>
                <a:cs typeface="Calibri"/>
              </a:rPr>
              <a:t>ενεργούν </a:t>
            </a:r>
            <a:r>
              <a:rPr sz="950" i="1" spc="70" dirty="0">
                <a:latin typeface="Calibri"/>
                <a:cs typeface="Calibri"/>
              </a:rPr>
              <a:t>υπεύθυνα </a:t>
            </a:r>
            <a:r>
              <a:rPr sz="950" i="1" spc="65" dirty="0">
                <a:latin typeface="Calibri"/>
                <a:cs typeface="Calibri"/>
              </a:rPr>
              <a:t>με τα </a:t>
            </a:r>
            <a:r>
              <a:rPr sz="950" i="1" spc="60" dirty="0">
                <a:latin typeface="Calibri"/>
                <a:cs typeface="Calibri"/>
              </a:rPr>
              <a:t>κοινά </a:t>
            </a:r>
            <a:r>
              <a:rPr sz="950" i="1" spc="70" dirty="0">
                <a:latin typeface="Calibri"/>
                <a:cs typeface="Calibri"/>
              </a:rPr>
              <a:t>δεδομένα </a:t>
            </a:r>
            <a:r>
              <a:rPr sz="950" i="1" spc="55" dirty="0">
                <a:latin typeface="Calibri"/>
                <a:cs typeface="Calibri"/>
              </a:rPr>
              <a:t>και </a:t>
            </a:r>
            <a:r>
              <a:rPr sz="950" i="1" spc="45" dirty="0">
                <a:latin typeface="Calibri"/>
                <a:cs typeface="Calibri"/>
              </a:rPr>
              <a:t>τις </a:t>
            </a:r>
            <a:r>
              <a:rPr sz="950" i="1" spc="50" dirty="0">
                <a:latin typeface="Calibri"/>
                <a:cs typeface="Calibri"/>
              </a:rPr>
              <a:t> </a:t>
            </a:r>
            <a:r>
              <a:rPr sz="950" i="1" spc="60" dirty="0">
                <a:latin typeface="Calibri"/>
                <a:cs typeface="Calibri"/>
              </a:rPr>
              <a:t>γνώσεις.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800"/>
              </a:buClr>
              <a:buFont typeface="Arial"/>
              <a:buChar char="•"/>
            </a:pPr>
            <a:endParaRPr sz="125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36842"/>
              <a:buFont typeface="Arial"/>
              <a:buChar char="•"/>
              <a:tabLst>
                <a:tab pos="103505" algn="l"/>
              </a:tabLst>
            </a:pPr>
            <a:r>
              <a:rPr sz="950" spc="85" dirty="0">
                <a:latin typeface="Calibri"/>
                <a:cs typeface="Calibri"/>
              </a:rPr>
              <a:t>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σημασία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εμπιστοσύνης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συνεργατικής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προσέγγισης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στις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προσπάθειες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ασφάλεια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στον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κυβερνοχώρο.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550"/>
              </a:spcBef>
              <a:buSzPct val="136842"/>
              <a:buFont typeface="Arial"/>
              <a:buChar char="•"/>
              <a:tabLst>
                <a:tab pos="396240" algn="l"/>
              </a:tabLst>
            </a:pPr>
            <a:r>
              <a:rPr sz="950" spc="60" dirty="0">
                <a:latin typeface="Calibri"/>
                <a:cs typeface="Calibri"/>
              </a:rPr>
              <a:t>Ανταλλαγή</a:t>
            </a:r>
            <a:r>
              <a:rPr sz="950" spc="-1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πληροφοριών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755"/>
              </a:spcBef>
              <a:buSzPct val="136842"/>
              <a:buFont typeface="Arial"/>
              <a:buChar char="•"/>
              <a:tabLst>
                <a:tab pos="396240" algn="l"/>
              </a:tabLst>
            </a:pPr>
            <a:r>
              <a:rPr sz="950" spc="60" dirty="0">
                <a:latin typeface="Calibri"/>
                <a:cs typeface="Calibri"/>
              </a:rPr>
              <a:t>Κοινές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ασκήσεις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κυβερνοασφάλειας</a:t>
            </a:r>
            <a:endParaRPr sz="9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800"/>
              </a:buClr>
              <a:buSzPct val="136842"/>
              <a:buFont typeface="Arial"/>
              <a:buChar char="•"/>
              <a:tabLst>
                <a:tab pos="103505" algn="l"/>
              </a:tabLst>
            </a:pPr>
            <a:r>
              <a:rPr sz="950" spc="35" dirty="0">
                <a:latin typeface="Calibri"/>
                <a:cs typeface="Calibri"/>
              </a:rPr>
              <a:t>Τεχνικές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για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την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οικοδόμηση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εμπιστοσύνης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εντός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και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μεταξύ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ομάδων.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560"/>
              </a:spcBef>
              <a:buSzPct val="136842"/>
              <a:buFont typeface="Arial"/>
              <a:buChar char="•"/>
              <a:tabLst>
                <a:tab pos="396240" algn="l"/>
              </a:tabLst>
            </a:pPr>
            <a:r>
              <a:rPr sz="950" spc="60" dirty="0">
                <a:latin typeface="Calibri"/>
                <a:cs typeface="Calibri"/>
              </a:rPr>
              <a:t>Συμμαχίες,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συμπράξεις</a:t>
            </a:r>
            <a:endParaRPr sz="9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800"/>
              </a:buClr>
              <a:buSzPct val="136842"/>
              <a:buFont typeface="Arial"/>
              <a:buChar char="•"/>
              <a:tabLst>
                <a:tab pos="103505" algn="l"/>
              </a:tabLst>
            </a:pPr>
            <a:r>
              <a:rPr sz="950" spc="60" dirty="0">
                <a:latin typeface="Calibri"/>
                <a:cs typeface="Calibri"/>
              </a:rPr>
              <a:t>Συνεργατικές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προσεγγίσεις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την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επίλυση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προβλημάτων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κυβερνοασφάλειας.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800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104139" marR="1862455" indent="-91440">
              <a:lnSpc>
                <a:spcPts val="1019"/>
              </a:lnSpc>
              <a:spcBef>
                <a:spcPts val="5"/>
              </a:spcBef>
              <a:buClr>
                <a:srgbClr val="FFB800"/>
              </a:buClr>
              <a:buSzPct val="136842"/>
              <a:buFont typeface="Arial"/>
              <a:buChar char="•"/>
              <a:tabLst>
                <a:tab pos="104139" algn="l"/>
              </a:tabLst>
            </a:pPr>
            <a:r>
              <a:rPr sz="950" spc="70" dirty="0">
                <a:latin typeface="Calibri"/>
                <a:cs typeface="Calibri"/>
              </a:rPr>
              <a:t>Παράδειγμα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πραγματικού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κόσμου: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Σχέδιο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διατμηματικής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συνεργασίας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που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ενίσχυσε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συνολική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κατάσταση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κυβερνοασφάλειας.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>
              <a:latin typeface="Calibri"/>
              <a:cs typeface="Calibri"/>
            </a:endParaRPr>
          </a:p>
          <a:p>
            <a:pPr marL="131445">
              <a:lnSpc>
                <a:spcPct val="100000"/>
              </a:lnSpc>
              <a:spcBef>
                <a:spcPts val="5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2592" rIns="0" bIns="0" rtlCol="0">
            <a:spAutoFit/>
          </a:bodyPr>
          <a:lstStyle/>
          <a:p>
            <a:pPr marL="6238875" marR="5080">
              <a:lnSpc>
                <a:spcPts val="2590"/>
              </a:lnSpc>
              <a:spcBef>
                <a:spcPts val="425"/>
              </a:spcBef>
            </a:pPr>
            <a:r>
              <a:rPr sz="2400" spc="180" dirty="0">
                <a:solidFill>
                  <a:srgbClr val="FFFFFF"/>
                </a:solidFill>
              </a:rPr>
              <a:t>Επικοινωνία</a:t>
            </a:r>
            <a:r>
              <a:rPr sz="2400" spc="210" dirty="0">
                <a:solidFill>
                  <a:srgbClr val="FFFFFF"/>
                </a:solidFill>
              </a:rPr>
              <a:t> </a:t>
            </a:r>
            <a:r>
              <a:rPr sz="2400" spc="140" dirty="0">
                <a:solidFill>
                  <a:srgbClr val="FFFFFF"/>
                </a:solidFill>
              </a:rPr>
              <a:t>και</a:t>
            </a:r>
            <a:r>
              <a:rPr sz="2400" spc="165" dirty="0">
                <a:solidFill>
                  <a:srgbClr val="FFFFFF"/>
                </a:solidFill>
              </a:rPr>
              <a:t> </a:t>
            </a:r>
            <a:r>
              <a:rPr sz="2400" spc="180" dirty="0">
                <a:solidFill>
                  <a:srgbClr val="FFFFFF"/>
                </a:solidFill>
              </a:rPr>
              <a:t>συνεργατική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85" dirty="0">
                <a:solidFill>
                  <a:srgbClr val="FFFFFF"/>
                </a:solidFill>
              </a:rPr>
              <a:t>δράση</a:t>
            </a:r>
            <a:r>
              <a:rPr sz="2400" spc="204" dirty="0">
                <a:solidFill>
                  <a:srgbClr val="FFFFFF"/>
                </a:solidFill>
              </a:rPr>
              <a:t> </a:t>
            </a:r>
            <a:r>
              <a:rPr sz="2400" spc="150" dirty="0">
                <a:solidFill>
                  <a:srgbClr val="FFFFFF"/>
                </a:solidFill>
              </a:rPr>
              <a:t>σε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70" dirty="0">
                <a:solidFill>
                  <a:srgbClr val="FFFFFF"/>
                </a:solidFill>
              </a:rPr>
              <a:t>όλους</a:t>
            </a:r>
            <a:r>
              <a:rPr sz="2400" spc="190" dirty="0">
                <a:solidFill>
                  <a:srgbClr val="FFFFFF"/>
                </a:solidFill>
              </a:rPr>
              <a:t> </a:t>
            </a:r>
            <a:r>
              <a:rPr sz="2400" spc="155" dirty="0">
                <a:solidFill>
                  <a:srgbClr val="FFFFFF"/>
                </a:solidFill>
              </a:rPr>
              <a:t>τους</a:t>
            </a:r>
            <a:r>
              <a:rPr sz="2400" spc="185" dirty="0">
                <a:solidFill>
                  <a:srgbClr val="FFFFFF"/>
                </a:solidFill>
              </a:rPr>
              <a:t> </a:t>
            </a:r>
            <a:r>
              <a:rPr sz="2400" spc="155" dirty="0">
                <a:solidFill>
                  <a:srgbClr val="FFFFFF"/>
                </a:solidFill>
              </a:rPr>
              <a:t>τομείς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6685280" y="1797367"/>
            <a:ext cx="4803140" cy="3045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5275">
              <a:lnSpc>
                <a:spcPct val="127800"/>
              </a:lnSpc>
              <a:spcBef>
                <a:spcPts val="100"/>
              </a:spcBef>
            </a:pPr>
            <a:r>
              <a:rPr sz="1800" spc="130" dirty="0">
                <a:solidFill>
                  <a:srgbClr val="FFB800"/>
                </a:solidFill>
                <a:latin typeface="Calibri"/>
                <a:cs typeface="Calibri"/>
              </a:rPr>
              <a:t>Διατομεακή</a:t>
            </a:r>
            <a:r>
              <a:rPr sz="1800" spc="4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ασφάλεια</a:t>
            </a:r>
            <a:r>
              <a:rPr sz="1800" spc="3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FFB800"/>
                </a:solidFill>
                <a:latin typeface="Calibri"/>
                <a:cs typeface="Calibri"/>
              </a:rPr>
              <a:t>στον</a:t>
            </a:r>
            <a:r>
              <a:rPr sz="1800" spc="2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κυβερνοχώρο </a:t>
            </a:r>
            <a:r>
              <a:rPr sz="1800" spc="-39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200" dirty="0">
                <a:solidFill>
                  <a:srgbClr val="FFB800"/>
                </a:solidFill>
                <a:latin typeface="Calibri"/>
                <a:cs typeface="Calibri"/>
              </a:rPr>
              <a:t>Προκλήσεις</a:t>
            </a:r>
            <a:endParaRPr sz="1800">
              <a:latin typeface="Calibri"/>
              <a:cs typeface="Calibri"/>
            </a:endParaRPr>
          </a:p>
          <a:p>
            <a:pPr marL="287020" marR="5080" indent="-274320">
              <a:lnSpc>
                <a:spcPct val="92200"/>
              </a:lnSpc>
              <a:spcBef>
                <a:spcPts val="130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Προκλήσεις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ευκαιρίες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στη διατομεακή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συνεργασία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500">
              <a:latin typeface="Calibri"/>
              <a:cs typeface="Calibri"/>
            </a:endParaRPr>
          </a:p>
          <a:p>
            <a:pPr marL="287020" marR="1162050" indent="-274320">
              <a:lnSpc>
                <a:spcPct val="120900"/>
              </a:lnSpc>
              <a:spcBef>
                <a:spcPts val="12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διαλειτουργικότητας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500" spc="-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κοινά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πρότυπα.</a:t>
            </a:r>
            <a:endParaRPr sz="15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34"/>
              </a:spcBef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350" spc="60" dirty="0">
                <a:solidFill>
                  <a:srgbClr val="FFFFFF"/>
                </a:solidFill>
                <a:latin typeface="Calibri"/>
                <a:cs typeface="Calibri"/>
              </a:rPr>
              <a:t>ENISA</a:t>
            </a:r>
            <a:r>
              <a:rPr sz="13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Calibri"/>
                <a:cs typeface="Calibri"/>
              </a:rPr>
              <a:t>(Ευκή</a:t>
            </a:r>
            <a:r>
              <a:rPr sz="13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Calibri"/>
                <a:cs typeface="Calibri"/>
              </a:rPr>
              <a:t>Υπηρεσία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Κυβερνοασφάλειας)</a:t>
            </a:r>
            <a:endParaRPr sz="1350">
              <a:latin typeface="Calibri"/>
              <a:cs typeface="Calibri"/>
            </a:endParaRPr>
          </a:p>
          <a:p>
            <a:pPr marL="287020" marR="485775" indent="-274320">
              <a:lnSpc>
                <a:spcPts val="2400"/>
              </a:lnSpc>
              <a:spcBef>
                <a:spcPts val="47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Στρατηγικές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αποτελεσματική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διατομεακή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0" dirty="0">
                <a:solidFill>
                  <a:srgbClr val="FFFFFF"/>
                </a:solidFill>
                <a:latin typeface="Calibri"/>
                <a:cs typeface="Calibri"/>
              </a:rPr>
              <a:t>επικοινωνία.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969" y="5483542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327015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1365" cy="6858000"/>
            <a:chOff x="0" y="0"/>
            <a:chExt cx="5841365" cy="6858000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2592" rIns="0" bIns="0" rtlCol="0">
            <a:spAutoFit/>
          </a:bodyPr>
          <a:lstStyle/>
          <a:p>
            <a:pPr marL="6238875" marR="5080">
              <a:lnSpc>
                <a:spcPts val="2590"/>
              </a:lnSpc>
              <a:spcBef>
                <a:spcPts val="425"/>
              </a:spcBef>
            </a:pPr>
            <a:r>
              <a:rPr sz="2400" spc="180" dirty="0">
                <a:solidFill>
                  <a:srgbClr val="FFFFFF"/>
                </a:solidFill>
              </a:rPr>
              <a:t>Επικοινωνία</a:t>
            </a:r>
            <a:r>
              <a:rPr sz="2400" spc="220" dirty="0">
                <a:solidFill>
                  <a:srgbClr val="FFFFFF"/>
                </a:solidFill>
              </a:rPr>
              <a:t> </a:t>
            </a:r>
            <a:r>
              <a:rPr sz="2400" spc="140" dirty="0">
                <a:solidFill>
                  <a:srgbClr val="FFFFFF"/>
                </a:solidFill>
              </a:rPr>
              <a:t>και</a:t>
            </a:r>
            <a:r>
              <a:rPr sz="2400" spc="175" dirty="0">
                <a:solidFill>
                  <a:srgbClr val="FFFFFF"/>
                </a:solidFill>
              </a:rPr>
              <a:t> </a:t>
            </a:r>
            <a:r>
              <a:rPr sz="2400" spc="180" dirty="0">
                <a:solidFill>
                  <a:srgbClr val="FFFFFF"/>
                </a:solidFill>
              </a:rPr>
              <a:t>συνεργασία</a:t>
            </a:r>
            <a:r>
              <a:rPr sz="2400" spc="210" dirty="0">
                <a:solidFill>
                  <a:srgbClr val="FFFFFF"/>
                </a:solidFill>
              </a:rPr>
              <a:t> </a:t>
            </a:r>
            <a:r>
              <a:rPr sz="2400" spc="150" dirty="0">
                <a:solidFill>
                  <a:srgbClr val="FFFFFF"/>
                </a:solidFill>
              </a:rPr>
              <a:t>σε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70" dirty="0">
                <a:solidFill>
                  <a:srgbClr val="FFFFFF"/>
                </a:solidFill>
              </a:rPr>
              <a:t>όλους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55" dirty="0">
                <a:solidFill>
                  <a:srgbClr val="FFFFFF"/>
                </a:solidFill>
              </a:rPr>
              <a:t>τους</a:t>
            </a:r>
            <a:r>
              <a:rPr sz="2400" spc="185" dirty="0">
                <a:solidFill>
                  <a:srgbClr val="FFFFFF"/>
                </a:solidFill>
              </a:rPr>
              <a:t> </a:t>
            </a:r>
            <a:r>
              <a:rPr sz="2400" spc="155" dirty="0">
                <a:solidFill>
                  <a:srgbClr val="FFFFFF"/>
                </a:solidFill>
              </a:rPr>
              <a:t>τομείς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6685280" y="1847215"/>
            <a:ext cx="5264150" cy="32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35" dirty="0">
                <a:solidFill>
                  <a:srgbClr val="FFB800"/>
                </a:solidFill>
                <a:latin typeface="Calibri"/>
                <a:cs typeface="Calibri"/>
              </a:rPr>
              <a:t>Οικοδόμηση</a:t>
            </a:r>
            <a:r>
              <a:rPr sz="1800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14" dirty="0">
                <a:solidFill>
                  <a:srgbClr val="FFB800"/>
                </a:solidFill>
                <a:latin typeface="Calibri"/>
                <a:cs typeface="Calibri"/>
              </a:rPr>
              <a:t>δικτύων</a:t>
            </a:r>
            <a:r>
              <a:rPr sz="1800" spc="4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συνεργασίας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 marL="287020" marR="208915" indent="-274320">
              <a:lnSpc>
                <a:spcPct val="85900"/>
              </a:lnSpc>
              <a:spcBef>
                <a:spcPts val="124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650" spc="165" dirty="0">
                <a:solidFill>
                  <a:srgbClr val="FFFFFF"/>
                </a:solidFill>
                <a:latin typeface="Calibri"/>
                <a:cs typeface="Calibri"/>
              </a:rPr>
              <a:t>Ο </a:t>
            </a:r>
            <a:r>
              <a:rPr sz="1650" spc="114" dirty="0">
                <a:solidFill>
                  <a:srgbClr val="FFFFFF"/>
                </a:solidFill>
                <a:latin typeface="Calibri"/>
                <a:cs typeface="Calibri"/>
              </a:rPr>
              <a:t>ρόλος </a:t>
            </a:r>
            <a:r>
              <a:rPr sz="1650" spc="12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650" spc="114" dirty="0">
                <a:solidFill>
                  <a:srgbClr val="FFFFFF"/>
                </a:solidFill>
                <a:latin typeface="Calibri"/>
                <a:cs typeface="Calibri"/>
              </a:rPr>
              <a:t>επαγγελματικών δικτύων </a:t>
            </a:r>
            <a:r>
              <a:rPr sz="1650" spc="10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65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120" dirty="0">
                <a:solidFill>
                  <a:srgbClr val="FFFFFF"/>
                </a:solidFill>
                <a:latin typeface="Calibri"/>
                <a:cs typeface="Calibri"/>
              </a:rPr>
              <a:t>συμμαχιών</a:t>
            </a:r>
            <a:r>
              <a:rPr sz="16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11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6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110" dirty="0">
                <a:solidFill>
                  <a:srgbClr val="FFFFFF"/>
                </a:solidFill>
                <a:latin typeface="Calibri"/>
                <a:cs typeface="Calibri"/>
              </a:rPr>
              <a:t>ενίσχυση</a:t>
            </a:r>
            <a:r>
              <a:rPr sz="16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8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8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14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Courier New"/>
              <a:buChar char="o"/>
            </a:pPr>
            <a:endParaRPr sz="1350" dirty="0">
              <a:latin typeface="Calibri"/>
              <a:cs typeface="Calibri"/>
            </a:endParaRPr>
          </a:p>
          <a:p>
            <a:pPr marL="287020" marR="5080" indent="-274320">
              <a:lnSpc>
                <a:spcPct val="8500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441325" algn="l"/>
                <a:tab pos="441959" algn="l"/>
              </a:tabLst>
            </a:pPr>
            <a:r>
              <a:rPr dirty="0"/>
              <a:t>	</a:t>
            </a:r>
            <a:r>
              <a:rPr sz="1650" spc="90" dirty="0">
                <a:solidFill>
                  <a:srgbClr val="FFFFFF"/>
                </a:solidFill>
                <a:latin typeface="Calibri"/>
                <a:cs typeface="Calibri"/>
              </a:rPr>
              <a:t>Οφέλη</a:t>
            </a:r>
            <a:r>
              <a:rPr sz="1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8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5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75" dirty="0">
                <a:solidFill>
                  <a:srgbClr val="FFFFFF"/>
                </a:solidFill>
                <a:latin typeface="Calibri"/>
                <a:cs typeface="Calibri"/>
              </a:rPr>
              <a:t>συμπράξεις</a:t>
            </a:r>
            <a:r>
              <a:rPr sz="1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80" dirty="0">
                <a:solidFill>
                  <a:srgbClr val="FFFFFF"/>
                </a:solidFill>
                <a:latin typeface="Calibri"/>
                <a:cs typeface="Calibri"/>
              </a:rPr>
              <a:t>δημόσιου</a:t>
            </a:r>
            <a:r>
              <a:rPr sz="1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70" dirty="0">
                <a:solidFill>
                  <a:srgbClr val="FFFFFF"/>
                </a:solidFill>
                <a:latin typeface="Calibri"/>
                <a:cs typeface="Calibri"/>
              </a:rPr>
              <a:t>ιδιωτικού </a:t>
            </a:r>
            <a:r>
              <a:rPr sz="1650" spc="-3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8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7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8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7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75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650" dirty="0">
              <a:latin typeface="Calibri"/>
              <a:cs typeface="Calibri"/>
            </a:endParaRPr>
          </a:p>
          <a:p>
            <a:pPr marL="106680">
              <a:lnSpc>
                <a:spcPct val="100000"/>
              </a:lnSpc>
              <a:spcBef>
                <a:spcPts val="355"/>
              </a:spcBef>
            </a:pPr>
            <a:r>
              <a:rPr sz="1900" dirty="0">
                <a:solidFill>
                  <a:srgbClr val="FFFFFF"/>
                </a:solidFill>
                <a:latin typeface="Courier New"/>
                <a:cs typeface="Courier New"/>
              </a:rPr>
              <a:t>o</a:t>
            </a:r>
            <a:r>
              <a:rPr sz="1900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170" dirty="0">
                <a:solidFill>
                  <a:srgbClr val="FFFFFF"/>
                </a:solidFill>
                <a:latin typeface="Calibri"/>
                <a:cs typeface="Calibri"/>
              </a:rPr>
              <a:t>ESCO</a:t>
            </a:r>
            <a:endParaRPr sz="1400" dirty="0">
              <a:latin typeface="Calibri"/>
              <a:cs typeface="Calibri"/>
            </a:endParaRPr>
          </a:p>
          <a:p>
            <a:pPr marL="287020" marR="321310" indent="-274320">
              <a:lnSpc>
                <a:spcPct val="85700"/>
              </a:lnSpc>
              <a:spcBef>
                <a:spcPts val="126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650" spc="150" dirty="0">
                <a:solidFill>
                  <a:srgbClr val="FFFFFF"/>
                </a:solidFill>
                <a:latin typeface="Calibri"/>
                <a:cs typeface="Calibri"/>
              </a:rPr>
              <a:t>Αξιοποίηση </a:t>
            </a:r>
            <a:r>
              <a:rPr sz="1650" spc="14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50" spc="160" dirty="0">
                <a:solidFill>
                  <a:srgbClr val="FFFFFF"/>
                </a:solidFill>
                <a:latin typeface="Calibri"/>
                <a:cs typeface="Calibri"/>
              </a:rPr>
              <a:t>εμπειρογνωμοσύνης σε </a:t>
            </a:r>
            <a:r>
              <a:rPr sz="165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160" dirty="0">
                <a:solidFill>
                  <a:srgbClr val="FFFFFF"/>
                </a:solidFill>
                <a:latin typeface="Calibri"/>
                <a:cs typeface="Calibri"/>
              </a:rPr>
              <a:t>διάφορους</a:t>
            </a:r>
            <a:r>
              <a:rPr sz="16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140" dirty="0">
                <a:solidFill>
                  <a:srgbClr val="FFFFFF"/>
                </a:solidFill>
                <a:latin typeface="Calibri"/>
                <a:cs typeface="Calibri"/>
              </a:rPr>
              <a:t>τομείς</a:t>
            </a:r>
            <a:r>
              <a:rPr sz="16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14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160" dirty="0">
                <a:solidFill>
                  <a:srgbClr val="FFFFFF"/>
                </a:solidFill>
                <a:latin typeface="Calibri"/>
                <a:cs typeface="Calibri"/>
              </a:rPr>
              <a:t>ολοκληρωμένες</a:t>
            </a:r>
            <a:r>
              <a:rPr sz="16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135" dirty="0">
                <a:solidFill>
                  <a:srgbClr val="FFFFFF"/>
                </a:solidFill>
                <a:latin typeface="Calibri"/>
                <a:cs typeface="Calibri"/>
              </a:rPr>
              <a:t>λύσεις </a:t>
            </a:r>
            <a:r>
              <a:rPr sz="1650" spc="-3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15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969" y="5509259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690235" cy="6857365"/>
            <a:chOff x="0" y="0"/>
            <a:chExt cx="5690235" cy="685736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90234" cy="685736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2592" rIns="0" bIns="0" rtlCol="0">
            <a:spAutoFit/>
          </a:bodyPr>
          <a:lstStyle/>
          <a:p>
            <a:pPr marL="6238875" marR="5080">
              <a:lnSpc>
                <a:spcPts val="2590"/>
              </a:lnSpc>
              <a:spcBef>
                <a:spcPts val="425"/>
              </a:spcBef>
            </a:pPr>
            <a:r>
              <a:rPr sz="2400" spc="180" dirty="0">
                <a:solidFill>
                  <a:srgbClr val="FFFFFF"/>
                </a:solidFill>
              </a:rPr>
              <a:t>Επικοινωνία</a:t>
            </a:r>
            <a:r>
              <a:rPr sz="2400" spc="220" dirty="0">
                <a:solidFill>
                  <a:srgbClr val="FFFFFF"/>
                </a:solidFill>
              </a:rPr>
              <a:t> </a:t>
            </a:r>
            <a:r>
              <a:rPr sz="2400" spc="140" dirty="0">
                <a:solidFill>
                  <a:srgbClr val="FFFFFF"/>
                </a:solidFill>
              </a:rPr>
              <a:t>και</a:t>
            </a:r>
            <a:r>
              <a:rPr sz="2400" spc="175" dirty="0">
                <a:solidFill>
                  <a:srgbClr val="FFFFFF"/>
                </a:solidFill>
              </a:rPr>
              <a:t> </a:t>
            </a:r>
            <a:r>
              <a:rPr sz="2400" spc="180" dirty="0">
                <a:solidFill>
                  <a:srgbClr val="FFFFFF"/>
                </a:solidFill>
              </a:rPr>
              <a:t>συνεργασία</a:t>
            </a:r>
            <a:r>
              <a:rPr sz="2400" spc="210" dirty="0">
                <a:solidFill>
                  <a:srgbClr val="FFFFFF"/>
                </a:solidFill>
              </a:rPr>
              <a:t> </a:t>
            </a:r>
            <a:r>
              <a:rPr sz="2400" spc="150" dirty="0">
                <a:solidFill>
                  <a:srgbClr val="FFFFFF"/>
                </a:solidFill>
              </a:rPr>
              <a:t>σε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70" dirty="0">
                <a:solidFill>
                  <a:srgbClr val="FFFFFF"/>
                </a:solidFill>
              </a:rPr>
              <a:t>όλους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55" dirty="0">
                <a:solidFill>
                  <a:srgbClr val="FFFFFF"/>
                </a:solidFill>
              </a:rPr>
              <a:t>τους</a:t>
            </a:r>
            <a:r>
              <a:rPr sz="2400" spc="185" dirty="0">
                <a:solidFill>
                  <a:srgbClr val="FFFFFF"/>
                </a:solidFill>
              </a:rPr>
              <a:t> </a:t>
            </a:r>
            <a:r>
              <a:rPr sz="2400" spc="155" dirty="0">
                <a:solidFill>
                  <a:srgbClr val="FFFFFF"/>
                </a:solidFill>
              </a:rPr>
              <a:t>τομείς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6175375" y="1734058"/>
            <a:ext cx="5455285" cy="325056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635000">
              <a:lnSpc>
                <a:spcPct val="100000"/>
              </a:lnSpc>
              <a:spcBef>
                <a:spcPts val="990"/>
              </a:spcBef>
            </a:pPr>
            <a:r>
              <a:rPr sz="1800" spc="165" dirty="0">
                <a:solidFill>
                  <a:srgbClr val="FFB800"/>
                </a:solidFill>
                <a:latin typeface="Calibri"/>
                <a:cs typeface="Calibri"/>
              </a:rPr>
              <a:t>Συνεργατική</a:t>
            </a:r>
            <a:r>
              <a:rPr sz="1800" spc="5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55" dirty="0">
                <a:solidFill>
                  <a:srgbClr val="FFB800"/>
                </a:solidFill>
                <a:latin typeface="Calibri"/>
                <a:cs typeface="Calibri"/>
              </a:rPr>
              <a:t>αντιμετώπιση</a:t>
            </a:r>
            <a:r>
              <a:rPr sz="1800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5" dirty="0">
                <a:solidFill>
                  <a:srgbClr val="FFB800"/>
                </a:solidFill>
                <a:latin typeface="Calibri"/>
                <a:cs typeface="Calibri"/>
              </a:rPr>
              <a:t>περιστατικών</a:t>
            </a:r>
            <a:endParaRPr sz="1800">
              <a:latin typeface="Calibri"/>
              <a:cs typeface="Calibri"/>
            </a:endParaRPr>
          </a:p>
          <a:p>
            <a:pPr marL="294640" marR="248920" indent="211454">
              <a:lnSpc>
                <a:spcPct val="115900"/>
              </a:lnSpc>
              <a:spcBef>
                <a:spcPts val="610"/>
              </a:spcBef>
            </a:pPr>
            <a:r>
              <a:rPr sz="2000" dirty="0">
                <a:solidFill>
                  <a:srgbClr val="FFB800"/>
                </a:solidFill>
                <a:latin typeface="Courier New"/>
                <a:cs typeface="Courier New"/>
              </a:rPr>
              <a:t>o</a:t>
            </a:r>
            <a:r>
              <a:rPr sz="2000" spc="-245" dirty="0">
                <a:solidFill>
                  <a:srgbClr val="FFB800"/>
                </a:solidFill>
                <a:latin typeface="Courier New"/>
                <a:cs typeface="Courier New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Αρχές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συνεργατικής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0" dirty="0">
                <a:solidFill>
                  <a:srgbClr val="FFFFFF"/>
                </a:solidFill>
                <a:latin typeface="Calibri"/>
                <a:cs typeface="Calibri"/>
              </a:rPr>
              <a:t>αντιμετώπισης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περιστατικών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σχεδιασμός.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Calibri"/>
              <a:cs typeface="Calibri"/>
            </a:endParaRPr>
          </a:p>
          <a:p>
            <a:pPr marL="287020" marR="5080" indent="-274320">
              <a:lnSpc>
                <a:spcPct val="8260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70" dirty="0">
                <a:solidFill>
                  <a:srgbClr val="FFFFFF"/>
                </a:solidFill>
                <a:latin typeface="Calibri"/>
                <a:cs typeface="Calibri"/>
              </a:rPr>
              <a:t>σαφών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5" dirty="0">
                <a:solidFill>
                  <a:srgbClr val="FFFFFF"/>
                </a:solidFill>
                <a:latin typeface="Calibri"/>
                <a:cs typeface="Calibri"/>
              </a:rPr>
              <a:t>ρόλων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διαύλων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κατά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διάρκεια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περιστατικών.</a:t>
            </a:r>
            <a:endParaRPr sz="15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131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500" spc="120" dirty="0">
                <a:solidFill>
                  <a:srgbClr val="FFFFFF"/>
                </a:solidFill>
                <a:latin typeface="Calibri"/>
                <a:cs typeface="Calibri"/>
              </a:rPr>
              <a:t>Οφέλη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κοινές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ασκήσεις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προσομοιώσεις.</a:t>
            </a:r>
            <a:endParaRPr sz="1500">
              <a:latin typeface="Calibri"/>
              <a:cs typeface="Calibri"/>
            </a:endParaRPr>
          </a:p>
          <a:p>
            <a:pPr marL="286385" indent="-273685">
              <a:lnSpc>
                <a:spcPts val="2155"/>
              </a:lnSpc>
              <a:spcBef>
                <a:spcPts val="170"/>
              </a:spcBef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350" spc="114" dirty="0">
                <a:solidFill>
                  <a:srgbClr val="FFFFFF"/>
                </a:solidFill>
                <a:latin typeface="Calibri"/>
                <a:cs typeface="Calibri"/>
              </a:rPr>
              <a:t>Λήψη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10" dirty="0">
                <a:solidFill>
                  <a:srgbClr val="FFFFFF"/>
                </a:solidFill>
                <a:latin typeface="Calibri"/>
                <a:cs typeface="Calibri"/>
              </a:rPr>
              <a:t>αποφάσεων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5" dirty="0">
                <a:solidFill>
                  <a:srgbClr val="FFFFFF"/>
                </a:solidFill>
                <a:latin typeface="Calibri"/>
                <a:cs typeface="Calibri"/>
              </a:rPr>
              <a:t>υπό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πίεση</a:t>
            </a:r>
            <a:endParaRPr sz="1350">
              <a:latin typeface="Calibri"/>
              <a:cs typeface="Calibri"/>
            </a:endParaRPr>
          </a:p>
          <a:p>
            <a:pPr marL="286385" indent="-273685">
              <a:lnSpc>
                <a:spcPts val="2155"/>
              </a:lnSpc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350" spc="80" dirty="0">
                <a:solidFill>
                  <a:srgbClr val="FFFFFF"/>
                </a:solidFill>
                <a:latin typeface="Calibri"/>
                <a:cs typeface="Calibri"/>
              </a:rPr>
              <a:t>Πολιτιστικές</a:t>
            </a:r>
            <a:r>
              <a:rPr sz="13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14" dirty="0">
                <a:solidFill>
                  <a:srgbClr val="FFFFFF"/>
                </a:solidFill>
                <a:latin typeface="Calibri"/>
                <a:cs typeface="Calibri"/>
              </a:rPr>
              <a:t>πτυχές</a:t>
            </a:r>
            <a:endParaRPr sz="13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94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Κλειδωμένες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ασπίδες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τομέας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969" y="5243195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1365" cy="6858000"/>
            <a:chOff x="0" y="0"/>
            <a:chExt cx="5841365" cy="6858000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2592" rIns="0" bIns="0" rtlCol="0">
            <a:spAutoFit/>
          </a:bodyPr>
          <a:lstStyle/>
          <a:p>
            <a:pPr marL="6238875" marR="5080">
              <a:lnSpc>
                <a:spcPts val="2590"/>
              </a:lnSpc>
              <a:spcBef>
                <a:spcPts val="425"/>
              </a:spcBef>
            </a:pPr>
            <a:r>
              <a:rPr sz="2400" spc="180" dirty="0">
                <a:solidFill>
                  <a:srgbClr val="FFFFFF"/>
                </a:solidFill>
              </a:rPr>
              <a:t>Επικοινωνία</a:t>
            </a:r>
            <a:r>
              <a:rPr sz="2400" spc="210" dirty="0">
                <a:solidFill>
                  <a:srgbClr val="FFFFFF"/>
                </a:solidFill>
              </a:rPr>
              <a:t> </a:t>
            </a:r>
            <a:r>
              <a:rPr sz="2400" spc="140" dirty="0">
                <a:solidFill>
                  <a:srgbClr val="FFFFFF"/>
                </a:solidFill>
              </a:rPr>
              <a:t>και</a:t>
            </a:r>
            <a:r>
              <a:rPr sz="2400" spc="165" dirty="0">
                <a:solidFill>
                  <a:srgbClr val="FFFFFF"/>
                </a:solidFill>
              </a:rPr>
              <a:t> </a:t>
            </a:r>
            <a:r>
              <a:rPr sz="2400" spc="180" dirty="0">
                <a:solidFill>
                  <a:srgbClr val="FFFFFF"/>
                </a:solidFill>
              </a:rPr>
              <a:t>συνεργατική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85" dirty="0">
                <a:solidFill>
                  <a:srgbClr val="FFFFFF"/>
                </a:solidFill>
              </a:rPr>
              <a:t>δράση</a:t>
            </a:r>
            <a:r>
              <a:rPr sz="2400" spc="204" dirty="0">
                <a:solidFill>
                  <a:srgbClr val="FFFFFF"/>
                </a:solidFill>
              </a:rPr>
              <a:t> </a:t>
            </a:r>
            <a:r>
              <a:rPr sz="2400" spc="150" dirty="0">
                <a:solidFill>
                  <a:srgbClr val="FFFFFF"/>
                </a:solidFill>
              </a:rPr>
              <a:t>σε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70" dirty="0">
                <a:solidFill>
                  <a:srgbClr val="FFFFFF"/>
                </a:solidFill>
              </a:rPr>
              <a:t>όλους</a:t>
            </a:r>
            <a:r>
              <a:rPr sz="2400" spc="190" dirty="0">
                <a:solidFill>
                  <a:srgbClr val="FFFFFF"/>
                </a:solidFill>
              </a:rPr>
              <a:t> </a:t>
            </a:r>
            <a:r>
              <a:rPr sz="2400" spc="155" dirty="0">
                <a:solidFill>
                  <a:srgbClr val="FFFFFF"/>
                </a:solidFill>
              </a:rPr>
              <a:t>τους</a:t>
            </a:r>
            <a:r>
              <a:rPr sz="2400" spc="185" dirty="0">
                <a:solidFill>
                  <a:srgbClr val="FFFFFF"/>
                </a:solidFill>
              </a:rPr>
              <a:t> </a:t>
            </a:r>
            <a:r>
              <a:rPr sz="2400" spc="155" dirty="0">
                <a:solidFill>
                  <a:srgbClr val="FFFFFF"/>
                </a:solidFill>
              </a:rPr>
              <a:t>τομείς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6685280" y="1797367"/>
            <a:ext cx="5139690" cy="3235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65630">
              <a:lnSpc>
                <a:spcPct val="127800"/>
              </a:lnSpc>
              <a:spcBef>
                <a:spcPts val="100"/>
              </a:spcBef>
            </a:pPr>
            <a:r>
              <a:rPr sz="1800" spc="130" dirty="0">
                <a:solidFill>
                  <a:srgbClr val="FFB800"/>
                </a:solidFill>
                <a:latin typeface="Calibri"/>
                <a:cs typeface="Calibri"/>
              </a:rPr>
              <a:t>Ξεπερνώντας</a:t>
            </a:r>
            <a:r>
              <a:rPr sz="1800" spc="3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τα</a:t>
            </a:r>
            <a:r>
              <a:rPr sz="1800" spc="4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30" dirty="0">
                <a:solidFill>
                  <a:srgbClr val="FFB800"/>
                </a:solidFill>
                <a:latin typeface="Calibri"/>
                <a:cs typeface="Calibri"/>
              </a:rPr>
              <a:t>εμπόδια</a:t>
            </a:r>
            <a:r>
              <a:rPr sz="1800" spc="5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05" dirty="0">
                <a:solidFill>
                  <a:srgbClr val="FFB800"/>
                </a:solidFill>
                <a:latin typeface="Calibri"/>
                <a:cs typeface="Calibri"/>
              </a:rPr>
              <a:t>στην </a:t>
            </a:r>
            <a:r>
              <a:rPr sz="1800" spc="-39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0" dirty="0">
                <a:solidFill>
                  <a:srgbClr val="FFB800"/>
                </a:solidFill>
                <a:latin typeface="Calibri"/>
                <a:cs typeface="Calibri"/>
              </a:rPr>
              <a:t>Συνεργασία</a:t>
            </a:r>
            <a:endParaRPr sz="1800">
              <a:latin typeface="Calibri"/>
              <a:cs typeface="Calibri"/>
            </a:endParaRPr>
          </a:p>
          <a:p>
            <a:pPr marL="287020" marR="5080" indent="-274320">
              <a:lnSpc>
                <a:spcPct val="93200"/>
              </a:lnSpc>
              <a:spcBef>
                <a:spcPts val="127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Συνήθη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εμπόδια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αποτελεσματική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συνεργατική </a:t>
            </a:r>
            <a:r>
              <a:rPr sz="1500" spc="-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60" dirty="0">
                <a:solidFill>
                  <a:srgbClr val="FFFFFF"/>
                </a:solidFill>
                <a:latin typeface="Calibri"/>
                <a:cs typeface="Calibri"/>
              </a:rPr>
              <a:t>πώς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ξεπεράσετε.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Courier New"/>
              <a:buChar char="o"/>
            </a:pPr>
            <a:endParaRPr sz="1400">
              <a:latin typeface="Calibri"/>
              <a:cs typeface="Calibri"/>
            </a:endParaRPr>
          </a:p>
          <a:p>
            <a:pPr marL="287020" marR="702310" indent="-274320">
              <a:lnSpc>
                <a:spcPct val="9220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εμπιστοσύνης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διαφάνειας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συνεργατικές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προσπάθειες.</a:t>
            </a:r>
            <a:endParaRPr sz="1500">
              <a:latin typeface="Calibri"/>
              <a:cs typeface="Calibri"/>
            </a:endParaRPr>
          </a:p>
          <a:p>
            <a:pPr marL="286385" marR="1113790" indent="-273685">
              <a:lnSpc>
                <a:spcPct val="123100"/>
              </a:lnSpc>
              <a:spcBef>
                <a:spcPts val="127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Βέλτιστες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πρακτικές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διατήρηση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μακροπρόθεσμης</a:t>
            </a:r>
            <a:endParaRPr sz="150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  <a:spcBef>
                <a:spcPts val="600"/>
              </a:spcBef>
            </a:pP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συνεργατικές</a:t>
            </a:r>
            <a:r>
              <a:rPr sz="1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σχέσεις.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969" y="5414327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64387" y="0"/>
              <a:ext cx="5024755" cy="6858000"/>
            </a:xfrm>
            <a:custGeom>
              <a:avLst/>
              <a:gdLst/>
              <a:ahLst/>
              <a:cxnLst/>
              <a:rect l="l" t="t" r="r" b="b"/>
              <a:pathLst>
                <a:path w="5024755" h="6858000">
                  <a:moveTo>
                    <a:pt x="905509" y="3926522"/>
                  </a:moveTo>
                  <a:lnTo>
                    <a:pt x="862965" y="3938904"/>
                  </a:lnTo>
                  <a:lnTo>
                    <a:pt x="832167" y="3961765"/>
                  </a:lnTo>
                  <a:lnTo>
                    <a:pt x="790892" y="4024312"/>
                  </a:lnTo>
                  <a:lnTo>
                    <a:pt x="0" y="6858000"/>
                  </a:lnTo>
                  <a:lnTo>
                    <a:pt x="5024755" y="6853237"/>
                  </a:lnTo>
                  <a:lnTo>
                    <a:pt x="5024755" y="5300980"/>
                  </a:lnTo>
                  <a:lnTo>
                    <a:pt x="1033462" y="5300980"/>
                  </a:lnTo>
                  <a:lnTo>
                    <a:pt x="975995" y="5295900"/>
                  </a:lnTo>
                  <a:lnTo>
                    <a:pt x="921384" y="5280342"/>
                  </a:lnTo>
                  <a:lnTo>
                    <a:pt x="883284" y="5261292"/>
                  </a:lnTo>
                  <a:lnTo>
                    <a:pt x="846454" y="5209222"/>
                  </a:lnTo>
                  <a:lnTo>
                    <a:pt x="842645" y="5175567"/>
                  </a:lnTo>
                  <a:lnTo>
                    <a:pt x="844550" y="5136197"/>
                  </a:lnTo>
                  <a:lnTo>
                    <a:pt x="856615" y="5038090"/>
                  </a:lnTo>
                  <a:lnTo>
                    <a:pt x="1089025" y="4161154"/>
                  </a:lnTo>
                  <a:lnTo>
                    <a:pt x="1094104" y="4121785"/>
                  </a:lnTo>
                  <a:lnTo>
                    <a:pt x="1096962" y="4083367"/>
                  </a:lnTo>
                  <a:lnTo>
                    <a:pt x="1082992" y="4011295"/>
                  </a:lnTo>
                  <a:lnTo>
                    <a:pt x="1059497" y="3979227"/>
                  </a:lnTo>
                  <a:lnTo>
                    <a:pt x="1020762" y="3950970"/>
                  </a:lnTo>
                  <a:lnTo>
                    <a:pt x="963295" y="3927792"/>
                  </a:lnTo>
                  <a:lnTo>
                    <a:pt x="905509" y="3926522"/>
                  </a:lnTo>
                  <a:close/>
                </a:path>
                <a:path w="5024755" h="6858000">
                  <a:moveTo>
                    <a:pt x="5024755" y="0"/>
                  </a:moveTo>
                  <a:lnTo>
                    <a:pt x="2536825" y="0"/>
                  </a:lnTo>
                  <a:lnTo>
                    <a:pt x="1189990" y="5124767"/>
                  </a:lnTo>
                  <a:lnTo>
                    <a:pt x="1173479" y="5173662"/>
                  </a:lnTo>
                  <a:lnTo>
                    <a:pt x="1140777" y="5239067"/>
                  </a:lnTo>
                  <a:lnTo>
                    <a:pt x="1114107" y="5268595"/>
                  </a:lnTo>
                  <a:lnTo>
                    <a:pt x="1079182" y="5290502"/>
                  </a:lnTo>
                  <a:lnTo>
                    <a:pt x="1033462" y="5300980"/>
                  </a:lnTo>
                  <a:lnTo>
                    <a:pt x="5024755" y="5300980"/>
                  </a:lnTo>
                  <a:lnTo>
                    <a:pt x="5024755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91045" y="411479"/>
              <a:ext cx="5100955" cy="60350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841375"/>
            <a:ext cx="4999355" cy="7200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195" dirty="0"/>
              <a:t>Λήψη</a:t>
            </a:r>
            <a:r>
              <a:rPr sz="2400" spc="204" dirty="0"/>
              <a:t> </a:t>
            </a:r>
            <a:r>
              <a:rPr sz="2400" spc="190" dirty="0"/>
              <a:t>αποφάσεων</a:t>
            </a:r>
            <a:r>
              <a:rPr sz="2400" spc="210" dirty="0"/>
              <a:t> </a:t>
            </a:r>
            <a:r>
              <a:rPr sz="2400" spc="135" dirty="0"/>
              <a:t>σε</a:t>
            </a:r>
            <a:r>
              <a:rPr sz="2400" spc="140" dirty="0"/>
              <a:t> </a:t>
            </a:r>
            <a:r>
              <a:rPr sz="2400" spc="175" dirty="0"/>
              <a:t>στρατηγικό, </a:t>
            </a:r>
            <a:r>
              <a:rPr sz="2400" spc="180" dirty="0"/>
              <a:t> </a:t>
            </a:r>
            <a:r>
              <a:rPr sz="2400" spc="175" dirty="0"/>
              <a:t>επιχειρησιακό</a:t>
            </a:r>
            <a:r>
              <a:rPr sz="2400" spc="195" dirty="0"/>
              <a:t> </a:t>
            </a:r>
            <a:r>
              <a:rPr sz="2400" spc="155" dirty="0"/>
              <a:t>και</a:t>
            </a:r>
            <a:r>
              <a:rPr sz="2400" spc="195" dirty="0"/>
              <a:t> </a:t>
            </a:r>
            <a:r>
              <a:rPr sz="2400" spc="155" dirty="0"/>
              <a:t>τακτικό</a:t>
            </a:r>
            <a:r>
              <a:rPr sz="2400" spc="165" dirty="0"/>
              <a:t> </a:t>
            </a:r>
            <a:r>
              <a:rPr sz="2400" spc="170" dirty="0"/>
              <a:t>επίπεδο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462280" y="1973262"/>
            <a:ext cx="5734050" cy="359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6255">
              <a:lnSpc>
                <a:spcPct val="100000"/>
              </a:lnSpc>
              <a:spcBef>
                <a:spcPts val="100"/>
              </a:spcBef>
            </a:pPr>
            <a:r>
              <a:rPr sz="1500" spc="165" dirty="0">
                <a:latin typeface="Calibri"/>
                <a:cs typeface="Calibri"/>
              </a:rPr>
              <a:t>Λήψη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στρατηγικών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65" dirty="0">
                <a:latin typeface="Calibri"/>
                <a:cs typeface="Calibri"/>
              </a:rPr>
              <a:t>αποφάσεων</a:t>
            </a: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00" dirty="0">
              <a:latin typeface="Calibri"/>
              <a:cs typeface="Calibri"/>
            </a:endParaRPr>
          </a:p>
          <a:p>
            <a:pPr marL="104139" marR="5080" indent="-91440">
              <a:lnSpc>
                <a:spcPct val="1000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254000" algn="l"/>
                <a:tab pos="254635" algn="l"/>
              </a:tabLst>
            </a:pPr>
            <a:r>
              <a:rPr sz="1500" spc="110" dirty="0">
                <a:latin typeface="Calibri"/>
                <a:cs typeface="Calibri"/>
              </a:rPr>
              <a:t>Επισκόπηση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λήψης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στρατηγικών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αποφάσεων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στον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τομέα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της </a:t>
            </a:r>
            <a:r>
              <a:rPr sz="1500" spc="95" dirty="0">
                <a:latin typeface="Calibri"/>
                <a:cs typeface="Calibri"/>
              </a:rPr>
              <a:t>ενέργειας </a:t>
            </a:r>
            <a:endParaRPr lang="el-GR" sz="1500" spc="95" dirty="0">
              <a:latin typeface="Calibri"/>
              <a:cs typeface="Calibri"/>
            </a:endParaRPr>
          </a:p>
          <a:p>
            <a:pPr marL="104139" marR="5080" indent="-91440">
              <a:lnSpc>
                <a:spcPct val="1000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254000" algn="l"/>
                <a:tab pos="254635" algn="l"/>
              </a:tabLst>
            </a:pPr>
            <a:endParaRPr lang="el-GR" sz="1500" spc="95" dirty="0">
              <a:latin typeface="Calibri"/>
              <a:cs typeface="Calibri"/>
            </a:endParaRPr>
          </a:p>
          <a:p>
            <a:pPr marL="104139" marR="5080" indent="-91440">
              <a:lnSpc>
                <a:spcPct val="1000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254000" algn="l"/>
                <a:tab pos="254635" algn="l"/>
              </a:tabLst>
            </a:pPr>
            <a:r>
              <a:rPr sz="1500" spc="155" dirty="0">
                <a:latin typeface="Calibri"/>
                <a:cs typeface="Calibri"/>
              </a:rPr>
              <a:t>Μα</a:t>
            </a:r>
            <a:r>
              <a:rPr sz="1500" spc="155" dirty="0" err="1">
                <a:latin typeface="Calibri"/>
                <a:cs typeface="Calibri"/>
              </a:rPr>
              <a:t>κρο</a:t>
            </a:r>
            <a:r>
              <a:rPr sz="1500" spc="155" dirty="0">
                <a:latin typeface="Calibri"/>
                <a:cs typeface="Calibri"/>
              </a:rPr>
              <a:t>πρόθεσμος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σχεδιασμός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ανάπτυξη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λογισμικού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για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ισχυρά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πλαίσια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λογισμικού.</a:t>
            </a: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Arial"/>
              <a:buChar char="•"/>
            </a:pPr>
            <a:endParaRPr sz="1250" dirty="0">
              <a:latin typeface="Calibri"/>
              <a:cs typeface="Calibri"/>
            </a:endParaRPr>
          </a:p>
          <a:p>
            <a:pPr marL="104139" marR="76835" indent="-91440">
              <a:lnSpc>
                <a:spcPct val="953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114" dirty="0">
                <a:latin typeface="Calibri"/>
                <a:cs typeface="Calibri"/>
              </a:rPr>
              <a:t>Ολοκλήρωση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ασφάλειας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στον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κυβερνοχώρο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συνολική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επιχειρηματική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στρατηγική.</a:t>
            </a: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800"/>
              </a:buClr>
              <a:buFont typeface="Arial"/>
              <a:buChar char="•"/>
            </a:pPr>
            <a:endParaRPr sz="1150" dirty="0">
              <a:latin typeface="Calibri"/>
              <a:cs typeface="Calibri"/>
            </a:endParaRPr>
          </a:p>
          <a:p>
            <a:pPr marL="104139" marR="93980" indent="-91440">
              <a:lnSpc>
                <a:spcPct val="974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150" dirty="0">
                <a:latin typeface="Calibri"/>
                <a:cs typeface="Calibri"/>
              </a:rPr>
              <a:t>Παράδειγμα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πραγματικού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κόσμου: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85" dirty="0">
                <a:latin typeface="Calibri"/>
                <a:cs typeface="Calibri"/>
              </a:rPr>
              <a:t>Η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στρατηγική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65" dirty="0">
                <a:latin typeface="Calibri"/>
                <a:cs typeface="Calibri"/>
              </a:rPr>
              <a:t>απόφαση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μιας </a:t>
            </a:r>
            <a:r>
              <a:rPr sz="1500" spc="125" dirty="0">
                <a:latin typeface="Calibri"/>
                <a:cs typeface="Calibri"/>
              </a:rPr>
              <a:t>εταιρείας </a:t>
            </a:r>
            <a:r>
              <a:rPr sz="1500" spc="145" dirty="0">
                <a:latin typeface="Calibri"/>
                <a:cs typeface="Calibri"/>
              </a:rPr>
              <a:t>του </a:t>
            </a:r>
            <a:r>
              <a:rPr sz="1500" spc="135" dirty="0">
                <a:latin typeface="Calibri"/>
                <a:cs typeface="Calibri"/>
              </a:rPr>
              <a:t>ενεργειακού </a:t>
            </a:r>
            <a:r>
              <a:rPr sz="1500" spc="145" dirty="0">
                <a:latin typeface="Calibri"/>
                <a:cs typeface="Calibri"/>
              </a:rPr>
              <a:t>τομέα </a:t>
            </a:r>
            <a:r>
              <a:rPr sz="1500" spc="150" dirty="0">
                <a:latin typeface="Calibri"/>
                <a:cs typeface="Calibri"/>
              </a:rPr>
              <a:t>να </a:t>
            </a:r>
            <a:r>
              <a:rPr sz="1500" spc="130" dirty="0">
                <a:latin typeface="Calibri"/>
                <a:cs typeface="Calibri"/>
              </a:rPr>
              <a:t>υιοθετήσει </a:t>
            </a:r>
            <a:r>
              <a:rPr sz="1500" spc="135" dirty="0">
                <a:latin typeface="Calibri"/>
                <a:cs typeface="Calibri"/>
              </a:rPr>
              <a:t>μια </a:t>
            </a:r>
            <a:r>
              <a:rPr sz="1500" spc="14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αρχιτεκτονική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μηδενικής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εμπιστοσύνης.</a:t>
            </a:r>
            <a:endParaRPr sz="1500" dirty="0">
              <a:latin typeface="Calibri"/>
              <a:cs typeface="Calibri"/>
            </a:endParaRPr>
          </a:p>
          <a:p>
            <a:pPr marL="452755">
              <a:lnSpc>
                <a:spcPct val="100000"/>
              </a:lnSpc>
              <a:spcBef>
                <a:spcPts val="705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41375"/>
            <a:ext cx="4999355" cy="7200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195" dirty="0"/>
              <a:t>Λήψη</a:t>
            </a:r>
            <a:r>
              <a:rPr sz="2400" spc="204" dirty="0"/>
              <a:t> </a:t>
            </a:r>
            <a:r>
              <a:rPr sz="2400" spc="190" dirty="0"/>
              <a:t>αποφάσεων</a:t>
            </a:r>
            <a:r>
              <a:rPr sz="2400" spc="210" dirty="0"/>
              <a:t> </a:t>
            </a:r>
            <a:r>
              <a:rPr sz="2400" spc="135" dirty="0"/>
              <a:t>σε</a:t>
            </a:r>
            <a:r>
              <a:rPr sz="2400" spc="140" dirty="0"/>
              <a:t> </a:t>
            </a:r>
            <a:r>
              <a:rPr sz="2400" spc="175" dirty="0"/>
              <a:t>στρατηγικό, </a:t>
            </a:r>
            <a:r>
              <a:rPr sz="2400" spc="180" dirty="0"/>
              <a:t> </a:t>
            </a:r>
            <a:r>
              <a:rPr sz="2400" spc="175" dirty="0"/>
              <a:t>επιχειρησιακό</a:t>
            </a:r>
            <a:r>
              <a:rPr sz="2400" spc="195" dirty="0"/>
              <a:t> </a:t>
            </a:r>
            <a:r>
              <a:rPr sz="2400" spc="155" dirty="0"/>
              <a:t>και</a:t>
            </a:r>
            <a:r>
              <a:rPr sz="2400" spc="195" dirty="0"/>
              <a:t> </a:t>
            </a:r>
            <a:r>
              <a:rPr sz="2400" spc="155" dirty="0"/>
              <a:t>τακτικό</a:t>
            </a:r>
            <a:r>
              <a:rPr sz="2400" spc="165" dirty="0"/>
              <a:t> </a:t>
            </a:r>
            <a:r>
              <a:rPr sz="2400" spc="170" dirty="0"/>
              <a:t>επίπεδο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783590" y="1973262"/>
            <a:ext cx="6219825" cy="3282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>
              <a:lnSpc>
                <a:spcPct val="100000"/>
              </a:lnSpc>
              <a:spcBef>
                <a:spcPts val="100"/>
              </a:spcBef>
            </a:pPr>
            <a:r>
              <a:rPr sz="1500" spc="130" dirty="0">
                <a:latin typeface="Calibri"/>
                <a:cs typeface="Calibri"/>
              </a:rPr>
              <a:t>Λειτουργική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λήψη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65" dirty="0">
                <a:latin typeface="Calibri"/>
                <a:cs typeface="Calibri"/>
              </a:rPr>
              <a:t>αποφάσεων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04139" marR="5080" indent="-91440">
              <a:lnSpc>
                <a:spcPct val="134600"/>
              </a:lnSpc>
              <a:buClr>
                <a:srgbClr val="FFB800"/>
              </a:buClr>
              <a:buSzPct val="125925"/>
              <a:buFont typeface="Arial"/>
              <a:buChar char="•"/>
              <a:tabLst>
                <a:tab pos="103505" algn="l"/>
              </a:tabLst>
            </a:pPr>
            <a:r>
              <a:rPr sz="1350" spc="135" dirty="0">
                <a:latin typeface="Calibri"/>
                <a:cs typeface="Calibri"/>
              </a:rPr>
              <a:t>Ο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ρόλος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των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λειτουργικών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αποφάσεων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διατήρηση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της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καθημερινότητας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κυβερνοασφάλεια.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4139" marR="1703070" indent="-91440">
              <a:lnSpc>
                <a:spcPct val="100000"/>
              </a:lnSpc>
              <a:buClr>
                <a:srgbClr val="FFB800"/>
              </a:buClr>
              <a:buSzPct val="125925"/>
              <a:buFont typeface="Arial"/>
              <a:buChar char="•"/>
              <a:tabLst>
                <a:tab pos="104139" algn="l"/>
              </a:tabLst>
            </a:pPr>
            <a:r>
              <a:rPr sz="1350" spc="85" dirty="0">
                <a:latin typeface="Calibri"/>
                <a:cs typeface="Calibri"/>
              </a:rPr>
              <a:t>Λειτουργικές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αντιδράσεις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σε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εντοπισμένες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απειλές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Ευπάθειες.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800"/>
              </a:buClr>
              <a:buFont typeface="Arial"/>
              <a:buChar char="•"/>
            </a:pPr>
            <a:endParaRPr sz="1050">
              <a:latin typeface="Calibri"/>
              <a:cs typeface="Calibri"/>
            </a:endParaRPr>
          </a:p>
          <a:p>
            <a:pPr marL="104139" marR="748030" indent="-91440">
              <a:lnSpc>
                <a:spcPct val="134600"/>
              </a:lnSpc>
              <a:buClr>
                <a:srgbClr val="FFB800"/>
              </a:buClr>
              <a:buSzPct val="125925"/>
              <a:buFont typeface="Arial"/>
              <a:buChar char="•"/>
              <a:tabLst>
                <a:tab pos="103505" algn="l"/>
              </a:tabLst>
            </a:pPr>
            <a:r>
              <a:rPr sz="1350" spc="120" dirty="0">
                <a:latin typeface="Calibri"/>
                <a:cs typeface="Calibri"/>
              </a:rPr>
              <a:t>Συντονισμός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μεταξύ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των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ομάδων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κυβερνοασφάλειας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και</a:t>
            </a:r>
            <a:r>
              <a:rPr sz="1350" spc="8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άλλων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λειτουργικά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τμήματα.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Font typeface="Arial"/>
              <a:buChar char="•"/>
            </a:pPr>
            <a:endParaRPr sz="1450">
              <a:latin typeface="Calibri"/>
              <a:cs typeface="Calibri"/>
            </a:endParaRPr>
          </a:p>
          <a:p>
            <a:pPr marL="104139" marR="224154" indent="-91440">
              <a:lnSpc>
                <a:spcPct val="100000"/>
              </a:lnSpc>
              <a:buClr>
                <a:srgbClr val="FFB800"/>
              </a:buClr>
              <a:buSzPct val="125925"/>
              <a:buFont typeface="Arial"/>
              <a:buChar char="•"/>
              <a:tabLst>
                <a:tab pos="104139" algn="l"/>
              </a:tabLst>
            </a:pPr>
            <a:r>
              <a:rPr sz="1350" spc="135" dirty="0">
                <a:latin typeface="Calibri"/>
                <a:cs typeface="Calibri"/>
              </a:rPr>
              <a:t>Παράδειγμα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πραγματικού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κόσμου: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50" dirty="0">
                <a:latin typeface="Calibri"/>
                <a:cs typeface="Calibri"/>
              </a:rPr>
              <a:t>Μια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λειτουργική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50" dirty="0">
                <a:latin typeface="Calibri"/>
                <a:cs typeface="Calibri"/>
              </a:rPr>
              <a:t>απόφαση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για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την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απομόνωση </a:t>
            </a:r>
            <a:r>
              <a:rPr sz="1350" spc="135" dirty="0">
                <a:latin typeface="Calibri"/>
                <a:cs typeface="Calibri"/>
              </a:rPr>
              <a:t>παραβιασμένου </a:t>
            </a:r>
            <a:r>
              <a:rPr sz="1350" spc="130" dirty="0">
                <a:latin typeface="Calibri"/>
                <a:cs typeface="Calibri"/>
              </a:rPr>
              <a:t>συστήματος σε ένα </a:t>
            </a:r>
            <a:r>
              <a:rPr sz="1350" spc="120" dirty="0">
                <a:latin typeface="Calibri"/>
                <a:cs typeface="Calibri"/>
              </a:rPr>
              <a:t>εργοστάσιο, </a:t>
            </a:r>
            <a:r>
              <a:rPr sz="1350" spc="12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αποτρέποντας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μια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ευρύτερη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παραβίαση.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969" y="5759450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41375"/>
            <a:ext cx="4999355" cy="7200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195" dirty="0"/>
              <a:t>Λήψη</a:t>
            </a:r>
            <a:r>
              <a:rPr sz="2400" spc="204" dirty="0"/>
              <a:t> </a:t>
            </a:r>
            <a:r>
              <a:rPr sz="2400" spc="190" dirty="0"/>
              <a:t>αποφάσεων</a:t>
            </a:r>
            <a:r>
              <a:rPr sz="2400" spc="210" dirty="0"/>
              <a:t> </a:t>
            </a:r>
            <a:r>
              <a:rPr sz="2400" spc="135" dirty="0"/>
              <a:t>σε</a:t>
            </a:r>
            <a:r>
              <a:rPr sz="2400" spc="140" dirty="0"/>
              <a:t> </a:t>
            </a:r>
            <a:r>
              <a:rPr sz="2400" spc="175" dirty="0"/>
              <a:t>στρατηγικό, </a:t>
            </a:r>
            <a:r>
              <a:rPr sz="2400" spc="180" dirty="0"/>
              <a:t> </a:t>
            </a:r>
            <a:r>
              <a:rPr sz="2400" spc="175" dirty="0"/>
              <a:t>επιχειρησιακό</a:t>
            </a:r>
            <a:r>
              <a:rPr sz="2400" spc="195" dirty="0"/>
              <a:t> </a:t>
            </a:r>
            <a:r>
              <a:rPr sz="2400" spc="155" dirty="0"/>
              <a:t>και</a:t>
            </a:r>
            <a:r>
              <a:rPr sz="2400" spc="195" dirty="0"/>
              <a:t> </a:t>
            </a:r>
            <a:r>
              <a:rPr sz="2400" spc="155" dirty="0"/>
              <a:t>τακτικό</a:t>
            </a:r>
            <a:r>
              <a:rPr sz="2400" spc="165" dirty="0"/>
              <a:t> </a:t>
            </a:r>
            <a:r>
              <a:rPr sz="2400" spc="170" dirty="0"/>
              <a:t>επίπεδο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783590" y="1647190"/>
            <a:ext cx="5985510" cy="3841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00" spc="240" dirty="0">
                <a:latin typeface="Times New Roman"/>
                <a:cs typeface="Times New Roman"/>
              </a:rPr>
              <a:t>Λήψη</a:t>
            </a:r>
            <a:r>
              <a:rPr sz="2100" dirty="0">
                <a:latin typeface="Times New Roman"/>
                <a:cs typeface="Times New Roman"/>
              </a:rPr>
              <a:t> </a:t>
            </a:r>
            <a:r>
              <a:rPr sz="2100" spc="190" dirty="0">
                <a:latin typeface="Times New Roman"/>
                <a:cs typeface="Times New Roman"/>
              </a:rPr>
              <a:t>τακτικών</a:t>
            </a:r>
            <a:r>
              <a:rPr sz="2100" spc="20" dirty="0">
                <a:latin typeface="Times New Roman"/>
                <a:cs typeface="Times New Roman"/>
              </a:rPr>
              <a:t> </a:t>
            </a:r>
            <a:r>
              <a:rPr sz="2100" spc="215" dirty="0">
                <a:latin typeface="Times New Roman"/>
                <a:cs typeface="Times New Roman"/>
              </a:rPr>
              <a:t>αποφάσεων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104139" marR="796290" indent="-91440">
              <a:lnSpc>
                <a:spcPct val="1344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103505" algn="l"/>
              </a:tabLst>
            </a:pPr>
            <a:r>
              <a:rPr sz="1500" spc="175" dirty="0">
                <a:latin typeface="Calibri"/>
                <a:cs typeface="Calibri"/>
              </a:rPr>
              <a:t>Φύση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των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τακτικών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5" dirty="0">
                <a:latin typeface="Calibri"/>
                <a:cs typeface="Calibri"/>
              </a:rPr>
              <a:t>αποφάσεων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για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την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αντιμετώπιση </a:t>
            </a:r>
            <a:r>
              <a:rPr sz="1500" spc="-32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άμεσες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απειλές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κυβερνοασφάλειας.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Arial"/>
              <a:buChar char="•"/>
            </a:pPr>
            <a:endParaRPr sz="1500">
              <a:latin typeface="Calibri"/>
              <a:cs typeface="Calibri"/>
            </a:endParaRPr>
          </a:p>
          <a:p>
            <a:pPr marL="104139" marR="993140" indent="-91440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135" dirty="0">
                <a:latin typeface="Calibri"/>
                <a:cs typeface="Calibri"/>
              </a:rPr>
              <a:t>Εργαλεία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τεχνικές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για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την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αποτελεσματική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65" dirty="0">
                <a:latin typeface="Calibri"/>
                <a:cs typeface="Calibri"/>
              </a:rPr>
              <a:t>λήψη </a:t>
            </a:r>
            <a:r>
              <a:rPr sz="1500" spc="-32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τακτικών </a:t>
            </a:r>
            <a:r>
              <a:rPr sz="1500" spc="155" dirty="0">
                <a:latin typeface="Calibri"/>
                <a:cs typeface="Calibri"/>
              </a:rPr>
              <a:t>αποφάσεων, </a:t>
            </a:r>
            <a:r>
              <a:rPr sz="1500" spc="150" dirty="0">
                <a:latin typeface="Calibri"/>
                <a:cs typeface="Calibri"/>
              </a:rPr>
              <a:t>συμπεριλαμβανομένων των </a:t>
            </a:r>
            <a:r>
              <a:rPr sz="1500" spc="15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ομάδων </a:t>
            </a:r>
            <a:r>
              <a:rPr sz="1500" spc="135" dirty="0">
                <a:latin typeface="Calibri"/>
                <a:cs typeface="Calibri"/>
              </a:rPr>
              <a:t>αντιμετώπισης περιστατικών </a:t>
            </a:r>
            <a:r>
              <a:rPr sz="1500" spc="125" dirty="0">
                <a:latin typeface="Calibri"/>
                <a:cs typeface="Calibri"/>
              </a:rPr>
              <a:t>και </a:t>
            </a:r>
            <a:r>
              <a:rPr sz="1500" spc="145" dirty="0">
                <a:latin typeface="Calibri"/>
                <a:cs typeface="Calibri"/>
              </a:rPr>
              <a:t>των </a:t>
            </a:r>
            <a:r>
              <a:rPr sz="1500" spc="150" dirty="0">
                <a:latin typeface="Calibri"/>
                <a:cs typeface="Calibri"/>
              </a:rPr>
              <a:t> πληροφοριών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για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απειλές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πραγματικό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χρόνο.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4139" marR="975994" indent="-91440">
              <a:lnSpc>
                <a:spcPct val="1000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105" dirty="0">
                <a:latin typeface="Calibri"/>
                <a:cs typeface="Calibri"/>
              </a:rPr>
              <a:t>Σημασία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ευελιξίας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ευλυγισίας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στις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τακτικές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αποφάσεις.</a:t>
            </a:r>
            <a:endParaRPr sz="1500">
              <a:latin typeface="Calibri"/>
              <a:cs typeface="Calibri"/>
            </a:endParaRPr>
          </a:p>
          <a:p>
            <a:pPr marL="104139" marR="5080" indent="-91440">
              <a:lnSpc>
                <a:spcPct val="134400"/>
              </a:lnSpc>
              <a:spcBef>
                <a:spcPts val="1290"/>
              </a:spcBef>
              <a:buClr>
                <a:srgbClr val="FFB800"/>
              </a:buClr>
              <a:buSzPct val="126666"/>
              <a:buFont typeface="Arial"/>
              <a:buChar char="•"/>
              <a:tabLst>
                <a:tab pos="103505" algn="l"/>
              </a:tabLst>
            </a:pPr>
            <a:r>
              <a:rPr sz="1500" spc="150" dirty="0">
                <a:latin typeface="Calibri"/>
                <a:cs typeface="Calibri"/>
              </a:rPr>
              <a:t>Παράδειγμα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πραγματικού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κόσμου: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Τα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τακτική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ανταπόκριση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επιτιθέμενος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85" dirty="0">
                <a:latin typeface="Calibri"/>
                <a:cs typeface="Calibri"/>
              </a:rPr>
              <a:t>Ransomware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80" dirty="0">
                <a:latin typeface="Calibri"/>
                <a:cs typeface="Calibri"/>
              </a:rPr>
              <a:t>σε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85" dirty="0">
                <a:latin typeface="Calibri"/>
                <a:cs typeface="Calibri"/>
              </a:rPr>
              <a:t>σύστημα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διαχείρισης.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969" y="5910262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841375"/>
            <a:ext cx="4999355" cy="7200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195" dirty="0"/>
              <a:t>Λήψη</a:t>
            </a:r>
            <a:r>
              <a:rPr sz="2400" spc="204" dirty="0"/>
              <a:t> </a:t>
            </a:r>
            <a:r>
              <a:rPr sz="2400" spc="190" dirty="0"/>
              <a:t>αποφάσεων</a:t>
            </a:r>
            <a:r>
              <a:rPr sz="2400" spc="210" dirty="0"/>
              <a:t> </a:t>
            </a:r>
            <a:r>
              <a:rPr sz="2400" spc="135" dirty="0"/>
              <a:t>σε</a:t>
            </a:r>
            <a:r>
              <a:rPr sz="2400" spc="140" dirty="0"/>
              <a:t> </a:t>
            </a:r>
            <a:r>
              <a:rPr sz="2400" spc="175" dirty="0"/>
              <a:t>στρατηγικό, </a:t>
            </a:r>
            <a:r>
              <a:rPr sz="2400" spc="180" dirty="0"/>
              <a:t> </a:t>
            </a:r>
            <a:r>
              <a:rPr sz="2400" spc="175" dirty="0"/>
              <a:t>επιχειρησιακό</a:t>
            </a:r>
            <a:r>
              <a:rPr sz="2400" spc="195" dirty="0"/>
              <a:t> </a:t>
            </a:r>
            <a:r>
              <a:rPr sz="2400" spc="155" dirty="0"/>
              <a:t>και</a:t>
            </a:r>
            <a:r>
              <a:rPr sz="2400" spc="195" dirty="0"/>
              <a:t> </a:t>
            </a:r>
            <a:r>
              <a:rPr sz="2400" spc="155" dirty="0"/>
              <a:t>τακτικό</a:t>
            </a:r>
            <a:r>
              <a:rPr sz="2400" spc="165" dirty="0"/>
              <a:t> </a:t>
            </a:r>
            <a:r>
              <a:rPr sz="2400" spc="170" dirty="0"/>
              <a:t>επίπεδο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783590" y="1647190"/>
            <a:ext cx="6200775" cy="3930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100"/>
              </a:spcBef>
            </a:pPr>
            <a:r>
              <a:rPr sz="2100" spc="165" dirty="0">
                <a:latin typeface="Times New Roman"/>
                <a:cs typeface="Times New Roman"/>
              </a:rPr>
              <a:t>Ολοκλήρωση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των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επιπέδων</a:t>
            </a:r>
            <a:r>
              <a:rPr sz="2100" spc="10" dirty="0">
                <a:latin typeface="Times New Roman"/>
                <a:cs typeface="Times New Roman"/>
              </a:rPr>
              <a:t> </a:t>
            </a:r>
            <a:r>
              <a:rPr sz="2100" spc="155" dirty="0">
                <a:latin typeface="Times New Roman"/>
                <a:cs typeface="Times New Roman"/>
              </a:rPr>
              <a:t>απόφασης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150">
              <a:latin typeface="Times New Roman"/>
              <a:cs typeface="Times New Roman"/>
            </a:endParaRPr>
          </a:p>
          <a:p>
            <a:pPr marL="104139" marR="558165" indent="-91440" algn="just">
              <a:lnSpc>
                <a:spcPct val="1000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145" dirty="0">
                <a:latin typeface="Calibri"/>
                <a:cs typeface="Calibri"/>
              </a:rPr>
              <a:t>Διασφάλιση </a:t>
            </a:r>
            <a:r>
              <a:rPr sz="1500" spc="130" dirty="0">
                <a:latin typeface="Calibri"/>
                <a:cs typeface="Calibri"/>
              </a:rPr>
              <a:t>της συνεκτικότητας </a:t>
            </a:r>
            <a:r>
              <a:rPr sz="1500" spc="125" dirty="0">
                <a:latin typeface="Calibri"/>
                <a:cs typeface="Calibri"/>
              </a:rPr>
              <a:t>και </a:t>
            </a:r>
            <a:r>
              <a:rPr sz="1500" spc="130" dirty="0">
                <a:latin typeface="Calibri"/>
                <a:cs typeface="Calibri"/>
              </a:rPr>
              <a:t>της </a:t>
            </a:r>
            <a:r>
              <a:rPr sz="1500" spc="145" dirty="0">
                <a:latin typeface="Calibri"/>
                <a:cs typeface="Calibri"/>
              </a:rPr>
              <a:t>ευθυγράμμισης </a:t>
            </a:r>
            <a:r>
              <a:rPr sz="1500" spc="15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μεταξύ</a:t>
            </a:r>
            <a:r>
              <a:rPr sz="1500" spc="14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των</a:t>
            </a:r>
            <a:r>
              <a:rPr sz="1500" spc="15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στρατηγικών,</a:t>
            </a:r>
            <a:r>
              <a:rPr sz="1500" spc="14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λειτουργικών</a:t>
            </a:r>
            <a:r>
              <a:rPr sz="1500" spc="14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13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τακτικών </a:t>
            </a:r>
            <a:r>
              <a:rPr sz="1500" spc="14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επιπέδων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λήψης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αποφάσεων.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4139" marR="958215" indent="-91440">
              <a:lnSpc>
                <a:spcPct val="1000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145" dirty="0">
                <a:latin typeface="Calibri"/>
                <a:cs typeface="Calibri"/>
              </a:rPr>
              <a:t>Μηχανισμοί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ανατροφοδότησης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μάθησης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όλα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τα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επίπεδα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λήψης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αποφάσεων.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4139" marR="1149985" indent="-91440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200" dirty="0">
                <a:latin typeface="Calibri"/>
                <a:cs typeface="Calibri"/>
              </a:rPr>
              <a:t>Ο </a:t>
            </a:r>
            <a:r>
              <a:rPr sz="1500" spc="145" dirty="0">
                <a:latin typeface="Calibri"/>
                <a:cs typeface="Calibri"/>
              </a:rPr>
              <a:t>ρόλος </a:t>
            </a:r>
            <a:r>
              <a:rPr sz="1500" spc="130" dirty="0">
                <a:latin typeface="Calibri"/>
                <a:cs typeface="Calibri"/>
              </a:rPr>
              <a:t>της </a:t>
            </a:r>
            <a:r>
              <a:rPr sz="1500" spc="135" dirty="0">
                <a:latin typeface="Calibri"/>
                <a:cs typeface="Calibri"/>
              </a:rPr>
              <a:t>ηγεσίας </a:t>
            </a:r>
            <a:r>
              <a:rPr sz="1500" spc="140" dirty="0">
                <a:latin typeface="Calibri"/>
                <a:cs typeface="Calibri"/>
              </a:rPr>
              <a:t>στη </a:t>
            </a:r>
            <a:r>
              <a:rPr sz="1500" spc="160" dirty="0">
                <a:latin typeface="Calibri"/>
                <a:cs typeface="Calibri"/>
              </a:rPr>
              <a:t>γεφύρωση </a:t>
            </a:r>
            <a:r>
              <a:rPr sz="1500" spc="150" dirty="0">
                <a:latin typeface="Calibri"/>
                <a:cs typeface="Calibri"/>
              </a:rPr>
              <a:t>των </a:t>
            </a:r>
            <a:r>
              <a:rPr sz="1500" spc="155" dirty="0">
                <a:latin typeface="Calibri"/>
                <a:cs typeface="Calibri"/>
              </a:rPr>
              <a:t>διαφορών </a:t>
            </a:r>
            <a:r>
              <a:rPr sz="1500" spc="1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μεταξύ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των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διαφόρων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επιπέδων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λήψης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αποφάσεων.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4139" marR="5080" indent="-91440">
              <a:lnSpc>
                <a:spcPct val="1000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150" dirty="0">
                <a:latin typeface="Calibri"/>
                <a:cs typeface="Calibri"/>
              </a:rPr>
              <a:t>Παράδειγμα </a:t>
            </a:r>
            <a:r>
              <a:rPr sz="1500" spc="145" dirty="0">
                <a:latin typeface="Calibri"/>
                <a:cs typeface="Calibri"/>
              </a:rPr>
              <a:t>πραγματικού </a:t>
            </a:r>
            <a:r>
              <a:rPr sz="1500" spc="140" dirty="0">
                <a:latin typeface="Calibri"/>
                <a:cs typeface="Calibri"/>
              </a:rPr>
              <a:t>κόσμου: </a:t>
            </a:r>
            <a:r>
              <a:rPr sz="1500" spc="155" dirty="0">
                <a:latin typeface="Calibri"/>
                <a:cs typeface="Calibri"/>
              </a:rPr>
              <a:t>Ολοκληρωμένο </a:t>
            </a:r>
            <a:r>
              <a:rPr sz="1500" spc="135" dirty="0">
                <a:latin typeface="Calibri"/>
                <a:cs typeface="Calibri"/>
              </a:rPr>
              <a:t>πλαίσιο </a:t>
            </a:r>
            <a:r>
              <a:rPr sz="1500" spc="14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λήψης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65" dirty="0">
                <a:latin typeface="Calibri"/>
                <a:cs typeface="Calibri"/>
              </a:rPr>
              <a:t>αποφάσεων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που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ενεργοποιούσε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αδιάλειπτη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ανταπόκριση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75" dirty="0">
                <a:latin typeface="Calibri"/>
                <a:cs typeface="Calibri"/>
              </a:rPr>
              <a:t>συντονισμένη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75" dirty="0">
                <a:latin typeface="Calibri"/>
                <a:cs typeface="Calibri"/>
              </a:rPr>
              <a:t>κυβερνο-φυσική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65" dirty="0">
                <a:latin typeface="Calibri"/>
                <a:cs typeface="Calibri"/>
              </a:rPr>
              <a:t>επίθεση.</a:t>
            </a:r>
            <a:endParaRPr sz="1500">
              <a:latin typeface="Calibri"/>
              <a:cs typeface="Calibri"/>
            </a:endParaRPr>
          </a:p>
          <a:p>
            <a:pPr marL="131445">
              <a:lnSpc>
                <a:spcPct val="100000"/>
              </a:lnSpc>
              <a:spcBef>
                <a:spcPts val="345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75375" y="408304"/>
            <a:ext cx="489585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20" dirty="0">
                <a:solidFill>
                  <a:srgbClr val="FFB800"/>
                </a:solidFill>
              </a:rPr>
              <a:t>Οφέλη</a:t>
            </a:r>
            <a:r>
              <a:rPr sz="2700" dirty="0">
                <a:solidFill>
                  <a:srgbClr val="FFB800"/>
                </a:solidFill>
              </a:rPr>
              <a:t> </a:t>
            </a:r>
            <a:r>
              <a:rPr sz="2700" spc="165" dirty="0">
                <a:solidFill>
                  <a:srgbClr val="FFB800"/>
                </a:solidFill>
              </a:rPr>
              <a:t>για</a:t>
            </a:r>
            <a:r>
              <a:rPr sz="2700" dirty="0">
                <a:solidFill>
                  <a:srgbClr val="FFB800"/>
                </a:solidFill>
              </a:rPr>
              <a:t> </a:t>
            </a:r>
            <a:r>
              <a:rPr sz="2700" spc="170" dirty="0">
                <a:solidFill>
                  <a:srgbClr val="FFB800"/>
                </a:solidFill>
              </a:rPr>
              <a:t>τους</a:t>
            </a:r>
            <a:r>
              <a:rPr sz="2700" spc="-20" dirty="0">
                <a:solidFill>
                  <a:srgbClr val="FFB800"/>
                </a:solidFill>
              </a:rPr>
              <a:t> </a:t>
            </a:r>
            <a:r>
              <a:rPr sz="2700" spc="175" dirty="0">
                <a:solidFill>
                  <a:srgbClr val="FFB800"/>
                </a:solidFill>
              </a:rPr>
              <a:t>συμμετέχοντες</a:t>
            </a:r>
            <a:endParaRPr sz="2700"/>
          </a:p>
        </p:txBody>
      </p:sp>
      <p:sp>
        <p:nvSpPr>
          <p:cNvPr id="9" name="object 9"/>
          <p:cNvSpPr txBox="1"/>
          <p:nvPr/>
        </p:nvSpPr>
        <p:spPr>
          <a:xfrm>
            <a:off x="6228079" y="1327625"/>
            <a:ext cx="5431155" cy="4018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6385" indent="-273685">
              <a:lnSpc>
                <a:spcPts val="331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</a:tabLst>
            </a:pPr>
            <a:r>
              <a:rPr sz="2100" spc="150" dirty="0">
                <a:solidFill>
                  <a:srgbClr val="FFFFFF"/>
                </a:solidFill>
                <a:latin typeface="Calibri"/>
                <a:cs typeface="Calibri"/>
              </a:rPr>
              <a:t>Επίπεδο</a:t>
            </a:r>
            <a:r>
              <a:rPr sz="21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2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Calibri"/>
                <a:cs typeface="Calibri"/>
              </a:rPr>
              <a:t>ενότητας:</a:t>
            </a:r>
            <a:r>
              <a:rPr sz="2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100">
              <a:latin typeface="Calibri"/>
              <a:cs typeface="Calibri"/>
            </a:endParaRPr>
          </a:p>
          <a:p>
            <a:pPr marL="287020" marR="1233170" indent="-274320">
              <a:lnSpc>
                <a:spcPct val="92400"/>
              </a:lnSpc>
              <a:spcBef>
                <a:spcPts val="85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2100" spc="145" dirty="0">
                <a:solidFill>
                  <a:srgbClr val="FFFFFF"/>
                </a:solidFill>
                <a:latin typeface="Calibri"/>
                <a:cs typeface="Calibri"/>
              </a:rPr>
              <a:t>Επαγγελματική</a:t>
            </a:r>
            <a:r>
              <a:rPr sz="2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Calibri"/>
                <a:cs typeface="Calibri"/>
              </a:rPr>
              <a:t>κατάρτιση</a:t>
            </a:r>
            <a:r>
              <a:rPr sz="2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2100" spc="-45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21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21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endParaRPr sz="2100">
              <a:latin typeface="Calibri"/>
              <a:cs typeface="Calibri"/>
            </a:endParaRPr>
          </a:p>
          <a:p>
            <a:pPr marL="287020" marR="5080" indent="-274320">
              <a:lnSpc>
                <a:spcPct val="92400"/>
              </a:lnSpc>
              <a:spcBef>
                <a:spcPts val="107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2100" spc="125" dirty="0">
                <a:solidFill>
                  <a:srgbClr val="FFFFFF"/>
                </a:solidFill>
                <a:latin typeface="Calibri"/>
                <a:cs typeface="Calibri"/>
              </a:rPr>
              <a:t>Ρίζες</a:t>
            </a:r>
            <a:r>
              <a:rPr sz="2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2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ευρωπαϊκό</a:t>
            </a:r>
            <a:r>
              <a:rPr sz="2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Calibri"/>
                <a:cs typeface="Calibri"/>
              </a:rPr>
              <a:t>πλαίσιο</a:t>
            </a:r>
            <a:r>
              <a:rPr sz="21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Calibri"/>
                <a:cs typeface="Calibri"/>
              </a:rPr>
              <a:t>δεξιοτήτων </a:t>
            </a:r>
            <a:r>
              <a:rPr sz="2100" spc="-45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endParaRPr sz="2100">
              <a:latin typeface="Calibri"/>
              <a:cs typeface="Calibri"/>
            </a:endParaRPr>
          </a:p>
          <a:p>
            <a:pPr marL="287020" marR="800735" indent="-274320">
              <a:lnSpc>
                <a:spcPct val="94900"/>
              </a:lnSpc>
              <a:spcBef>
                <a:spcPts val="994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2100" spc="140" dirty="0">
                <a:solidFill>
                  <a:srgbClr val="FFFFFF"/>
                </a:solidFill>
                <a:latin typeface="Calibri"/>
                <a:cs typeface="Calibri"/>
              </a:rPr>
              <a:t>Γνωριμίες</a:t>
            </a:r>
            <a:r>
              <a:rPr sz="21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Calibri"/>
                <a:cs typeface="Calibri"/>
              </a:rPr>
              <a:t>αιχμής</a:t>
            </a:r>
            <a:r>
              <a:rPr sz="21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7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2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Calibri"/>
                <a:cs typeface="Calibri"/>
              </a:rPr>
              <a:t>ειδικούς</a:t>
            </a:r>
            <a:r>
              <a:rPr sz="21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2100" spc="-45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Calibri"/>
                <a:cs typeface="Calibri"/>
              </a:rPr>
              <a:t>βιομηχανίας </a:t>
            </a:r>
            <a:r>
              <a:rPr sz="2100" spc="13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ακαδημαϊκούς 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Calibri"/>
                <a:cs typeface="Calibri"/>
              </a:rPr>
              <a:t>εμπειρογνώμονες</a:t>
            </a:r>
            <a:endParaRPr sz="2100">
              <a:latin typeface="Calibri"/>
              <a:cs typeface="Calibri"/>
            </a:endParaRPr>
          </a:p>
          <a:p>
            <a:pPr marL="287020" marR="400050" indent="-274320">
              <a:lnSpc>
                <a:spcPct val="92400"/>
              </a:lnSpc>
              <a:spcBef>
                <a:spcPts val="108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2100" spc="165" dirty="0">
                <a:solidFill>
                  <a:srgbClr val="FFFFFF"/>
                </a:solidFill>
                <a:latin typeface="Calibri"/>
                <a:cs typeface="Calibri"/>
              </a:rPr>
              <a:t>Βοηθά</a:t>
            </a:r>
            <a:r>
              <a:rPr sz="2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2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ανάπτυξη</a:t>
            </a:r>
            <a:r>
              <a:rPr sz="2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2100" spc="-45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9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2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70" dirty="0">
                <a:solidFill>
                  <a:srgbClr val="FFFFFF"/>
                </a:solidFill>
                <a:latin typeface="Calibri"/>
                <a:cs typeface="Calibri"/>
              </a:rPr>
              <a:t>εξέλιξη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8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2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95" dirty="0">
                <a:solidFill>
                  <a:srgbClr val="FFFFFF"/>
                </a:solidFill>
                <a:latin typeface="Calibri"/>
                <a:cs typeface="Calibri"/>
              </a:rPr>
              <a:t>σταδιοδρομίας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969" y="5672772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696267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02564"/>
            <a:ext cx="5841365" cy="6655434"/>
            <a:chOff x="0" y="202564"/>
            <a:chExt cx="5841365" cy="6655434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2564"/>
              <a:ext cx="5841364" cy="665543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94805" y="353695"/>
            <a:ext cx="5114925" cy="137731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195" dirty="0">
                <a:solidFill>
                  <a:srgbClr val="FFFFFF"/>
                </a:solidFill>
              </a:rPr>
              <a:t>Προγράμματα</a:t>
            </a:r>
            <a:r>
              <a:rPr sz="2400" spc="220" dirty="0">
                <a:solidFill>
                  <a:srgbClr val="FFFFFF"/>
                </a:solidFill>
              </a:rPr>
              <a:t> </a:t>
            </a:r>
            <a:r>
              <a:rPr sz="2400" spc="175" dirty="0">
                <a:solidFill>
                  <a:srgbClr val="FFFFFF"/>
                </a:solidFill>
              </a:rPr>
              <a:t>κατάρτισης, </a:t>
            </a:r>
            <a:r>
              <a:rPr sz="2400" spc="180" dirty="0">
                <a:solidFill>
                  <a:srgbClr val="FFFFFF"/>
                </a:solidFill>
              </a:rPr>
              <a:t> ευαισθητοποίησης  </a:t>
            </a:r>
            <a:r>
              <a:rPr sz="2400" spc="155" dirty="0">
                <a:solidFill>
                  <a:srgbClr val="FFFFFF"/>
                </a:solidFill>
              </a:rPr>
              <a:t>και </a:t>
            </a:r>
            <a:r>
              <a:rPr sz="2400" spc="160" dirty="0">
                <a:solidFill>
                  <a:srgbClr val="FFFFFF"/>
                </a:solidFill>
              </a:rPr>
              <a:t> </a:t>
            </a:r>
            <a:r>
              <a:rPr sz="2400" spc="180" dirty="0">
                <a:solidFill>
                  <a:srgbClr val="FFFFFF"/>
                </a:solidFill>
              </a:rPr>
              <a:t>επικοινωνίας</a:t>
            </a:r>
            <a:r>
              <a:rPr sz="2400" spc="215" dirty="0">
                <a:solidFill>
                  <a:srgbClr val="FFFFFF"/>
                </a:solidFill>
              </a:rPr>
              <a:t> </a:t>
            </a:r>
            <a:r>
              <a:rPr sz="2400" spc="145" dirty="0">
                <a:solidFill>
                  <a:srgbClr val="FFFFFF"/>
                </a:solidFill>
              </a:rPr>
              <a:t>για</a:t>
            </a:r>
            <a:r>
              <a:rPr sz="2400" spc="190" dirty="0">
                <a:solidFill>
                  <a:srgbClr val="FFFFFF"/>
                </a:solidFill>
              </a:rPr>
              <a:t> </a:t>
            </a:r>
            <a:r>
              <a:rPr sz="2400" spc="145" dirty="0">
                <a:solidFill>
                  <a:srgbClr val="FFFFFF"/>
                </a:solidFill>
              </a:rPr>
              <a:t>το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80" dirty="0">
                <a:solidFill>
                  <a:srgbClr val="FFFFFF"/>
                </a:solidFill>
              </a:rPr>
              <a:t>προσωπικό</a:t>
            </a:r>
            <a:r>
              <a:rPr sz="2400" spc="185" dirty="0">
                <a:solidFill>
                  <a:srgbClr val="FFFFFF"/>
                </a:solidFill>
              </a:rPr>
              <a:t> </a:t>
            </a:r>
            <a:r>
              <a:rPr sz="2400" spc="155" dirty="0">
                <a:solidFill>
                  <a:srgbClr val="FFFFFF"/>
                </a:solidFill>
              </a:rPr>
              <a:t>του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60" dirty="0">
                <a:solidFill>
                  <a:srgbClr val="FFFFFF"/>
                </a:solidFill>
              </a:rPr>
              <a:t>ενεργειακού</a:t>
            </a:r>
            <a:r>
              <a:rPr sz="2400" spc="170" dirty="0">
                <a:solidFill>
                  <a:srgbClr val="FFFFFF"/>
                </a:solidFill>
              </a:rPr>
              <a:t> </a:t>
            </a:r>
            <a:r>
              <a:rPr sz="2400" spc="165" dirty="0">
                <a:solidFill>
                  <a:srgbClr val="FFFFFF"/>
                </a:solidFill>
              </a:rPr>
              <a:t>τομέα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6175375" y="1839912"/>
            <a:ext cx="5022850" cy="240792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1441450">
              <a:lnSpc>
                <a:spcPts val="1930"/>
              </a:lnSpc>
              <a:spcBef>
                <a:spcPts val="355"/>
              </a:spcBef>
            </a:pPr>
            <a:r>
              <a:rPr sz="1800" spc="175" dirty="0">
                <a:solidFill>
                  <a:srgbClr val="FFB800"/>
                </a:solidFill>
                <a:latin typeface="Calibri"/>
                <a:cs typeface="Calibri"/>
              </a:rPr>
              <a:t>Σημασία</a:t>
            </a:r>
            <a:r>
              <a:rPr sz="1800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0" dirty="0">
                <a:solidFill>
                  <a:srgbClr val="FFB800"/>
                </a:solidFill>
                <a:latin typeface="Calibri"/>
                <a:cs typeface="Calibri"/>
              </a:rPr>
              <a:t>της</a:t>
            </a:r>
            <a:r>
              <a:rPr sz="1800" spc="6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5" dirty="0">
                <a:solidFill>
                  <a:srgbClr val="FFB800"/>
                </a:solidFill>
                <a:latin typeface="Calibri"/>
                <a:cs typeface="Calibri"/>
              </a:rPr>
              <a:t>κατάρτισης</a:t>
            </a:r>
            <a:r>
              <a:rPr sz="1800" spc="6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55" dirty="0">
                <a:solidFill>
                  <a:srgbClr val="FFB800"/>
                </a:solidFill>
                <a:latin typeface="Calibri"/>
                <a:cs typeface="Calibri"/>
              </a:rPr>
              <a:t>και</a:t>
            </a:r>
            <a:r>
              <a:rPr sz="1800" spc="6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50" dirty="0">
                <a:solidFill>
                  <a:srgbClr val="FFB800"/>
                </a:solidFill>
                <a:latin typeface="Calibri"/>
                <a:cs typeface="Calibri"/>
              </a:rPr>
              <a:t>της </a:t>
            </a:r>
            <a:r>
              <a:rPr sz="1800" spc="-39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0" dirty="0">
                <a:solidFill>
                  <a:srgbClr val="FFB800"/>
                </a:solidFill>
                <a:latin typeface="Calibri"/>
                <a:cs typeface="Calibri"/>
              </a:rPr>
              <a:t>ευαισθητοποίησης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00">
              <a:latin typeface="Calibri"/>
              <a:cs typeface="Calibri"/>
            </a:endParaRPr>
          </a:p>
          <a:p>
            <a:pPr marL="796925" marR="5080" indent="-274320" algn="just">
              <a:lnSpc>
                <a:spcPct val="8580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796925" algn="l"/>
              </a:tabLst>
            </a:pP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κρίσιμος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συνεχούς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κατάρτισης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500" spc="-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ευαισθητοποίησης</a:t>
            </a:r>
            <a:r>
              <a:rPr sz="1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ενεργειακού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τομέα.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800"/>
              </a:buClr>
              <a:buFont typeface="Courier New"/>
              <a:buChar char="o"/>
            </a:pPr>
            <a:endParaRPr sz="1350">
              <a:latin typeface="Calibri"/>
              <a:cs typeface="Calibri"/>
            </a:endParaRPr>
          </a:p>
          <a:p>
            <a:pPr marL="796925" marR="394335" indent="-274320">
              <a:lnSpc>
                <a:spcPct val="84900"/>
              </a:lnSpc>
              <a:spcBef>
                <a:spcPts val="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796925" algn="l"/>
              </a:tabLst>
            </a:pPr>
            <a:r>
              <a:rPr sz="1500" spc="90" dirty="0">
                <a:solidFill>
                  <a:srgbClr val="FFFFFF"/>
                </a:solidFill>
                <a:latin typeface="Calibri"/>
                <a:cs typeface="Calibri"/>
              </a:rPr>
              <a:t>Στοιχεία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αποτελεσματικών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4" dirty="0">
                <a:solidFill>
                  <a:srgbClr val="FFFFFF"/>
                </a:solidFill>
                <a:latin typeface="Calibri"/>
                <a:cs typeface="Calibri"/>
              </a:rPr>
              <a:t>προγραμμάτων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κατάρτισης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προσωπικού σε θέματα </a:t>
            </a:r>
            <a:r>
              <a:rPr sz="15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85280" y="4391025"/>
            <a:ext cx="45148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B800"/>
                </a:solidFill>
                <a:latin typeface="Courier New"/>
                <a:cs typeface="Courier New"/>
              </a:rPr>
              <a:t>o</a:t>
            </a:r>
            <a:r>
              <a:rPr sz="2000" spc="-245" dirty="0">
                <a:solidFill>
                  <a:srgbClr val="FFB800"/>
                </a:solidFill>
                <a:latin typeface="Courier New"/>
                <a:cs typeface="Courier New"/>
              </a:rPr>
              <a:t> </a:t>
            </a:r>
            <a:r>
              <a:rPr sz="1500" spc="20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89291" y="4454525"/>
            <a:ext cx="40157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30680" algn="l"/>
                <a:tab pos="2559685" algn="l"/>
              </a:tabLst>
            </a:pPr>
            <a:r>
              <a:rPr sz="1500" spc="16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500" spc="114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500" spc="160" dirty="0">
                <a:solidFill>
                  <a:srgbClr val="FFFFFF"/>
                </a:solidFill>
                <a:latin typeface="Calibri"/>
                <a:cs typeface="Calibri"/>
              </a:rPr>
              <a:t>υπ</a:t>
            </a:r>
            <a:r>
              <a:rPr sz="1500" spc="15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500" spc="210" dirty="0">
                <a:solidFill>
                  <a:srgbClr val="FFFFFF"/>
                </a:solidFill>
                <a:latin typeface="Calibri"/>
                <a:cs typeface="Calibri"/>
              </a:rPr>
              <a:t>ω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spc="155" dirty="0">
                <a:solidFill>
                  <a:srgbClr val="FFFFFF"/>
                </a:solidFill>
                <a:latin typeface="Calibri"/>
                <a:cs typeface="Calibri"/>
              </a:rPr>
              <a:t>προ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500" spc="17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500" spc="16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500" spc="15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500" spc="170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500" spc="210" dirty="0">
                <a:solidFill>
                  <a:srgbClr val="FFFFFF"/>
                </a:solidFill>
                <a:latin typeface="Calibri"/>
                <a:cs typeface="Calibri"/>
              </a:rPr>
              <a:t>ω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59600" y="4656137"/>
            <a:ext cx="4745990" cy="65722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algn="just">
              <a:lnSpc>
                <a:spcPts val="1590"/>
              </a:lnSpc>
              <a:spcBef>
                <a:spcPts val="325"/>
              </a:spcBef>
            </a:pP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ευαισθητοποίησης στη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μείωση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ανθρώπινου </a:t>
            </a:r>
            <a:r>
              <a:rPr sz="15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λάθους</a:t>
            </a:r>
            <a:r>
              <a:rPr sz="15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ενίσχυση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κουλτούρας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ασφάλειας.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7569" y="5546407"/>
            <a:ext cx="5893435" cy="462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72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ΑΝΘΡΩΠΙΝΟΙ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ΠΑΡΑΓΟΝΤΕΣ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ΚΥΒΕΡΝΗΤΙΚΗ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ΑΣΦΑΛΕΙΑ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spc="-15" baseline="7407" dirty="0">
                <a:solidFill>
                  <a:srgbClr val="FFB800"/>
                </a:solidFill>
                <a:latin typeface="Calibri"/>
                <a:cs typeface="Calibri"/>
              </a:rPr>
              <a:t>ΤΗΝ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ΕΝΕΡΓΕΙΑΚΗ</a:t>
            </a:r>
            <a:endParaRPr sz="800">
              <a:latin typeface="Calibri"/>
              <a:cs typeface="Calibri"/>
            </a:endParaRPr>
          </a:p>
          <a:p>
            <a:pPr marL="38100">
              <a:lnSpc>
                <a:spcPts val="1720"/>
              </a:lnSpc>
            </a:pPr>
            <a:r>
              <a:rPr sz="1500" spc="-250" dirty="0">
                <a:solidFill>
                  <a:srgbClr val="FFB800"/>
                </a:solidFill>
                <a:latin typeface="Calibri"/>
                <a:cs typeface="Calibri"/>
              </a:rPr>
              <a:t>ΑΣΦΑΛΕΙΑ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1365" cy="6858000"/>
            <a:chOff x="0" y="0"/>
            <a:chExt cx="5841365" cy="6858000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94805" y="353695"/>
            <a:ext cx="4025900" cy="170561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195" dirty="0">
                <a:solidFill>
                  <a:srgbClr val="FFFFFF"/>
                </a:solidFill>
              </a:rPr>
              <a:t>Προγράμματα</a:t>
            </a:r>
            <a:r>
              <a:rPr sz="2400" spc="210" dirty="0">
                <a:solidFill>
                  <a:srgbClr val="FFFFFF"/>
                </a:solidFill>
              </a:rPr>
              <a:t> </a:t>
            </a:r>
            <a:r>
              <a:rPr sz="2400" spc="175" dirty="0">
                <a:solidFill>
                  <a:srgbClr val="FFFFFF"/>
                </a:solidFill>
              </a:rPr>
              <a:t>κατάρτισης, </a:t>
            </a:r>
            <a:r>
              <a:rPr sz="2400" spc="180" dirty="0">
                <a:solidFill>
                  <a:srgbClr val="FFFFFF"/>
                </a:solidFill>
              </a:rPr>
              <a:t> </a:t>
            </a:r>
            <a:r>
              <a:rPr sz="2400" spc="170" dirty="0">
                <a:solidFill>
                  <a:srgbClr val="FFFFFF"/>
                </a:solidFill>
              </a:rPr>
              <a:t>ευαισθητοποίησης</a:t>
            </a:r>
            <a:r>
              <a:rPr sz="2400" spc="180" dirty="0">
                <a:solidFill>
                  <a:srgbClr val="FFFFFF"/>
                </a:solidFill>
              </a:rPr>
              <a:t> </a:t>
            </a:r>
            <a:r>
              <a:rPr sz="2400" spc="145" dirty="0">
                <a:solidFill>
                  <a:srgbClr val="FFFFFF"/>
                </a:solidFill>
              </a:rPr>
              <a:t>και </a:t>
            </a:r>
            <a:r>
              <a:rPr sz="2400" spc="150" dirty="0">
                <a:solidFill>
                  <a:srgbClr val="FFFFFF"/>
                </a:solidFill>
              </a:rPr>
              <a:t> </a:t>
            </a:r>
            <a:r>
              <a:rPr sz="2400" spc="180" dirty="0">
                <a:solidFill>
                  <a:srgbClr val="FFFFFF"/>
                </a:solidFill>
              </a:rPr>
              <a:t>επικοινωνίας</a:t>
            </a:r>
            <a:r>
              <a:rPr sz="2400" spc="215" dirty="0">
                <a:solidFill>
                  <a:srgbClr val="FFFFFF"/>
                </a:solidFill>
              </a:rPr>
              <a:t> </a:t>
            </a:r>
            <a:r>
              <a:rPr sz="2400" spc="145" dirty="0">
                <a:solidFill>
                  <a:srgbClr val="FFFFFF"/>
                </a:solidFill>
              </a:rPr>
              <a:t>για</a:t>
            </a:r>
            <a:r>
              <a:rPr sz="2400" spc="195" dirty="0">
                <a:solidFill>
                  <a:srgbClr val="FFFFFF"/>
                </a:solidFill>
              </a:rPr>
              <a:t> </a:t>
            </a:r>
            <a:r>
              <a:rPr sz="2400" spc="145" dirty="0">
                <a:solidFill>
                  <a:srgbClr val="FFFFFF"/>
                </a:solidFill>
              </a:rPr>
              <a:t>το </a:t>
            </a:r>
            <a:r>
              <a:rPr sz="2400" spc="150" dirty="0">
                <a:solidFill>
                  <a:srgbClr val="FFFFFF"/>
                </a:solidFill>
              </a:rPr>
              <a:t> </a:t>
            </a:r>
            <a:r>
              <a:rPr sz="2400" spc="180" dirty="0">
                <a:solidFill>
                  <a:srgbClr val="FFFFFF"/>
                </a:solidFill>
              </a:rPr>
              <a:t>προσωπικό </a:t>
            </a:r>
            <a:r>
              <a:rPr sz="2400" spc="155" dirty="0">
                <a:solidFill>
                  <a:srgbClr val="FFFFFF"/>
                </a:solidFill>
              </a:rPr>
              <a:t>του </a:t>
            </a:r>
            <a:r>
              <a:rPr sz="2400" spc="160" dirty="0">
                <a:solidFill>
                  <a:srgbClr val="FFFFFF"/>
                </a:solidFill>
              </a:rPr>
              <a:t>ενεργειακού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65" dirty="0">
                <a:solidFill>
                  <a:srgbClr val="FFFFFF"/>
                </a:solidFill>
              </a:rPr>
              <a:t>τομέα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6175375" y="2021204"/>
            <a:ext cx="5848350" cy="4714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970" marR="5080" indent="117475">
              <a:lnSpc>
                <a:spcPct val="127800"/>
              </a:lnSpc>
              <a:spcBef>
                <a:spcPts val="100"/>
              </a:spcBef>
            </a:pPr>
            <a:r>
              <a:rPr sz="1800" spc="150" dirty="0">
                <a:solidFill>
                  <a:srgbClr val="FFB800"/>
                </a:solidFill>
                <a:latin typeface="Calibri"/>
                <a:cs typeface="Calibri"/>
              </a:rPr>
              <a:t>Ενίσχυση </a:t>
            </a:r>
            <a:r>
              <a:rPr sz="1800" spc="135" dirty="0">
                <a:solidFill>
                  <a:srgbClr val="FFB800"/>
                </a:solidFill>
                <a:latin typeface="Calibri"/>
                <a:cs typeface="Calibri"/>
              </a:rPr>
              <a:t>της </a:t>
            </a:r>
            <a:r>
              <a:rPr sz="1800" spc="140" dirty="0">
                <a:solidFill>
                  <a:srgbClr val="FFB800"/>
                </a:solidFill>
                <a:latin typeface="Calibri"/>
                <a:cs typeface="Calibri"/>
              </a:rPr>
              <a:t>επικοινωνίας </a:t>
            </a:r>
            <a:r>
              <a:rPr sz="1800" spc="175" dirty="0">
                <a:solidFill>
                  <a:srgbClr val="FFB800"/>
                </a:solidFill>
                <a:latin typeface="Calibri"/>
                <a:cs typeface="Calibri"/>
              </a:rPr>
              <a:t>XML </a:t>
            </a:r>
            <a:r>
              <a:rPr sz="1800" spc="130" dirty="0">
                <a:solidFill>
                  <a:srgbClr val="FFB800"/>
                </a:solidFill>
                <a:latin typeface="Calibri"/>
                <a:cs typeface="Calibri"/>
              </a:rPr>
              <a:t>(Extensible </a:t>
            </a:r>
            <a:r>
              <a:rPr sz="1800" spc="13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5" dirty="0">
                <a:solidFill>
                  <a:srgbClr val="FFB800"/>
                </a:solidFill>
                <a:latin typeface="Calibri"/>
                <a:cs typeface="Calibri"/>
              </a:rPr>
              <a:t>Markup</a:t>
            </a:r>
            <a:r>
              <a:rPr sz="1800" spc="114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50" dirty="0">
                <a:solidFill>
                  <a:srgbClr val="FFB800"/>
                </a:solidFill>
                <a:latin typeface="Calibri"/>
                <a:cs typeface="Calibri"/>
              </a:rPr>
              <a:t>Language</a:t>
            </a:r>
            <a:r>
              <a:rPr sz="1800" spc="114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80" dirty="0">
                <a:solidFill>
                  <a:srgbClr val="FFB800"/>
                </a:solidFill>
                <a:latin typeface="Calibri"/>
                <a:cs typeface="Calibri"/>
              </a:rPr>
              <a:t>-</a:t>
            </a:r>
            <a:r>
              <a:rPr sz="1800" spc="110" dirty="0">
                <a:solidFill>
                  <a:srgbClr val="FFB800"/>
                </a:solidFill>
                <a:latin typeface="Calibri"/>
                <a:cs typeface="Calibri"/>
              </a:rPr>
              <a:t> δομημένη</a:t>
            </a:r>
            <a:r>
              <a:rPr sz="1800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μορφή</a:t>
            </a:r>
            <a:r>
              <a:rPr sz="1800" spc="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05" dirty="0">
                <a:solidFill>
                  <a:srgbClr val="FFB800"/>
                </a:solidFill>
                <a:latin typeface="Calibri"/>
                <a:cs typeface="Calibri"/>
              </a:rPr>
              <a:t>ανταλλαγής </a:t>
            </a:r>
            <a:r>
              <a:rPr sz="1800" spc="-39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55" dirty="0">
                <a:solidFill>
                  <a:srgbClr val="FFB800"/>
                </a:solidFill>
                <a:latin typeface="Calibri"/>
                <a:cs typeface="Calibri"/>
              </a:rPr>
              <a:t>δεδομένωνn)</a:t>
            </a:r>
            <a:r>
              <a:rPr sz="1800" spc="1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30" dirty="0">
                <a:solidFill>
                  <a:srgbClr val="FFB800"/>
                </a:solidFill>
                <a:latin typeface="Calibri"/>
                <a:cs typeface="Calibri"/>
              </a:rPr>
              <a:t>για</a:t>
            </a:r>
            <a:endParaRPr sz="1800">
              <a:latin typeface="Calibri"/>
              <a:cs typeface="Calibri"/>
            </a:endParaRPr>
          </a:p>
          <a:p>
            <a:pPr marL="521970">
              <a:lnSpc>
                <a:spcPct val="100000"/>
              </a:lnSpc>
              <a:spcBef>
                <a:spcPts val="600"/>
              </a:spcBef>
            </a:pPr>
            <a:r>
              <a:rPr sz="1800" spc="170" dirty="0">
                <a:solidFill>
                  <a:srgbClr val="FFB800"/>
                </a:solidFill>
                <a:latin typeface="Calibri"/>
                <a:cs typeface="Calibri"/>
              </a:rPr>
              <a:t>Κυβερνοασφάλεια</a:t>
            </a:r>
            <a:endParaRPr sz="1800">
              <a:latin typeface="Calibri"/>
              <a:cs typeface="Calibri"/>
            </a:endParaRPr>
          </a:p>
          <a:p>
            <a:pPr marL="287020" marR="624840" indent="-274320">
              <a:lnSpc>
                <a:spcPct val="122200"/>
              </a:lnSpc>
              <a:spcBef>
                <a:spcPts val="890"/>
              </a:spcBef>
              <a:buClr>
                <a:srgbClr val="FFB800"/>
              </a:buClr>
              <a:buSzPct val="136000"/>
              <a:buFont typeface="Courier New"/>
              <a:buChar char="o"/>
              <a:tabLst>
                <a:tab pos="286385" algn="l"/>
              </a:tabLst>
            </a:pP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Βέλτιστες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πρακτικές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επικοινωνία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πολιτικές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περιστατικά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προσωπικό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ενεργειακού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τομέα.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o"/>
            </a:pPr>
            <a:endParaRPr sz="1400">
              <a:latin typeface="Calibri"/>
              <a:cs typeface="Calibri"/>
            </a:endParaRPr>
          </a:p>
          <a:p>
            <a:pPr marL="287020" marR="752475" indent="-274320">
              <a:lnSpc>
                <a:spcPct val="94500"/>
              </a:lnSpc>
              <a:spcBef>
                <a:spcPts val="5"/>
              </a:spcBef>
              <a:buClr>
                <a:srgbClr val="FFB800"/>
              </a:buClr>
              <a:buSzPct val="136000"/>
              <a:buFont typeface="Courier New"/>
              <a:buChar char="o"/>
              <a:tabLst>
                <a:tab pos="287020" algn="l"/>
              </a:tabLst>
            </a:pPr>
            <a:r>
              <a:rPr sz="1250" spc="165" dirty="0">
                <a:solidFill>
                  <a:srgbClr val="FFFFFF"/>
                </a:solidFill>
                <a:latin typeface="Calibri"/>
                <a:cs typeface="Calibri"/>
              </a:rPr>
              <a:t>Ο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ρόλος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spc="130" dirty="0">
                <a:solidFill>
                  <a:srgbClr val="FFFFFF"/>
                </a:solidFill>
                <a:latin typeface="Calibri"/>
                <a:cs typeface="Calibri"/>
              </a:rPr>
              <a:t>σαφούς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συνεπούς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επικοινωνίας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35" dirty="0">
                <a:solidFill>
                  <a:srgbClr val="FFFFFF"/>
                </a:solidFill>
                <a:latin typeface="Calibri"/>
                <a:cs typeface="Calibri"/>
              </a:rPr>
              <a:t>προώθηση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μιας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προδραστικής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στάσης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25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2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590"/>
              </a:spcBef>
              <a:buSzPct val="136363"/>
              <a:buFont typeface="Courier New"/>
              <a:buChar char="o"/>
              <a:tabLst>
                <a:tab pos="286385" algn="l"/>
              </a:tabLst>
            </a:pPr>
            <a:r>
              <a:rPr sz="1100" spc="120" dirty="0">
                <a:solidFill>
                  <a:srgbClr val="FFFFFF"/>
                </a:solidFill>
                <a:latin typeface="Calibri"/>
                <a:cs typeface="Calibri"/>
              </a:rPr>
              <a:t>Σαφή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μηνυματοδοσία</a:t>
            </a:r>
            <a:endParaRPr sz="11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270"/>
              </a:spcBef>
              <a:buSzPct val="136363"/>
              <a:buFont typeface="Courier New"/>
              <a:buChar char="o"/>
              <a:tabLst>
                <a:tab pos="286385" algn="l"/>
              </a:tabLst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Έγκαιρη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ροή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πληροφοριών</a:t>
            </a:r>
            <a:endParaRPr sz="11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265"/>
              </a:spcBef>
              <a:buSzPct val="136363"/>
              <a:buFont typeface="Courier New"/>
              <a:buChar char="o"/>
              <a:tabLst>
                <a:tab pos="286385" algn="l"/>
              </a:tabLst>
            </a:pP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Αξιοποιήσιμη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έξυπνη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νοημοσύνη</a:t>
            </a:r>
            <a:endParaRPr sz="1100">
              <a:latin typeface="Calibri"/>
              <a:cs typeface="Calibri"/>
            </a:endParaRPr>
          </a:p>
          <a:p>
            <a:pPr marL="286385" marR="397510" indent="-286385">
              <a:lnSpc>
                <a:spcPct val="122200"/>
              </a:lnSpc>
              <a:spcBef>
                <a:spcPts val="1040"/>
              </a:spcBef>
              <a:buClr>
                <a:srgbClr val="FFB800"/>
              </a:buClr>
              <a:buSzPct val="136000"/>
              <a:buFont typeface="Courier New"/>
              <a:buChar char="o"/>
              <a:tabLst>
                <a:tab pos="286385" algn="l"/>
              </a:tabLst>
            </a:pP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Στρατηγικές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υπέρβαση των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εμποδίων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επικοινωνίας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ποικίλα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δυναμικά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περιβάλλοντα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ενεργειακού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40" dirty="0">
                <a:solidFill>
                  <a:srgbClr val="FFFFFF"/>
                </a:solidFill>
                <a:latin typeface="Calibri"/>
                <a:cs typeface="Calibri"/>
              </a:rPr>
              <a:t>XML</a:t>
            </a:r>
            <a:endParaRPr sz="125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  <a:spcBef>
                <a:spcPts val="530"/>
              </a:spcBef>
            </a:pP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(Extensible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Markup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Language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δομημένη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30" dirty="0">
                <a:solidFill>
                  <a:srgbClr val="FFFFFF"/>
                </a:solidFill>
                <a:latin typeface="Calibri"/>
                <a:cs typeface="Calibri"/>
              </a:rPr>
              <a:t>μορφή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ανταλλαγής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1365" cy="6858000"/>
            <a:chOff x="0" y="0"/>
            <a:chExt cx="5841365" cy="6858000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94805" y="353695"/>
            <a:ext cx="3874770" cy="137731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  <a:tabLst>
                <a:tab pos="2614295" algn="l"/>
              </a:tabLst>
            </a:pPr>
            <a:r>
              <a:rPr sz="2400" spc="195" dirty="0">
                <a:solidFill>
                  <a:srgbClr val="FFFFFF"/>
                </a:solidFill>
              </a:rPr>
              <a:t>Προγράμματα </a:t>
            </a:r>
            <a:r>
              <a:rPr sz="2400" spc="175" dirty="0">
                <a:solidFill>
                  <a:srgbClr val="FFFFFF"/>
                </a:solidFill>
              </a:rPr>
              <a:t>κατάρτισης,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70" dirty="0">
                <a:solidFill>
                  <a:srgbClr val="FFFFFF"/>
                </a:solidFill>
              </a:rPr>
              <a:t>ευαισθητοποίησης</a:t>
            </a:r>
            <a:r>
              <a:rPr sz="2400" spc="180" dirty="0">
                <a:solidFill>
                  <a:srgbClr val="FFFFFF"/>
                </a:solidFill>
              </a:rPr>
              <a:t> </a:t>
            </a:r>
            <a:r>
              <a:rPr sz="2400" spc="145" dirty="0">
                <a:solidFill>
                  <a:srgbClr val="FFFFFF"/>
                </a:solidFill>
              </a:rPr>
              <a:t>και </a:t>
            </a:r>
            <a:r>
              <a:rPr sz="2400" spc="150" dirty="0">
                <a:solidFill>
                  <a:srgbClr val="FFFFFF"/>
                </a:solidFill>
              </a:rPr>
              <a:t> </a:t>
            </a:r>
            <a:r>
              <a:rPr sz="2400" spc="180" dirty="0">
                <a:solidFill>
                  <a:srgbClr val="FFFFFF"/>
                </a:solidFill>
              </a:rPr>
              <a:t>επικοινωνίας</a:t>
            </a:r>
            <a:r>
              <a:rPr sz="2400" spc="225" dirty="0">
                <a:solidFill>
                  <a:srgbClr val="FFFFFF"/>
                </a:solidFill>
              </a:rPr>
              <a:t> </a:t>
            </a:r>
            <a:r>
              <a:rPr sz="2400" spc="145" dirty="0">
                <a:solidFill>
                  <a:srgbClr val="FFFFFF"/>
                </a:solidFill>
              </a:rPr>
              <a:t>για	</a:t>
            </a:r>
            <a:r>
              <a:rPr sz="2400" spc="155" dirty="0">
                <a:solidFill>
                  <a:srgbClr val="FFFFFF"/>
                </a:solidFill>
              </a:rPr>
              <a:t>του </a:t>
            </a:r>
            <a:r>
              <a:rPr sz="2400" spc="160" dirty="0">
                <a:solidFill>
                  <a:srgbClr val="FFFFFF"/>
                </a:solidFill>
              </a:rPr>
              <a:t> ενεργειακού</a:t>
            </a:r>
            <a:r>
              <a:rPr sz="2400" spc="165" dirty="0">
                <a:solidFill>
                  <a:srgbClr val="FFFFFF"/>
                </a:solidFill>
              </a:rPr>
              <a:t> τομέα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5482590" y="2014854"/>
            <a:ext cx="6439535" cy="3794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sz="1800" spc="125" dirty="0">
                <a:solidFill>
                  <a:srgbClr val="FFB800"/>
                </a:solidFill>
                <a:latin typeface="Calibri"/>
                <a:cs typeface="Calibri"/>
              </a:rPr>
              <a:t>Σχεδιασμός</a:t>
            </a:r>
            <a:r>
              <a:rPr sz="1800" spc="5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30" dirty="0">
                <a:solidFill>
                  <a:srgbClr val="FFB800"/>
                </a:solidFill>
                <a:latin typeface="Calibri"/>
                <a:cs typeface="Calibri"/>
              </a:rPr>
              <a:t>αποτελεσματικών</a:t>
            </a:r>
            <a:r>
              <a:rPr sz="1800" spc="5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30" dirty="0">
                <a:solidFill>
                  <a:srgbClr val="FFB800"/>
                </a:solidFill>
                <a:latin typeface="Calibri"/>
                <a:cs typeface="Calibri"/>
              </a:rPr>
              <a:t>προγραμμάτων</a:t>
            </a:r>
            <a:r>
              <a:rPr sz="1800" spc="4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FFB800"/>
                </a:solidFill>
                <a:latin typeface="Calibri"/>
                <a:cs typeface="Calibri"/>
              </a:rPr>
              <a:t>κατάρτισης</a:t>
            </a:r>
            <a:endParaRPr sz="18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0"/>
              </a:spcBef>
              <a:buClr>
                <a:srgbClr val="FFB800"/>
              </a:buClr>
              <a:buSzPct val="135714"/>
              <a:buFont typeface="Courier New"/>
              <a:buChar char="o"/>
              <a:tabLst>
                <a:tab pos="286385" algn="l"/>
              </a:tabLst>
            </a:pPr>
            <a:r>
              <a:rPr sz="1400" spc="130" dirty="0">
                <a:solidFill>
                  <a:srgbClr val="FFFFFF"/>
                </a:solidFill>
                <a:latin typeface="Calibri"/>
                <a:cs typeface="Calibri"/>
              </a:rPr>
              <a:t>Αρχές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2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2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Calibri"/>
                <a:cs typeface="Calibri"/>
              </a:rPr>
              <a:t>σχεδιασμό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20" dirty="0">
                <a:solidFill>
                  <a:srgbClr val="FFFFFF"/>
                </a:solidFill>
                <a:latin typeface="Calibri"/>
                <a:cs typeface="Calibri"/>
              </a:rPr>
              <a:t>ελκυστικών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20" dirty="0">
                <a:solidFill>
                  <a:srgbClr val="FFFFFF"/>
                </a:solidFill>
                <a:latin typeface="Calibri"/>
                <a:cs typeface="Calibri"/>
              </a:rPr>
              <a:t>(engaging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35" dirty="0">
                <a:solidFill>
                  <a:srgbClr val="FFFFFF"/>
                </a:solidFill>
                <a:latin typeface="Calibri"/>
                <a:cs typeface="Calibri"/>
              </a:rPr>
              <a:t>UI/UX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Calibri"/>
                <a:cs typeface="Calibri"/>
              </a:rPr>
              <a:t>σχεδιασμός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4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endParaRPr sz="1400">
              <a:latin typeface="Calibri"/>
              <a:cs typeface="Calibri"/>
            </a:endParaRPr>
          </a:p>
          <a:p>
            <a:pPr marL="287020" marR="1089025" indent="-635">
              <a:lnSpc>
                <a:spcPts val="2050"/>
              </a:lnSpc>
              <a:spcBef>
                <a:spcPts val="85"/>
              </a:spcBef>
            </a:pPr>
            <a:r>
              <a:rPr sz="1400" spc="114" dirty="0">
                <a:solidFill>
                  <a:srgbClr val="FFFFFF"/>
                </a:solidFill>
                <a:latin typeface="Calibri"/>
                <a:cs typeface="Calibri"/>
              </a:rPr>
              <a:t>αυξάνει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1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25" dirty="0">
                <a:solidFill>
                  <a:srgbClr val="FFFFFF"/>
                </a:solidFill>
                <a:latin typeface="Calibri"/>
                <a:cs typeface="Calibri"/>
              </a:rPr>
              <a:t>αλληλεπίδραση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Calibri"/>
                <a:cs typeface="Calibri"/>
              </a:rPr>
              <a:t>χρηστών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3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2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10" dirty="0">
                <a:solidFill>
                  <a:srgbClr val="FFFFFF"/>
                </a:solidFill>
                <a:latin typeface="Calibri"/>
                <a:cs typeface="Calibri"/>
              </a:rPr>
              <a:t>λογισμικό) </a:t>
            </a:r>
            <a:r>
              <a:rPr sz="1400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προγράμματα</a:t>
            </a:r>
            <a:r>
              <a:rPr sz="14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Calibri"/>
                <a:cs typeface="Calibri"/>
              </a:rPr>
              <a:t>κατάρτισης.</a:t>
            </a:r>
            <a:endParaRPr sz="14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60"/>
              </a:spcBef>
              <a:buSzPct val="136000"/>
              <a:buFont typeface="Courier New"/>
              <a:buChar char="o"/>
              <a:tabLst>
                <a:tab pos="286385" algn="l"/>
              </a:tabLst>
            </a:pP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Συνήθειες,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Αυτοαποτελεσματικότητα,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Μεταγνωστικότητα</a:t>
            </a:r>
            <a:endParaRPr sz="1250">
              <a:latin typeface="Calibri"/>
              <a:cs typeface="Calibri"/>
            </a:endParaRPr>
          </a:p>
          <a:p>
            <a:pPr marL="287020" marR="1872614" indent="-274320">
              <a:lnSpc>
                <a:spcPct val="75900"/>
              </a:lnSpc>
              <a:spcBef>
                <a:spcPts val="1330"/>
              </a:spcBef>
              <a:buClr>
                <a:srgbClr val="FFB800"/>
              </a:buClr>
              <a:buSzPct val="135714"/>
              <a:buFont typeface="Courier New"/>
              <a:buChar char="o"/>
              <a:tabLst>
                <a:tab pos="287020" algn="l"/>
              </a:tabLst>
            </a:pPr>
            <a:r>
              <a:rPr sz="1400" spc="110" dirty="0">
                <a:solidFill>
                  <a:srgbClr val="FFFFFF"/>
                </a:solidFill>
                <a:latin typeface="Calibri"/>
                <a:cs typeface="Calibri"/>
              </a:rPr>
              <a:t>Ενσωμάτωση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θεωριών</a:t>
            </a:r>
            <a:r>
              <a:rPr sz="14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4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μεθοδολογιών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μάθησης </a:t>
            </a:r>
            <a:r>
              <a:rPr sz="1400" spc="-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ενηλίκων στην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400" spc="-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o"/>
            </a:pPr>
            <a:endParaRPr sz="1400">
              <a:latin typeface="Calibri"/>
              <a:cs typeface="Calibri"/>
            </a:endParaRPr>
          </a:p>
          <a:p>
            <a:pPr marL="287020" marR="63500" indent="-274320">
              <a:lnSpc>
                <a:spcPct val="73700"/>
              </a:lnSpc>
              <a:buClr>
                <a:srgbClr val="FFB800"/>
              </a:buClr>
              <a:buSzPct val="135714"/>
              <a:buFont typeface="Courier New"/>
              <a:buChar char="o"/>
              <a:tabLst>
                <a:tab pos="287020" algn="l"/>
              </a:tabLst>
            </a:pP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προσομοιώσεων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10" dirty="0">
                <a:solidFill>
                  <a:srgbClr val="FFFFFF"/>
                </a:solidFill>
                <a:latin typeface="Calibri"/>
                <a:cs typeface="Calibri"/>
              </a:rPr>
              <a:t>ασκήσεων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4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ενίσχυση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4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μάθησης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400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ετοιμότητας.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har char="o"/>
            </a:pPr>
            <a:endParaRPr sz="1300">
              <a:latin typeface="Calibri"/>
              <a:cs typeface="Calibri"/>
            </a:endParaRPr>
          </a:p>
          <a:p>
            <a:pPr marL="287020" marR="59055" indent="-274320">
              <a:lnSpc>
                <a:spcPct val="78200"/>
              </a:lnSpc>
              <a:buClr>
                <a:srgbClr val="FFB800"/>
              </a:buClr>
              <a:buSzPct val="135714"/>
              <a:buFont typeface="Courier New"/>
              <a:buChar char="o"/>
              <a:tabLst>
                <a:tab pos="287020" algn="l"/>
                <a:tab pos="3404870" algn="l"/>
              </a:tabLst>
            </a:pP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Παράδειγμα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πραγματικού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κόσμου:	</a:t>
            </a:r>
            <a:r>
              <a:rPr sz="1400" spc="13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προσομοιώσεων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εικονικής </a:t>
            </a:r>
            <a:r>
              <a:rPr sz="1400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πραγματικότητας </a:t>
            </a:r>
            <a:r>
              <a:rPr sz="1400" spc="114" dirty="0">
                <a:solidFill>
                  <a:srgbClr val="FFFFFF"/>
                </a:solidFill>
                <a:latin typeface="Calibri"/>
                <a:cs typeface="Calibri"/>
              </a:rPr>
              <a:t>από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μια 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ακαδημία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του τομέα </a:t>
            </a:r>
            <a:r>
              <a:rPr sz="1400" spc="90" dirty="0">
                <a:solidFill>
                  <a:srgbClr val="FFFFFF"/>
                </a:solidFill>
                <a:latin typeface="Calibri"/>
                <a:cs typeface="Calibri"/>
              </a:rPr>
              <a:t>της ενέργειας </a:t>
            </a:r>
            <a:r>
              <a:rPr sz="1400" spc="120" dirty="0">
                <a:solidFill>
                  <a:srgbClr val="FFFFFF"/>
                </a:solidFill>
                <a:latin typeface="Calibri"/>
                <a:cs typeface="Calibri"/>
              </a:rPr>
              <a:t>XML </a:t>
            </a:r>
            <a:r>
              <a:rPr sz="14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(Extensible 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Markup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Language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δομημένη </a:t>
            </a:r>
            <a:r>
              <a:rPr sz="1400" spc="114" dirty="0">
                <a:solidFill>
                  <a:srgbClr val="FFFFFF"/>
                </a:solidFill>
                <a:latin typeface="Calibri"/>
                <a:cs typeface="Calibri"/>
              </a:rPr>
              <a:t>μορφή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ανταλλαγής 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δεδομένωνn) </a:t>
            </a:r>
            <a:r>
              <a:rPr sz="1400" spc="9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δοκίμων στα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πρωτόκολλα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969" y="6141720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723582"/>
            <a:ext cx="6197600" cy="80645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470"/>
              </a:spcBef>
            </a:pPr>
            <a:r>
              <a:rPr sz="2700" spc="190" dirty="0"/>
              <a:t>Μελλοντικές</a:t>
            </a:r>
            <a:r>
              <a:rPr sz="2700" spc="215" dirty="0"/>
              <a:t> </a:t>
            </a:r>
            <a:r>
              <a:rPr sz="2700" spc="170" dirty="0"/>
              <a:t>τάσεις,</a:t>
            </a:r>
            <a:r>
              <a:rPr sz="2700" spc="215" dirty="0"/>
              <a:t> </a:t>
            </a:r>
            <a:r>
              <a:rPr sz="2700" spc="190" dirty="0"/>
              <a:t>προκλήσεις</a:t>
            </a:r>
            <a:r>
              <a:rPr sz="2700" spc="225" dirty="0"/>
              <a:t> </a:t>
            </a:r>
            <a:r>
              <a:rPr sz="2700" spc="165" dirty="0"/>
              <a:t>και</a:t>
            </a:r>
            <a:r>
              <a:rPr sz="2700" spc="225" dirty="0"/>
              <a:t> </a:t>
            </a:r>
            <a:r>
              <a:rPr sz="2700" spc="135" dirty="0"/>
              <a:t>ο </a:t>
            </a:r>
            <a:r>
              <a:rPr sz="2700" spc="-660" dirty="0"/>
              <a:t> </a:t>
            </a:r>
            <a:r>
              <a:rPr sz="2700" spc="175" dirty="0"/>
              <a:t>ρόλος</a:t>
            </a:r>
            <a:r>
              <a:rPr sz="2700" spc="180" dirty="0"/>
              <a:t> </a:t>
            </a:r>
            <a:r>
              <a:rPr sz="2700" spc="155" dirty="0"/>
              <a:t>της</a:t>
            </a:r>
            <a:r>
              <a:rPr sz="2700" spc="185" dirty="0"/>
              <a:t> επικοινωνίας</a:t>
            </a:r>
            <a:endParaRPr sz="2700"/>
          </a:p>
        </p:txBody>
      </p:sp>
      <p:sp>
        <p:nvSpPr>
          <p:cNvPr id="6" name="object 6"/>
          <p:cNvSpPr txBox="1"/>
          <p:nvPr/>
        </p:nvSpPr>
        <p:spPr>
          <a:xfrm>
            <a:off x="966469" y="1945957"/>
            <a:ext cx="36429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10" dirty="0">
                <a:latin typeface="Calibri"/>
                <a:cs typeface="Calibri"/>
              </a:rPr>
              <a:t>Αναδυόμενες</a:t>
            </a:r>
            <a:r>
              <a:rPr sz="1500" spc="15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τάσεις</a:t>
            </a:r>
            <a:r>
              <a:rPr sz="1500" spc="1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κυβερνοασφάλειας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0" y="3174365"/>
            <a:ext cx="5293995" cy="2116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050" spc="75" dirty="0">
                <a:latin typeface="Calibri"/>
                <a:cs typeface="Calibri"/>
              </a:rPr>
              <a:t>Επισκόπηση των </a:t>
            </a:r>
            <a:r>
              <a:rPr sz="1050" spc="80" dirty="0">
                <a:latin typeface="Calibri"/>
                <a:cs typeface="Calibri"/>
              </a:rPr>
              <a:t>αναδυόμενων </a:t>
            </a:r>
            <a:r>
              <a:rPr sz="1050" spc="75" dirty="0">
                <a:latin typeface="Calibri"/>
                <a:cs typeface="Calibri"/>
              </a:rPr>
              <a:t>τάσεων στην </a:t>
            </a:r>
            <a:r>
              <a:rPr sz="1050" spc="70" dirty="0">
                <a:latin typeface="Calibri"/>
                <a:cs typeface="Calibri"/>
              </a:rPr>
              <a:t>κυβερνοασφάλεια, </a:t>
            </a:r>
            <a:r>
              <a:rPr sz="1050" spc="75" dirty="0">
                <a:latin typeface="Calibri"/>
                <a:cs typeface="Calibri"/>
              </a:rPr>
              <a:t> συμπεριλαμβανομένης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Τεχνητής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Νοημοσύνης,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μηχανικής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μάθησης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του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IoT.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800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104139" marR="508000" indent="-91440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050" spc="70" dirty="0">
                <a:latin typeface="Calibri"/>
                <a:cs typeface="Calibri"/>
              </a:rPr>
              <a:t>Οι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επιπτώσεις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αυτών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τάσεων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στις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στρατηγικές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κυβερνοασφάλειας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του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ενεργειακού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τομέα.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4139" marR="211454" indent="-91440">
              <a:lnSpc>
                <a:spcPct val="100000"/>
              </a:lnSpc>
              <a:buClr>
                <a:srgbClr val="FFB8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050" spc="70" dirty="0">
                <a:latin typeface="Calibri"/>
                <a:cs typeface="Calibri"/>
              </a:rPr>
              <a:t>Προετοιμασία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για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τις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μελλοντικές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προκλήσεις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κυβερνοασφάλειας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μέσω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καινοτομίας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προσαρμοστικότητας.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4139" marR="158115" indent="-91440">
              <a:lnSpc>
                <a:spcPct val="100000"/>
              </a:lnSpc>
              <a:buClr>
                <a:srgbClr val="FFB8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050" spc="75" dirty="0">
                <a:latin typeface="Calibri"/>
                <a:cs typeface="Calibri"/>
              </a:rPr>
              <a:t>Παράδειγμα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πραγματικού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κόσμου: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Υιοθέτηση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συστημάτων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ανίχνευσης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απειλών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βάση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Τεχνητή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Νοημοσύνη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έξυπνα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πλοία.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969" y="5888672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723582"/>
            <a:ext cx="6197600" cy="80645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470"/>
              </a:spcBef>
            </a:pPr>
            <a:r>
              <a:rPr sz="2700" spc="190" dirty="0"/>
              <a:t>Μελλοντικές</a:t>
            </a:r>
            <a:r>
              <a:rPr sz="2700" spc="215" dirty="0"/>
              <a:t> </a:t>
            </a:r>
            <a:r>
              <a:rPr sz="2700" spc="170" dirty="0"/>
              <a:t>τάσεις,</a:t>
            </a:r>
            <a:r>
              <a:rPr sz="2700" spc="215" dirty="0"/>
              <a:t> </a:t>
            </a:r>
            <a:r>
              <a:rPr sz="2700" spc="190" dirty="0"/>
              <a:t>προκλήσεις</a:t>
            </a:r>
            <a:r>
              <a:rPr sz="2700" spc="225" dirty="0"/>
              <a:t> </a:t>
            </a:r>
            <a:r>
              <a:rPr sz="2700" spc="165" dirty="0"/>
              <a:t>και</a:t>
            </a:r>
            <a:r>
              <a:rPr sz="2700" spc="225" dirty="0"/>
              <a:t> </a:t>
            </a:r>
            <a:r>
              <a:rPr sz="2700" spc="135" dirty="0"/>
              <a:t>ο </a:t>
            </a:r>
            <a:r>
              <a:rPr sz="2700" spc="-660" dirty="0"/>
              <a:t> </a:t>
            </a:r>
            <a:r>
              <a:rPr sz="2700" spc="175" dirty="0"/>
              <a:t>ρόλος</a:t>
            </a:r>
            <a:r>
              <a:rPr sz="2700" spc="180" dirty="0"/>
              <a:t> </a:t>
            </a:r>
            <a:r>
              <a:rPr sz="2700" spc="155" dirty="0"/>
              <a:t>της</a:t>
            </a:r>
            <a:r>
              <a:rPr sz="2700" spc="185" dirty="0"/>
              <a:t> επικοινωνίας</a:t>
            </a:r>
            <a:endParaRPr sz="2700"/>
          </a:p>
        </p:txBody>
      </p:sp>
      <p:sp>
        <p:nvSpPr>
          <p:cNvPr id="6" name="object 6"/>
          <p:cNvSpPr txBox="1"/>
          <p:nvPr/>
        </p:nvSpPr>
        <p:spPr>
          <a:xfrm>
            <a:off x="337820" y="1736725"/>
            <a:ext cx="789178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65" dirty="0">
                <a:latin typeface="Times New Roman"/>
                <a:cs typeface="Times New Roman"/>
              </a:rPr>
              <a:t>Διευθυνσιοδότηση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spc="165" dirty="0">
                <a:latin typeface="Times New Roman"/>
                <a:cs typeface="Times New Roman"/>
              </a:rPr>
              <a:t>μελλοντικών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170" dirty="0">
                <a:latin typeface="Times New Roman"/>
                <a:cs typeface="Times New Roman"/>
              </a:rPr>
              <a:t>προκλήσεων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165" dirty="0">
                <a:latin typeface="Times New Roman"/>
                <a:cs typeface="Times New Roman"/>
              </a:rPr>
              <a:t>κυβερνοασφάλειας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2458" y="3124200"/>
            <a:ext cx="5514975" cy="2898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marR="5080" indent="-91440">
              <a:lnSpc>
                <a:spcPct val="85500"/>
              </a:lnSpc>
              <a:buClr>
                <a:srgbClr val="FFB800"/>
              </a:buClr>
              <a:buSzPct val="127777"/>
              <a:buFont typeface="Arial"/>
              <a:buChar char="•"/>
              <a:tabLst>
                <a:tab pos="104139" algn="l"/>
              </a:tabLst>
            </a:pPr>
            <a:r>
              <a:rPr sz="1800" spc="195" dirty="0">
                <a:latin typeface="Calibri"/>
                <a:cs typeface="Calibri"/>
              </a:rPr>
              <a:t>Πρόβλεψη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155" dirty="0">
                <a:latin typeface="Calibri"/>
                <a:cs typeface="Calibri"/>
              </a:rPr>
              <a:t>και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170" dirty="0">
                <a:latin typeface="Calibri"/>
                <a:cs typeface="Calibri"/>
              </a:rPr>
              <a:t>μετριασμός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180" dirty="0">
                <a:latin typeface="Calibri"/>
                <a:cs typeface="Calibri"/>
              </a:rPr>
              <a:t>νέων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185" dirty="0">
                <a:latin typeface="Calibri"/>
                <a:cs typeface="Calibri"/>
              </a:rPr>
              <a:t>τύπων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175" dirty="0">
                <a:latin typeface="Calibri"/>
                <a:cs typeface="Calibri"/>
              </a:rPr>
              <a:t>απειλών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165" dirty="0">
                <a:latin typeface="Calibri"/>
                <a:cs typeface="Calibri"/>
              </a:rPr>
              <a:t>στον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180" dirty="0">
                <a:latin typeface="Calibri"/>
                <a:cs typeface="Calibri"/>
              </a:rPr>
              <a:t>κυβερνοχώρο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165" dirty="0">
                <a:latin typeface="Calibri"/>
                <a:cs typeface="Calibri"/>
              </a:rPr>
              <a:t>στον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175" dirty="0">
                <a:latin typeface="Calibri"/>
                <a:cs typeface="Calibri"/>
              </a:rPr>
              <a:t>τομέα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160" dirty="0">
                <a:latin typeface="Calibri"/>
                <a:cs typeface="Calibri"/>
              </a:rPr>
              <a:t>της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150" dirty="0">
                <a:latin typeface="Calibri"/>
                <a:cs typeface="Calibri"/>
              </a:rPr>
              <a:t>ενέργειας.</a:t>
            </a:r>
            <a:endParaRPr sz="1800" dirty="0">
              <a:latin typeface="Calibri"/>
              <a:cs typeface="Calibri"/>
            </a:endParaRPr>
          </a:p>
          <a:p>
            <a:pPr marL="104139" marR="331470" indent="-91440">
              <a:lnSpc>
                <a:spcPct val="88100"/>
              </a:lnSpc>
              <a:spcBef>
                <a:spcPts val="1410"/>
              </a:spcBef>
              <a:buClr>
                <a:srgbClr val="FFB800"/>
              </a:buClr>
              <a:buSzPct val="127777"/>
              <a:buFont typeface="Arial"/>
              <a:buChar char="•"/>
              <a:tabLst>
                <a:tab pos="104139" algn="l"/>
              </a:tabLst>
            </a:pPr>
            <a:r>
              <a:rPr sz="1800" spc="225" dirty="0">
                <a:latin typeface="Calibri"/>
                <a:cs typeface="Calibri"/>
              </a:rPr>
              <a:t>Η </a:t>
            </a:r>
            <a:r>
              <a:rPr sz="1800" spc="180" dirty="0">
                <a:latin typeface="Calibri"/>
                <a:cs typeface="Calibri"/>
              </a:rPr>
              <a:t>σημασία </a:t>
            </a:r>
            <a:r>
              <a:rPr sz="1800" spc="175" dirty="0">
                <a:latin typeface="Calibri"/>
                <a:cs typeface="Calibri"/>
              </a:rPr>
              <a:t>του </a:t>
            </a:r>
            <a:r>
              <a:rPr sz="1800" spc="180" dirty="0">
                <a:latin typeface="Calibri"/>
                <a:cs typeface="Calibri"/>
              </a:rPr>
              <a:t>να </a:t>
            </a:r>
            <a:r>
              <a:rPr sz="1800" spc="175" dirty="0">
                <a:latin typeface="Calibri"/>
                <a:cs typeface="Calibri"/>
              </a:rPr>
              <a:t>μένουμε εμπρός </a:t>
            </a:r>
            <a:r>
              <a:rPr sz="1800" spc="195" dirty="0">
                <a:latin typeface="Calibri"/>
                <a:cs typeface="Calibri"/>
              </a:rPr>
              <a:t>από </a:t>
            </a:r>
            <a:r>
              <a:rPr sz="1800" spc="160" dirty="0">
                <a:latin typeface="Calibri"/>
                <a:cs typeface="Calibri"/>
              </a:rPr>
              <a:t>την 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spc="185" dirty="0">
                <a:latin typeface="Calibri"/>
                <a:cs typeface="Calibri"/>
              </a:rPr>
              <a:t>καμπύλη </a:t>
            </a:r>
            <a:r>
              <a:rPr sz="1800" spc="195" dirty="0">
                <a:latin typeface="Calibri"/>
                <a:cs typeface="Calibri"/>
              </a:rPr>
              <a:t>μέσω </a:t>
            </a:r>
            <a:r>
              <a:rPr sz="1800" spc="160" dirty="0">
                <a:latin typeface="Calibri"/>
                <a:cs typeface="Calibri"/>
              </a:rPr>
              <a:t>της </a:t>
            </a:r>
            <a:r>
              <a:rPr sz="1800" spc="170" dirty="0">
                <a:latin typeface="Calibri"/>
                <a:cs typeface="Calibri"/>
              </a:rPr>
              <a:t>έρευνας </a:t>
            </a:r>
            <a:r>
              <a:rPr sz="1800" spc="155" dirty="0">
                <a:latin typeface="Calibri"/>
                <a:cs typeface="Calibri"/>
              </a:rPr>
              <a:t>και της </a:t>
            </a:r>
            <a:r>
              <a:rPr sz="1800" spc="160" dirty="0">
                <a:latin typeface="Calibri"/>
                <a:cs typeface="Calibri"/>
              </a:rPr>
              <a:t> </a:t>
            </a:r>
            <a:r>
              <a:rPr sz="1800" spc="170" dirty="0">
                <a:latin typeface="Calibri"/>
                <a:cs typeface="Calibri"/>
              </a:rPr>
              <a:t>συνεργασίας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180" dirty="0">
                <a:latin typeface="Calibri"/>
                <a:cs typeface="Calibri"/>
              </a:rPr>
              <a:t>με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160" dirty="0">
                <a:latin typeface="Calibri"/>
                <a:cs typeface="Calibri"/>
              </a:rPr>
              <a:t>εμπειρογνώμονες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175" dirty="0">
                <a:latin typeface="Calibri"/>
                <a:cs typeface="Calibri"/>
              </a:rPr>
              <a:t>σε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180" dirty="0">
                <a:latin typeface="Calibri"/>
                <a:cs typeface="Calibri"/>
              </a:rPr>
              <a:t>θέματα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170" dirty="0">
                <a:latin typeface="Calibri"/>
                <a:cs typeface="Calibri"/>
              </a:rPr>
              <a:t>κυβερνοασφάλειας.</a:t>
            </a:r>
            <a:endParaRPr sz="1800" dirty="0">
              <a:latin typeface="Calibri"/>
              <a:cs typeface="Calibri"/>
            </a:endParaRPr>
          </a:p>
          <a:p>
            <a:pPr marL="104139" marR="292100" indent="-91440">
              <a:lnSpc>
                <a:spcPct val="88200"/>
              </a:lnSpc>
              <a:spcBef>
                <a:spcPts val="1445"/>
              </a:spcBef>
              <a:buClr>
                <a:srgbClr val="FFB800"/>
              </a:buClr>
              <a:buSzPct val="127777"/>
              <a:buFont typeface="Arial"/>
              <a:buChar char="•"/>
              <a:tabLst>
                <a:tab pos="104139" algn="l"/>
              </a:tabLst>
            </a:pPr>
            <a:r>
              <a:rPr sz="1800" spc="170" dirty="0">
                <a:latin typeface="Calibri"/>
                <a:cs typeface="Calibri"/>
              </a:rPr>
              <a:t>Προκλήσεις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190" dirty="0">
                <a:latin typeface="Calibri"/>
                <a:cs typeface="Calibri"/>
              </a:rPr>
              <a:t>που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150" dirty="0">
                <a:latin typeface="Calibri"/>
                <a:cs typeface="Calibri"/>
              </a:rPr>
              <a:t>θέτει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195" dirty="0">
                <a:latin typeface="Calibri"/>
                <a:cs typeface="Calibri"/>
              </a:rPr>
              <a:t>η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175" dirty="0">
                <a:latin typeface="Calibri"/>
                <a:cs typeface="Calibri"/>
              </a:rPr>
              <a:t>αυξανόμενη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170" dirty="0">
                <a:latin typeface="Calibri"/>
                <a:cs typeface="Calibri"/>
              </a:rPr>
              <a:t>σύνθετη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155" dirty="0">
                <a:latin typeface="Calibri"/>
                <a:cs typeface="Calibri"/>
              </a:rPr>
              <a:t>και </a:t>
            </a:r>
            <a:r>
              <a:rPr sz="1800" spc="175" dirty="0">
                <a:latin typeface="Calibri"/>
                <a:cs typeface="Calibri"/>
              </a:rPr>
              <a:t>συνδεδεμένη </a:t>
            </a:r>
            <a:r>
              <a:rPr sz="1800" spc="155" dirty="0">
                <a:latin typeface="Calibri"/>
                <a:cs typeface="Calibri"/>
              </a:rPr>
              <a:t>λειτουργία </a:t>
            </a:r>
            <a:r>
              <a:rPr sz="1800" spc="180" dirty="0">
                <a:latin typeface="Calibri"/>
                <a:cs typeface="Calibri"/>
              </a:rPr>
              <a:t>των </a:t>
            </a:r>
            <a:r>
              <a:rPr sz="1800" spc="185" dirty="0">
                <a:latin typeface="Calibri"/>
                <a:cs typeface="Calibri"/>
              </a:rPr>
              <a:t> </a:t>
            </a:r>
            <a:r>
              <a:rPr sz="1800" spc="170" dirty="0">
                <a:latin typeface="Calibri"/>
                <a:cs typeface="Calibri"/>
              </a:rPr>
              <a:t>δραστηριοτήτων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175" dirty="0">
                <a:latin typeface="Calibri"/>
                <a:cs typeface="Calibri"/>
              </a:rPr>
              <a:t>του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165" dirty="0">
                <a:latin typeface="Calibri"/>
                <a:cs typeface="Calibri"/>
              </a:rPr>
              <a:t>ενεργειακού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160" dirty="0">
                <a:latin typeface="Calibri"/>
                <a:cs typeface="Calibri"/>
              </a:rPr>
              <a:t>τομέα.</a:t>
            </a:r>
            <a:endParaRPr sz="1800" dirty="0">
              <a:latin typeface="Calibri"/>
              <a:cs typeface="Calibri"/>
            </a:endParaRPr>
          </a:p>
          <a:p>
            <a:pPr marL="131445">
              <a:lnSpc>
                <a:spcPct val="100000"/>
              </a:lnSpc>
              <a:spcBef>
                <a:spcPts val="345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723582"/>
            <a:ext cx="6197600" cy="11798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470"/>
              </a:spcBef>
            </a:pPr>
            <a:r>
              <a:rPr sz="2700" spc="190" dirty="0"/>
              <a:t>Μελλοντικές</a:t>
            </a:r>
            <a:r>
              <a:rPr sz="2700" spc="215" dirty="0"/>
              <a:t> </a:t>
            </a:r>
            <a:r>
              <a:rPr sz="2700" spc="170" dirty="0"/>
              <a:t>τάσεις,</a:t>
            </a:r>
            <a:r>
              <a:rPr sz="2700" spc="215" dirty="0"/>
              <a:t> </a:t>
            </a:r>
            <a:r>
              <a:rPr sz="2700" spc="190" dirty="0"/>
              <a:t>προκλήσεις</a:t>
            </a:r>
            <a:r>
              <a:rPr sz="2700" spc="225" dirty="0"/>
              <a:t> </a:t>
            </a:r>
            <a:r>
              <a:rPr sz="2700" spc="165" dirty="0"/>
              <a:t>και</a:t>
            </a:r>
            <a:r>
              <a:rPr sz="2700" spc="225" dirty="0"/>
              <a:t> </a:t>
            </a:r>
            <a:r>
              <a:rPr sz="2700" spc="135" dirty="0"/>
              <a:t>ο </a:t>
            </a:r>
            <a:r>
              <a:rPr sz="2700" spc="-660" dirty="0"/>
              <a:t> </a:t>
            </a:r>
            <a:r>
              <a:rPr sz="2700" spc="175" dirty="0"/>
              <a:t>ρόλος</a:t>
            </a:r>
            <a:r>
              <a:rPr sz="2700" spc="180" dirty="0"/>
              <a:t> </a:t>
            </a:r>
            <a:r>
              <a:rPr sz="2700" spc="155" dirty="0"/>
              <a:t>της</a:t>
            </a:r>
            <a:r>
              <a:rPr sz="2700" spc="185" dirty="0"/>
              <a:t> επικοινωνίας</a:t>
            </a:r>
            <a:endParaRPr sz="2700"/>
          </a:p>
          <a:p>
            <a:pPr marL="111125">
              <a:lnSpc>
                <a:spcPct val="100000"/>
              </a:lnSpc>
              <a:spcBef>
                <a:spcPts val="375"/>
              </a:spcBef>
            </a:pPr>
            <a:r>
              <a:rPr spc="225" dirty="0"/>
              <a:t>Ο</a:t>
            </a:r>
            <a:r>
              <a:rPr spc="5" dirty="0"/>
              <a:t> </a:t>
            </a:r>
            <a:r>
              <a:rPr spc="135" dirty="0"/>
              <a:t>εξελιγμένος</a:t>
            </a:r>
            <a:r>
              <a:rPr spc="10" dirty="0"/>
              <a:t> </a:t>
            </a:r>
            <a:r>
              <a:rPr spc="145" dirty="0"/>
              <a:t>ρόλος</a:t>
            </a:r>
            <a:r>
              <a:rPr spc="10" dirty="0"/>
              <a:t> </a:t>
            </a:r>
            <a:r>
              <a:rPr spc="135" dirty="0"/>
              <a:t>της</a:t>
            </a:r>
            <a:r>
              <a:rPr spc="10" dirty="0"/>
              <a:t> </a:t>
            </a:r>
            <a:r>
              <a:rPr spc="125" dirty="0"/>
              <a:t>επικοινωνίας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83590" y="2471737"/>
            <a:ext cx="5217160" cy="2987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150" dirty="0">
                <a:latin typeface="Calibri"/>
                <a:cs typeface="Calibri"/>
              </a:rPr>
              <a:t>Ο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κρίσιμος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ρόλος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της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αποτελεσματικής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επικοινωνίας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στη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διευθυνσιοδότηση </a:t>
            </a:r>
            <a:r>
              <a:rPr sz="1500" spc="110" dirty="0">
                <a:latin typeface="Calibri"/>
                <a:cs typeface="Calibri"/>
              </a:rPr>
              <a:t>των </a:t>
            </a:r>
            <a:r>
              <a:rPr sz="1500" spc="100" dirty="0">
                <a:latin typeface="Calibri"/>
                <a:cs typeface="Calibri"/>
              </a:rPr>
              <a:t>μελλοντικών </a:t>
            </a:r>
            <a:r>
              <a:rPr sz="1500" spc="110" dirty="0">
                <a:latin typeface="Calibri"/>
                <a:cs typeface="Calibri"/>
              </a:rPr>
              <a:t>προκλήσεων </a:t>
            </a:r>
            <a:r>
              <a:rPr sz="1500" spc="100" dirty="0">
                <a:latin typeface="Calibri"/>
                <a:cs typeface="Calibri"/>
              </a:rPr>
              <a:t>της </a:t>
            </a:r>
            <a:r>
              <a:rPr sz="1500" spc="105" dirty="0">
                <a:latin typeface="Calibri"/>
                <a:cs typeface="Calibri"/>
              </a:rPr>
              <a:t> κυβερνοασφάλειας.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4139" marR="104139" indent="-91440" algn="just">
              <a:lnSpc>
                <a:spcPct val="1000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140" dirty="0">
                <a:latin typeface="Calibri"/>
                <a:cs typeface="Calibri"/>
              </a:rPr>
              <a:t>Ενίσχυση</a:t>
            </a:r>
            <a:r>
              <a:rPr sz="1500" spc="14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της</a:t>
            </a:r>
            <a:r>
              <a:rPr sz="1500" spc="13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διατομεακής</a:t>
            </a:r>
            <a:r>
              <a:rPr sz="1500" spc="14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13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διασυνοριακής </a:t>
            </a:r>
            <a:r>
              <a:rPr sz="1500" spc="14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επικοινωνίας </a:t>
            </a:r>
            <a:r>
              <a:rPr sz="1500" spc="125" dirty="0">
                <a:latin typeface="Calibri"/>
                <a:cs typeface="Calibri"/>
              </a:rPr>
              <a:t>για ενιαία </a:t>
            </a:r>
            <a:r>
              <a:rPr sz="1500" spc="135" dirty="0">
                <a:latin typeface="Calibri"/>
                <a:cs typeface="Calibri"/>
              </a:rPr>
              <a:t>αντιμετώπιση </a:t>
            </a:r>
            <a:r>
              <a:rPr sz="1500" spc="150" dirty="0">
                <a:latin typeface="Calibri"/>
                <a:cs typeface="Calibri"/>
              </a:rPr>
              <a:t>των </a:t>
            </a:r>
            <a:r>
              <a:rPr sz="1500" spc="145" dirty="0">
                <a:latin typeface="Calibri"/>
                <a:cs typeface="Calibri"/>
              </a:rPr>
              <a:t>απειλών </a:t>
            </a:r>
            <a:r>
              <a:rPr sz="1500" spc="15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στον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κυβερνοχώρο.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4139" marR="170180" indent="-91440">
              <a:lnSpc>
                <a:spcPct val="1000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140" dirty="0">
                <a:latin typeface="Calibri"/>
                <a:cs typeface="Calibri"/>
              </a:rPr>
              <a:t>Αξιοποίηση </a:t>
            </a:r>
            <a:r>
              <a:rPr sz="1500" spc="150" dirty="0">
                <a:latin typeface="Calibri"/>
                <a:cs typeface="Calibri"/>
              </a:rPr>
              <a:t>νέων </a:t>
            </a:r>
            <a:r>
              <a:rPr sz="1500" spc="135" dirty="0">
                <a:latin typeface="Calibri"/>
                <a:cs typeface="Calibri"/>
              </a:rPr>
              <a:t>τεχνολογιών </a:t>
            </a:r>
            <a:r>
              <a:rPr sz="1500" spc="125" dirty="0">
                <a:latin typeface="Calibri"/>
                <a:cs typeface="Calibri"/>
              </a:rPr>
              <a:t>και </a:t>
            </a:r>
            <a:r>
              <a:rPr sz="1500" spc="155" dirty="0">
                <a:latin typeface="Calibri"/>
                <a:cs typeface="Calibri"/>
              </a:rPr>
              <a:t>πλατφορμών </a:t>
            </a:r>
            <a:r>
              <a:rPr sz="1500" spc="16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επικοινωνίας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για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καλύτερη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ανταλλαγή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πληροφοριών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σχετικά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με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απειλές.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3505" indent="-90805" algn="just">
              <a:lnSpc>
                <a:spcPct val="1000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103505" algn="l"/>
              </a:tabLst>
            </a:pPr>
            <a:r>
              <a:rPr sz="1500" spc="110" dirty="0">
                <a:latin typeface="Calibri"/>
                <a:cs typeface="Calibri"/>
              </a:rPr>
              <a:t>Παράδειγμα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πραγματικού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κόσμου: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60" dirty="0">
                <a:latin typeface="Calibri"/>
                <a:cs typeface="Calibri"/>
              </a:rPr>
              <a:t>Iviz-OT.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969" y="5665787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723582"/>
            <a:ext cx="6197600" cy="80645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470"/>
              </a:spcBef>
            </a:pPr>
            <a:r>
              <a:rPr sz="2700" spc="190" dirty="0"/>
              <a:t>Μελλοντικές</a:t>
            </a:r>
            <a:r>
              <a:rPr sz="2700" spc="215" dirty="0"/>
              <a:t> </a:t>
            </a:r>
            <a:r>
              <a:rPr sz="2700" spc="170" dirty="0"/>
              <a:t>τάσεις,</a:t>
            </a:r>
            <a:r>
              <a:rPr sz="2700" spc="215" dirty="0"/>
              <a:t> </a:t>
            </a:r>
            <a:r>
              <a:rPr sz="2700" spc="190" dirty="0"/>
              <a:t>προκλήσεις</a:t>
            </a:r>
            <a:r>
              <a:rPr sz="2700" spc="225" dirty="0"/>
              <a:t> </a:t>
            </a:r>
            <a:r>
              <a:rPr sz="2700" spc="165" dirty="0"/>
              <a:t>και</a:t>
            </a:r>
            <a:r>
              <a:rPr sz="2700" spc="225" dirty="0"/>
              <a:t> </a:t>
            </a:r>
            <a:r>
              <a:rPr sz="2700" spc="135" dirty="0"/>
              <a:t>ο </a:t>
            </a:r>
            <a:r>
              <a:rPr sz="2700" spc="-660" dirty="0"/>
              <a:t> </a:t>
            </a:r>
            <a:r>
              <a:rPr sz="2700" spc="175" dirty="0"/>
              <a:t>ρόλος</a:t>
            </a:r>
            <a:r>
              <a:rPr sz="2700" spc="180" dirty="0"/>
              <a:t> </a:t>
            </a:r>
            <a:r>
              <a:rPr sz="2700" spc="155" dirty="0"/>
              <a:t>της</a:t>
            </a:r>
            <a:r>
              <a:rPr sz="2700" spc="185" dirty="0"/>
              <a:t> επικοινωνίας</a:t>
            </a:r>
            <a:endParaRPr sz="2700"/>
          </a:p>
        </p:txBody>
      </p:sp>
      <p:sp>
        <p:nvSpPr>
          <p:cNvPr id="6" name="object 6"/>
          <p:cNvSpPr txBox="1"/>
          <p:nvPr/>
        </p:nvSpPr>
        <p:spPr>
          <a:xfrm>
            <a:off x="783590" y="1812958"/>
            <a:ext cx="6292215" cy="336994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1095"/>
              </a:spcBef>
            </a:pPr>
            <a:r>
              <a:rPr sz="2100" spc="145" dirty="0">
                <a:latin typeface="Times New Roman"/>
                <a:cs typeface="Times New Roman"/>
              </a:rPr>
              <a:t>Προετοιμασία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για</a:t>
            </a:r>
            <a:r>
              <a:rPr sz="2100" spc="1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το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μέλλον</a:t>
            </a:r>
            <a:endParaRPr sz="2100">
              <a:latin typeface="Times New Roman"/>
              <a:cs typeface="Times New Roman"/>
            </a:endParaRPr>
          </a:p>
          <a:p>
            <a:pPr marL="104139" marR="774700" indent="-91440">
              <a:lnSpc>
                <a:spcPct val="100000"/>
              </a:lnSpc>
              <a:spcBef>
                <a:spcPts val="1300"/>
              </a:spcBef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130" dirty="0">
                <a:latin typeface="Calibri"/>
                <a:cs typeface="Calibri"/>
              </a:rPr>
              <a:t>Στρατηγικός </a:t>
            </a:r>
            <a:r>
              <a:rPr sz="1500" spc="140" dirty="0">
                <a:latin typeface="Calibri"/>
                <a:cs typeface="Calibri"/>
              </a:rPr>
              <a:t>σχεδιασμός </a:t>
            </a:r>
            <a:r>
              <a:rPr sz="1500" spc="125" dirty="0">
                <a:latin typeface="Calibri"/>
                <a:cs typeface="Calibri"/>
              </a:rPr>
              <a:t>και </a:t>
            </a:r>
            <a:r>
              <a:rPr sz="1500" spc="135" dirty="0">
                <a:latin typeface="Calibri"/>
                <a:cs typeface="Calibri"/>
              </a:rPr>
              <a:t>επενδύσεις </a:t>
            </a:r>
            <a:r>
              <a:rPr sz="1500" spc="145" dirty="0">
                <a:latin typeface="Calibri"/>
                <a:cs typeface="Calibri"/>
              </a:rPr>
              <a:t>σε </a:t>
            </a:r>
            <a:r>
              <a:rPr sz="1500" spc="130" dirty="0">
                <a:latin typeface="Calibri"/>
                <a:cs typeface="Calibri"/>
              </a:rPr>
              <a:t>ικανότητες </a:t>
            </a:r>
            <a:r>
              <a:rPr sz="1500" spc="13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κυβερνοασφάλειας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για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την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προετοιμασία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για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μελλοντικές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προκλήσεις.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4139" marR="5080" indent="-91440">
              <a:lnSpc>
                <a:spcPct val="1000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150" dirty="0">
                <a:latin typeface="Calibri"/>
                <a:cs typeface="Calibri"/>
              </a:rPr>
              <a:t>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ρόλος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ηγεσίας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στην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καλλιέργεια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μιας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προνοητικής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κουλτούρας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κυβερνοασφάλειας.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4139" marR="46355" indent="-91440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26666"/>
              <a:buFont typeface="Arial"/>
              <a:buChar char="•"/>
              <a:tabLst>
                <a:tab pos="104139" algn="l"/>
              </a:tabLst>
            </a:pPr>
            <a:r>
              <a:rPr sz="1500" spc="105" dirty="0">
                <a:latin typeface="Calibri"/>
                <a:cs typeface="Calibri"/>
              </a:rPr>
              <a:t>Σημασία </a:t>
            </a:r>
            <a:r>
              <a:rPr sz="1500" spc="100" dirty="0">
                <a:latin typeface="Calibri"/>
                <a:cs typeface="Calibri"/>
              </a:rPr>
              <a:t>της καθολικής </a:t>
            </a:r>
            <a:r>
              <a:rPr sz="1500" spc="105" dirty="0">
                <a:latin typeface="Calibri"/>
                <a:cs typeface="Calibri"/>
              </a:rPr>
              <a:t>συνεργασίας </a:t>
            </a:r>
            <a:r>
              <a:rPr sz="1500" spc="95" dirty="0">
                <a:latin typeface="Calibri"/>
                <a:cs typeface="Calibri"/>
              </a:rPr>
              <a:t>και </a:t>
            </a:r>
            <a:r>
              <a:rPr sz="1500" spc="100" dirty="0">
                <a:latin typeface="Calibri"/>
                <a:cs typeface="Calibri"/>
              </a:rPr>
              <a:t>της </a:t>
            </a:r>
            <a:r>
              <a:rPr sz="1500" spc="105" dirty="0">
                <a:latin typeface="Calibri"/>
                <a:cs typeface="Calibri"/>
              </a:rPr>
              <a:t>ανταλλαγής </a:t>
            </a:r>
            <a:r>
              <a:rPr sz="1500" spc="11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πληροφοριών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για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ενίσχυση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ανθεκτικότητας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του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ενεργειακού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τομέα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στην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κυβερνοασφάλεια.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800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800"/>
              </a:buClr>
              <a:buSzPct val="126666"/>
              <a:buFont typeface="Arial"/>
              <a:buChar char="•"/>
              <a:tabLst>
                <a:tab pos="103505" algn="l"/>
              </a:tabLst>
            </a:pPr>
            <a:r>
              <a:rPr sz="1500" spc="110" dirty="0">
                <a:latin typeface="Calibri"/>
                <a:cs typeface="Calibri"/>
              </a:rPr>
              <a:t>Συστήματα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βιομηχανικού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αυτοματισμού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ελέγχου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IACS)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969" y="5741987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4512" y="635"/>
            <a:ext cx="1818639" cy="6857365"/>
          </a:xfrm>
          <a:custGeom>
            <a:avLst/>
            <a:gdLst/>
            <a:ahLst/>
            <a:cxnLst/>
            <a:rect l="l" t="t" r="r" b="b"/>
            <a:pathLst>
              <a:path w="1818640" h="6857365">
                <a:moveTo>
                  <a:pt x="0" y="6857365"/>
                </a:moveTo>
                <a:lnTo>
                  <a:pt x="1818322" y="0"/>
                </a:lnTo>
              </a:path>
            </a:pathLst>
          </a:custGeom>
          <a:ln w="22224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5030" y="327025"/>
            <a:ext cx="3463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95" dirty="0"/>
              <a:t>Παρακαλώ</a:t>
            </a:r>
            <a:r>
              <a:rPr sz="2400" spc="135" dirty="0"/>
              <a:t> </a:t>
            </a:r>
            <a:r>
              <a:rPr sz="2400" spc="170" dirty="0"/>
              <a:t>αξιολογήστε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185420" y="807084"/>
            <a:ext cx="10389235" cy="1565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u="heavy" spc="1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https://forms.gle/uTSmjnuBKU2o4</a:t>
            </a:r>
            <a:r>
              <a:rPr sz="2700" u="heavy" spc="1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Uiy9</a:t>
            </a:r>
            <a:endParaRPr sz="2700">
              <a:latin typeface="Calibri"/>
              <a:cs typeface="Calibri"/>
            </a:endParaRPr>
          </a:p>
          <a:p>
            <a:pPr marL="12700" marR="5080">
              <a:lnSpc>
                <a:spcPct val="100400"/>
              </a:lnSpc>
              <a:spcBef>
                <a:spcPts val="2380"/>
              </a:spcBef>
            </a:pPr>
            <a:r>
              <a:rPr sz="2700" spc="165" dirty="0">
                <a:latin typeface="Calibri"/>
                <a:cs typeface="Calibri"/>
              </a:rPr>
              <a:t>Επιλέξτε:</a:t>
            </a:r>
            <a:r>
              <a:rPr sz="2700" spc="75" dirty="0">
                <a:latin typeface="Calibri"/>
                <a:cs typeface="Calibri"/>
              </a:rPr>
              <a:t> </a:t>
            </a:r>
            <a:r>
              <a:rPr sz="2700" b="1" u="heavy" spc="1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CSP002_S_E:</a:t>
            </a:r>
            <a:r>
              <a:rPr sz="2700" b="1" u="heavy" spc="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700" b="1" u="heavy" spc="2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Ανθρώπινοι</a:t>
            </a:r>
            <a:r>
              <a:rPr sz="2700" b="1" u="heavy" spc="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700" b="1" u="heavy" spc="2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παράγοντες</a:t>
            </a:r>
            <a:r>
              <a:rPr sz="2700" b="1" u="heavy" spc="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700" b="1" u="heavy" spc="1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και</a:t>
            </a:r>
            <a:r>
              <a:rPr sz="2700" b="1" u="heavy" spc="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700" b="1" u="heavy" spc="1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ενεργειακή </a:t>
            </a:r>
            <a:r>
              <a:rPr sz="2700" b="1" spc="-595" dirty="0">
                <a:latin typeface="Calibri"/>
                <a:cs typeface="Calibri"/>
              </a:rPr>
              <a:t> </a:t>
            </a:r>
            <a:r>
              <a:rPr sz="2700" b="1" u="heavy" spc="2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κυβερνοασφάλεια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5369" y="5951854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84465" y="2274887"/>
            <a:ext cx="4407534" cy="432657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841182" y="4513579"/>
            <a:ext cx="3781425" cy="360045"/>
          </a:xfrm>
          <a:custGeom>
            <a:avLst/>
            <a:gdLst/>
            <a:ahLst/>
            <a:cxnLst/>
            <a:rect l="l" t="t" r="r" b="b"/>
            <a:pathLst>
              <a:path w="3781425" h="360045">
                <a:moveTo>
                  <a:pt x="3589972" y="0"/>
                </a:moveTo>
                <a:lnTo>
                  <a:pt x="192405" y="0"/>
                </a:lnTo>
                <a:lnTo>
                  <a:pt x="154622" y="3492"/>
                </a:lnTo>
                <a:lnTo>
                  <a:pt x="85725" y="30797"/>
                </a:lnTo>
                <a:lnTo>
                  <a:pt x="33019" y="81280"/>
                </a:lnTo>
                <a:lnTo>
                  <a:pt x="3810" y="145097"/>
                </a:lnTo>
                <a:lnTo>
                  <a:pt x="0" y="180022"/>
                </a:lnTo>
                <a:lnTo>
                  <a:pt x="635" y="191770"/>
                </a:lnTo>
                <a:lnTo>
                  <a:pt x="26352" y="271145"/>
                </a:lnTo>
                <a:lnTo>
                  <a:pt x="56832" y="307975"/>
                </a:lnTo>
                <a:lnTo>
                  <a:pt x="95567" y="336232"/>
                </a:lnTo>
                <a:lnTo>
                  <a:pt x="141605" y="354330"/>
                </a:lnTo>
                <a:lnTo>
                  <a:pt x="192405" y="360045"/>
                </a:lnTo>
                <a:lnTo>
                  <a:pt x="3589972" y="360045"/>
                </a:lnTo>
                <a:lnTo>
                  <a:pt x="3627754" y="356552"/>
                </a:lnTo>
                <a:lnTo>
                  <a:pt x="3663632" y="346392"/>
                </a:lnTo>
                <a:lnTo>
                  <a:pt x="3683952" y="335915"/>
                </a:lnTo>
                <a:lnTo>
                  <a:pt x="192405" y="335915"/>
                </a:lnTo>
                <a:lnTo>
                  <a:pt x="148590" y="330835"/>
                </a:lnTo>
                <a:lnTo>
                  <a:pt x="109219" y="315277"/>
                </a:lnTo>
                <a:lnTo>
                  <a:pt x="75882" y="291147"/>
                </a:lnTo>
                <a:lnTo>
                  <a:pt x="49847" y="259397"/>
                </a:lnTo>
                <a:lnTo>
                  <a:pt x="33019" y="221932"/>
                </a:lnTo>
                <a:lnTo>
                  <a:pt x="26987" y="180022"/>
                </a:lnTo>
                <a:lnTo>
                  <a:pt x="29844" y="149225"/>
                </a:lnTo>
                <a:lnTo>
                  <a:pt x="54292" y="93345"/>
                </a:lnTo>
                <a:lnTo>
                  <a:pt x="99694" y="50800"/>
                </a:lnTo>
                <a:lnTo>
                  <a:pt x="159067" y="27305"/>
                </a:lnTo>
                <a:lnTo>
                  <a:pt x="192405" y="24130"/>
                </a:lnTo>
                <a:lnTo>
                  <a:pt x="3687445" y="24130"/>
                </a:lnTo>
                <a:lnTo>
                  <a:pt x="3686809" y="23812"/>
                </a:lnTo>
                <a:lnTo>
                  <a:pt x="3640772" y="5715"/>
                </a:lnTo>
                <a:lnTo>
                  <a:pt x="3589972" y="0"/>
                </a:lnTo>
                <a:close/>
              </a:path>
              <a:path w="3781425" h="360045">
                <a:moveTo>
                  <a:pt x="3687445" y="24130"/>
                </a:moveTo>
                <a:lnTo>
                  <a:pt x="3589972" y="24130"/>
                </a:lnTo>
                <a:lnTo>
                  <a:pt x="3633787" y="29527"/>
                </a:lnTo>
                <a:lnTo>
                  <a:pt x="3673475" y="45085"/>
                </a:lnTo>
                <a:lnTo>
                  <a:pt x="3707129" y="69532"/>
                </a:lnTo>
                <a:lnTo>
                  <a:pt x="3733482" y="101282"/>
                </a:lnTo>
                <a:lnTo>
                  <a:pt x="3750627" y="138747"/>
                </a:lnTo>
                <a:lnTo>
                  <a:pt x="3756659" y="180022"/>
                </a:lnTo>
                <a:lnTo>
                  <a:pt x="3753484" y="210820"/>
                </a:lnTo>
                <a:lnTo>
                  <a:pt x="3728720" y="266382"/>
                </a:lnTo>
                <a:lnTo>
                  <a:pt x="3682682" y="309562"/>
                </a:lnTo>
                <a:lnTo>
                  <a:pt x="3623309" y="332740"/>
                </a:lnTo>
                <a:lnTo>
                  <a:pt x="3589972" y="335915"/>
                </a:lnTo>
                <a:lnTo>
                  <a:pt x="3683952" y="335915"/>
                </a:lnTo>
                <a:lnTo>
                  <a:pt x="3725545" y="306387"/>
                </a:lnTo>
                <a:lnTo>
                  <a:pt x="3766820" y="247332"/>
                </a:lnTo>
                <a:lnTo>
                  <a:pt x="3781107" y="178752"/>
                </a:lnTo>
                <a:lnTo>
                  <a:pt x="3781425" y="167005"/>
                </a:lnTo>
                <a:lnTo>
                  <a:pt x="3780472" y="155257"/>
                </a:lnTo>
                <a:lnTo>
                  <a:pt x="3778250" y="143827"/>
                </a:lnTo>
                <a:lnTo>
                  <a:pt x="3775709" y="132715"/>
                </a:lnTo>
                <a:lnTo>
                  <a:pt x="3756025" y="88900"/>
                </a:lnTo>
                <a:lnTo>
                  <a:pt x="3725545" y="52070"/>
                </a:lnTo>
                <a:lnTo>
                  <a:pt x="3687445" y="24130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127422" y="5821679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Calibri"/>
                <a:cs typeface="Calibri"/>
              </a:rPr>
              <a:t>5</a:t>
            </a:r>
            <a:r>
              <a:rPr sz="800" spc="40" dirty="0"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4512" y="635"/>
            <a:ext cx="1818639" cy="6857365"/>
          </a:xfrm>
          <a:custGeom>
            <a:avLst/>
            <a:gdLst/>
            <a:ahLst/>
            <a:cxnLst/>
            <a:rect l="l" t="t" r="r" b="b"/>
            <a:pathLst>
              <a:path w="1818640" h="6857365">
                <a:moveTo>
                  <a:pt x="0" y="6857365"/>
                </a:moveTo>
                <a:lnTo>
                  <a:pt x="1818322" y="0"/>
                </a:lnTo>
              </a:path>
            </a:pathLst>
          </a:custGeom>
          <a:ln w="22224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41182" y="4151312"/>
            <a:ext cx="3781425" cy="360045"/>
          </a:xfrm>
          <a:custGeom>
            <a:avLst/>
            <a:gdLst/>
            <a:ahLst/>
            <a:cxnLst/>
            <a:rect l="l" t="t" r="r" b="b"/>
            <a:pathLst>
              <a:path w="3781425" h="360045">
                <a:moveTo>
                  <a:pt x="3589972" y="0"/>
                </a:moveTo>
                <a:lnTo>
                  <a:pt x="192405" y="0"/>
                </a:lnTo>
                <a:lnTo>
                  <a:pt x="154622" y="3492"/>
                </a:lnTo>
                <a:lnTo>
                  <a:pt x="85725" y="30797"/>
                </a:lnTo>
                <a:lnTo>
                  <a:pt x="33019" y="81280"/>
                </a:lnTo>
                <a:lnTo>
                  <a:pt x="3810" y="145097"/>
                </a:lnTo>
                <a:lnTo>
                  <a:pt x="0" y="180022"/>
                </a:lnTo>
                <a:lnTo>
                  <a:pt x="635" y="191769"/>
                </a:lnTo>
                <a:lnTo>
                  <a:pt x="26352" y="271144"/>
                </a:lnTo>
                <a:lnTo>
                  <a:pt x="56832" y="307975"/>
                </a:lnTo>
                <a:lnTo>
                  <a:pt x="95567" y="336232"/>
                </a:lnTo>
                <a:lnTo>
                  <a:pt x="141605" y="354330"/>
                </a:lnTo>
                <a:lnTo>
                  <a:pt x="192405" y="360044"/>
                </a:lnTo>
                <a:lnTo>
                  <a:pt x="3589972" y="360044"/>
                </a:lnTo>
                <a:lnTo>
                  <a:pt x="3627754" y="356552"/>
                </a:lnTo>
                <a:lnTo>
                  <a:pt x="3663632" y="346392"/>
                </a:lnTo>
                <a:lnTo>
                  <a:pt x="3683952" y="335914"/>
                </a:lnTo>
                <a:lnTo>
                  <a:pt x="192405" y="335914"/>
                </a:lnTo>
                <a:lnTo>
                  <a:pt x="148590" y="330835"/>
                </a:lnTo>
                <a:lnTo>
                  <a:pt x="109219" y="315277"/>
                </a:lnTo>
                <a:lnTo>
                  <a:pt x="75882" y="291147"/>
                </a:lnTo>
                <a:lnTo>
                  <a:pt x="49847" y="259397"/>
                </a:lnTo>
                <a:lnTo>
                  <a:pt x="33019" y="221932"/>
                </a:lnTo>
                <a:lnTo>
                  <a:pt x="26987" y="180022"/>
                </a:lnTo>
                <a:lnTo>
                  <a:pt x="29844" y="149225"/>
                </a:lnTo>
                <a:lnTo>
                  <a:pt x="54292" y="93344"/>
                </a:lnTo>
                <a:lnTo>
                  <a:pt x="99694" y="50800"/>
                </a:lnTo>
                <a:lnTo>
                  <a:pt x="159067" y="27305"/>
                </a:lnTo>
                <a:lnTo>
                  <a:pt x="192405" y="24130"/>
                </a:lnTo>
                <a:lnTo>
                  <a:pt x="3687445" y="24130"/>
                </a:lnTo>
                <a:lnTo>
                  <a:pt x="3686809" y="23812"/>
                </a:lnTo>
                <a:lnTo>
                  <a:pt x="3640772" y="5714"/>
                </a:lnTo>
                <a:lnTo>
                  <a:pt x="3589972" y="0"/>
                </a:lnTo>
                <a:close/>
              </a:path>
              <a:path w="3781425" h="360045">
                <a:moveTo>
                  <a:pt x="3687445" y="24130"/>
                </a:moveTo>
                <a:lnTo>
                  <a:pt x="3589972" y="24130"/>
                </a:lnTo>
                <a:lnTo>
                  <a:pt x="3633787" y="29527"/>
                </a:lnTo>
                <a:lnTo>
                  <a:pt x="3673475" y="45085"/>
                </a:lnTo>
                <a:lnTo>
                  <a:pt x="3707129" y="69532"/>
                </a:lnTo>
                <a:lnTo>
                  <a:pt x="3733482" y="101282"/>
                </a:lnTo>
                <a:lnTo>
                  <a:pt x="3750627" y="138747"/>
                </a:lnTo>
                <a:lnTo>
                  <a:pt x="3756659" y="180022"/>
                </a:lnTo>
                <a:lnTo>
                  <a:pt x="3753484" y="210819"/>
                </a:lnTo>
                <a:lnTo>
                  <a:pt x="3728720" y="266382"/>
                </a:lnTo>
                <a:lnTo>
                  <a:pt x="3682682" y="309562"/>
                </a:lnTo>
                <a:lnTo>
                  <a:pt x="3623309" y="332739"/>
                </a:lnTo>
                <a:lnTo>
                  <a:pt x="3589972" y="335914"/>
                </a:lnTo>
                <a:lnTo>
                  <a:pt x="3683952" y="335914"/>
                </a:lnTo>
                <a:lnTo>
                  <a:pt x="3725545" y="306387"/>
                </a:lnTo>
                <a:lnTo>
                  <a:pt x="3766820" y="247332"/>
                </a:lnTo>
                <a:lnTo>
                  <a:pt x="3781107" y="178752"/>
                </a:lnTo>
                <a:lnTo>
                  <a:pt x="3781425" y="167005"/>
                </a:lnTo>
                <a:lnTo>
                  <a:pt x="3780472" y="155257"/>
                </a:lnTo>
                <a:lnTo>
                  <a:pt x="3778250" y="143827"/>
                </a:lnTo>
                <a:lnTo>
                  <a:pt x="3775709" y="132714"/>
                </a:lnTo>
                <a:lnTo>
                  <a:pt x="3756025" y="88900"/>
                </a:lnTo>
                <a:lnTo>
                  <a:pt x="3725545" y="52069"/>
                </a:lnTo>
                <a:lnTo>
                  <a:pt x="3687445" y="24130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75030" y="723582"/>
            <a:ext cx="561594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185" dirty="0">
                <a:solidFill>
                  <a:srgbClr val="FFB800"/>
                </a:solidFill>
              </a:rPr>
              <a:t>Πόροι:</a:t>
            </a:r>
            <a:r>
              <a:rPr sz="2700" spc="220" dirty="0">
                <a:solidFill>
                  <a:srgbClr val="FFB800"/>
                </a:solidFill>
              </a:rPr>
              <a:t> </a:t>
            </a:r>
            <a:r>
              <a:rPr sz="2700" spc="175" dirty="0"/>
              <a:t>Βιβλία</a:t>
            </a:r>
            <a:r>
              <a:rPr sz="2700" spc="200" dirty="0"/>
              <a:t> </a:t>
            </a:r>
            <a:r>
              <a:rPr sz="2700" spc="155" dirty="0"/>
              <a:t>και</a:t>
            </a:r>
            <a:r>
              <a:rPr sz="2700" spc="185" dirty="0"/>
              <a:t> </a:t>
            </a:r>
            <a:r>
              <a:rPr sz="2700" spc="180" dirty="0"/>
              <a:t>υλικό</a:t>
            </a:r>
            <a:r>
              <a:rPr sz="2700" spc="225" dirty="0"/>
              <a:t> </a:t>
            </a:r>
            <a:r>
              <a:rPr sz="2700" spc="200" dirty="0"/>
              <a:t>αναφοράς</a:t>
            </a:r>
            <a:endParaRPr sz="2700"/>
          </a:p>
        </p:txBody>
      </p:sp>
      <p:sp>
        <p:nvSpPr>
          <p:cNvPr id="5" name="object 5"/>
          <p:cNvSpPr txBox="1"/>
          <p:nvPr/>
        </p:nvSpPr>
        <p:spPr>
          <a:xfrm>
            <a:off x="875030" y="1263592"/>
            <a:ext cx="6469380" cy="32797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25"/>
              </a:spcBef>
              <a:buClr>
                <a:srgbClr val="FFB800"/>
              </a:buClr>
              <a:buSzPct val="137500"/>
              <a:buAutoNum type="arabicPeriod"/>
              <a:tabLst>
                <a:tab pos="241300" algn="l"/>
              </a:tabLst>
            </a:pPr>
            <a:r>
              <a:rPr sz="800" spc="55" dirty="0">
                <a:latin typeface="Calibri"/>
                <a:cs typeface="Calibri"/>
              </a:rPr>
              <a:t>"Ευρωπαϊκό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πλαίσιο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δεξιοτήτων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κυβερνοασφάλειας":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Ευρωπαϊκός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Οργανισμός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για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την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Κυβερνοασφάλεια</a:t>
            </a:r>
            <a:r>
              <a:rPr sz="800" spc="45" dirty="0">
                <a:latin typeface="Calibri"/>
                <a:cs typeface="Calibri"/>
              </a:rPr>
              <a:t> (ENISA) </a:t>
            </a:r>
            <a:r>
              <a:rPr sz="800" spc="50" dirty="0">
                <a:latin typeface="Calibri"/>
                <a:cs typeface="Calibri"/>
              </a:rPr>
              <a:t>Έκδοση</a:t>
            </a:r>
            <a:endParaRPr sz="800">
              <a:latin typeface="Calibri"/>
              <a:cs typeface="Calibri"/>
            </a:endParaRPr>
          </a:p>
          <a:p>
            <a:pPr marL="241300" marR="162560" indent="-228600">
              <a:lnSpc>
                <a:spcPct val="96700"/>
              </a:lnSpc>
              <a:spcBef>
                <a:spcPts val="570"/>
              </a:spcBef>
              <a:buClr>
                <a:srgbClr val="FFB800"/>
              </a:buClr>
              <a:buSzPct val="137500"/>
              <a:buAutoNum type="arabicPeriod"/>
              <a:tabLst>
                <a:tab pos="241300" algn="l"/>
              </a:tabLst>
            </a:pPr>
            <a:r>
              <a:rPr sz="800" spc="55" dirty="0">
                <a:latin typeface="Calibri"/>
                <a:cs typeface="Calibri"/>
              </a:rPr>
              <a:t>Οργανισμός </a:t>
            </a:r>
            <a:r>
              <a:rPr sz="800" spc="50" dirty="0">
                <a:latin typeface="Calibri"/>
                <a:cs typeface="Calibri"/>
              </a:rPr>
              <a:t>της </a:t>
            </a:r>
            <a:r>
              <a:rPr sz="800" spc="55" dirty="0">
                <a:latin typeface="Calibri"/>
                <a:cs typeface="Calibri"/>
              </a:rPr>
              <a:t>Ευρωπαϊκής Ένωσης </a:t>
            </a:r>
            <a:r>
              <a:rPr sz="800" spc="50" dirty="0">
                <a:latin typeface="Calibri"/>
                <a:cs typeface="Calibri"/>
              </a:rPr>
              <a:t>για την </a:t>
            </a:r>
            <a:r>
              <a:rPr sz="800" spc="60" dirty="0">
                <a:latin typeface="Calibri"/>
                <a:cs typeface="Calibri"/>
              </a:rPr>
              <a:t>ασφάλεια </a:t>
            </a:r>
            <a:r>
              <a:rPr sz="800" spc="55" dirty="0">
                <a:latin typeface="Calibri"/>
                <a:cs typeface="Calibri"/>
              </a:rPr>
              <a:t>στον </a:t>
            </a:r>
            <a:r>
              <a:rPr sz="800" spc="60" dirty="0">
                <a:latin typeface="Calibri"/>
                <a:cs typeface="Calibri"/>
              </a:rPr>
              <a:t>κυβερνοχώρο </a:t>
            </a:r>
            <a:r>
              <a:rPr sz="800" spc="50" dirty="0">
                <a:latin typeface="Calibri"/>
                <a:cs typeface="Calibri"/>
              </a:rPr>
              <a:t>(ENISA </a:t>
            </a:r>
            <a:r>
              <a:rPr sz="800" spc="55" dirty="0">
                <a:latin typeface="Calibri"/>
                <a:cs typeface="Calibri"/>
              </a:rPr>
              <a:t>(Ευρωπαϊκή Υπηρεσία </a:t>
            </a:r>
            <a:r>
              <a:rPr sz="800" spc="50" dirty="0">
                <a:latin typeface="Calibri"/>
                <a:cs typeface="Calibri"/>
              </a:rPr>
              <a:t>Κυβερνοασφάλειας)). </a:t>
            </a:r>
            <a:r>
              <a:rPr sz="800" spc="-17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(2019). </a:t>
            </a:r>
            <a:r>
              <a:rPr sz="800" spc="50" dirty="0">
                <a:latin typeface="Calibri"/>
                <a:cs typeface="Calibri"/>
              </a:rPr>
              <a:t>Κατευθυντήριες </a:t>
            </a:r>
            <a:r>
              <a:rPr sz="800" spc="55" dirty="0">
                <a:latin typeface="Calibri"/>
                <a:cs typeface="Calibri"/>
              </a:rPr>
              <a:t>γραμμές </a:t>
            </a:r>
            <a:r>
              <a:rPr sz="800" spc="50" dirty="0">
                <a:latin typeface="Calibri"/>
                <a:cs typeface="Calibri"/>
              </a:rPr>
              <a:t>για την </a:t>
            </a:r>
            <a:r>
              <a:rPr sz="800" spc="55" dirty="0">
                <a:latin typeface="Calibri"/>
                <a:cs typeface="Calibri"/>
              </a:rPr>
              <a:t>κουλτούρα </a:t>
            </a:r>
            <a:r>
              <a:rPr sz="800" spc="50" dirty="0">
                <a:latin typeface="Calibri"/>
                <a:cs typeface="Calibri"/>
              </a:rPr>
              <a:t>της </a:t>
            </a:r>
            <a:r>
              <a:rPr sz="800" spc="55" dirty="0">
                <a:latin typeface="Calibri"/>
                <a:cs typeface="Calibri"/>
              </a:rPr>
              <a:t>κυβερνοασφάλειας: </a:t>
            </a:r>
            <a:r>
              <a:rPr sz="800" spc="50" dirty="0">
                <a:latin typeface="Calibri"/>
                <a:cs typeface="Calibri"/>
              </a:rPr>
              <a:t>Συμπεριφορικές πτυχές της </a:t>
            </a:r>
            <a:r>
              <a:rPr sz="800" spc="55" dirty="0">
                <a:latin typeface="Calibri"/>
                <a:cs typeface="Calibri"/>
              </a:rPr>
              <a:t>ασφάλειας στον </a:t>
            </a:r>
            <a:r>
              <a:rPr sz="800" spc="6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κυβερνοχώρο.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Ανακτήθηκε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από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  <a:hlinkClick r:id="rId2"/>
              </a:rPr>
              <a:t>https://www.enisa.europa</a:t>
            </a:r>
            <a:r>
              <a:rPr sz="800" spc="50" dirty="0">
                <a:latin typeface="Calibri"/>
                <a:cs typeface="Calibri"/>
              </a:rPr>
              <a:t>.eu.</a:t>
            </a:r>
            <a:endParaRPr sz="800">
              <a:latin typeface="Calibri"/>
              <a:cs typeface="Calibri"/>
            </a:endParaRPr>
          </a:p>
          <a:p>
            <a:pPr marL="241300" marR="887094" indent="-228600">
              <a:lnSpc>
                <a:spcPct val="123500"/>
              </a:lnSpc>
              <a:spcBef>
                <a:spcPts val="285"/>
              </a:spcBef>
              <a:buClr>
                <a:srgbClr val="FFB800"/>
              </a:buClr>
              <a:buSzPct val="137500"/>
              <a:buAutoNum type="arabicPeriod"/>
              <a:tabLst>
                <a:tab pos="240029" algn="l"/>
              </a:tabLst>
            </a:pPr>
            <a:r>
              <a:rPr sz="800" spc="50" dirty="0">
                <a:latin typeface="Calibri"/>
                <a:cs typeface="Calibri"/>
              </a:rPr>
              <a:t>Hanzu-Pazara,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R.,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Raicu,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G.,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80" dirty="0">
                <a:latin typeface="Calibri"/>
                <a:cs typeface="Calibri"/>
              </a:rPr>
              <a:t>&amp;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Zăgan,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R.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(2019).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80" dirty="0">
                <a:latin typeface="Calibri"/>
                <a:cs typeface="Calibri"/>
              </a:rPr>
              <a:t>Ο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αντίκτυπος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ανθρώπινης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συμπεριφοράς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στον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κυβερνοχώρο </a:t>
            </a:r>
            <a:r>
              <a:rPr sz="800" spc="-16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Ασφάλεια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των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θαλάσσιων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συστημάτων.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Advanced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Engineering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Forum,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34,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267-274.</a:t>
            </a:r>
            <a:endParaRPr sz="800">
              <a:latin typeface="Calibri"/>
              <a:cs typeface="Calibri"/>
            </a:endParaRPr>
          </a:p>
          <a:p>
            <a:pPr marL="241300" marR="5080" indent="-228600">
              <a:lnSpc>
                <a:spcPct val="93900"/>
              </a:lnSpc>
              <a:spcBef>
                <a:spcPts val="715"/>
              </a:spcBef>
              <a:buClr>
                <a:srgbClr val="FFB800"/>
              </a:buClr>
              <a:buSzPct val="137500"/>
              <a:buAutoNum type="arabicPeriod"/>
              <a:tabLst>
                <a:tab pos="241300" algn="l"/>
              </a:tabLst>
            </a:pPr>
            <a:r>
              <a:rPr sz="800" spc="50" dirty="0">
                <a:latin typeface="Calibri"/>
                <a:cs typeface="Calibri"/>
              </a:rPr>
              <a:t>Wiederhold,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B.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(2014).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80" dirty="0">
                <a:latin typeface="Calibri"/>
                <a:cs typeface="Calibri"/>
              </a:rPr>
              <a:t>Ο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ρόλος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ψυχολογίας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στην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ενίσχυση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ασφάλειας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στον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κυβερνοχώρο.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Cyberpsychology,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Behavior,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and </a:t>
            </a:r>
            <a:r>
              <a:rPr sz="800" spc="6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Social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Networking,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17(3),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131-132.</a:t>
            </a:r>
            <a:endParaRPr sz="800">
              <a:latin typeface="Calibri"/>
              <a:cs typeface="Calibri"/>
            </a:endParaRPr>
          </a:p>
          <a:p>
            <a:pPr marL="241300" marR="405765" indent="-228600">
              <a:lnSpc>
                <a:spcPct val="93900"/>
              </a:lnSpc>
              <a:spcBef>
                <a:spcPts val="660"/>
              </a:spcBef>
              <a:buClr>
                <a:srgbClr val="FFB800"/>
              </a:buClr>
              <a:buSzPct val="137500"/>
              <a:buAutoNum type="arabicPeriod"/>
              <a:tabLst>
                <a:tab pos="241300" algn="l"/>
              </a:tabLst>
            </a:pPr>
            <a:r>
              <a:rPr sz="800" spc="50" dirty="0">
                <a:latin typeface="Calibri"/>
                <a:cs typeface="Calibri"/>
              </a:rPr>
              <a:t>Aşan, </a:t>
            </a:r>
            <a:r>
              <a:rPr sz="800" spc="45" dirty="0">
                <a:latin typeface="Calibri"/>
                <a:cs typeface="Calibri"/>
              </a:rPr>
              <a:t>C. (2023). </a:t>
            </a:r>
            <a:r>
              <a:rPr sz="800" spc="80" dirty="0">
                <a:latin typeface="Calibri"/>
                <a:cs typeface="Calibri"/>
              </a:rPr>
              <a:t>Ο </a:t>
            </a:r>
            <a:r>
              <a:rPr sz="800" spc="55" dirty="0">
                <a:latin typeface="Calibri"/>
                <a:cs typeface="Calibri"/>
              </a:rPr>
              <a:t>ρόλος </a:t>
            </a:r>
            <a:r>
              <a:rPr sz="800" spc="50" dirty="0">
                <a:latin typeface="Calibri"/>
                <a:cs typeface="Calibri"/>
              </a:rPr>
              <a:t>της </a:t>
            </a:r>
            <a:r>
              <a:rPr sz="800" spc="55" dirty="0">
                <a:latin typeface="Calibri"/>
                <a:cs typeface="Calibri"/>
              </a:rPr>
              <a:t>επίγνωσης </a:t>
            </a:r>
            <a:r>
              <a:rPr sz="800" spc="50" dirty="0">
                <a:latin typeface="Calibri"/>
                <a:cs typeface="Calibri"/>
              </a:rPr>
              <a:t>της </a:t>
            </a:r>
            <a:r>
              <a:rPr sz="800" spc="55" dirty="0">
                <a:latin typeface="Calibri"/>
                <a:cs typeface="Calibri"/>
              </a:rPr>
              <a:t>κατάστασης στον </a:t>
            </a:r>
            <a:r>
              <a:rPr sz="800" spc="60" dirty="0">
                <a:latin typeface="Calibri"/>
                <a:cs typeface="Calibri"/>
              </a:rPr>
              <a:t>κυβερνοχώρο των </a:t>
            </a:r>
            <a:r>
              <a:rPr sz="800" spc="65" dirty="0">
                <a:latin typeface="Calibri"/>
                <a:cs typeface="Calibri"/>
              </a:rPr>
              <a:t>ανθρώπων </a:t>
            </a:r>
            <a:r>
              <a:rPr sz="800" spc="45" dirty="0">
                <a:latin typeface="Calibri"/>
                <a:cs typeface="Calibri"/>
              </a:rPr>
              <a:t>στις </a:t>
            </a:r>
            <a:r>
              <a:rPr sz="800" spc="50" dirty="0">
                <a:latin typeface="Calibri"/>
                <a:cs typeface="Calibri"/>
              </a:rPr>
              <a:t>επιθέσεις κοινωνικής </a:t>
            </a:r>
            <a:r>
              <a:rPr sz="800" spc="55" dirty="0">
                <a:latin typeface="Calibri"/>
                <a:cs typeface="Calibri"/>
              </a:rPr>
              <a:t> μηχανικής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κυβερνοχώρο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τομέα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ναυτιλίας.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Mersin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University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Journal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of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Maritime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Faculty/School.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Σύνδεσμος</a:t>
            </a:r>
            <a:endParaRPr sz="800">
              <a:latin typeface="Calibri"/>
              <a:cs typeface="Calibri"/>
            </a:endParaRPr>
          </a:p>
          <a:p>
            <a:pPr marL="241300" marR="1657985" indent="-228600">
              <a:lnSpc>
                <a:spcPct val="123500"/>
              </a:lnSpc>
              <a:spcBef>
                <a:spcPts val="295"/>
              </a:spcBef>
              <a:buClr>
                <a:srgbClr val="FFB800"/>
              </a:buClr>
              <a:buSzPct val="137500"/>
              <a:buAutoNum type="arabicPeriod"/>
              <a:tabLst>
                <a:tab pos="240665" algn="l"/>
              </a:tabLst>
            </a:pPr>
            <a:r>
              <a:rPr sz="800" spc="50" dirty="0">
                <a:latin typeface="Calibri"/>
                <a:cs typeface="Calibri"/>
              </a:rPr>
              <a:t>Akpan,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F.,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Bendiab,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G.,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Shiaeles,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SKaramperidis,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S.,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80" dirty="0">
                <a:latin typeface="Calibri"/>
                <a:cs typeface="Calibri"/>
              </a:rPr>
              <a:t>&amp;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Michaloliakos,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M(2022).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Κυβερνοασφάλεια </a:t>
            </a:r>
            <a:r>
              <a:rPr sz="800" spc="5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Προκλήσεις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στον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ναυτιλιακό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τομέα.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Δίκτυο,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2,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123-138.</a:t>
            </a:r>
            <a:endParaRPr sz="800">
              <a:latin typeface="Calibri"/>
              <a:cs typeface="Calibri"/>
            </a:endParaRPr>
          </a:p>
          <a:p>
            <a:pPr marL="241300" marR="139065" indent="-228600">
              <a:lnSpc>
                <a:spcPct val="93900"/>
              </a:lnSpc>
              <a:spcBef>
                <a:spcPts val="710"/>
              </a:spcBef>
              <a:buClr>
                <a:srgbClr val="FFB800"/>
              </a:buClr>
              <a:buSzPct val="137500"/>
              <a:buAutoNum type="arabicPeriod"/>
              <a:tabLst>
                <a:tab pos="241300" algn="l"/>
              </a:tabLst>
            </a:pPr>
            <a:r>
              <a:rPr sz="800" spc="45" dirty="0">
                <a:latin typeface="Calibri"/>
                <a:cs typeface="Calibri"/>
              </a:rPr>
              <a:t>Endsley,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M.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R.,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80" dirty="0">
                <a:latin typeface="Calibri"/>
                <a:cs typeface="Calibri"/>
              </a:rPr>
              <a:t>&amp;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Jones,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D.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G.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(2024).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Σχεδιασμός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προσανατολισμένος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στην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επίγνωση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κατάστασης: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Κοιτάξτε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μελλοντικές </a:t>
            </a:r>
            <a:r>
              <a:rPr sz="800" spc="5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κατευθύνσεις.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International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Journal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of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Interaction,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1-18.</a:t>
            </a:r>
            <a:endParaRPr sz="800">
              <a:latin typeface="Calibri"/>
              <a:cs typeface="Calibri"/>
            </a:endParaRPr>
          </a:p>
          <a:p>
            <a:pPr marL="241300" marR="690880" indent="-228600">
              <a:lnSpc>
                <a:spcPct val="93900"/>
              </a:lnSpc>
              <a:spcBef>
                <a:spcPts val="660"/>
              </a:spcBef>
              <a:buClr>
                <a:srgbClr val="FFB800"/>
              </a:buClr>
              <a:buSzPct val="137500"/>
              <a:buAutoNum type="arabicPeriod"/>
              <a:tabLst>
                <a:tab pos="241300" algn="l"/>
              </a:tabLst>
            </a:pPr>
            <a:r>
              <a:rPr sz="800" spc="50" dirty="0">
                <a:latin typeface="Calibri"/>
                <a:cs typeface="Calibri"/>
              </a:rPr>
              <a:t>Thackray,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H.,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McAlaney,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JDogan,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H.,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Taylor,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J.,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80" dirty="0">
                <a:latin typeface="Calibri"/>
                <a:cs typeface="Calibri"/>
              </a:rPr>
              <a:t>&amp;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RichardsonC.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(2016).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Social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Psychology: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Ψυχολογία: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Ένα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ανεπαρκώς </a:t>
            </a:r>
            <a:r>
              <a:rPr sz="800" spc="-16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χρησιμοποιούμενο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εργαλείο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στην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ασφάλεια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στον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κυβερνοχώρο.</a:t>
            </a:r>
            <a:endParaRPr sz="800">
              <a:latin typeface="Calibri"/>
              <a:cs typeface="Calibri"/>
            </a:endParaRPr>
          </a:p>
          <a:p>
            <a:pPr marL="241300" marR="308610" indent="-228600">
              <a:lnSpc>
                <a:spcPct val="93900"/>
              </a:lnSpc>
              <a:spcBef>
                <a:spcPts val="665"/>
              </a:spcBef>
              <a:buClr>
                <a:srgbClr val="FFB800"/>
              </a:buClr>
              <a:buSzPct val="137500"/>
              <a:buAutoNum type="arabicPeriod"/>
              <a:tabLst>
                <a:tab pos="241300" algn="l"/>
              </a:tabLst>
            </a:pPr>
            <a:r>
              <a:rPr sz="800" spc="70" dirty="0">
                <a:latin typeface="Calibri"/>
                <a:cs typeface="Calibri"/>
              </a:rPr>
              <a:t>Knox,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B.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J., </a:t>
            </a:r>
            <a:r>
              <a:rPr sz="800" spc="70" dirty="0">
                <a:latin typeface="Calibri"/>
                <a:cs typeface="Calibri"/>
              </a:rPr>
              <a:t>LugoR.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G.,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110" dirty="0">
                <a:latin typeface="Calibri"/>
                <a:cs typeface="Calibri"/>
              </a:rPr>
              <a:t>&amp;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Sütterlin,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S.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(2019).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100" dirty="0">
                <a:latin typeface="Calibri"/>
                <a:cs typeface="Calibri"/>
              </a:rPr>
              <a:t>Η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αναγνώριση</a:t>
            </a:r>
            <a:r>
              <a:rPr sz="800" spc="50" dirty="0">
                <a:latin typeface="Calibri"/>
                <a:cs typeface="Calibri"/>
              </a:rPr>
              <a:t> </a:t>
            </a:r>
            <a:r>
              <a:rPr sz="800" spc="85" dirty="0">
                <a:latin typeface="Calibri"/>
                <a:cs typeface="Calibri"/>
              </a:rPr>
              <a:t>ως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ανθρώπινος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παράγοντας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στην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εκπαιδευτική</a:t>
            </a:r>
            <a:r>
              <a:rPr sz="800" spc="5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στρατιωτική </a:t>
            </a:r>
            <a:r>
              <a:rPr sz="800" spc="-165" dirty="0">
                <a:latin typeface="Calibri"/>
                <a:cs typeface="Calibri"/>
              </a:rPr>
              <a:t> </a:t>
            </a:r>
            <a:r>
              <a:rPr sz="800" spc="80" dirty="0">
                <a:latin typeface="Calibri"/>
                <a:cs typeface="Calibri"/>
              </a:rPr>
              <a:t>άμυνα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στον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κυβερνοχώρο.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IFAC-PapersOnLine,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52(19),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163-168.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77587" y="534638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Calibri"/>
                <a:cs typeface="Calibri"/>
              </a:rPr>
              <a:t>5</a:t>
            </a:r>
            <a:r>
              <a:rPr sz="800" spc="40" dirty="0"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5369" y="5507672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latin typeface="Calibri"/>
                <a:cs typeface="Calibri"/>
              </a:rPr>
              <a:t>ΟΝΟΜΑ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ΕΚΠΑΙΔΕΥΤΙΚΉΣ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ΕΝΌΤΗΤΑΣ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CSP: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ΤΟΜΈΑ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164387" y="0"/>
            <a:ext cx="5027930" cy="6858000"/>
            <a:chOff x="7164387" y="0"/>
            <a:chExt cx="5027930" cy="6858000"/>
          </a:xfrm>
        </p:grpSpPr>
        <p:sp>
          <p:nvSpPr>
            <p:cNvPr id="9" name="object 9"/>
            <p:cNvSpPr/>
            <p:nvPr/>
          </p:nvSpPr>
          <p:spPr>
            <a:xfrm>
              <a:off x="7894002" y="5207634"/>
              <a:ext cx="757555" cy="1644650"/>
            </a:xfrm>
            <a:custGeom>
              <a:avLst/>
              <a:gdLst/>
              <a:ahLst/>
              <a:cxnLst/>
              <a:rect l="l" t="t" r="r" b="b"/>
              <a:pathLst>
                <a:path w="757554" h="1644650">
                  <a:moveTo>
                    <a:pt x="579119" y="0"/>
                  </a:moveTo>
                  <a:lnTo>
                    <a:pt x="533082" y="6350"/>
                  </a:lnTo>
                  <a:lnTo>
                    <a:pt x="490537" y="24129"/>
                  </a:lnTo>
                  <a:lnTo>
                    <a:pt x="454025" y="52387"/>
                  </a:lnTo>
                  <a:lnTo>
                    <a:pt x="425767" y="89534"/>
                  </a:lnTo>
                  <a:lnTo>
                    <a:pt x="407034" y="134302"/>
                  </a:lnTo>
                  <a:lnTo>
                    <a:pt x="0" y="1644332"/>
                  </a:lnTo>
                  <a:lnTo>
                    <a:pt x="26352" y="1644332"/>
                  </a:lnTo>
                  <a:lnTo>
                    <a:pt x="430847" y="140969"/>
                  </a:lnTo>
                  <a:lnTo>
                    <a:pt x="450850" y="95249"/>
                  </a:lnTo>
                  <a:lnTo>
                    <a:pt x="482917" y="59372"/>
                  </a:lnTo>
                  <a:lnTo>
                    <a:pt x="523875" y="35559"/>
                  </a:lnTo>
                  <a:lnTo>
                    <a:pt x="570547" y="25399"/>
                  </a:lnTo>
                  <a:lnTo>
                    <a:pt x="663698" y="25399"/>
                  </a:lnTo>
                  <a:lnTo>
                    <a:pt x="625792" y="6350"/>
                  </a:lnTo>
                  <a:lnTo>
                    <a:pt x="579119" y="0"/>
                  </a:lnTo>
                  <a:close/>
                </a:path>
                <a:path w="757554" h="1644650">
                  <a:moveTo>
                    <a:pt x="663698" y="25399"/>
                  </a:moveTo>
                  <a:lnTo>
                    <a:pt x="570547" y="25399"/>
                  </a:lnTo>
                  <a:lnTo>
                    <a:pt x="619442" y="30797"/>
                  </a:lnTo>
                  <a:lnTo>
                    <a:pt x="673417" y="57467"/>
                  </a:lnTo>
                  <a:lnTo>
                    <a:pt x="712469" y="103822"/>
                  </a:lnTo>
                  <a:lnTo>
                    <a:pt x="731837" y="161289"/>
                  </a:lnTo>
                  <a:lnTo>
                    <a:pt x="732789" y="192087"/>
                  </a:lnTo>
                  <a:lnTo>
                    <a:pt x="727392" y="222884"/>
                  </a:lnTo>
                  <a:lnTo>
                    <a:pt x="344169" y="1644332"/>
                  </a:lnTo>
                  <a:lnTo>
                    <a:pt x="370522" y="1644332"/>
                  </a:lnTo>
                  <a:lnTo>
                    <a:pt x="751522" y="229234"/>
                  </a:lnTo>
                  <a:lnTo>
                    <a:pt x="757237" y="193674"/>
                  </a:lnTo>
                  <a:lnTo>
                    <a:pt x="756284" y="158114"/>
                  </a:lnTo>
                  <a:lnTo>
                    <a:pt x="733742" y="90804"/>
                  </a:lnTo>
                  <a:lnTo>
                    <a:pt x="687704" y="37464"/>
                  </a:lnTo>
                  <a:lnTo>
                    <a:pt x="663698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71079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8129" y="1517332"/>
                  </a:moveTo>
                  <a:lnTo>
                    <a:pt x="1500822" y="1524000"/>
                  </a:lnTo>
                  <a:lnTo>
                    <a:pt x="1457325" y="1542097"/>
                  </a:lnTo>
                  <a:lnTo>
                    <a:pt x="1419542" y="1570354"/>
                  </a:lnTo>
                  <a:lnTo>
                    <a:pt x="1390332" y="1608137"/>
                  </a:lnTo>
                  <a:lnTo>
                    <a:pt x="1371600" y="1653539"/>
                  </a:lnTo>
                  <a:lnTo>
                    <a:pt x="976947" y="3108642"/>
                  </a:lnTo>
                  <a:lnTo>
                    <a:pt x="4127" y="6844665"/>
                  </a:lnTo>
                  <a:lnTo>
                    <a:pt x="317" y="6857365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6262"/>
                  </a:lnTo>
                  <a:lnTo>
                    <a:pt x="1397000" y="1661160"/>
                  </a:lnTo>
                  <a:lnTo>
                    <a:pt x="1418272" y="1615122"/>
                  </a:lnTo>
                  <a:lnTo>
                    <a:pt x="1451610" y="1578927"/>
                  </a:lnTo>
                  <a:lnTo>
                    <a:pt x="1493837" y="1554797"/>
                  </a:lnTo>
                  <a:lnTo>
                    <a:pt x="1541779" y="1544002"/>
                  </a:lnTo>
                  <a:lnTo>
                    <a:pt x="1643697" y="1544002"/>
                  </a:lnTo>
                  <a:lnTo>
                    <a:pt x="1631632" y="1536700"/>
                  </a:lnTo>
                  <a:lnTo>
                    <a:pt x="1597025" y="1524000"/>
                  </a:lnTo>
                  <a:lnTo>
                    <a:pt x="1548129" y="1517332"/>
                  </a:lnTo>
                  <a:close/>
                </a:path>
                <a:path w="2556509" h="6858000">
                  <a:moveTo>
                    <a:pt x="1643697" y="1544002"/>
                  </a:moveTo>
                  <a:lnTo>
                    <a:pt x="1541779" y="1544002"/>
                  </a:lnTo>
                  <a:lnTo>
                    <a:pt x="1591945" y="1549400"/>
                  </a:lnTo>
                  <a:lnTo>
                    <a:pt x="1621154" y="1560512"/>
                  </a:lnTo>
                  <a:lnTo>
                    <a:pt x="1669732" y="1597660"/>
                  </a:lnTo>
                  <a:lnTo>
                    <a:pt x="1700529" y="1651635"/>
                  </a:lnTo>
                  <a:lnTo>
                    <a:pt x="1708150" y="1712595"/>
                  </a:lnTo>
                  <a:lnTo>
                    <a:pt x="1702752" y="1744027"/>
                  </a:lnTo>
                  <a:lnTo>
                    <a:pt x="1443037" y="2701607"/>
                  </a:lnTo>
                  <a:lnTo>
                    <a:pt x="1436687" y="2750502"/>
                  </a:lnTo>
                  <a:lnTo>
                    <a:pt x="1443037" y="2797810"/>
                  </a:lnTo>
                  <a:lnTo>
                    <a:pt x="1461135" y="2841307"/>
                  </a:lnTo>
                  <a:lnTo>
                    <a:pt x="1489710" y="2879090"/>
                  </a:lnTo>
                  <a:lnTo>
                    <a:pt x="1527492" y="2908300"/>
                  </a:lnTo>
                  <a:lnTo>
                    <a:pt x="1572895" y="2926715"/>
                  </a:lnTo>
                  <a:lnTo>
                    <a:pt x="1624965" y="2933065"/>
                  </a:lnTo>
                  <a:lnTo>
                    <a:pt x="1675129" y="2924810"/>
                  </a:lnTo>
                  <a:lnTo>
                    <a:pt x="1710372" y="2908300"/>
                  </a:lnTo>
                  <a:lnTo>
                    <a:pt x="1623695" y="2908300"/>
                  </a:lnTo>
                  <a:lnTo>
                    <a:pt x="1579245" y="2902585"/>
                  </a:lnTo>
                  <a:lnTo>
                    <a:pt x="1533207" y="2881629"/>
                  </a:lnTo>
                  <a:lnTo>
                    <a:pt x="1497012" y="2848292"/>
                  </a:lnTo>
                  <a:lnTo>
                    <a:pt x="1472565" y="2806065"/>
                  </a:lnTo>
                  <a:lnTo>
                    <a:pt x="1462087" y="2758440"/>
                  </a:lnTo>
                  <a:lnTo>
                    <a:pt x="1467167" y="2707957"/>
                  </a:lnTo>
                  <a:lnTo>
                    <a:pt x="1726882" y="1750377"/>
                  </a:lnTo>
                  <a:lnTo>
                    <a:pt x="1732915" y="1714500"/>
                  </a:lnTo>
                  <a:lnTo>
                    <a:pt x="1731962" y="1681479"/>
                  </a:lnTo>
                  <a:lnTo>
                    <a:pt x="1731962" y="1678939"/>
                  </a:lnTo>
                  <a:lnTo>
                    <a:pt x="1724025" y="1643697"/>
                  </a:lnTo>
                  <a:lnTo>
                    <a:pt x="1709102" y="1610360"/>
                  </a:lnTo>
                  <a:lnTo>
                    <a:pt x="1688147" y="1580514"/>
                  </a:lnTo>
                  <a:lnTo>
                    <a:pt x="1662112" y="1555750"/>
                  </a:lnTo>
                  <a:lnTo>
                    <a:pt x="1643697" y="1544002"/>
                  </a:lnTo>
                  <a:close/>
                </a:path>
                <a:path w="2556509" h="6858000">
                  <a:moveTo>
                    <a:pt x="2556510" y="0"/>
                  </a:moveTo>
                  <a:lnTo>
                    <a:pt x="2529204" y="0"/>
                  </a:lnTo>
                  <a:lnTo>
                    <a:pt x="2106209" y="1542097"/>
                  </a:lnTo>
                  <a:lnTo>
                    <a:pt x="1764029" y="2817495"/>
                  </a:lnTo>
                  <a:lnTo>
                    <a:pt x="1738947" y="2855277"/>
                  </a:lnTo>
                  <a:lnTo>
                    <a:pt x="1705927" y="2883535"/>
                  </a:lnTo>
                  <a:lnTo>
                    <a:pt x="1666557" y="2901632"/>
                  </a:lnTo>
                  <a:lnTo>
                    <a:pt x="1623695" y="2908300"/>
                  </a:lnTo>
                  <a:lnTo>
                    <a:pt x="1710372" y="2908300"/>
                  </a:lnTo>
                  <a:lnTo>
                    <a:pt x="1720850" y="2903537"/>
                  </a:lnTo>
                  <a:lnTo>
                    <a:pt x="1759267" y="2870200"/>
                  </a:lnTo>
                  <a:lnTo>
                    <a:pt x="1788160" y="2826385"/>
                  </a:lnTo>
                  <a:lnTo>
                    <a:pt x="1788160" y="2825115"/>
                  </a:lnTo>
                  <a:lnTo>
                    <a:pt x="2130742" y="1548129"/>
                  </a:lnTo>
                  <a:lnTo>
                    <a:pt x="255651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754"/>
              <a:ext cx="3293427" cy="6111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4387" y="0"/>
              <a:ext cx="5027612" cy="68579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02232" y="6320154"/>
              <a:ext cx="3293427" cy="5378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93509" y="33019"/>
            <a:ext cx="5347335" cy="6819900"/>
          </a:xfrm>
          <a:custGeom>
            <a:avLst/>
            <a:gdLst/>
            <a:ahLst/>
            <a:cxnLst/>
            <a:rect l="l" t="t" r="r" b="b"/>
            <a:pathLst>
              <a:path w="5347334" h="6819900">
                <a:moveTo>
                  <a:pt x="5347335" y="0"/>
                </a:moveTo>
                <a:lnTo>
                  <a:pt x="1917382" y="0"/>
                </a:lnTo>
                <a:lnTo>
                  <a:pt x="0" y="6819582"/>
                </a:lnTo>
                <a:lnTo>
                  <a:pt x="3429952" y="6819582"/>
                </a:lnTo>
                <a:lnTo>
                  <a:pt x="5347335" y="0"/>
                </a:lnTo>
                <a:close/>
              </a:path>
            </a:pathLst>
          </a:custGeom>
          <a:solidFill>
            <a:srgbClr val="FFB800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444047" y="4444"/>
            <a:ext cx="2545080" cy="6847205"/>
            <a:chOff x="4444047" y="4444"/>
            <a:chExt cx="2545080" cy="6847205"/>
          </a:xfrm>
        </p:grpSpPr>
        <p:sp>
          <p:nvSpPr>
            <p:cNvPr id="5" name="object 5"/>
            <p:cNvSpPr/>
            <p:nvPr/>
          </p:nvSpPr>
          <p:spPr>
            <a:xfrm>
              <a:off x="5451474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44047" y="4444"/>
              <a:ext cx="2545080" cy="6838315"/>
            </a:xfrm>
            <a:custGeom>
              <a:avLst/>
              <a:gdLst/>
              <a:ahLst/>
              <a:cxnLst/>
              <a:rect l="l" t="t" r="r" b="b"/>
              <a:pathLst>
                <a:path w="2545079" h="6838315">
                  <a:moveTo>
                    <a:pt x="1321435" y="2283459"/>
                  </a:moveTo>
                  <a:lnTo>
                    <a:pt x="1271587" y="2291715"/>
                  </a:lnTo>
                  <a:lnTo>
                    <a:pt x="1226185" y="2312669"/>
                  </a:lnTo>
                  <a:lnTo>
                    <a:pt x="1187767" y="2345690"/>
                  </a:lnTo>
                  <a:lnTo>
                    <a:pt x="1159510" y="2389504"/>
                  </a:lnTo>
                  <a:lnTo>
                    <a:pt x="1159510" y="2390775"/>
                  </a:lnTo>
                  <a:lnTo>
                    <a:pt x="819150" y="3659187"/>
                  </a:lnTo>
                  <a:lnTo>
                    <a:pt x="0" y="6837045"/>
                  </a:lnTo>
                  <a:lnTo>
                    <a:pt x="6667" y="6837680"/>
                  </a:lnTo>
                  <a:lnTo>
                    <a:pt x="20954" y="6838314"/>
                  </a:lnTo>
                  <a:lnTo>
                    <a:pt x="26669" y="6838314"/>
                  </a:lnTo>
                  <a:lnTo>
                    <a:pt x="843365" y="3665219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4"/>
                  </a:lnTo>
                  <a:lnTo>
                    <a:pt x="1279842" y="2314575"/>
                  </a:lnTo>
                  <a:lnTo>
                    <a:pt x="1322704" y="2307907"/>
                  </a:lnTo>
                  <a:lnTo>
                    <a:pt x="1417637" y="2307907"/>
                  </a:lnTo>
                  <a:lnTo>
                    <a:pt x="1372869" y="2289492"/>
                  </a:lnTo>
                  <a:lnTo>
                    <a:pt x="1321435" y="2283459"/>
                  </a:lnTo>
                  <a:close/>
                </a:path>
                <a:path w="2545079" h="6838315">
                  <a:moveTo>
                    <a:pt x="1417637" y="2307907"/>
                  </a:moveTo>
                  <a:lnTo>
                    <a:pt x="1322704" y="2307907"/>
                  </a:lnTo>
                  <a:lnTo>
                    <a:pt x="1366837" y="2313622"/>
                  </a:lnTo>
                  <a:lnTo>
                    <a:pt x="1412557" y="2334259"/>
                  </a:lnTo>
                  <a:lnTo>
                    <a:pt x="1448435" y="2367279"/>
                  </a:lnTo>
                  <a:lnTo>
                    <a:pt x="1472564" y="2409190"/>
                  </a:lnTo>
                  <a:lnTo>
                    <a:pt x="1483042" y="2456815"/>
                  </a:lnTo>
                  <a:lnTo>
                    <a:pt x="1477962" y="2506979"/>
                  </a:lnTo>
                  <a:lnTo>
                    <a:pt x="1220152" y="3458209"/>
                  </a:lnTo>
                  <a:lnTo>
                    <a:pt x="1214119" y="3493769"/>
                  </a:lnTo>
                  <a:lnTo>
                    <a:pt x="1223010" y="3563937"/>
                  </a:lnTo>
                  <a:lnTo>
                    <a:pt x="1258569" y="3627119"/>
                  </a:lnTo>
                  <a:lnTo>
                    <a:pt x="1314767" y="3670300"/>
                  </a:lnTo>
                  <a:lnTo>
                    <a:pt x="1397635" y="3689667"/>
                  </a:lnTo>
                  <a:lnTo>
                    <a:pt x="1444625" y="3683000"/>
                  </a:lnTo>
                  <a:lnTo>
                    <a:pt x="1487804" y="3665219"/>
                  </a:lnTo>
                  <a:lnTo>
                    <a:pt x="1490662" y="3662997"/>
                  </a:lnTo>
                  <a:lnTo>
                    <a:pt x="1403985" y="3662997"/>
                  </a:lnTo>
                  <a:lnTo>
                    <a:pt x="1354137" y="3657917"/>
                  </a:lnTo>
                  <a:lnTo>
                    <a:pt x="1299210" y="3630612"/>
                  </a:lnTo>
                  <a:lnTo>
                    <a:pt x="1259204" y="3584575"/>
                  </a:lnTo>
                  <a:lnTo>
                    <a:pt x="1239202" y="3526472"/>
                  </a:lnTo>
                  <a:lnTo>
                    <a:pt x="1238567" y="3495675"/>
                  </a:lnTo>
                  <a:lnTo>
                    <a:pt x="1243964" y="3464559"/>
                  </a:lnTo>
                  <a:lnTo>
                    <a:pt x="1502092" y="2513329"/>
                  </a:lnTo>
                  <a:lnTo>
                    <a:pt x="1508442" y="2464434"/>
                  </a:lnTo>
                  <a:lnTo>
                    <a:pt x="1502092" y="2417444"/>
                  </a:lnTo>
                  <a:lnTo>
                    <a:pt x="1483994" y="2374265"/>
                  </a:lnTo>
                  <a:lnTo>
                    <a:pt x="1455737" y="2337117"/>
                  </a:lnTo>
                  <a:lnTo>
                    <a:pt x="1418272" y="2308225"/>
                  </a:lnTo>
                  <a:lnTo>
                    <a:pt x="1417637" y="2307907"/>
                  </a:lnTo>
                  <a:close/>
                </a:path>
                <a:path w="2545079" h="683831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1215"/>
                  </a:lnTo>
                  <a:lnTo>
                    <a:pt x="1547494" y="3546792"/>
                  </a:lnTo>
                  <a:lnTo>
                    <a:pt x="1526539" y="3592512"/>
                  </a:lnTo>
                  <a:lnTo>
                    <a:pt x="1493519" y="3628390"/>
                  </a:lnTo>
                  <a:lnTo>
                    <a:pt x="1451610" y="3652519"/>
                  </a:lnTo>
                  <a:lnTo>
                    <a:pt x="1403985" y="3662997"/>
                  </a:lnTo>
                  <a:lnTo>
                    <a:pt x="1490662" y="3662997"/>
                  </a:lnTo>
                  <a:lnTo>
                    <a:pt x="1525269" y="3636962"/>
                  </a:lnTo>
                  <a:lnTo>
                    <a:pt x="1554162" y="3599497"/>
                  </a:lnTo>
                  <a:lnTo>
                    <a:pt x="1572894" y="3554412"/>
                  </a:lnTo>
                  <a:lnTo>
                    <a:pt x="1964689" y="2108834"/>
                  </a:lnTo>
                  <a:lnTo>
                    <a:pt x="2539999" y="16509"/>
                  </a:lnTo>
                  <a:lnTo>
                    <a:pt x="2543810" y="3809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832" y="6167437"/>
            <a:ext cx="3293427" cy="61118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784339" cy="685800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49769" y="2182495"/>
            <a:ext cx="3886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240" dirty="0">
                <a:solidFill>
                  <a:srgbClr val="FFB800"/>
                </a:solidFill>
              </a:rPr>
              <a:t>Σας</a:t>
            </a:r>
            <a:r>
              <a:rPr sz="4500" spc="140" dirty="0">
                <a:solidFill>
                  <a:srgbClr val="FFB800"/>
                </a:solidFill>
              </a:rPr>
              <a:t> </a:t>
            </a:r>
            <a:r>
              <a:rPr sz="4500" spc="265" dirty="0">
                <a:solidFill>
                  <a:srgbClr val="FFB800"/>
                </a:solidFill>
              </a:rPr>
              <a:t>ευχαριστώ</a:t>
            </a:r>
            <a:endParaRPr sz="4500"/>
          </a:p>
        </p:txBody>
      </p:sp>
      <p:sp>
        <p:nvSpPr>
          <p:cNvPr id="10" name="object 10"/>
          <p:cNvSpPr txBox="1"/>
          <p:nvPr/>
        </p:nvSpPr>
        <p:spPr>
          <a:xfrm>
            <a:off x="7049769" y="3760152"/>
            <a:ext cx="415925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125" dirty="0">
                <a:solidFill>
                  <a:srgbClr val="FFFFFF"/>
                </a:solidFill>
                <a:latin typeface="Calibri"/>
                <a:cs typeface="Calibri"/>
              </a:rPr>
              <a:t>Παρακαλούμε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Calibri"/>
                <a:cs typeface="Calibri"/>
              </a:rPr>
              <a:t>στείλτε</a:t>
            </a:r>
            <a:r>
              <a:rPr sz="12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10" dirty="0">
                <a:solidFill>
                  <a:srgbClr val="FFFFFF"/>
                </a:solidFill>
                <a:latin typeface="Calibri"/>
                <a:cs typeface="Calibri"/>
              </a:rPr>
              <a:t>τυχόν</a:t>
            </a:r>
            <a:r>
              <a:rPr sz="12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10" dirty="0">
                <a:solidFill>
                  <a:srgbClr val="FFFFFF"/>
                </a:solidFill>
                <a:latin typeface="Calibri"/>
                <a:cs typeface="Calibri"/>
              </a:rPr>
              <a:t>ερωτήσεις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10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2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5" dirty="0">
                <a:solidFill>
                  <a:srgbClr val="FFFFFF"/>
                </a:solidFill>
                <a:latin typeface="Calibri"/>
                <a:cs typeface="Calibri"/>
              </a:rPr>
              <a:t>διεύθυνση: </a:t>
            </a:r>
            <a:r>
              <a:rPr sz="1200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u="sng" spc="9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Ricardo.Lugo@taltec</a:t>
            </a:r>
            <a:r>
              <a:rPr sz="1200" u="sng" spc="9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h.ee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207" y="0"/>
            <a:ext cx="6033770" cy="6858000"/>
            <a:chOff x="9207" y="0"/>
            <a:chExt cx="6033770" cy="6858000"/>
          </a:xfrm>
        </p:grpSpPr>
        <p:sp>
          <p:nvSpPr>
            <p:cNvPr id="4" name="object 4"/>
            <p:cNvSpPr/>
            <p:nvPr/>
          </p:nvSpPr>
          <p:spPr>
            <a:xfrm>
              <a:off x="4495799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7" y="0"/>
              <a:ext cx="6033452" cy="68580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504815"/>
            <a:ext cx="3293427" cy="61118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28079" y="271779"/>
            <a:ext cx="2727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75" dirty="0">
                <a:solidFill>
                  <a:srgbClr val="FFB800"/>
                </a:solidFill>
              </a:rPr>
              <a:t>Θέματα</a:t>
            </a:r>
            <a:r>
              <a:rPr sz="2400" spc="-70" dirty="0">
                <a:solidFill>
                  <a:srgbClr val="FFB800"/>
                </a:solidFill>
              </a:rPr>
              <a:t> </a:t>
            </a:r>
            <a:r>
              <a:rPr sz="2400" spc="105" dirty="0">
                <a:solidFill>
                  <a:srgbClr val="FFB800"/>
                </a:solidFill>
              </a:rPr>
              <a:t>κατάρτισης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902969" y="1092200"/>
            <a:ext cx="10680065" cy="3950312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5231130" marR="1123950" indent="-274955">
              <a:lnSpc>
                <a:spcPts val="2400"/>
              </a:lnSpc>
              <a:spcBef>
                <a:spcPts val="28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5229860" algn="l"/>
              </a:tabLst>
            </a:pP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Εισαγωγή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ανθρώπινες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πτυχές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0" dirty="0">
                <a:solidFill>
                  <a:srgbClr val="FFFFFF"/>
                </a:solidFill>
                <a:latin typeface="Calibri"/>
                <a:cs typeface="Calibri"/>
              </a:rPr>
              <a:t>ενέργειας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Τομέας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endParaRPr sz="1500" dirty="0">
              <a:latin typeface="Calibri"/>
              <a:cs typeface="Calibri"/>
            </a:endParaRPr>
          </a:p>
          <a:p>
            <a:pPr marL="5231130" marR="1195070" indent="-274320">
              <a:lnSpc>
                <a:spcPct val="92200"/>
              </a:lnSpc>
              <a:spcBef>
                <a:spcPts val="102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5231130" algn="l"/>
              </a:tabLst>
            </a:pP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Ψυχολογικοί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κοινωνικοί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ενεργειακού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endParaRPr sz="1500" dirty="0">
              <a:latin typeface="Calibri"/>
              <a:cs typeface="Calibri"/>
            </a:endParaRPr>
          </a:p>
          <a:p>
            <a:pPr marL="5231130" marR="1022985" indent="-274320">
              <a:lnSpc>
                <a:spcPct val="92200"/>
              </a:lnSpc>
              <a:spcBef>
                <a:spcPts val="111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5231130" algn="l"/>
              </a:tabLst>
            </a:pP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Ευπάθεια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0" dirty="0">
                <a:solidFill>
                  <a:srgbClr val="FFFFFF"/>
                </a:solidFill>
                <a:latin typeface="Calibri"/>
                <a:cs typeface="Calibri"/>
              </a:rPr>
              <a:t>ανθρώπων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ενεργειακού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endParaRPr sz="1500" dirty="0">
              <a:latin typeface="Calibri"/>
              <a:cs typeface="Calibri"/>
            </a:endParaRPr>
          </a:p>
          <a:p>
            <a:pPr marL="5231130" marR="5080" indent="-274320">
              <a:lnSpc>
                <a:spcPct val="92200"/>
              </a:lnSpc>
              <a:spcBef>
                <a:spcPts val="112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5231130" algn="l"/>
              </a:tabLst>
            </a:pP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Οργανωσιακή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κουλτούρα,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επικοινωνία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1500" dirty="0">
              <a:latin typeface="Calibri"/>
              <a:cs typeface="Calibri"/>
            </a:endParaRPr>
          </a:p>
          <a:p>
            <a:pPr marL="5231130" marR="2078989" indent="-274955">
              <a:lnSpc>
                <a:spcPct val="120900"/>
              </a:lnSpc>
              <a:spcBef>
                <a:spcPts val="72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5229860" algn="l"/>
              </a:tabLst>
            </a:pP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Επικοινωνία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συνεργασία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μεταξύ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Τομείς</a:t>
            </a:r>
            <a:endParaRPr sz="1500" dirty="0">
              <a:latin typeface="Calibri"/>
              <a:cs typeface="Calibri"/>
            </a:endParaRPr>
          </a:p>
          <a:p>
            <a:pPr marL="5231130" marR="531495" indent="-274320">
              <a:lnSpc>
                <a:spcPct val="92200"/>
              </a:lnSpc>
              <a:spcBef>
                <a:spcPts val="119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5231130" algn="l"/>
              </a:tabLst>
            </a:pPr>
            <a:r>
              <a:rPr sz="1500" spc="170" dirty="0">
                <a:solidFill>
                  <a:srgbClr val="FFFFFF"/>
                </a:solidFill>
                <a:latin typeface="Calibri"/>
                <a:cs typeface="Calibri"/>
              </a:rPr>
              <a:t>Λήψη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65" dirty="0">
                <a:solidFill>
                  <a:srgbClr val="FFFFFF"/>
                </a:solidFill>
                <a:latin typeface="Calibri"/>
                <a:cs typeface="Calibri"/>
              </a:rPr>
              <a:t>αποφάσεων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στρατηγικό,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επιχειρησιακό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500" spc="-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τακτικό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επίπεδο</a:t>
            </a: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har char="o"/>
            </a:pPr>
            <a:endParaRPr sz="1250" dirty="0">
              <a:latin typeface="Calibri"/>
              <a:cs typeface="Calibri"/>
            </a:endParaRPr>
          </a:p>
          <a:p>
            <a:pPr marL="12700">
              <a:lnSpc>
                <a:spcPts val="450"/>
              </a:lnSpc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98359" y="329247"/>
            <a:ext cx="3773170" cy="26670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400"/>
              </a:spcBef>
            </a:pPr>
            <a:r>
              <a:rPr sz="3600" spc="155" dirty="0">
                <a:latin typeface="Calibri"/>
                <a:cs typeface="Calibri"/>
              </a:rPr>
              <a:t>Ουσιώδεις αρχές </a:t>
            </a:r>
            <a:r>
              <a:rPr sz="3600" spc="160" dirty="0">
                <a:latin typeface="Calibri"/>
                <a:cs typeface="Calibri"/>
              </a:rPr>
              <a:t> </a:t>
            </a:r>
            <a:r>
              <a:rPr sz="3600" spc="140" dirty="0">
                <a:latin typeface="Calibri"/>
                <a:cs typeface="Calibri"/>
              </a:rPr>
              <a:t>και</a:t>
            </a:r>
            <a:r>
              <a:rPr sz="3600" spc="95" dirty="0">
                <a:latin typeface="Calibri"/>
                <a:cs typeface="Calibri"/>
              </a:rPr>
              <a:t> </a:t>
            </a:r>
            <a:r>
              <a:rPr sz="3600" spc="145" dirty="0">
                <a:latin typeface="Calibri"/>
                <a:cs typeface="Calibri"/>
              </a:rPr>
              <a:t>διαχείριση</a:t>
            </a:r>
            <a:r>
              <a:rPr sz="3600" spc="105" dirty="0">
                <a:latin typeface="Calibri"/>
                <a:cs typeface="Calibri"/>
              </a:rPr>
              <a:t> </a:t>
            </a:r>
            <a:r>
              <a:rPr sz="3600" spc="150" dirty="0">
                <a:latin typeface="Calibri"/>
                <a:cs typeface="Calibri"/>
              </a:rPr>
              <a:t>της </a:t>
            </a:r>
            <a:r>
              <a:rPr sz="3600" spc="-795" dirty="0">
                <a:latin typeface="Calibri"/>
                <a:cs typeface="Calibri"/>
              </a:rPr>
              <a:t> </a:t>
            </a:r>
            <a:r>
              <a:rPr sz="3600" spc="165" dirty="0">
                <a:latin typeface="Calibri"/>
                <a:cs typeface="Calibri"/>
              </a:rPr>
              <a:t>κυβερνοασφάλει </a:t>
            </a:r>
            <a:r>
              <a:rPr sz="3600" spc="170" dirty="0">
                <a:latin typeface="Calibri"/>
                <a:cs typeface="Calibri"/>
              </a:rPr>
              <a:t> ας </a:t>
            </a:r>
            <a:r>
              <a:rPr sz="3600" spc="155" dirty="0">
                <a:latin typeface="Calibri"/>
                <a:cs typeface="Calibri"/>
              </a:rPr>
              <a:t>για τον </a:t>
            </a:r>
            <a:r>
              <a:rPr sz="3600" spc="165" dirty="0">
                <a:latin typeface="Calibri"/>
                <a:cs typeface="Calibri"/>
              </a:rPr>
              <a:t>τομέα </a:t>
            </a:r>
            <a:r>
              <a:rPr sz="3600" spc="170" dirty="0">
                <a:latin typeface="Calibri"/>
                <a:cs typeface="Calibri"/>
              </a:rPr>
              <a:t> </a:t>
            </a:r>
            <a:r>
              <a:rPr sz="3600" spc="160" dirty="0">
                <a:latin typeface="Calibri"/>
                <a:cs typeface="Calibri"/>
              </a:rPr>
              <a:t>της</a:t>
            </a:r>
            <a:r>
              <a:rPr sz="3600" spc="155" dirty="0">
                <a:latin typeface="Calibri"/>
                <a:cs typeface="Calibri"/>
              </a:rPr>
              <a:t> </a:t>
            </a:r>
            <a:r>
              <a:rPr sz="3600" spc="160" dirty="0">
                <a:latin typeface="Calibri"/>
                <a:cs typeface="Calibri"/>
              </a:rPr>
              <a:t>ενέργειας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7725" y="3194050"/>
            <a:ext cx="3014345" cy="642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50" b="1" spc="305" dirty="0">
                <a:solidFill>
                  <a:srgbClr val="D8791A"/>
                </a:solidFill>
                <a:latin typeface="Calibri"/>
                <a:cs typeface="Calibri"/>
              </a:rPr>
              <a:t>C</a:t>
            </a:r>
            <a:r>
              <a:rPr sz="4050" b="1" spc="275" dirty="0">
                <a:solidFill>
                  <a:srgbClr val="D8791A"/>
                </a:solidFill>
                <a:latin typeface="Calibri"/>
                <a:cs typeface="Calibri"/>
              </a:rPr>
              <a:t>S</a:t>
            </a:r>
            <a:r>
              <a:rPr sz="4050" b="1" spc="310" dirty="0">
                <a:solidFill>
                  <a:srgbClr val="D8791A"/>
                </a:solidFill>
                <a:latin typeface="Calibri"/>
                <a:cs typeface="Calibri"/>
              </a:rPr>
              <a:t>P</a:t>
            </a:r>
            <a:r>
              <a:rPr sz="4050" b="1" spc="295" dirty="0">
                <a:solidFill>
                  <a:srgbClr val="D8791A"/>
                </a:solidFill>
                <a:latin typeface="Calibri"/>
                <a:cs typeface="Calibri"/>
              </a:rPr>
              <a:t>001_</a:t>
            </a:r>
            <a:r>
              <a:rPr sz="4050" b="1" spc="305" dirty="0">
                <a:solidFill>
                  <a:srgbClr val="D8791A"/>
                </a:solidFill>
                <a:latin typeface="Calibri"/>
                <a:cs typeface="Calibri"/>
              </a:rPr>
              <a:t>C</a:t>
            </a:r>
            <a:r>
              <a:rPr sz="4050" b="1" spc="295" dirty="0">
                <a:solidFill>
                  <a:srgbClr val="D8791A"/>
                </a:solidFill>
                <a:latin typeface="Calibri"/>
                <a:cs typeface="Calibri"/>
              </a:rPr>
              <a:t>_</a:t>
            </a:r>
            <a:r>
              <a:rPr sz="4050" b="1" spc="300" dirty="0">
                <a:solidFill>
                  <a:srgbClr val="D8791A"/>
                </a:solidFill>
                <a:latin typeface="Calibri"/>
                <a:cs typeface="Calibri"/>
              </a:rPr>
              <a:t>E</a:t>
            </a:r>
            <a:endParaRPr sz="4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97725" y="4297997"/>
            <a:ext cx="2159635" cy="69224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31100"/>
              </a:lnSpc>
              <a:spcBef>
                <a:spcPts val="110"/>
              </a:spcBef>
            </a:pPr>
            <a:r>
              <a:rPr sz="1200" spc="140" dirty="0">
                <a:latin typeface="Calibri"/>
                <a:cs typeface="Calibri"/>
              </a:rPr>
              <a:t>ΠΑΡΟΥΣ</a:t>
            </a:r>
            <a:r>
              <a:rPr lang="el-GR" sz="1200" spc="140" dirty="0">
                <a:latin typeface="Calibri"/>
                <a:cs typeface="Calibri"/>
              </a:rPr>
              <a:t>Ι</a:t>
            </a:r>
            <a:r>
              <a:rPr sz="1200" spc="140" dirty="0">
                <a:latin typeface="Calibri"/>
                <a:cs typeface="Calibri"/>
              </a:rPr>
              <a:t>ΑΣΗ</a:t>
            </a:r>
            <a:r>
              <a:rPr sz="1200" spc="114" dirty="0">
                <a:latin typeface="Calibri"/>
                <a:cs typeface="Calibri"/>
              </a:rPr>
              <a:t>: </a:t>
            </a:r>
            <a:r>
              <a:rPr sz="1200" spc="120" dirty="0">
                <a:latin typeface="Calibri"/>
                <a:cs typeface="Calibri"/>
              </a:rPr>
              <a:t> </a:t>
            </a:r>
            <a:br>
              <a:rPr lang="el-GR" sz="1200" spc="120" dirty="0">
                <a:latin typeface="Calibri"/>
                <a:cs typeface="Calibri"/>
              </a:rPr>
            </a:br>
            <a:r>
              <a:rPr sz="1200" b="1" spc="135" dirty="0">
                <a:latin typeface="Calibri"/>
                <a:cs typeface="Calibri"/>
              </a:rPr>
              <a:t>ANTONIO</a:t>
            </a:r>
            <a:r>
              <a:rPr sz="1200" b="1" spc="190" dirty="0">
                <a:latin typeface="Calibri"/>
                <a:cs typeface="Calibri"/>
              </a:rPr>
              <a:t> </a:t>
            </a:r>
            <a:r>
              <a:rPr sz="1200" b="1" spc="130" dirty="0">
                <a:latin typeface="Calibri"/>
                <a:cs typeface="Calibri"/>
              </a:rPr>
              <a:t>MUÑOZ </a:t>
            </a:r>
            <a:r>
              <a:rPr sz="1200" b="1" spc="135" dirty="0">
                <a:latin typeface="Calibri"/>
                <a:cs typeface="Calibri"/>
              </a:rPr>
              <a:t> </a:t>
            </a:r>
            <a:r>
              <a:rPr sz="1050" spc="160" dirty="0">
                <a:latin typeface="Calibri"/>
                <a:cs typeface="Calibri"/>
              </a:rPr>
              <a:t>ΠΑΝΕΠΙΣΤΉΜΙΟ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ΤΗΣ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155" dirty="0">
                <a:latin typeface="Calibri"/>
                <a:cs typeface="Calibri"/>
              </a:rPr>
              <a:t>ΜΆΛΑΓΑ,</a:t>
            </a:r>
            <a:endParaRPr sz="10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01765" y="907732"/>
            <a:ext cx="3011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65" dirty="0">
                <a:latin typeface="Calibri"/>
                <a:cs typeface="Calibri"/>
              </a:rPr>
              <a:t>Γνωστοποίηση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01765" y="2081529"/>
            <a:ext cx="5329555" cy="1408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355600" algn="l"/>
              </a:tabLst>
            </a:pPr>
            <a:r>
              <a:rPr sz="1200" i="1" spc="80" dirty="0">
                <a:latin typeface="Calibri"/>
                <a:cs typeface="Calibri"/>
              </a:rPr>
              <a:t>Συγχρηματοδοτείται </a:t>
            </a:r>
            <a:r>
              <a:rPr sz="1200" i="1" spc="95" dirty="0">
                <a:latin typeface="Calibri"/>
                <a:cs typeface="Calibri"/>
              </a:rPr>
              <a:t>από </a:t>
            </a:r>
            <a:r>
              <a:rPr sz="1200" i="1" spc="75" dirty="0">
                <a:latin typeface="Calibri"/>
                <a:cs typeface="Calibri"/>
              </a:rPr>
              <a:t>την </a:t>
            </a:r>
            <a:r>
              <a:rPr sz="1200" i="1" spc="90" dirty="0">
                <a:latin typeface="Calibri"/>
                <a:cs typeface="Calibri"/>
              </a:rPr>
              <a:t>Ευρωπαϊκή </a:t>
            </a:r>
            <a:r>
              <a:rPr sz="1200" i="1" spc="85" dirty="0">
                <a:latin typeface="Calibri"/>
                <a:cs typeface="Calibri"/>
              </a:rPr>
              <a:t>Ένωση. Ωστόσο, </a:t>
            </a:r>
            <a:r>
              <a:rPr sz="1200" i="1" spc="65" dirty="0">
                <a:latin typeface="Calibri"/>
                <a:cs typeface="Calibri"/>
              </a:rPr>
              <a:t>οι </a:t>
            </a:r>
            <a:r>
              <a:rPr sz="1200" i="1" spc="85" dirty="0">
                <a:latin typeface="Calibri"/>
                <a:cs typeface="Calibri"/>
              </a:rPr>
              <a:t>απόψεις </a:t>
            </a:r>
            <a:r>
              <a:rPr sz="1200" i="1" spc="-26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και</a:t>
            </a:r>
            <a:r>
              <a:rPr sz="1200" i="1" spc="80" dirty="0">
                <a:latin typeface="Calibri"/>
                <a:cs typeface="Calibri"/>
              </a:rPr>
              <a:t> </a:t>
            </a:r>
            <a:r>
              <a:rPr sz="1200" i="1" spc="65" dirty="0">
                <a:latin typeface="Calibri"/>
                <a:cs typeface="Calibri"/>
              </a:rPr>
              <a:t>οι</a:t>
            </a:r>
            <a:r>
              <a:rPr sz="1200" i="1" spc="70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γνώμες</a:t>
            </a:r>
            <a:r>
              <a:rPr sz="1200" i="1" spc="90" dirty="0">
                <a:latin typeface="Calibri"/>
                <a:cs typeface="Calibri"/>
              </a:rPr>
              <a:t> </a:t>
            </a:r>
            <a:r>
              <a:rPr sz="1200" i="1" spc="95" dirty="0">
                <a:latin typeface="Calibri"/>
                <a:cs typeface="Calibri"/>
              </a:rPr>
              <a:t>που</a:t>
            </a:r>
            <a:r>
              <a:rPr sz="1200" i="1" spc="100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εκφράζονται</a:t>
            </a:r>
            <a:r>
              <a:rPr sz="1200" i="1" spc="434" dirty="0">
                <a:latin typeface="Calibri"/>
                <a:cs typeface="Calibri"/>
              </a:rPr>
              <a:t> </a:t>
            </a:r>
            <a:r>
              <a:rPr sz="1200" i="1" spc="70" dirty="0">
                <a:latin typeface="Calibri"/>
                <a:cs typeface="Calibri"/>
              </a:rPr>
              <a:t>είναι</a:t>
            </a:r>
            <a:r>
              <a:rPr sz="1200" i="1" spc="75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αποκλειστικά</a:t>
            </a:r>
            <a:r>
              <a:rPr sz="1200" i="1" spc="434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του/των </a:t>
            </a:r>
            <a:r>
              <a:rPr sz="1200" i="1" spc="85" dirty="0">
                <a:latin typeface="Calibri"/>
                <a:cs typeface="Calibri"/>
              </a:rPr>
              <a:t> </a:t>
            </a:r>
            <a:r>
              <a:rPr sz="1200" i="1" spc="90" dirty="0">
                <a:latin typeface="Calibri"/>
                <a:cs typeface="Calibri"/>
              </a:rPr>
              <a:t>συγγραφέα/ων </a:t>
            </a:r>
            <a:r>
              <a:rPr sz="1200" i="1" spc="75" dirty="0">
                <a:latin typeface="Calibri"/>
                <a:cs typeface="Calibri"/>
              </a:rPr>
              <a:t>και </a:t>
            </a:r>
            <a:r>
              <a:rPr sz="1200" i="1" spc="80" dirty="0">
                <a:latin typeface="Calibri"/>
                <a:cs typeface="Calibri"/>
              </a:rPr>
              <a:t>δεν </a:t>
            </a:r>
            <a:r>
              <a:rPr sz="1200" i="1" spc="85" dirty="0">
                <a:latin typeface="Calibri"/>
                <a:cs typeface="Calibri"/>
              </a:rPr>
              <a:t>αντανακλούν </a:t>
            </a:r>
            <a:r>
              <a:rPr sz="1200" i="1" spc="70" dirty="0">
                <a:latin typeface="Calibri"/>
                <a:cs typeface="Calibri"/>
              </a:rPr>
              <a:t>κατ' </a:t>
            </a:r>
            <a:r>
              <a:rPr sz="1200" i="1" spc="85" dirty="0">
                <a:latin typeface="Calibri"/>
                <a:cs typeface="Calibri"/>
              </a:rPr>
              <a:t>ανάγκη </a:t>
            </a:r>
            <a:r>
              <a:rPr sz="1200" i="1" spc="60" dirty="0">
                <a:latin typeface="Calibri"/>
                <a:cs typeface="Calibri"/>
              </a:rPr>
              <a:t>τις </a:t>
            </a:r>
            <a:r>
              <a:rPr sz="1200" i="1" spc="85" dirty="0">
                <a:latin typeface="Calibri"/>
                <a:cs typeface="Calibri"/>
              </a:rPr>
              <a:t>απόψεις </a:t>
            </a:r>
            <a:r>
              <a:rPr sz="1200" i="1" spc="75" dirty="0">
                <a:latin typeface="Calibri"/>
                <a:cs typeface="Calibri"/>
              </a:rPr>
              <a:t>και </a:t>
            </a:r>
            <a:r>
              <a:rPr sz="1200" i="1" spc="65" dirty="0">
                <a:latin typeface="Calibri"/>
                <a:cs typeface="Calibri"/>
              </a:rPr>
              <a:t>τις </a:t>
            </a:r>
            <a:r>
              <a:rPr sz="1200" i="1" spc="-260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γνώμες </a:t>
            </a:r>
            <a:r>
              <a:rPr sz="1200" i="1" spc="75" dirty="0">
                <a:latin typeface="Calibri"/>
                <a:cs typeface="Calibri"/>
              </a:rPr>
              <a:t>της </a:t>
            </a:r>
            <a:r>
              <a:rPr sz="1200" i="1" spc="85" dirty="0">
                <a:latin typeface="Calibri"/>
                <a:cs typeface="Calibri"/>
              </a:rPr>
              <a:t>Ευρωπαϊκής </a:t>
            </a:r>
            <a:r>
              <a:rPr sz="1200" i="1" spc="90" dirty="0">
                <a:latin typeface="Calibri"/>
                <a:cs typeface="Calibri"/>
              </a:rPr>
              <a:t>Ένωσης </a:t>
            </a:r>
            <a:r>
              <a:rPr sz="1200" i="1" spc="95" dirty="0">
                <a:latin typeface="Calibri"/>
                <a:cs typeface="Calibri"/>
              </a:rPr>
              <a:t>ή </a:t>
            </a:r>
            <a:r>
              <a:rPr sz="1200" i="1" spc="85" dirty="0">
                <a:latin typeface="Calibri"/>
                <a:cs typeface="Calibri"/>
              </a:rPr>
              <a:t>του </a:t>
            </a:r>
            <a:r>
              <a:rPr sz="1200" i="1" spc="90" dirty="0">
                <a:latin typeface="Calibri"/>
                <a:cs typeface="Calibri"/>
              </a:rPr>
              <a:t>HADEA. </a:t>
            </a:r>
            <a:r>
              <a:rPr sz="1200" i="1" spc="85" dirty="0">
                <a:latin typeface="Calibri"/>
                <a:cs typeface="Calibri"/>
              </a:rPr>
              <a:t>Ούτε </a:t>
            </a:r>
            <a:r>
              <a:rPr sz="1200" i="1" spc="95" dirty="0">
                <a:latin typeface="Calibri"/>
                <a:cs typeface="Calibri"/>
              </a:rPr>
              <a:t>η </a:t>
            </a:r>
            <a:r>
              <a:rPr sz="1200" i="1" spc="90" dirty="0">
                <a:latin typeface="Calibri"/>
                <a:cs typeface="Calibri"/>
              </a:rPr>
              <a:t>Ευρωπαϊκή </a:t>
            </a:r>
            <a:r>
              <a:rPr sz="1200" i="1" spc="95" dirty="0">
                <a:latin typeface="Calibri"/>
                <a:cs typeface="Calibri"/>
              </a:rPr>
              <a:t> Ένωση </a:t>
            </a:r>
            <a:r>
              <a:rPr sz="1200" i="1" spc="80" dirty="0">
                <a:latin typeface="Calibri"/>
                <a:cs typeface="Calibri"/>
              </a:rPr>
              <a:t>ούτε </a:t>
            </a:r>
            <a:r>
              <a:rPr sz="1200" i="1" spc="95" dirty="0">
                <a:latin typeface="Calibri"/>
                <a:cs typeface="Calibri"/>
              </a:rPr>
              <a:t>η </a:t>
            </a:r>
            <a:r>
              <a:rPr sz="1200" i="1" spc="85" dirty="0">
                <a:latin typeface="Calibri"/>
                <a:cs typeface="Calibri"/>
              </a:rPr>
              <a:t>χορηγούσα αρχή </a:t>
            </a:r>
            <a:r>
              <a:rPr sz="1200" i="1" spc="90" dirty="0">
                <a:latin typeface="Calibri"/>
                <a:cs typeface="Calibri"/>
              </a:rPr>
              <a:t>μπορούν να θεωρηθούν </a:t>
            </a:r>
            <a:r>
              <a:rPr sz="1200" i="1" spc="85" dirty="0">
                <a:latin typeface="Calibri"/>
                <a:cs typeface="Calibri"/>
              </a:rPr>
              <a:t>υπεύθυνοι </a:t>
            </a:r>
            <a:r>
              <a:rPr sz="1200" i="1" spc="90" dirty="0">
                <a:latin typeface="Calibri"/>
                <a:cs typeface="Calibri"/>
              </a:rPr>
              <a:t> </a:t>
            </a:r>
            <a:r>
              <a:rPr sz="1200" i="1" spc="55" dirty="0">
                <a:latin typeface="Calibri"/>
                <a:cs typeface="Calibri"/>
              </a:rPr>
              <a:t>γι'</a:t>
            </a:r>
            <a:r>
              <a:rPr sz="1200" i="1" spc="3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αυτές.</a:t>
            </a:r>
            <a:endParaRPr sz="1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25"/>
              </a:spcBef>
              <a:buSzPct val="133333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1200" i="1" spc="90" dirty="0">
                <a:latin typeface="Calibri"/>
                <a:cs typeface="Calibri"/>
              </a:rPr>
              <a:t>Συμφωνία</a:t>
            </a:r>
            <a:r>
              <a:rPr sz="1200" i="1" spc="15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έργου</a:t>
            </a:r>
            <a:r>
              <a:rPr sz="1200" i="1" spc="2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αριθ.</a:t>
            </a:r>
            <a:r>
              <a:rPr sz="1200" i="1" spc="20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101083594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254"/>
              <a:ext cx="5840730" cy="68497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455" y="6337617"/>
            <a:ext cx="3312160" cy="4470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5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5: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Antonio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Muñoz,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93130" marR="937894">
              <a:lnSpc>
                <a:spcPct val="120700"/>
              </a:lnSpc>
              <a:spcBef>
                <a:spcPts val="95"/>
              </a:spcBef>
            </a:pP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Θέμα</a:t>
            </a:r>
            <a:r>
              <a:rPr sz="2400" spc="140" dirty="0">
                <a:solidFill>
                  <a:srgbClr val="FFFFFF"/>
                </a:solidFill>
              </a:rPr>
              <a:t>-5: </a:t>
            </a:r>
            <a:r>
              <a:rPr sz="2400" spc="130" dirty="0">
                <a:solidFill>
                  <a:srgbClr val="FFFFFF"/>
                </a:solidFill>
                <a:latin typeface="Calibri"/>
                <a:cs typeface="Calibri"/>
              </a:rPr>
              <a:t>Ασφαλές </a:t>
            </a:r>
            <a:r>
              <a:rPr sz="240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Calibri"/>
                <a:cs typeface="Calibri"/>
              </a:rPr>
              <a:t>Αρχιτεκτονική</a:t>
            </a:r>
            <a:r>
              <a:rPr sz="24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σχεδίαση</a:t>
            </a:r>
            <a:endParaRPr sz="2400">
              <a:latin typeface="Calibri"/>
              <a:cs typeface="Calibri"/>
            </a:endParaRPr>
          </a:p>
          <a:p>
            <a:pPr marL="5993130" marR="5080">
              <a:lnSpc>
                <a:spcPts val="2780"/>
              </a:lnSpc>
              <a:spcBef>
                <a:spcPts val="219"/>
              </a:spcBef>
            </a:pPr>
            <a:r>
              <a:rPr sz="2400" spc="1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24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24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24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ενεργειακά </a:t>
            </a:r>
            <a:r>
              <a:rPr sz="2400" spc="-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8904" y="2281554"/>
            <a:ext cx="1327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2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05525" indent="-274320">
              <a:lnSpc>
                <a:spcPts val="118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0" dirty="0">
                <a:solidFill>
                  <a:srgbClr val="FFFFFF"/>
                </a:solidFill>
              </a:rPr>
              <a:t>Σχεδιασμός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και</a:t>
            </a:r>
            <a:r>
              <a:rPr spc="4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υλοποίηση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70" dirty="0">
                <a:solidFill>
                  <a:srgbClr val="FFFFFF"/>
                </a:solidFill>
              </a:rPr>
              <a:t>ασφαλών</a:t>
            </a:r>
            <a:r>
              <a:rPr spc="4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αρχιτεκτονικών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δικτύων</a:t>
            </a:r>
            <a:r>
              <a:rPr spc="4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για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ενεργειακά</a:t>
            </a:r>
          </a:p>
          <a:p>
            <a:pPr marL="6105525">
              <a:lnSpc>
                <a:spcPts val="1019"/>
              </a:lnSpc>
            </a:pPr>
            <a:r>
              <a:rPr spc="55" dirty="0">
                <a:solidFill>
                  <a:srgbClr val="FFFFFF"/>
                </a:solidFill>
              </a:rPr>
              <a:t>συστήματα</a:t>
            </a:r>
          </a:p>
          <a:p>
            <a:pPr marL="5818505">
              <a:lnSpc>
                <a:spcPct val="100000"/>
              </a:lnSpc>
              <a:spcBef>
                <a:spcPts val="5"/>
              </a:spcBef>
            </a:pPr>
            <a:endParaRPr sz="1000"/>
          </a:p>
          <a:p>
            <a:pPr marL="6105525" marR="219075" indent="-274320">
              <a:lnSpc>
                <a:spcPct val="919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>
                <a:solidFill>
                  <a:srgbClr val="FFFFFF"/>
                </a:solidFill>
              </a:rPr>
              <a:t>Ασφαλές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δίκτυο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στον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τομέα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της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ενέργειας,</a:t>
            </a:r>
            <a:r>
              <a:rPr spc="4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συμπεριλαμβανομένων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των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συστημάτων 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SCADA, των έξυπνων </a:t>
            </a:r>
            <a:r>
              <a:rPr spc="60" dirty="0">
                <a:solidFill>
                  <a:srgbClr val="FFFFFF"/>
                </a:solidFill>
              </a:rPr>
              <a:t>δικτύων </a:t>
            </a:r>
            <a:r>
              <a:rPr spc="55" dirty="0">
                <a:solidFill>
                  <a:srgbClr val="FFFFFF"/>
                </a:solidFill>
              </a:rPr>
              <a:t>και </a:t>
            </a:r>
            <a:r>
              <a:rPr spc="70" dirty="0">
                <a:solidFill>
                  <a:srgbClr val="FFFFFF"/>
                </a:solidFill>
              </a:rPr>
              <a:t>άλλων </a:t>
            </a:r>
            <a:r>
              <a:rPr spc="60" dirty="0">
                <a:solidFill>
                  <a:srgbClr val="FFFFFF"/>
                </a:solidFill>
              </a:rPr>
              <a:t>κρίσιμων ενεργειακών περιουσιακών </a:t>
            </a:r>
            <a:r>
              <a:rPr spc="65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στοιχείων</a:t>
            </a:r>
          </a:p>
          <a:p>
            <a:pPr marL="5818505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Font typeface="Courier New"/>
              <a:buChar char="o"/>
            </a:pPr>
            <a:endParaRPr sz="850"/>
          </a:p>
          <a:p>
            <a:pPr marL="6105525" marR="533400" indent="-274320">
              <a:lnSpc>
                <a:spcPct val="963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>
                <a:solidFill>
                  <a:srgbClr val="FFFFFF"/>
                </a:solidFill>
              </a:rPr>
              <a:t>Χρήση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της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κατάτμησης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του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δικτύου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για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την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70" dirty="0">
                <a:solidFill>
                  <a:srgbClr val="FFFFFF"/>
                </a:solidFill>
              </a:rPr>
              <a:t>απομόνωση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κρίσιμων</a:t>
            </a:r>
            <a:r>
              <a:rPr spc="4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συστημάτων 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και</a:t>
            </a:r>
            <a:r>
              <a:rPr spc="2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τη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μείωση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των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επιπτώσεων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των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κυβερνοεπιθέσεων.</a:t>
            </a:r>
          </a:p>
          <a:p>
            <a:pPr marL="5818505">
              <a:lnSpc>
                <a:spcPct val="100000"/>
              </a:lnSpc>
              <a:spcBef>
                <a:spcPts val="35"/>
              </a:spcBef>
              <a:buClr>
                <a:srgbClr val="FFBA00"/>
              </a:buClr>
              <a:buFont typeface="Courier New"/>
              <a:buChar char="o"/>
            </a:pPr>
            <a:endParaRPr sz="800"/>
          </a:p>
          <a:p>
            <a:pPr marL="6105525" marR="5080" indent="-274320">
              <a:lnSpc>
                <a:spcPct val="989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>
                <a:solidFill>
                  <a:srgbClr val="FFFFFF"/>
                </a:solidFill>
              </a:rPr>
              <a:t>Διαρθρώνουμε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τείχη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(ηλεκτρονικής)</a:t>
            </a:r>
            <a:r>
              <a:rPr spc="4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προστασίας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και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συστήματα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ελέγχου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πρόσβασης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για 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την προστασία </a:t>
            </a:r>
            <a:r>
              <a:rPr spc="65" dirty="0">
                <a:solidFill>
                  <a:srgbClr val="FFFFFF"/>
                </a:solidFill>
              </a:rPr>
              <a:t>των </a:t>
            </a:r>
            <a:r>
              <a:rPr spc="60" dirty="0">
                <a:solidFill>
                  <a:srgbClr val="FFFFFF"/>
                </a:solidFill>
              </a:rPr>
              <a:t>δικτύων </a:t>
            </a:r>
            <a:r>
              <a:rPr spc="55" dirty="0">
                <a:solidFill>
                  <a:srgbClr val="FFFFFF"/>
                </a:solidFill>
              </a:rPr>
              <a:t>ενέργειας και </a:t>
            </a:r>
            <a:r>
              <a:rPr spc="60" dirty="0">
                <a:solidFill>
                  <a:srgbClr val="FFFFFF"/>
                </a:solidFill>
              </a:rPr>
              <a:t>τον περιορισμό </a:t>
            </a:r>
            <a:r>
              <a:rPr spc="55" dirty="0">
                <a:solidFill>
                  <a:srgbClr val="FFFFFF"/>
                </a:solidFill>
              </a:rPr>
              <a:t>της </a:t>
            </a:r>
            <a:r>
              <a:rPr spc="70" dirty="0">
                <a:solidFill>
                  <a:srgbClr val="FFFFFF"/>
                </a:solidFill>
              </a:rPr>
              <a:t>μη </a:t>
            </a:r>
            <a:r>
              <a:rPr spc="60" dirty="0">
                <a:solidFill>
                  <a:srgbClr val="FFFFFF"/>
                </a:solidFill>
              </a:rPr>
              <a:t>εξουσιοδοτημένης </a:t>
            </a:r>
            <a:r>
              <a:rPr spc="65" dirty="0">
                <a:solidFill>
                  <a:srgbClr val="FFFFFF"/>
                </a:solidFill>
              </a:rPr>
              <a:t> πρόσβασης</a:t>
            </a:r>
          </a:p>
          <a:p>
            <a:pPr marL="5818505">
              <a:lnSpc>
                <a:spcPct val="100000"/>
              </a:lnSpc>
              <a:spcBef>
                <a:spcPts val="55"/>
              </a:spcBef>
              <a:buClr>
                <a:srgbClr val="FFBA00"/>
              </a:buClr>
              <a:buFont typeface="Courier New"/>
              <a:buChar char="o"/>
            </a:pPr>
            <a:endParaRPr spc="65" dirty="0">
              <a:solidFill>
                <a:srgbClr val="FFFFFF"/>
              </a:solidFill>
            </a:endParaRPr>
          </a:p>
          <a:p>
            <a:pPr marL="6105525" marR="587375" indent="-274320">
              <a:lnSpc>
                <a:spcPct val="895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0" dirty="0">
                <a:solidFill>
                  <a:srgbClr val="FFFFFF"/>
                </a:solidFill>
              </a:rPr>
              <a:t>Υλοποίηση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συστημάτων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ανίχνευσης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και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πρόληψης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εισβολών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0" dirty="0">
                <a:solidFill>
                  <a:srgbClr val="FFFFFF"/>
                </a:solidFill>
              </a:rPr>
              <a:t>(IDS/IPS)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για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την 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παρακολούθηση</a:t>
            </a:r>
            <a:r>
              <a:rPr spc="2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και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την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προστασία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δικτύων</a:t>
            </a:r>
          </a:p>
          <a:p>
            <a:pPr marL="5818505">
              <a:lnSpc>
                <a:spcPct val="100000"/>
              </a:lnSpc>
              <a:spcBef>
                <a:spcPts val="45"/>
              </a:spcBef>
              <a:buClr>
                <a:srgbClr val="FFBA00"/>
              </a:buClr>
              <a:buFont typeface="Courier New"/>
              <a:buChar char="o"/>
            </a:pPr>
            <a:endParaRPr sz="1000"/>
          </a:p>
          <a:p>
            <a:pPr marL="6105525" marR="328930" indent="-274320">
              <a:lnSpc>
                <a:spcPct val="895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>
                <a:solidFill>
                  <a:srgbClr val="FFFFFF"/>
                </a:solidFill>
              </a:rPr>
              <a:t>Εφαρμογή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75" dirty="0">
                <a:solidFill>
                  <a:srgbClr val="FFFFFF"/>
                </a:solidFill>
              </a:rPr>
              <a:t>VPN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για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70" dirty="0">
                <a:solidFill>
                  <a:srgbClr val="FFFFFF"/>
                </a:solidFill>
              </a:rPr>
              <a:t>ασφαλή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απομακρυσμένη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70" dirty="0">
                <a:solidFill>
                  <a:srgbClr val="FFFFFF"/>
                </a:solidFill>
              </a:rPr>
              <a:t>πρόσβαση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σε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ενεργειακά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συστήματα </a:t>
            </a:r>
            <a:r>
              <a:rPr spc="-185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και</a:t>
            </a:r>
            <a:r>
              <a:rPr spc="2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ευαίσθητα</a:t>
            </a:r>
            <a:r>
              <a:rPr spc="20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δεδομένα</a:t>
            </a: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70134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455" y="6337617"/>
            <a:ext cx="3312160" cy="4470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5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5: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Antonio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Muñoz,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93130" marR="937894">
              <a:lnSpc>
                <a:spcPct val="120700"/>
              </a:lnSpc>
              <a:spcBef>
                <a:spcPts val="95"/>
              </a:spcBef>
            </a:pP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Θέμα</a:t>
            </a:r>
            <a:r>
              <a:rPr sz="2400" spc="140" dirty="0">
                <a:solidFill>
                  <a:srgbClr val="FFFFFF"/>
                </a:solidFill>
              </a:rPr>
              <a:t>-5: </a:t>
            </a:r>
            <a:r>
              <a:rPr sz="2400" spc="130" dirty="0">
                <a:solidFill>
                  <a:srgbClr val="FFFFFF"/>
                </a:solidFill>
                <a:latin typeface="Calibri"/>
                <a:cs typeface="Calibri"/>
              </a:rPr>
              <a:t>Ασφαλές </a:t>
            </a:r>
            <a:r>
              <a:rPr sz="240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Calibri"/>
                <a:cs typeface="Calibri"/>
              </a:rPr>
              <a:t>Αρχιτεκτονική</a:t>
            </a:r>
            <a:r>
              <a:rPr sz="24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σχεδίαση</a:t>
            </a:r>
            <a:endParaRPr sz="2400">
              <a:latin typeface="Calibri"/>
              <a:cs typeface="Calibri"/>
            </a:endParaRPr>
          </a:p>
          <a:p>
            <a:pPr marL="5993130" marR="5080">
              <a:lnSpc>
                <a:spcPts val="2780"/>
              </a:lnSpc>
              <a:spcBef>
                <a:spcPts val="219"/>
              </a:spcBef>
            </a:pPr>
            <a:r>
              <a:rPr sz="2400" spc="1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24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24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24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ενεργειακά </a:t>
            </a:r>
            <a:r>
              <a:rPr sz="2400" spc="-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8904" y="2281554"/>
            <a:ext cx="1327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2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8904" y="2781617"/>
            <a:ext cx="458406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80"/>
              </a:lnSpc>
              <a:tabLst>
                <a:tab pos="286385" algn="l"/>
              </a:tabLst>
            </a:pPr>
            <a:r>
              <a:rPr sz="1200" dirty="0">
                <a:solidFill>
                  <a:srgbClr val="FFBA00"/>
                </a:solidFill>
                <a:latin typeface="Courier New"/>
                <a:cs typeface="Courier New"/>
              </a:rPr>
              <a:t>o	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Σχεδιασμός</a:t>
            </a:r>
            <a:r>
              <a:rPr sz="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9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75" dirty="0">
                <a:solidFill>
                  <a:srgbClr val="FFFFFF"/>
                </a:solidFill>
                <a:latin typeface="Calibri"/>
                <a:cs typeface="Calibri"/>
              </a:rPr>
              <a:t>ασφαλών</a:t>
            </a:r>
            <a:r>
              <a:rPr sz="9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αρχιτεκτονικών</a:t>
            </a:r>
            <a:r>
              <a:rPr sz="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δικτύων</a:t>
            </a:r>
            <a:r>
              <a:rPr sz="9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9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ενεργειακά</a:t>
            </a:r>
            <a:endParaRPr sz="900">
              <a:latin typeface="Calibri"/>
              <a:cs typeface="Calibri"/>
            </a:endParaRPr>
          </a:p>
          <a:p>
            <a:pPr marL="287020">
              <a:lnSpc>
                <a:spcPts val="1019"/>
              </a:lnSpc>
            </a:pP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46087" rIns="0" bIns="0" rtlCol="0">
            <a:spAutoFit/>
          </a:bodyPr>
          <a:lstStyle/>
          <a:p>
            <a:pPr marL="6105525" indent="-274320">
              <a:lnSpc>
                <a:spcPts val="118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/>
              <a:t>Ασφαλές</a:t>
            </a:r>
            <a:r>
              <a:rPr spc="30" dirty="0"/>
              <a:t> </a:t>
            </a:r>
            <a:r>
              <a:rPr spc="55" dirty="0"/>
              <a:t>δίκτυο</a:t>
            </a:r>
            <a:r>
              <a:rPr spc="30" dirty="0"/>
              <a:t> </a:t>
            </a:r>
            <a:r>
              <a:rPr spc="60" dirty="0"/>
              <a:t>στον</a:t>
            </a:r>
            <a:r>
              <a:rPr spc="30" dirty="0"/>
              <a:t> </a:t>
            </a:r>
            <a:r>
              <a:rPr spc="65" dirty="0"/>
              <a:t>τομέα</a:t>
            </a:r>
            <a:r>
              <a:rPr spc="30" dirty="0"/>
              <a:t> </a:t>
            </a:r>
            <a:r>
              <a:rPr spc="55" dirty="0"/>
              <a:t>της</a:t>
            </a:r>
            <a:r>
              <a:rPr spc="30" dirty="0"/>
              <a:t> </a:t>
            </a:r>
            <a:r>
              <a:rPr spc="55" dirty="0"/>
              <a:t>ενέργειας,</a:t>
            </a:r>
            <a:r>
              <a:rPr spc="35" dirty="0"/>
              <a:t> </a:t>
            </a:r>
            <a:r>
              <a:rPr spc="65" dirty="0"/>
              <a:t>συμπεριλαμβανομένων</a:t>
            </a:r>
            <a:r>
              <a:rPr spc="35" dirty="0"/>
              <a:t> </a:t>
            </a:r>
            <a:r>
              <a:rPr spc="65" dirty="0"/>
              <a:t>των</a:t>
            </a:r>
            <a:r>
              <a:rPr spc="30" dirty="0"/>
              <a:t> </a:t>
            </a:r>
            <a:r>
              <a:rPr spc="65" dirty="0"/>
              <a:t>συστημάτων</a:t>
            </a:r>
          </a:p>
          <a:p>
            <a:pPr marL="6105525" marR="561340">
              <a:lnSpc>
                <a:spcPts val="1019"/>
              </a:lnSpc>
              <a:spcBef>
                <a:spcPts val="25"/>
              </a:spcBef>
            </a:pPr>
            <a:r>
              <a:rPr spc="65" dirty="0"/>
              <a:t>SCADA,</a:t>
            </a:r>
            <a:r>
              <a:rPr spc="25" dirty="0"/>
              <a:t> </a:t>
            </a:r>
            <a:r>
              <a:rPr spc="65" dirty="0"/>
              <a:t>των</a:t>
            </a:r>
            <a:r>
              <a:rPr spc="30" dirty="0"/>
              <a:t> </a:t>
            </a:r>
            <a:r>
              <a:rPr spc="65" dirty="0"/>
              <a:t>έξυπνων</a:t>
            </a:r>
            <a:r>
              <a:rPr spc="30" dirty="0"/>
              <a:t> </a:t>
            </a:r>
            <a:r>
              <a:rPr spc="60" dirty="0"/>
              <a:t>δικτύων</a:t>
            </a:r>
            <a:r>
              <a:rPr spc="30" dirty="0"/>
              <a:t> </a:t>
            </a:r>
            <a:r>
              <a:rPr spc="55" dirty="0"/>
              <a:t>και</a:t>
            </a:r>
            <a:r>
              <a:rPr spc="30" dirty="0"/>
              <a:t> </a:t>
            </a:r>
            <a:r>
              <a:rPr spc="70" dirty="0"/>
              <a:t>άλλων</a:t>
            </a:r>
            <a:r>
              <a:rPr spc="35" dirty="0"/>
              <a:t> </a:t>
            </a:r>
            <a:r>
              <a:rPr spc="60" dirty="0"/>
              <a:t>κρίσιμων</a:t>
            </a:r>
            <a:r>
              <a:rPr spc="35" dirty="0"/>
              <a:t> </a:t>
            </a:r>
            <a:r>
              <a:rPr spc="60" dirty="0"/>
              <a:t>ενεργειακών</a:t>
            </a:r>
            <a:r>
              <a:rPr spc="30" dirty="0"/>
              <a:t> </a:t>
            </a:r>
            <a:r>
              <a:rPr spc="60" dirty="0"/>
              <a:t>περιουσιακών </a:t>
            </a:r>
            <a:r>
              <a:rPr spc="-185" dirty="0"/>
              <a:t> </a:t>
            </a:r>
            <a:r>
              <a:rPr spc="55" dirty="0"/>
              <a:t>στοιχείων</a:t>
            </a:r>
          </a:p>
          <a:p>
            <a:pPr marL="5818505">
              <a:lnSpc>
                <a:spcPct val="100000"/>
              </a:lnSpc>
              <a:spcBef>
                <a:spcPts val="35"/>
              </a:spcBef>
            </a:pPr>
            <a:endParaRPr sz="800"/>
          </a:p>
          <a:p>
            <a:pPr marL="6105525" marR="533400" indent="-274320">
              <a:lnSpc>
                <a:spcPct val="96300"/>
              </a:lnSpc>
              <a:spcBef>
                <a:spcPts val="5"/>
              </a:spcBef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/>
              <a:t>Χρήση</a:t>
            </a:r>
            <a:r>
              <a:rPr spc="30" dirty="0"/>
              <a:t> </a:t>
            </a:r>
            <a:r>
              <a:rPr spc="55" dirty="0"/>
              <a:t>της</a:t>
            </a:r>
            <a:r>
              <a:rPr spc="30" dirty="0"/>
              <a:t> </a:t>
            </a:r>
            <a:r>
              <a:rPr spc="60" dirty="0"/>
              <a:t>κατάτμησης</a:t>
            </a:r>
            <a:r>
              <a:rPr spc="30" dirty="0"/>
              <a:t> </a:t>
            </a:r>
            <a:r>
              <a:rPr spc="60" dirty="0"/>
              <a:t>του</a:t>
            </a:r>
            <a:r>
              <a:rPr spc="30" dirty="0"/>
              <a:t> </a:t>
            </a:r>
            <a:r>
              <a:rPr spc="60" dirty="0"/>
              <a:t>δικτύου</a:t>
            </a:r>
            <a:r>
              <a:rPr spc="35" dirty="0"/>
              <a:t> </a:t>
            </a:r>
            <a:r>
              <a:rPr spc="55" dirty="0"/>
              <a:t>για</a:t>
            </a:r>
            <a:r>
              <a:rPr spc="35" dirty="0"/>
              <a:t> </a:t>
            </a:r>
            <a:r>
              <a:rPr spc="60" dirty="0"/>
              <a:t>την</a:t>
            </a:r>
            <a:r>
              <a:rPr spc="35" dirty="0"/>
              <a:t> </a:t>
            </a:r>
            <a:r>
              <a:rPr spc="70" dirty="0"/>
              <a:t>απομόνωση</a:t>
            </a:r>
            <a:r>
              <a:rPr spc="30" dirty="0"/>
              <a:t> </a:t>
            </a:r>
            <a:r>
              <a:rPr spc="60" dirty="0"/>
              <a:t>κρίσιμων</a:t>
            </a:r>
            <a:r>
              <a:rPr spc="40" dirty="0"/>
              <a:t> </a:t>
            </a:r>
            <a:r>
              <a:rPr spc="65" dirty="0"/>
              <a:t>συστημάτων </a:t>
            </a:r>
            <a:r>
              <a:rPr spc="-190" dirty="0"/>
              <a:t> </a:t>
            </a:r>
            <a:r>
              <a:rPr spc="55" dirty="0"/>
              <a:t>και</a:t>
            </a:r>
            <a:r>
              <a:rPr spc="20" dirty="0"/>
              <a:t> </a:t>
            </a:r>
            <a:r>
              <a:rPr spc="60" dirty="0"/>
              <a:t>τη</a:t>
            </a:r>
            <a:r>
              <a:rPr spc="25" dirty="0"/>
              <a:t> </a:t>
            </a:r>
            <a:r>
              <a:rPr spc="65" dirty="0"/>
              <a:t>μείωση</a:t>
            </a:r>
            <a:r>
              <a:rPr spc="25" dirty="0"/>
              <a:t> </a:t>
            </a:r>
            <a:r>
              <a:rPr spc="65" dirty="0"/>
              <a:t>των</a:t>
            </a:r>
            <a:r>
              <a:rPr spc="25" dirty="0"/>
              <a:t> </a:t>
            </a:r>
            <a:r>
              <a:rPr spc="65" dirty="0"/>
              <a:t>επιπτώσεων</a:t>
            </a:r>
            <a:r>
              <a:rPr spc="25" dirty="0"/>
              <a:t> </a:t>
            </a:r>
            <a:r>
              <a:rPr spc="65" dirty="0"/>
              <a:t>των</a:t>
            </a:r>
            <a:r>
              <a:rPr spc="25" dirty="0"/>
              <a:t> </a:t>
            </a:r>
            <a:r>
              <a:rPr spc="60" dirty="0"/>
              <a:t>κυβερνοεπιθέσεων.</a:t>
            </a:r>
          </a:p>
          <a:p>
            <a:pPr marL="5818505">
              <a:lnSpc>
                <a:spcPct val="100000"/>
              </a:lnSpc>
              <a:spcBef>
                <a:spcPts val="30"/>
              </a:spcBef>
              <a:buClr>
                <a:srgbClr val="FFBA00"/>
              </a:buClr>
              <a:buFont typeface="Courier New"/>
              <a:buChar char="o"/>
            </a:pPr>
            <a:endParaRPr sz="800"/>
          </a:p>
          <a:p>
            <a:pPr marL="6105525" marR="5080" indent="-274320">
              <a:lnSpc>
                <a:spcPct val="989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/>
              <a:t>Διαρθρώνουμε</a:t>
            </a:r>
            <a:r>
              <a:rPr spc="35" dirty="0"/>
              <a:t> </a:t>
            </a:r>
            <a:r>
              <a:rPr spc="55" dirty="0"/>
              <a:t>τείχη</a:t>
            </a:r>
            <a:r>
              <a:rPr spc="30" dirty="0"/>
              <a:t> </a:t>
            </a:r>
            <a:r>
              <a:rPr spc="55" dirty="0"/>
              <a:t>(ηλεκτρονικής)</a:t>
            </a:r>
            <a:r>
              <a:rPr spc="40" dirty="0"/>
              <a:t> </a:t>
            </a:r>
            <a:r>
              <a:rPr spc="60" dirty="0"/>
              <a:t>προστασίας</a:t>
            </a:r>
            <a:r>
              <a:rPr spc="30" dirty="0"/>
              <a:t> </a:t>
            </a:r>
            <a:r>
              <a:rPr spc="55" dirty="0"/>
              <a:t>και</a:t>
            </a:r>
            <a:r>
              <a:rPr spc="35" dirty="0"/>
              <a:t> </a:t>
            </a:r>
            <a:r>
              <a:rPr spc="65" dirty="0"/>
              <a:t>συστήματα</a:t>
            </a:r>
            <a:r>
              <a:rPr spc="30" dirty="0"/>
              <a:t> </a:t>
            </a:r>
            <a:r>
              <a:rPr spc="60" dirty="0"/>
              <a:t>ελέγχου</a:t>
            </a:r>
            <a:r>
              <a:rPr spc="35" dirty="0"/>
              <a:t> </a:t>
            </a:r>
            <a:r>
              <a:rPr spc="65" dirty="0"/>
              <a:t>πρόσβασης</a:t>
            </a:r>
            <a:r>
              <a:rPr spc="30" dirty="0"/>
              <a:t> </a:t>
            </a:r>
            <a:r>
              <a:rPr spc="55" dirty="0"/>
              <a:t>για </a:t>
            </a:r>
            <a:r>
              <a:rPr spc="-190" dirty="0"/>
              <a:t> </a:t>
            </a:r>
            <a:r>
              <a:rPr spc="60" dirty="0"/>
              <a:t>την προστασία </a:t>
            </a:r>
            <a:r>
              <a:rPr spc="65" dirty="0"/>
              <a:t>των </a:t>
            </a:r>
            <a:r>
              <a:rPr spc="60" dirty="0"/>
              <a:t>δικτύων </a:t>
            </a:r>
            <a:r>
              <a:rPr spc="55" dirty="0"/>
              <a:t>ενέργειας και </a:t>
            </a:r>
            <a:r>
              <a:rPr spc="60" dirty="0"/>
              <a:t>τον περιορισμό </a:t>
            </a:r>
            <a:r>
              <a:rPr spc="55" dirty="0"/>
              <a:t>της </a:t>
            </a:r>
            <a:r>
              <a:rPr spc="70" dirty="0"/>
              <a:t>μη </a:t>
            </a:r>
            <a:r>
              <a:rPr spc="60" dirty="0"/>
              <a:t>εξουσιοδοτημένης </a:t>
            </a:r>
            <a:r>
              <a:rPr spc="65" dirty="0"/>
              <a:t> πρόσβασης</a:t>
            </a:r>
          </a:p>
          <a:p>
            <a:pPr marL="5818505">
              <a:lnSpc>
                <a:spcPct val="100000"/>
              </a:lnSpc>
              <a:buClr>
                <a:srgbClr val="FFBA00"/>
              </a:buClr>
              <a:buFont typeface="Courier New"/>
              <a:buChar char="o"/>
            </a:pPr>
            <a:endParaRPr sz="950"/>
          </a:p>
          <a:p>
            <a:pPr marL="6105525" marR="587375" indent="-274320">
              <a:lnSpc>
                <a:spcPct val="895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0" dirty="0"/>
              <a:t>Υλοποίηση</a:t>
            </a:r>
            <a:r>
              <a:rPr spc="30" dirty="0"/>
              <a:t> </a:t>
            </a:r>
            <a:r>
              <a:rPr spc="65" dirty="0"/>
              <a:t>συστημάτων</a:t>
            </a:r>
            <a:r>
              <a:rPr spc="25" dirty="0"/>
              <a:t> </a:t>
            </a:r>
            <a:r>
              <a:rPr spc="60" dirty="0"/>
              <a:t>ανίχνευσης</a:t>
            </a:r>
            <a:r>
              <a:rPr spc="30" dirty="0"/>
              <a:t> </a:t>
            </a:r>
            <a:r>
              <a:rPr spc="55" dirty="0"/>
              <a:t>και</a:t>
            </a:r>
            <a:r>
              <a:rPr spc="30" dirty="0"/>
              <a:t> </a:t>
            </a:r>
            <a:r>
              <a:rPr spc="65" dirty="0"/>
              <a:t>πρόληψης</a:t>
            </a:r>
            <a:r>
              <a:rPr spc="30" dirty="0"/>
              <a:t> </a:t>
            </a:r>
            <a:r>
              <a:rPr spc="65" dirty="0"/>
              <a:t>εισβολών</a:t>
            </a:r>
            <a:r>
              <a:rPr spc="30" dirty="0"/>
              <a:t> </a:t>
            </a:r>
            <a:r>
              <a:rPr spc="50" dirty="0"/>
              <a:t>(IDS/IPS)</a:t>
            </a:r>
            <a:r>
              <a:rPr spc="35" dirty="0"/>
              <a:t> </a:t>
            </a:r>
            <a:r>
              <a:rPr spc="55" dirty="0"/>
              <a:t>για</a:t>
            </a:r>
            <a:r>
              <a:rPr spc="30" dirty="0"/>
              <a:t> </a:t>
            </a:r>
            <a:r>
              <a:rPr spc="60" dirty="0"/>
              <a:t>την </a:t>
            </a:r>
            <a:r>
              <a:rPr spc="-190" dirty="0"/>
              <a:t> </a:t>
            </a:r>
            <a:r>
              <a:rPr spc="65" dirty="0"/>
              <a:t>παρακολούθηση</a:t>
            </a:r>
            <a:r>
              <a:rPr spc="20" dirty="0"/>
              <a:t> </a:t>
            </a:r>
            <a:r>
              <a:rPr spc="55" dirty="0"/>
              <a:t>και</a:t>
            </a:r>
            <a:r>
              <a:rPr spc="25" dirty="0"/>
              <a:t> </a:t>
            </a:r>
            <a:r>
              <a:rPr spc="60" dirty="0"/>
              <a:t>την</a:t>
            </a:r>
            <a:r>
              <a:rPr spc="25" dirty="0"/>
              <a:t> </a:t>
            </a:r>
            <a:r>
              <a:rPr spc="60" dirty="0"/>
              <a:t>προστασία</a:t>
            </a:r>
            <a:r>
              <a:rPr spc="25" dirty="0"/>
              <a:t> </a:t>
            </a:r>
            <a:r>
              <a:rPr spc="60" dirty="0"/>
              <a:t>δικτύων</a:t>
            </a:r>
          </a:p>
          <a:p>
            <a:pPr marL="5818505">
              <a:lnSpc>
                <a:spcPct val="100000"/>
              </a:lnSpc>
              <a:spcBef>
                <a:spcPts val="40"/>
              </a:spcBef>
              <a:buClr>
                <a:srgbClr val="FFBA00"/>
              </a:buClr>
              <a:buFont typeface="Courier New"/>
              <a:buChar char="o"/>
            </a:pPr>
            <a:endParaRPr sz="1000"/>
          </a:p>
          <a:p>
            <a:pPr marL="6105525" marR="328930" indent="-274320">
              <a:lnSpc>
                <a:spcPct val="89500"/>
              </a:lnSpc>
              <a:buClr>
                <a:srgbClr val="FFBA00"/>
              </a:buClr>
              <a:buSzPct val="133333"/>
              <a:buFont typeface="Courier New"/>
              <a:buChar char="o"/>
              <a:tabLst>
                <a:tab pos="6105525" algn="l"/>
                <a:tab pos="6106160" algn="l"/>
              </a:tabLst>
            </a:pPr>
            <a:r>
              <a:rPr spc="65" dirty="0"/>
              <a:t>Εφαρμογή</a:t>
            </a:r>
            <a:r>
              <a:rPr spc="25" dirty="0"/>
              <a:t> </a:t>
            </a:r>
            <a:r>
              <a:rPr spc="75" dirty="0"/>
              <a:t>VPN</a:t>
            </a:r>
            <a:r>
              <a:rPr spc="30" dirty="0"/>
              <a:t> </a:t>
            </a:r>
            <a:r>
              <a:rPr spc="55" dirty="0"/>
              <a:t>για</a:t>
            </a:r>
            <a:r>
              <a:rPr spc="30" dirty="0"/>
              <a:t> </a:t>
            </a:r>
            <a:r>
              <a:rPr spc="70" dirty="0"/>
              <a:t>ασφαλή</a:t>
            </a:r>
            <a:r>
              <a:rPr spc="30" dirty="0"/>
              <a:t> </a:t>
            </a:r>
            <a:r>
              <a:rPr spc="65" dirty="0"/>
              <a:t>απομακρυσμένη</a:t>
            </a:r>
            <a:r>
              <a:rPr spc="30" dirty="0"/>
              <a:t> </a:t>
            </a:r>
            <a:r>
              <a:rPr spc="70" dirty="0"/>
              <a:t>πρόσβαση</a:t>
            </a:r>
            <a:r>
              <a:rPr spc="30" dirty="0"/>
              <a:t> </a:t>
            </a:r>
            <a:r>
              <a:rPr spc="65" dirty="0"/>
              <a:t>σε</a:t>
            </a:r>
            <a:r>
              <a:rPr spc="30" dirty="0"/>
              <a:t> </a:t>
            </a:r>
            <a:r>
              <a:rPr spc="60" dirty="0"/>
              <a:t>ενεργειακά</a:t>
            </a:r>
            <a:r>
              <a:rPr spc="30" dirty="0"/>
              <a:t> </a:t>
            </a:r>
            <a:r>
              <a:rPr spc="65" dirty="0"/>
              <a:t>συστήματα </a:t>
            </a:r>
            <a:r>
              <a:rPr spc="-185" dirty="0"/>
              <a:t> </a:t>
            </a:r>
            <a:r>
              <a:rPr spc="55" dirty="0"/>
              <a:t>και</a:t>
            </a:r>
            <a:r>
              <a:rPr spc="20" dirty="0"/>
              <a:t> </a:t>
            </a:r>
            <a:r>
              <a:rPr spc="60" dirty="0"/>
              <a:t>ευαίσθητα</a:t>
            </a:r>
            <a:r>
              <a:rPr spc="20" dirty="0"/>
              <a:t> </a:t>
            </a:r>
            <a:r>
              <a:rPr spc="65" dirty="0"/>
              <a:t>δεδομένα</a:t>
            </a: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70134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52279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/>
              <a:t>Κύρια</a:t>
            </a:r>
            <a:r>
              <a:rPr spc="185" dirty="0"/>
              <a:t> </a:t>
            </a:r>
            <a:r>
              <a:rPr spc="155" dirty="0"/>
              <a:t>δίκτυα</a:t>
            </a:r>
            <a:r>
              <a:rPr spc="204" dirty="0"/>
              <a:t> </a:t>
            </a:r>
            <a:r>
              <a:rPr spc="130" dirty="0"/>
              <a:t>στα</a:t>
            </a:r>
            <a:r>
              <a:rPr spc="145" dirty="0"/>
              <a:t> </a:t>
            </a:r>
            <a:r>
              <a:rPr spc="160" dirty="0"/>
              <a:t>ενεργειακά</a:t>
            </a:r>
            <a:r>
              <a:rPr spc="204" dirty="0"/>
              <a:t> </a:t>
            </a:r>
            <a:r>
              <a:rPr spc="165" dirty="0"/>
              <a:t>συστήματα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1515" y="1547812"/>
            <a:ext cx="6680200" cy="2444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8148"/>
              <a:buFont typeface="Arial"/>
              <a:buChar char="•"/>
              <a:tabLst>
                <a:tab pos="173355" algn="l"/>
              </a:tabLst>
            </a:pPr>
            <a:r>
              <a:rPr sz="1350" spc="114" dirty="0">
                <a:latin typeface="Calibri"/>
                <a:cs typeface="Calibri"/>
              </a:rPr>
              <a:t>Όπως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σημειώνεται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στο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θέμα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2,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τα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100" dirty="0">
                <a:latin typeface="Calibri"/>
                <a:cs typeface="Calibri"/>
              </a:rPr>
              <a:t>συστήματα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εποπτικού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ελέγχου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85" dirty="0">
                <a:latin typeface="Calibri"/>
                <a:cs typeface="Calibri"/>
              </a:rPr>
              <a:t>και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συλλογής </a:t>
            </a:r>
            <a:r>
              <a:rPr sz="1350" b="1" spc="-290" dirty="0">
                <a:latin typeface="Calibri"/>
                <a:cs typeface="Calibri"/>
              </a:rPr>
              <a:t> </a:t>
            </a:r>
            <a:r>
              <a:rPr sz="1350" b="1" spc="100" dirty="0">
                <a:latin typeface="Calibri"/>
                <a:cs typeface="Calibri"/>
              </a:rPr>
              <a:t>δεδομένων </a:t>
            </a:r>
            <a:r>
              <a:rPr sz="1350" b="1" spc="95" dirty="0">
                <a:latin typeface="Calibri"/>
                <a:cs typeface="Calibri"/>
              </a:rPr>
              <a:t>(SCADA) </a:t>
            </a:r>
            <a:r>
              <a:rPr sz="1350" b="1" spc="100" dirty="0">
                <a:latin typeface="Calibri"/>
                <a:cs typeface="Calibri"/>
              </a:rPr>
              <a:t>αποτελούν </a:t>
            </a:r>
            <a:r>
              <a:rPr sz="1350" b="1" spc="95" dirty="0">
                <a:latin typeface="Calibri"/>
                <a:cs typeface="Calibri"/>
              </a:rPr>
              <a:t>μέρος </a:t>
            </a:r>
            <a:r>
              <a:rPr sz="1350" spc="85" dirty="0">
                <a:latin typeface="Calibri"/>
                <a:cs typeface="Calibri"/>
              </a:rPr>
              <a:t>της </a:t>
            </a:r>
            <a:r>
              <a:rPr sz="1350" spc="90" dirty="0">
                <a:latin typeface="Calibri"/>
                <a:cs typeface="Calibri"/>
              </a:rPr>
              <a:t>διαδικασίας </a:t>
            </a:r>
            <a:r>
              <a:rPr sz="1350" spc="100" dirty="0">
                <a:latin typeface="Calibri"/>
                <a:cs typeface="Calibri"/>
              </a:rPr>
              <a:t>παρακολούθησης </a:t>
            </a:r>
            <a:r>
              <a:rPr sz="1350" spc="95" dirty="0">
                <a:latin typeface="Calibri"/>
                <a:cs typeface="Calibri"/>
              </a:rPr>
              <a:t>των </a:t>
            </a:r>
            <a:r>
              <a:rPr sz="1350" spc="10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ενεργειακών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συστημάτων.</a:t>
            </a:r>
            <a:endParaRPr sz="1350">
              <a:latin typeface="Calibri"/>
              <a:cs typeface="Calibri"/>
            </a:endParaRPr>
          </a:p>
          <a:p>
            <a:pPr marL="396875" marR="261620" lvl="1" indent="-182880">
              <a:lnSpc>
                <a:spcPts val="1420"/>
              </a:lnSpc>
              <a:spcBef>
                <a:spcPts val="101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70" dirty="0">
                <a:latin typeface="Calibri"/>
                <a:cs typeface="Calibri"/>
              </a:rPr>
              <a:t>Είναι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υπεύθυνοι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για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εποπτεία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κατάστασης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των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ενεργειακών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υποδομών,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των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λειτουργικών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τους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εξαρτημάτων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των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συστατικών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τους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στοιχείων.</a:t>
            </a:r>
            <a:endParaRPr sz="1200">
              <a:latin typeface="Calibri"/>
              <a:cs typeface="Calibri"/>
            </a:endParaRPr>
          </a:p>
          <a:p>
            <a:pPr marL="396875" marR="201295" lvl="1" indent="-182880">
              <a:lnSpc>
                <a:spcPct val="100000"/>
              </a:lnSpc>
              <a:spcBef>
                <a:spcPts val="88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95" dirty="0">
                <a:latin typeface="Calibri"/>
                <a:cs typeface="Calibri"/>
              </a:rPr>
              <a:t>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κύρια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εξαρτήματα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τους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βασίζονται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κυβερνο-φυσικά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στοιχεία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τις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ακόλουθες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δυνατότητες:</a:t>
            </a:r>
            <a:endParaRPr sz="120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985"/>
              </a:spcBef>
              <a:buSzPct val="133333"/>
              <a:buFont typeface="Arial"/>
              <a:buChar char="•"/>
              <a:tabLst>
                <a:tab pos="579120" algn="l"/>
              </a:tabLst>
            </a:pPr>
            <a:r>
              <a:rPr sz="1050" spc="75" dirty="0">
                <a:latin typeface="Calibri"/>
                <a:cs typeface="Calibri"/>
              </a:rPr>
              <a:t>Αντίληψη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καταστάσεων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πλαισίου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από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παρατηρούμενο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περιβάλλον</a:t>
            </a:r>
            <a:endParaRPr sz="10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810"/>
              </a:spcBef>
              <a:buSzPct val="133333"/>
              <a:buFont typeface="Arial"/>
              <a:buChar char="•"/>
              <a:tabLst>
                <a:tab pos="579120" algn="l"/>
              </a:tabLst>
            </a:pPr>
            <a:r>
              <a:rPr sz="1050" spc="70" dirty="0">
                <a:latin typeface="Calibri"/>
                <a:cs typeface="Calibri"/>
              </a:rPr>
              <a:t>Επεξεργασία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αυτών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πληροφοριών,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και</a:t>
            </a:r>
            <a:endParaRPr sz="10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579120" algn="l"/>
              </a:tabLst>
            </a:pPr>
            <a:r>
              <a:rPr sz="1050" spc="85" dirty="0">
                <a:latin typeface="Calibri"/>
                <a:cs typeface="Calibri"/>
              </a:rPr>
              <a:t>Πράξεις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σύμφωνα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το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παρατηρούμενο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περιβάλλον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33150" y="5872479"/>
            <a:ext cx="825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050279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29365" y="73977"/>
            <a:ext cx="469900" cy="339597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85" dirty="0">
                <a:solidFill>
                  <a:srgbClr val="D8D8D8"/>
                </a:solidFill>
                <a:latin typeface="Calibri"/>
                <a:cs typeface="Calibri"/>
              </a:rPr>
              <a:t>ΑΣΦΑΛΙΣΜΕΝΕΣ</a:t>
            </a:r>
            <a:endParaRPr sz="3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25410" y="1764664"/>
              <a:ext cx="3524250" cy="432403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52279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/>
              <a:t>Κύρια</a:t>
            </a:r>
            <a:r>
              <a:rPr spc="185" dirty="0"/>
              <a:t> </a:t>
            </a:r>
            <a:r>
              <a:rPr spc="155" dirty="0"/>
              <a:t>δίκτυα</a:t>
            </a:r>
            <a:r>
              <a:rPr spc="204" dirty="0"/>
              <a:t> </a:t>
            </a:r>
            <a:r>
              <a:rPr spc="130" dirty="0"/>
              <a:t>στα</a:t>
            </a:r>
            <a:r>
              <a:rPr spc="145" dirty="0"/>
              <a:t> </a:t>
            </a:r>
            <a:r>
              <a:rPr spc="160" dirty="0"/>
              <a:t>ενεργειακά</a:t>
            </a:r>
            <a:r>
              <a:rPr spc="204" dirty="0"/>
              <a:t> </a:t>
            </a:r>
            <a:r>
              <a:rPr spc="165" dirty="0"/>
              <a:t>συστήματα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91515" y="1547812"/>
            <a:ext cx="6680200" cy="4174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8148"/>
              <a:buFont typeface="Arial"/>
              <a:buChar char="•"/>
              <a:tabLst>
                <a:tab pos="173355" algn="l"/>
              </a:tabLst>
            </a:pPr>
            <a:r>
              <a:rPr sz="1350" spc="114" dirty="0">
                <a:latin typeface="Calibri"/>
                <a:cs typeface="Calibri"/>
              </a:rPr>
              <a:t>Όπως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σημειώνεται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στο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θέμα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2,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τα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100" dirty="0">
                <a:latin typeface="Calibri"/>
                <a:cs typeface="Calibri"/>
              </a:rPr>
              <a:t>συστήματα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εποπτικού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ελέγχου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85" dirty="0">
                <a:latin typeface="Calibri"/>
                <a:cs typeface="Calibri"/>
              </a:rPr>
              <a:t>και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συλλογής </a:t>
            </a:r>
            <a:r>
              <a:rPr sz="1350" b="1" spc="-290" dirty="0">
                <a:latin typeface="Calibri"/>
                <a:cs typeface="Calibri"/>
              </a:rPr>
              <a:t> </a:t>
            </a:r>
            <a:r>
              <a:rPr sz="1350" b="1" spc="100" dirty="0">
                <a:latin typeface="Calibri"/>
                <a:cs typeface="Calibri"/>
              </a:rPr>
              <a:t>δεδομένων </a:t>
            </a:r>
            <a:r>
              <a:rPr sz="1350" b="1" spc="95" dirty="0">
                <a:latin typeface="Calibri"/>
                <a:cs typeface="Calibri"/>
              </a:rPr>
              <a:t>(SCADA) </a:t>
            </a:r>
            <a:r>
              <a:rPr sz="1350" b="1" spc="100" dirty="0">
                <a:latin typeface="Calibri"/>
                <a:cs typeface="Calibri"/>
              </a:rPr>
              <a:t>αποτελούν </a:t>
            </a:r>
            <a:r>
              <a:rPr sz="1350" b="1" spc="95" dirty="0">
                <a:latin typeface="Calibri"/>
                <a:cs typeface="Calibri"/>
              </a:rPr>
              <a:t>μέρος </a:t>
            </a:r>
            <a:r>
              <a:rPr sz="1350" spc="85" dirty="0">
                <a:latin typeface="Calibri"/>
                <a:cs typeface="Calibri"/>
              </a:rPr>
              <a:t>της </a:t>
            </a:r>
            <a:r>
              <a:rPr sz="1350" spc="90" dirty="0">
                <a:latin typeface="Calibri"/>
                <a:cs typeface="Calibri"/>
              </a:rPr>
              <a:t>διαδικασίας </a:t>
            </a:r>
            <a:r>
              <a:rPr sz="1350" spc="100" dirty="0">
                <a:latin typeface="Calibri"/>
                <a:cs typeface="Calibri"/>
              </a:rPr>
              <a:t>παρακολούθησης </a:t>
            </a:r>
            <a:r>
              <a:rPr sz="1350" spc="95" dirty="0">
                <a:latin typeface="Calibri"/>
                <a:cs typeface="Calibri"/>
              </a:rPr>
              <a:t>των </a:t>
            </a:r>
            <a:r>
              <a:rPr sz="1350" spc="10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ενεργειακών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συστημάτων.</a:t>
            </a:r>
            <a:endParaRPr sz="1350">
              <a:latin typeface="Calibri"/>
              <a:cs typeface="Calibri"/>
            </a:endParaRPr>
          </a:p>
          <a:p>
            <a:pPr marL="396875" marR="261620" lvl="1" indent="-182880">
              <a:lnSpc>
                <a:spcPts val="1420"/>
              </a:lnSpc>
              <a:spcBef>
                <a:spcPts val="101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70" dirty="0">
                <a:latin typeface="Calibri"/>
                <a:cs typeface="Calibri"/>
              </a:rPr>
              <a:t>Είναι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υπεύθυνοι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για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εποπτεία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κατάστασης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των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ενεργειακών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υποδομών,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των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λειτουργικών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τους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διαδικασιών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των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εξαρτημάτων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τους</a:t>
            </a:r>
            <a:endParaRPr sz="1200">
              <a:latin typeface="Calibri"/>
              <a:cs typeface="Calibri"/>
            </a:endParaRPr>
          </a:p>
          <a:p>
            <a:pPr marL="396875" marR="1025525" lvl="1" indent="-182880">
              <a:lnSpc>
                <a:spcPct val="100000"/>
              </a:lnSpc>
              <a:spcBef>
                <a:spcPts val="88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95" dirty="0">
                <a:latin typeface="Calibri"/>
                <a:cs typeface="Calibri"/>
              </a:rPr>
              <a:t>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κύρια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εξαρτήματα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τους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βασίζονται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κυβερνο-φυσικά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στοιχεία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τις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δυνατότητες:</a:t>
            </a:r>
            <a:endParaRPr sz="120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985"/>
              </a:spcBef>
              <a:buSzPct val="133333"/>
              <a:buFont typeface="Arial"/>
              <a:buChar char="•"/>
              <a:tabLst>
                <a:tab pos="579120" algn="l"/>
              </a:tabLst>
            </a:pPr>
            <a:r>
              <a:rPr sz="1050" spc="75" dirty="0">
                <a:latin typeface="Calibri"/>
                <a:cs typeface="Calibri"/>
              </a:rPr>
              <a:t>Αντίληψη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καταστάσεων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πλαισίου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από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παρατηρούμενο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περιβάλλον</a:t>
            </a:r>
            <a:endParaRPr sz="10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810"/>
              </a:spcBef>
              <a:buSzPct val="133333"/>
              <a:buFont typeface="Arial"/>
              <a:buChar char="•"/>
              <a:tabLst>
                <a:tab pos="579120" algn="l"/>
              </a:tabLst>
            </a:pPr>
            <a:r>
              <a:rPr sz="1050" spc="70" dirty="0">
                <a:latin typeface="Calibri"/>
                <a:cs typeface="Calibri"/>
              </a:rPr>
              <a:t>Επεξεργασία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αυτών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πληροφοριών,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και</a:t>
            </a:r>
            <a:endParaRPr sz="10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579120" algn="l"/>
              </a:tabLst>
            </a:pPr>
            <a:r>
              <a:rPr sz="1050" spc="85" dirty="0">
                <a:latin typeface="Calibri"/>
                <a:cs typeface="Calibri"/>
              </a:rPr>
              <a:t>Πράξεις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τη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συμφωνία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του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παρατηρούμενου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περιβάλλοντος</a:t>
            </a:r>
            <a:endParaRPr sz="105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103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spc="105" dirty="0">
                <a:latin typeface="Calibri"/>
                <a:cs typeface="Calibri"/>
              </a:rPr>
              <a:t>Τα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συστήματα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αυτά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ακολουθούν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συνήθως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b="1" spc="85" dirty="0">
                <a:latin typeface="Calibri"/>
                <a:cs typeface="Calibri"/>
              </a:rPr>
              <a:t>ιεραρχικές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δομές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όπου: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7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85" dirty="0">
                <a:latin typeface="Calibri"/>
                <a:cs typeface="Calibri"/>
              </a:rPr>
              <a:t>Συσκευές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πεδίου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συνδέονται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ελεγκτές</a:t>
            </a:r>
            <a:endParaRPr sz="1200">
              <a:latin typeface="Calibri"/>
              <a:cs typeface="Calibri"/>
            </a:endParaRPr>
          </a:p>
          <a:p>
            <a:pPr marL="396875" marR="897890" lvl="1" indent="-182880">
              <a:lnSpc>
                <a:spcPts val="1420"/>
              </a:lnSpc>
              <a:spcBef>
                <a:spcPts val="98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85" dirty="0">
                <a:latin typeface="Calibri"/>
                <a:cs typeface="Calibri"/>
              </a:rPr>
              <a:t>Οι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ελεγκτές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συνδέονται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διακομιστές/Εξυπηρετητές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SCADA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διεπαφές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ανθρώπου-μηχανής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(HMI).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8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80" dirty="0">
                <a:latin typeface="Calibri"/>
                <a:cs typeface="Calibri"/>
              </a:rPr>
              <a:t>Διακομιστές/Εξυπηρετητές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SCADA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συστήματα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διαχείρισης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αποθηκών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WMS)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5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85" dirty="0">
                <a:latin typeface="Calibri"/>
                <a:cs typeface="Calibri"/>
              </a:rPr>
              <a:t>WMS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με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διακομιστές/Εξυπηρετητές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διαχείρισης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επιχειρησιακών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πόρων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ERP)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33150" y="5727065"/>
            <a:ext cx="825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5904865"/>
            <a:ext cx="35858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Μάλαγα,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29365" y="73977"/>
            <a:ext cx="469900" cy="339597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85" dirty="0">
                <a:solidFill>
                  <a:srgbClr val="D8D8D8"/>
                </a:solidFill>
                <a:latin typeface="Calibri"/>
                <a:cs typeface="Calibri"/>
              </a:rPr>
              <a:t>ΑΣΦΑΛΙΣΜΕΝΕΣ</a:t>
            </a:r>
            <a:endParaRPr sz="3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64947" y="0"/>
            <a:ext cx="5627370" cy="6880225"/>
            <a:chOff x="6564947" y="0"/>
            <a:chExt cx="56273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96137" y="0"/>
              <a:ext cx="4995862" cy="68522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5222" y="5260975"/>
              <a:ext cx="1822767" cy="7527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2209" y="5289232"/>
              <a:ext cx="1730692" cy="6616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58262" y="3843654"/>
              <a:ext cx="1490345" cy="7527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86519" y="3871595"/>
              <a:ext cx="1398904" cy="66166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986519" y="3871595"/>
              <a:ext cx="1398905" cy="661670"/>
            </a:xfrm>
            <a:custGeom>
              <a:avLst/>
              <a:gdLst/>
              <a:ahLst/>
              <a:cxnLst/>
              <a:rect l="l" t="t" r="r" b="b"/>
              <a:pathLst>
                <a:path w="1398904" h="661670">
                  <a:moveTo>
                    <a:pt x="0" y="0"/>
                  </a:moveTo>
                  <a:lnTo>
                    <a:pt x="1398904" y="0"/>
                  </a:lnTo>
                  <a:lnTo>
                    <a:pt x="1398904" y="661669"/>
                  </a:lnTo>
                  <a:lnTo>
                    <a:pt x="0" y="66166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36672" y="4575175"/>
              <a:ext cx="429895" cy="63690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972549" y="4604384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160972"/>
                  </a:moveTo>
                  <a:lnTo>
                    <a:pt x="80327" y="160972"/>
                  </a:lnTo>
                  <a:lnTo>
                    <a:pt x="80327" y="542925"/>
                  </a:lnTo>
                  <a:lnTo>
                    <a:pt x="241300" y="542925"/>
                  </a:lnTo>
                  <a:lnTo>
                    <a:pt x="241300" y="160972"/>
                  </a:lnTo>
                  <a:close/>
                </a:path>
                <a:path w="321945" h="542925">
                  <a:moveTo>
                    <a:pt x="160972" y="0"/>
                  </a:moveTo>
                  <a:lnTo>
                    <a:pt x="0" y="160972"/>
                  </a:lnTo>
                  <a:lnTo>
                    <a:pt x="321945" y="160972"/>
                  </a:lnTo>
                  <a:lnTo>
                    <a:pt x="16097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972549" y="4604384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80327" y="542925"/>
                  </a:moveTo>
                  <a:lnTo>
                    <a:pt x="80327" y="160972"/>
                  </a:lnTo>
                  <a:lnTo>
                    <a:pt x="0" y="160972"/>
                  </a:lnTo>
                  <a:lnTo>
                    <a:pt x="160972" y="0"/>
                  </a:lnTo>
                  <a:lnTo>
                    <a:pt x="321945" y="160972"/>
                  </a:lnTo>
                  <a:lnTo>
                    <a:pt x="241300" y="160972"/>
                  </a:lnTo>
                  <a:lnTo>
                    <a:pt x="241300" y="542925"/>
                  </a:lnTo>
                  <a:lnTo>
                    <a:pt x="80327" y="54292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27919" y="4593272"/>
              <a:ext cx="429895" cy="64007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63797" y="4622800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321945" y="381952"/>
                  </a:moveTo>
                  <a:lnTo>
                    <a:pt x="0" y="381952"/>
                  </a:lnTo>
                  <a:lnTo>
                    <a:pt x="160972" y="542925"/>
                  </a:lnTo>
                  <a:lnTo>
                    <a:pt x="321945" y="381952"/>
                  </a:lnTo>
                  <a:close/>
                </a:path>
                <a:path w="321945" h="542925">
                  <a:moveTo>
                    <a:pt x="241300" y="0"/>
                  </a:moveTo>
                  <a:lnTo>
                    <a:pt x="80327" y="0"/>
                  </a:lnTo>
                  <a:lnTo>
                    <a:pt x="80327" y="381952"/>
                  </a:lnTo>
                  <a:lnTo>
                    <a:pt x="241300" y="381952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63797" y="4622800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0"/>
                  </a:moveTo>
                  <a:lnTo>
                    <a:pt x="241300" y="381952"/>
                  </a:lnTo>
                  <a:lnTo>
                    <a:pt x="321945" y="381952"/>
                  </a:lnTo>
                  <a:lnTo>
                    <a:pt x="160972" y="542925"/>
                  </a:lnTo>
                  <a:lnTo>
                    <a:pt x="0" y="381952"/>
                  </a:lnTo>
                  <a:lnTo>
                    <a:pt x="80327" y="381952"/>
                  </a:lnTo>
                  <a:lnTo>
                    <a:pt x="80327" y="0"/>
                  </a:lnTo>
                  <a:lnTo>
                    <a:pt x="24130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74934" y="5230495"/>
              <a:ext cx="1490345" cy="7832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03509" y="5259070"/>
              <a:ext cx="1398904" cy="6918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65334" y="2444432"/>
              <a:ext cx="1490345" cy="7527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92639" y="2472689"/>
              <a:ext cx="1398904" cy="66167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4039" y="3212464"/>
              <a:ext cx="457200" cy="63404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491662" y="3239452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90"/>
                  </a:lnTo>
                  <a:lnTo>
                    <a:pt x="365442" y="359727"/>
                  </a:lnTo>
                  <a:close/>
                </a:path>
                <a:path w="365759" h="542289">
                  <a:moveTo>
                    <a:pt x="274002" y="182562"/>
                  </a:moveTo>
                  <a:lnTo>
                    <a:pt x="91440" y="182562"/>
                  </a:lnTo>
                  <a:lnTo>
                    <a:pt x="91440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89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491662" y="3239452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90"/>
                  </a:lnTo>
                  <a:lnTo>
                    <a:pt x="0" y="359727"/>
                  </a:lnTo>
                  <a:lnTo>
                    <a:pt x="91440" y="359727"/>
                  </a:lnTo>
                  <a:lnTo>
                    <a:pt x="91440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94782" y="3099752"/>
              <a:ext cx="594359" cy="6156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097894" y="2356167"/>
              <a:ext cx="917575" cy="9175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47367" y="3767454"/>
              <a:ext cx="917575" cy="9175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375072" y="2038985"/>
              <a:ext cx="813752" cy="9175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99119" y="2456814"/>
              <a:ext cx="1493520" cy="75279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228329" y="2484437"/>
              <a:ext cx="1398904" cy="66167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576059" y="973772"/>
              <a:ext cx="5088255" cy="5137150"/>
            </a:xfrm>
            <a:custGeom>
              <a:avLst/>
              <a:gdLst/>
              <a:ahLst/>
              <a:cxnLst/>
              <a:rect l="l" t="t" r="r" b="b"/>
              <a:pathLst>
                <a:path w="5088255" h="5137150">
                  <a:moveTo>
                    <a:pt x="0" y="5137150"/>
                  </a:moveTo>
                  <a:lnTo>
                    <a:pt x="4641215" y="5107622"/>
                  </a:lnTo>
                </a:path>
                <a:path w="5088255" h="5137150">
                  <a:moveTo>
                    <a:pt x="1087120" y="1183639"/>
                  </a:moveTo>
                  <a:lnTo>
                    <a:pt x="5087937" y="1178560"/>
                  </a:lnTo>
                </a:path>
                <a:path w="5088255" h="5137150">
                  <a:moveTo>
                    <a:pt x="1281112" y="22860"/>
                  </a:moveTo>
                  <a:lnTo>
                    <a:pt x="503428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287192" y="1853247"/>
              <a:ext cx="457200" cy="63404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316084" y="1881187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89"/>
                  </a:lnTo>
                  <a:lnTo>
                    <a:pt x="365442" y="359727"/>
                  </a:lnTo>
                  <a:close/>
                </a:path>
                <a:path w="365759" h="542289">
                  <a:moveTo>
                    <a:pt x="274002" y="182562"/>
                  </a:moveTo>
                  <a:lnTo>
                    <a:pt x="91440" y="182562"/>
                  </a:lnTo>
                  <a:lnTo>
                    <a:pt x="91440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89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316084" y="1881187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89"/>
                  </a:lnTo>
                  <a:lnTo>
                    <a:pt x="0" y="359727"/>
                  </a:lnTo>
                  <a:lnTo>
                    <a:pt x="91440" y="359727"/>
                  </a:lnTo>
                  <a:lnTo>
                    <a:pt x="91440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62999" y="1249680"/>
              <a:ext cx="1490345" cy="60039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62999" y="100647"/>
              <a:ext cx="1490345" cy="60039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53854" y="667384"/>
              <a:ext cx="457200" cy="63404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281159" y="694690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90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89"/>
                  </a:lnTo>
                  <a:lnTo>
                    <a:pt x="365442" y="359727"/>
                  </a:lnTo>
                  <a:close/>
                </a:path>
                <a:path w="365759" h="542290">
                  <a:moveTo>
                    <a:pt x="274002" y="182562"/>
                  </a:moveTo>
                  <a:lnTo>
                    <a:pt x="91440" y="182562"/>
                  </a:lnTo>
                  <a:lnTo>
                    <a:pt x="91440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90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281159" y="694690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90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89"/>
                  </a:lnTo>
                  <a:lnTo>
                    <a:pt x="0" y="359727"/>
                  </a:lnTo>
                  <a:lnTo>
                    <a:pt x="91440" y="359727"/>
                  </a:lnTo>
                  <a:lnTo>
                    <a:pt x="91440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038022" y="61277"/>
              <a:ext cx="4921250" cy="6217920"/>
            </a:xfrm>
            <a:custGeom>
              <a:avLst/>
              <a:gdLst/>
              <a:ahLst/>
              <a:cxnLst/>
              <a:rect l="l" t="t" r="r" b="b"/>
              <a:pathLst>
                <a:path w="4921250" h="6217920">
                  <a:moveTo>
                    <a:pt x="2460625" y="0"/>
                  </a:moveTo>
                  <a:lnTo>
                    <a:pt x="0" y="6217602"/>
                  </a:lnTo>
                  <a:lnTo>
                    <a:pt x="4921250" y="6217602"/>
                  </a:lnTo>
                  <a:lnTo>
                    <a:pt x="2460625" y="0"/>
                  </a:lnTo>
                  <a:close/>
                </a:path>
              </a:pathLst>
            </a:custGeom>
            <a:solidFill>
              <a:srgbClr val="FFBA00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038022" y="61277"/>
              <a:ext cx="4921250" cy="6217920"/>
            </a:xfrm>
            <a:custGeom>
              <a:avLst/>
              <a:gdLst/>
              <a:ahLst/>
              <a:cxnLst/>
              <a:rect l="l" t="t" r="r" b="b"/>
              <a:pathLst>
                <a:path w="4921250" h="6217920">
                  <a:moveTo>
                    <a:pt x="0" y="6217602"/>
                  </a:moveTo>
                  <a:lnTo>
                    <a:pt x="2460625" y="0"/>
                  </a:lnTo>
                  <a:lnTo>
                    <a:pt x="4921250" y="6217602"/>
                  </a:lnTo>
                  <a:lnTo>
                    <a:pt x="0" y="6217602"/>
                  </a:lnTo>
                </a:path>
              </a:pathLst>
            </a:custGeom>
            <a:ln w="15875">
              <a:solidFill>
                <a:srgbClr val="FF90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398384" y="5068887"/>
              <a:ext cx="4437380" cy="852169"/>
            </a:xfrm>
            <a:custGeom>
              <a:avLst/>
              <a:gdLst/>
              <a:ahLst/>
              <a:cxnLst/>
              <a:rect l="l" t="t" r="r" b="b"/>
              <a:pathLst>
                <a:path w="4437380" h="852170">
                  <a:moveTo>
                    <a:pt x="0" y="0"/>
                  </a:moveTo>
                  <a:lnTo>
                    <a:pt x="4437380" y="0"/>
                  </a:lnTo>
                  <a:lnTo>
                    <a:pt x="4437380" y="852169"/>
                  </a:lnTo>
                  <a:lnTo>
                    <a:pt x="0" y="852169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1429365" y="73660"/>
            <a:ext cx="469900" cy="32505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-5" dirty="0">
                <a:solidFill>
                  <a:srgbClr val="D8D8D8"/>
                </a:solidFill>
                <a:latin typeface="Calibri"/>
                <a:cs typeface="Calibri"/>
              </a:rPr>
              <a:t>ΑΣΦΑΛΙ</a:t>
            </a:r>
            <a:r>
              <a:rPr sz="3500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500" spc="-10" dirty="0">
                <a:solidFill>
                  <a:srgbClr val="D8D8D8"/>
                </a:solidFill>
                <a:latin typeface="Calibri"/>
                <a:cs typeface="Calibri"/>
              </a:rPr>
              <a:t>Μ</a:t>
            </a:r>
            <a:r>
              <a:rPr sz="3500" spc="-5" dirty="0">
                <a:solidFill>
                  <a:srgbClr val="D8D8D8"/>
                </a:solidFill>
                <a:latin typeface="Calibri"/>
                <a:cs typeface="Calibri"/>
              </a:rPr>
              <a:t>ΕΝΟ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338559" y="5056187"/>
            <a:ext cx="560705" cy="13303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140"/>
              </a:lnSpc>
            </a:pPr>
            <a:r>
              <a:rPr sz="3500" spc="-20" dirty="0">
                <a:solidFill>
                  <a:srgbClr val="D8D8D8"/>
                </a:solidFill>
                <a:latin typeface="Calibri"/>
                <a:cs typeface="Calibri"/>
              </a:rPr>
              <a:t>TUR</a:t>
            </a:r>
            <a:r>
              <a:rPr sz="3500" spc="-3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5250" spc="225" baseline="11111" dirty="0">
                <a:solidFill>
                  <a:srgbClr val="D8D8D8"/>
                </a:solidFill>
                <a:latin typeface="Calibri"/>
                <a:cs typeface="Calibri"/>
              </a:rPr>
              <a:t>ES</a:t>
            </a:r>
            <a:endParaRPr sz="5250" baseline="11111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55344" y="777240"/>
            <a:ext cx="52279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55" dirty="0">
                <a:latin typeface="Times New Roman"/>
                <a:cs typeface="Times New Roman"/>
              </a:rPr>
              <a:t>Κύρια</a:t>
            </a:r>
            <a:r>
              <a:rPr sz="2100" spc="185" dirty="0">
                <a:latin typeface="Times New Roman"/>
                <a:cs typeface="Times New Roman"/>
              </a:rPr>
              <a:t> </a:t>
            </a:r>
            <a:r>
              <a:rPr sz="2100" spc="155" dirty="0">
                <a:latin typeface="Times New Roman"/>
                <a:cs typeface="Times New Roman"/>
              </a:rPr>
              <a:t>δίκτυα</a:t>
            </a:r>
            <a:r>
              <a:rPr sz="2100" spc="204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στα</a:t>
            </a:r>
            <a:r>
              <a:rPr sz="2100" spc="145" dirty="0">
                <a:latin typeface="Times New Roman"/>
                <a:cs typeface="Times New Roman"/>
              </a:rPr>
              <a:t> </a:t>
            </a:r>
            <a:r>
              <a:rPr sz="2100" spc="160" dirty="0">
                <a:latin typeface="Times New Roman"/>
                <a:cs typeface="Times New Roman"/>
              </a:rPr>
              <a:t>ενεργειακά</a:t>
            </a:r>
            <a:r>
              <a:rPr sz="2100" spc="204" dirty="0">
                <a:latin typeface="Times New Roman"/>
                <a:cs typeface="Times New Roman"/>
              </a:rPr>
              <a:t> </a:t>
            </a:r>
            <a:r>
              <a:rPr sz="2100" spc="165" dirty="0">
                <a:latin typeface="Times New Roman"/>
                <a:cs typeface="Times New Roman"/>
              </a:rPr>
              <a:t>συστήματα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1515" y="1525270"/>
            <a:ext cx="537400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10" dirty="0">
                <a:latin typeface="Calibri"/>
                <a:cs typeface="Calibri"/>
              </a:rPr>
              <a:t>Αυτή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η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λειτουργική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ιεραρχία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αποτελείται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ένα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σύνολο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λειτουργικών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επιπέδων: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533005" y="490219"/>
            <a:ext cx="871219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7485">
              <a:lnSpc>
                <a:spcPct val="135300"/>
              </a:lnSpc>
              <a:spcBef>
                <a:spcPts val="100"/>
              </a:spcBef>
            </a:pPr>
            <a:r>
              <a:rPr sz="1050" b="1" spc="10" dirty="0">
                <a:latin typeface="Calibri"/>
                <a:cs typeface="Calibri"/>
              </a:rPr>
              <a:t>Ε</a:t>
            </a:r>
            <a:r>
              <a:rPr sz="1050" b="1" spc="15" dirty="0">
                <a:latin typeface="Calibri"/>
                <a:cs typeface="Calibri"/>
              </a:rPr>
              <a:t>π</a:t>
            </a:r>
            <a:r>
              <a:rPr sz="1050" b="1" dirty="0">
                <a:latin typeface="Calibri"/>
                <a:cs typeface="Calibri"/>
              </a:rPr>
              <a:t>ι</a:t>
            </a:r>
            <a:r>
              <a:rPr sz="1050" b="1" spc="15" dirty="0">
                <a:latin typeface="Calibri"/>
                <a:cs typeface="Calibri"/>
              </a:rPr>
              <a:t>χ</a:t>
            </a:r>
            <a:r>
              <a:rPr sz="1050" b="1" spc="10" dirty="0">
                <a:latin typeface="Calibri"/>
                <a:cs typeface="Calibri"/>
              </a:rPr>
              <a:t>ε</a:t>
            </a:r>
            <a:r>
              <a:rPr sz="1050" b="1" dirty="0">
                <a:latin typeface="Calibri"/>
                <a:cs typeface="Calibri"/>
              </a:rPr>
              <a:t>ί</a:t>
            </a:r>
            <a:r>
              <a:rPr sz="1050" b="1" spc="15" dirty="0">
                <a:latin typeface="Calibri"/>
                <a:cs typeface="Calibri"/>
              </a:rPr>
              <a:t>ρ</a:t>
            </a:r>
            <a:r>
              <a:rPr sz="1050" b="1" spc="10" dirty="0">
                <a:latin typeface="Calibri"/>
                <a:cs typeface="Calibri"/>
              </a:rPr>
              <a:t>η</a:t>
            </a:r>
            <a:r>
              <a:rPr sz="1050" b="1" spc="15" dirty="0">
                <a:latin typeface="Calibri"/>
                <a:cs typeface="Calibri"/>
              </a:rPr>
              <a:t>ση  </a:t>
            </a:r>
            <a:r>
              <a:rPr sz="1050" b="1" spc="75" dirty="0">
                <a:latin typeface="Calibri"/>
                <a:cs typeface="Calibri"/>
              </a:rPr>
              <a:t>πο</a:t>
            </a:r>
            <a:r>
              <a:rPr sz="1050" b="1" spc="65" dirty="0">
                <a:latin typeface="Calibri"/>
                <a:cs typeface="Calibri"/>
              </a:rPr>
              <a:t>λ</a:t>
            </a:r>
            <a:r>
              <a:rPr sz="1050" b="1" spc="75" dirty="0">
                <a:latin typeface="Calibri"/>
                <a:cs typeface="Calibri"/>
              </a:rPr>
              <a:t>υ</a:t>
            </a:r>
            <a:r>
              <a:rPr sz="1050" b="1" spc="55" dirty="0">
                <a:latin typeface="Calibri"/>
                <a:cs typeface="Calibri"/>
              </a:rPr>
              <a:t>ε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35" dirty="0">
                <a:latin typeface="Calibri"/>
                <a:cs typeface="Calibri"/>
              </a:rPr>
              <a:t>ί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60" dirty="0">
                <a:latin typeface="Calibri"/>
                <a:cs typeface="Calibri"/>
              </a:rPr>
              <a:t>ε</a:t>
            </a:r>
            <a:r>
              <a:rPr sz="1050" b="1" spc="70" dirty="0">
                <a:latin typeface="Calibri"/>
                <a:cs typeface="Calibri"/>
              </a:rPr>
              <a:t>δ</a:t>
            </a:r>
            <a:r>
              <a:rPr sz="1050" b="1" spc="85" dirty="0">
                <a:latin typeface="Calibri"/>
                <a:cs typeface="Calibri"/>
              </a:rPr>
              <a:t>ο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261859" y="1663700"/>
            <a:ext cx="871219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585">
              <a:lnSpc>
                <a:spcPct val="135300"/>
              </a:lnSpc>
              <a:spcBef>
                <a:spcPts val="100"/>
              </a:spcBef>
            </a:pPr>
            <a:r>
              <a:rPr sz="1050" b="1" spc="45" dirty="0">
                <a:latin typeface="Calibri"/>
                <a:cs typeface="Calibri"/>
              </a:rPr>
              <a:t>Λ</a:t>
            </a:r>
            <a:r>
              <a:rPr sz="1050" b="1" spc="30" dirty="0">
                <a:latin typeface="Calibri"/>
                <a:cs typeface="Calibri"/>
              </a:rPr>
              <a:t>ε</a:t>
            </a:r>
            <a:r>
              <a:rPr sz="1050" b="1" spc="15" dirty="0">
                <a:latin typeface="Calibri"/>
                <a:cs typeface="Calibri"/>
              </a:rPr>
              <a:t>ι</a:t>
            </a:r>
            <a:r>
              <a:rPr sz="1050" b="1" spc="25" dirty="0">
                <a:latin typeface="Calibri"/>
                <a:cs typeface="Calibri"/>
              </a:rPr>
              <a:t>τ</a:t>
            </a:r>
            <a:r>
              <a:rPr sz="1050" b="1" spc="40" dirty="0">
                <a:latin typeface="Calibri"/>
                <a:cs typeface="Calibri"/>
              </a:rPr>
              <a:t>ο</a:t>
            </a:r>
            <a:r>
              <a:rPr sz="1050" b="1" spc="45" dirty="0">
                <a:latin typeface="Calibri"/>
                <a:cs typeface="Calibri"/>
              </a:rPr>
              <a:t>υ</a:t>
            </a:r>
            <a:r>
              <a:rPr sz="1050" b="1" spc="40" dirty="0">
                <a:latin typeface="Calibri"/>
                <a:cs typeface="Calibri"/>
              </a:rPr>
              <a:t>ρ</a:t>
            </a:r>
            <a:r>
              <a:rPr sz="1050" b="1" spc="30" dirty="0">
                <a:latin typeface="Calibri"/>
                <a:cs typeface="Calibri"/>
              </a:rPr>
              <a:t>γ</a:t>
            </a:r>
            <a:r>
              <a:rPr sz="1050" b="1" spc="15" dirty="0">
                <a:latin typeface="Calibri"/>
                <a:cs typeface="Calibri"/>
              </a:rPr>
              <a:t>ι</a:t>
            </a:r>
            <a:r>
              <a:rPr sz="1050" b="1" spc="35" dirty="0">
                <a:latin typeface="Calibri"/>
                <a:cs typeface="Calibri"/>
              </a:rPr>
              <a:t>κό  </a:t>
            </a:r>
            <a:r>
              <a:rPr sz="1050" b="1" spc="75" dirty="0">
                <a:latin typeface="Calibri"/>
                <a:cs typeface="Calibri"/>
              </a:rPr>
              <a:t>πο</a:t>
            </a:r>
            <a:r>
              <a:rPr sz="1050" b="1" spc="65" dirty="0">
                <a:latin typeface="Calibri"/>
                <a:cs typeface="Calibri"/>
              </a:rPr>
              <a:t>λ</a:t>
            </a:r>
            <a:r>
              <a:rPr sz="1050" b="1" spc="75" dirty="0">
                <a:latin typeface="Calibri"/>
                <a:cs typeface="Calibri"/>
              </a:rPr>
              <a:t>υ</a:t>
            </a:r>
            <a:r>
              <a:rPr sz="1050" b="1" spc="55" dirty="0">
                <a:latin typeface="Calibri"/>
                <a:cs typeface="Calibri"/>
              </a:rPr>
              <a:t>ε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35" dirty="0">
                <a:latin typeface="Calibri"/>
                <a:cs typeface="Calibri"/>
              </a:rPr>
              <a:t>ί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60" dirty="0">
                <a:latin typeface="Calibri"/>
                <a:cs typeface="Calibri"/>
              </a:rPr>
              <a:t>ε</a:t>
            </a:r>
            <a:r>
              <a:rPr sz="1050" b="1" spc="70" dirty="0">
                <a:latin typeface="Calibri"/>
                <a:cs typeface="Calibri"/>
              </a:rPr>
              <a:t>δ</a:t>
            </a:r>
            <a:r>
              <a:rPr sz="1050" b="1" spc="85" dirty="0">
                <a:latin typeface="Calibri"/>
                <a:cs typeface="Calibri"/>
              </a:rPr>
              <a:t>ο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221344" y="2386329"/>
            <a:ext cx="1399540" cy="661670"/>
          </a:xfrm>
          <a:custGeom>
            <a:avLst/>
            <a:gdLst/>
            <a:ahLst/>
            <a:cxnLst/>
            <a:rect l="l" t="t" r="r" b="b"/>
            <a:pathLst>
              <a:path w="1399540" h="661669">
                <a:moveTo>
                  <a:pt x="0" y="0"/>
                </a:moveTo>
                <a:lnTo>
                  <a:pt x="1399539" y="0"/>
                </a:lnTo>
                <a:lnTo>
                  <a:pt x="1399539" y="661670"/>
                </a:lnTo>
                <a:lnTo>
                  <a:pt x="0" y="661670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8227694" y="2564129"/>
            <a:ext cx="13868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655">
              <a:lnSpc>
                <a:spcPct val="100000"/>
              </a:lnSpc>
              <a:spcBef>
                <a:spcPts val="100"/>
              </a:spcBef>
            </a:pPr>
            <a:r>
              <a:rPr sz="1350" b="1" spc="180" dirty="0">
                <a:solidFill>
                  <a:srgbClr val="FFFFFF"/>
                </a:solidFill>
                <a:latin typeface="Calibri"/>
                <a:cs typeface="Calibri"/>
              </a:rPr>
              <a:t>SCADA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631044" y="2386329"/>
            <a:ext cx="1399540" cy="661670"/>
          </a:xfrm>
          <a:custGeom>
            <a:avLst/>
            <a:gdLst/>
            <a:ahLst/>
            <a:cxnLst/>
            <a:rect l="l" t="t" r="r" b="b"/>
            <a:pathLst>
              <a:path w="1399540" h="661669">
                <a:moveTo>
                  <a:pt x="0" y="0"/>
                </a:moveTo>
                <a:lnTo>
                  <a:pt x="1399539" y="0"/>
                </a:lnTo>
                <a:lnTo>
                  <a:pt x="1399539" y="661670"/>
                </a:lnTo>
                <a:lnTo>
                  <a:pt x="0" y="661670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9637394" y="2564129"/>
            <a:ext cx="13868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2909">
              <a:lnSpc>
                <a:spcPct val="100000"/>
              </a:lnSpc>
              <a:spcBef>
                <a:spcPts val="100"/>
              </a:spcBef>
            </a:pPr>
            <a:r>
              <a:rPr sz="1350" b="1" spc="15" dirty="0">
                <a:solidFill>
                  <a:srgbClr val="FFFFFF"/>
                </a:solidFill>
                <a:latin typeface="Calibri"/>
                <a:cs typeface="Calibri"/>
              </a:rPr>
              <a:t>HMIs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2554" y="6443345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429692" y="5514975"/>
            <a:ext cx="640080" cy="675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065" algn="r">
              <a:lnSpc>
                <a:spcPct val="135300"/>
              </a:lnSpc>
              <a:spcBef>
                <a:spcPts val="100"/>
              </a:spcBef>
            </a:pPr>
            <a:r>
              <a:rPr sz="1050" b="1" spc="35" dirty="0">
                <a:latin typeface="Calibri"/>
                <a:cs typeface="Calibri"/>
              </a:rPr>
              <a:t>Έλ</a:t>
            </a:r>
            <a:r>
              <a:rPr sz="1050" b="1" spc="30" dirty="0">
                <a:latin typeface="Calibri"/>
                <a:cs typeface="Calibri"/>
              </a:rPr>
              <a:t>ε</a:t>
            </a:r>
            <a:r>
              <a:rPr sz="1050" b="1" spc="35" dirty="0">
                <a:latin typeface="Calibri"/>
                <a:cs typeface="Calibri"/>
              </a:rPr>
              <a:t>γ</a:t>
            </a:r>
            <a:r>
              <a:rPr sz="1050" b="1" spc="30" dirty="0">
                <a:latin typeface="Calibri"/>
                <a:cs typeface="Calibri"/>
              </a:rPr>
              <a:t>χ</a:t>
            </a:r>
            <a:r>
              <a:rPr sz="1050" b="1" spc="40" dirty="0">
                <a:latin typeface="Calibri"/>
                <a:cs typeface="Calibri"/>
              </a:rPr>
              <a:t>ο</a:t>
            </a:r>
            <a:r>
              <a:rPr sz="1050" b="1" spc="30" dirty="0">
                <a:latin typeface="Calibri"/>
                <a:cs typeface="Calibri"/>
              </a:rPr>
              <a:t>ς  </a:t>
            </a:r>
            <a:r>
              <a:rPr sz="1050" b="1" spc="75" dirty="0">
                <a:latin typeface="Calibri"/>
                <a:cs typeface="Calibri"/>
              </a:rPr>
              <a:t>πο</a:t>
            </a:r>
            <a:r>
              <a:rPr sz="1050" b="1" spc="65" dirty="0">
                <a:latin typeface="Calibri"/>
                <a:cs typeface="Calibri"/>
              </a:rPr>
              <a:t>λ</a:t>
            </a:r>
            <a:r>
              <a:rPr sz="1050" b="1" spc="75" dirty="0">
                <a:latin typeface="Calibri"/>
                <a:cs typeface="Calibri"/>
              </a:rPr>
              <a:t>υ</a:t>
            </a:r>
            <a:r>
              <a:rPr sz="1050" b="1" spc="55" dirty="0">
                <a:latin typeface="Calibri"/>
                <a:cs typeface="Calibri"/>
              </a:rPr>
              <a:t>ε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35" dirty="0">
                <a:latin typeface="Calibri"/>
                <a:cs typeface="Calibri"/>
              </a:rPr>
              <a:t>ί</a:t>
            </a:r>
            <a:r>
              <a:rPr sz="1050" b="1" spc="90" dirty="0">
                <a:latin typeface="Calibri"/>
                <a:cs typeface="Calibri"/>
              </a:rPr>
              <a:t>π</a:t>
            </a:r>
            <a:endParaRPr sz="10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445"/>
              </a:spcBef>
            </a:pPr>
            <a:r>
              <a:rPr sz="1050" b="1" spc="70" dirty="0">
                <a:latin typeface="Calibri"/>
                <a:cs typeface="Calibri"/>
              </a:rPr>
              <a:t>εδο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935594" y="4723447"/>
            <a:ext cx="48958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65" dirty="0">
                <a:latin typeface="Calibri"/>
                <a:cs typeface="Calibri"/>
              </a:rPr>
              <a:t>μ</a:t>
            </a:r>
            <a:r>
              <a:rPr sz="900" b="1" spc="50" dirty="0">
                <a:latin typeface="Calibri"/>
                <a:cs typeface="Calibri"/>
              </a:rPr>
              <a:t>έ</a:t>
            </a:r>
            <a:r>
              <a:rPr sz="900" b="1" spc="35" dirty="0">
                <a:latin typeface="Calibri"/>
                <a:cs typeface="Calibri"/>
              </a:rPr>
              <a:t>τ</a:t>
            </a:r>
            <a:r>
              <a:rPr sz="900" b="1" spc="60" dirty="0">
                <a:latin typeface="Calibri"/>
                <a:cs typeface="Calibri"/>
              </a:rPr>
              <a:t>ρησ</a:t>
            </a:r>
            <a:r>
              <a:rPr sz="900" b="1" spc="70" dirty="0">
                <a:latin typeface="Calibri"/>
                <a:cs typeface="Calibri"/>
              </a:rPr>
              <a:t>η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083675" y="3812540"/>
            <a:ext cx="864235" cy="4298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8270" marR="5080" indent="-116205">
              <a:lnSpc>
                <a:spcPts val="1570"/>
              </a:lnSpc>
              <a:spcBef>
                <a:spcPts val="190"/>
              </a:spcBef>
            </a:pP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Ελεγκτές </a:t>
            </a: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2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εγχ</a:t>
            </a:r>
            <a:r>
              <a:rPr sz="1350" b="1" spc="5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350" b="1" spc="40" dirty="0">
                <a:solidFill>
                  <a:srgbClr val="FFFFFF"/>
                </a:solidFill>
                <a:latin typeface="Calibri"/>
                <a:cs typeface="Calibri"/>
              </a:rPr>
              <a:t>ς)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363834" y="4521200"/>
            <a:ext cx="16014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80" dirty="0">
                <a:latin typeface="Calibri"/>
                <a:cs typeface="Calibri"/>
              </a:rPr>
              <a:t>Διοίκηση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80" dirty="0">
                <a:latin typeface="Calibri"/>
                <a:cs typeface="Calibri"/>
              </a:rPr>
              <a:t>και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80" dirty="0">
                <a:latin typeface="Calibri"/>
                <a:cs typeface="Calibri"/>
              </a:rPr>
              <a:t>έλεγχος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85" dirty="0">
                <a:latin typeface="Calibri"/>
                <a:cs typeface="Calibri"/>
              </a:rPr>
              <a:t>(C&amp;C)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0296525" y="4922202"/>
            <a:ext cx="1399540" cy="692150"/>
          </a:xfrm>
          <a:custGeom>
            <a:avLst/>
            <a:gdLst/>
            <a:ahLst/>
            <a:cxnLst/>
            <a:rect l="l" t="t" r="r" b="b"/>
            <a:pathLst>
              <a:path w="1399540" h="692150">
                <a:moveTo>
                  <a:pt x="0" y="0"/>
                </a:moveTo>
                <a:lnTo>
                  <a:pt x="1399540" y="0"/>
                </a:lnTo>
                <a:lnTo>
                  <a:pt x="1399540" y="692150"/>
                </a:lnTo>
                <a:lnTo>
                  <a:pt x="0" y="692150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0302875" y="5114607"/>
            <a:ext cx="13868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0"/>
              </a:spcBef>
            </a:pP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Ενεργοποιητές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212830" y="5774372"/>
            <a:ext cx="48133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70" dirty="0">
                <a:latin typeface="Calibri"/>
                <a:cs typeface="Calibri"/>
              </a:rPr>
              <a:t>Π</a:t>
            </a:r>
            <a:r>
              <a:rPr sz="1350" b="1" spc="45" dirty="0">
                <a:latin typeface="Calibri"/>
                <a:cs typeface="Calibri"/>
              </a:rPr>
              <a:t>ε</a:t>
            </a:r>
            <a:r>
              <a:rPr sz="1350" b="1" spc="55" dirty="0">
                <a:latin typeface="Calibri"/>
                <a:cs typeface="Calibri"/>
              </a:rPr>
              <a:t>δ</a:t>
            </a:r>
            <a:r>
              <a:rPr sz="1350" b="1" spc="20" dirty="0">
                <a:latin typeface="Calibri"/>
                <a:cs typeface="Calibri"/>
              </a:rPr>
              <a:t>ί</a:t>
            </a:r>
            <a:r>
              <a:rPr sz="1350" b="1" spc="70" dirty="0">
                <a:latin typeface="Calibri"/>
                <a:cs typeface="Calibri"/>
              </a:rPr>
              <a:t>ο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087710" y="6052836"/>
            <a:ext cx="177165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-285" dirty="0">
                <a:solidFill>
                  <a:srgbClr val="FFFFFF"/>
                </a:solidFill>
                <a:latin typeface="Calibri"/>
                <a:cs typeface="Calibri"/>
              </a:rPr>
              <a:t>ςυέεσυσκ)7(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522209" y="5180647"/>
            <a:ext cx="1731010" cy="661670"/>
          </a:xfrm>
          <a:custGeom>
            <a:avLst/>
            <a:gdLst/>
            <a:ahLst/>
            <a:cxnLst/>
            <a:rect l="l" t="t" r="r" b="b"/>
            <a:pathLst>
              <a:path w="1731009" h="661670">
                <a:moveTo>
                  <a:pt x="0" y="0"/>
                </a:moveTo>
                <a:lnTo>
                  <a:pt x="1731010" y="0"/>
                </a:lnTo>
                <a:lnTo>
                  <a:pt x="1731010" y="661669"/>
                </a:lnTo>
                <a:lnTo>
                  <a:pt x="0" y="661669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7957819" y="5223827"/>
            <a:ext cx="129349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80" dirty="0">
                <a:solidFill>
                  <a:srgbClr val="FFFFFF"/>
                </a:solidFill>
                <a:latin typeface="Calibri"/>
                <a:cs typeface="Calibri"/>
              </a:rPr>
              <a:t>(επ)αισθητήρες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785542" y="1271587"/>
            <a:ext cx="1412240" cy="519430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126364" rIns="0" bIns="0" rtlCol="0">
            <a:spAutoFit/>
          </a:bodyPr>
          <a:lstStyle/>
          <a:p>
            <a:pPr marL="439420">
              <a:lnSpc>
                <a:spcPct val="100000"/>
              </a:lnSpc>
              <a:spcBef>
                <a:spcPts val="994"/>
              </a:spcBef>
            </a:pPr>
            <a:r>
              <a:rPr sz="1350" b="1" spc="-20" dirty="0">
                <a:solidFill>
                  <a:srgbClr val="FFFFFF"/>
                </a:solidFill>
                <a:latin typeface="Calibri"/>
                <a:cs typeface="Calibri"/>
              </a:rPr>
              <a:t>WMS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784272" y="122554"/>
            <a:ext cx="1412240" cy="519430"/>
          </a:xfrm>
          <a:custGeom>
            <a:avLst/>
            <a:gdLst/>
            <a:ahLst/>
            <a:cxnLst/>
            <a:rect l="l" t="t" r="r" b="b"/>
            <a:pathLst>
              <a:path w="1412240" h="519430">
                <a:moveTo>
                  <a:pt x="1412240" y="0"/>
                </a:moveTo>
                <a:lnTo>
                  <a:pt x="0" y="0"/>
                </a:lnTo>
                <a:lnTo>
                  <a:pt x="0" y="519430"/>
                </a:lnTo>
                <a:lnTo>
                  <a:pt x="1412240" y="519430"/>
                </a:lnTo>
                <a:lnTo>
                  <a:pt x="1412240" y="0"/>
                </a:lnTo>
                <a:close/>
              </a:path>
            </a:pathLst>
          </a:custGeom>
          <a:solidFill>
            <a:srgbClr val="009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9340215" y="236220"/>
            <a:ext cx="30416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5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50" b="1" spc="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350">
              <a:latin typeface="Calibri"/>
              <a:cs typeface="Calibri"/>
            </a:endParaRPr>
          </a:p>
        </p:txBody>
      </p:sp>
      <p:graphicFrame>
        <p:nvGraphicFramePr>
          <p:cNvPr id="67" name="object 67"/>
          <p:cNvGraphicFramePr>
            <a:graphicFrameLocks noGrp="1"/>
          </p:cNvGraphicFramePr>
          <p:nvPr/>
        </p:nvGraphicFramePr>
        <p:xfrm>
          <a:off x="753427" y="2321877"/>
          <a:ext cx="5928995" cy="2759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06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marL="6267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3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Λειτουργικό</a:t>
                      </a:r>
                      <a:r>
                        <a:rPr sz="13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στρώμα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R="41275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3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Εξαρτήματα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350" b="1" spc="60" dirty="0">
                          <a:latin typeface="Calibri"/>
                          <a:cs typeface="Calibri"/>
                        </a:rPr>
                        <a:t>Επιχειρησιακό</a:t>
                      </a:r>
                      <a:r>
                        <a:rPr sz="135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60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135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50" dirty="0">
                          <a:latin typeface="Calibri"/>
                          <a:cs typeface="Calibri"/>
                        </a:rPr>
                        <a:t>ERP)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R="34036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350" spc="45" dirty="0">
                          <a:latin typeface="Calibri"/>
                          <a:cs typeface="Calibri"/>
                        </a:rPr>
                        <a:t>Διακομιστές/Εξυπηρετητές</a:t>
                      </a:r>
                      <a:r>
                        <a:rPr sz="13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65" dirty="0">
                          <a:latin typeface="Calibri"/>
                          <a:cs typeface="Calibri"/>
                        </a:rPr>
                        <a:t>ERP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350" b="1" spc="60" dirty="0">
                          <a:latin typeface="Calibri"/>
                          <a:cs typeface="Calibri"/>
                        </a:rPr>
                        <a:t>Λειτουργικό</a:t>
                      </a:r>
                      <a:r>
                        <a:rPr sz="13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65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1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75" dirty="0">
                          <a:latin typeface="Calibri"/>
                          <a:cs typeface="Calibri"/>
                        </a:rPr>
                        <a:t>WMS)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88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R="330835"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350" spc="15" dirty="0">
                          <a:latin typeface="Calibri"/>
                          <a:cs typeface="Calibri"/>
                        </a:rPr>
                        <a:t>Διακομιστές/Εξυπηρετητές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45" dirty="0">
                          <a:latin typeface="Calibri"/>
                          <a:cs typeface="Calibri"/>
                        </a:rPr>
                        <a:t>WMS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88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350" b="1" spc="50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13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60" dirty="0">
                          <a:latin typeface="Calibri"/>
                          <a:cs typeface="Calibri"/>
                        </a:rPr>
                        <a:t>ελέγχου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98425">
                        <a:lnSpc>
                          <a:spcPts val="1560"/>
                        </a:lnSpc>
                        <a:spcBef>
                          <a:spcPts val="509"/>
                        </a:spcBef>
                      </a:pPr>
                      <a:r>
                        <a:rPr sz="1350" spc="60" dirty="0">
                          <a:latin typeface="Calibri"/>
                          <a:cs typeface="Calibri"/>
                        </a:rPr>
                        <a:t>Διακομιστής/Εξυπηρετητής</a:t>
                      </a:r>
                      <a:r>
                        <a:rPr sz="13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65" dirty="0">
                          <a:latin typeface="Calibri"/>
                          <a:cs typeface="Calibri"/>
                        </a:rPr>
                        <a:t>SCADA, </a:t>
                      </a:r>
                      <a:r>
                        <a:rPr sz="1350" spc="-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65" dirty="0">
                          <a:latin typeface="Calibri"/>
                          <a:cs typeface="Calibri"/>
                        </a:rPr>
                        <a:t>HMI,</a:t>
                      </a:r>
                      <a:r>
                        <a:rPr sz="13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55" dirty="0">
                          <a:latin typeface="Calibri"/>
                          <a:cs typeface="Calibri"/>
                        </a:rPr>
                        <a:t>ελεγκτές</a:t>
                      </a:r>
                      <a:r>
                        <a:rPr sz="13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55" dirty="0">
                          <a:latin typeface="Calibri"/>
                          <a:cs typeface="Calibri"/>
                        </a:rPr>
                        <a:t>(PLCs/RTUs)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41275">
                        <a:lnSpc>
                          <a:spcPts val="1580"/>
                        </a:lnSpc>
                        <a:spcBef>
                          <a:spcPts val="470"/>
                        </a:spcBef>
                      </a:pPr>
                      <a:r>
                        <a:rPr sz="1350" spc="95" dirty="0">
                          <a:latin typeface="Calibri"/>
                          <a:cs typeface="Calibri"/>
                        </a:rPr>
                        <a:t>Συσκευές</a:t>
                      </a:r>
                      <a:r>
                        <a:rPr sz="13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95" dirty="0">
                          <a:latin typeface="Calibri"/>
                          <a:cs typeface="Calibri"/>
                        </a:rPr>
                        <a:t>πεδίου</a:t>
                      </a:r>
                      <a:r>
                        <a:rPr sz="13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80" dirty="0">
                          <a:latin typeface="Calibri"/>
                          <a:cs typeface="Calibri"/>
                        </a:rPr>
                        <a:t>((επ)αισθητήρες, </a:t>
                      </a:r>
                      <a:r>
                        <a:rPr sz="1350" spc="-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90" dirty="0">
                          <a:latin typeface="Calibri"/>
                          <a:cs typeface="Calibri"/>
                        </a:rPr>
                        <a:t>ενεργοποιητές)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64947" y="0"/>
            <a:ext cx="5624195" cy="6880225"/>
            <a:chOff x="6564947" y="0"/>
            <a:chExt cx="56241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5222" y="5260975"/>
              <a:ext cx="1822767" cy="7527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2209" y="5289232"/>
              <a:ext cx="1730692" cy="6616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58262" y="3843654"/>
              <a:ext cx="1490345" cy="7527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86519" y="3871595"/>
              <a:ext cx="1398904" cy="66166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986519" y="3871595"/>
              <a:ext cx="1398905" cy="661670"/>
            </a:xfrm>
            <a:custGeom>
              <a:avLst/>
              <a:gdLst/>
              <a:ahLst/>
              <a:cxnLst/>
              <a:rect l="l" t="t" r="r" b="b"/>
              <a:pathLst>
                <a:path w="1398904" h="661670">
                  <a:moveTo>
                    <a:pt x="0" y="0"/>
                  </a:moveTo>
                  <a:lnTo>
                    <a:pt x="1398904" y="0"/>
                  </a:lnTo>
                  <a:lnTo>
                    <a:pt x="1398904" y="661669"/>
                  </a:lnTo>
                  <a:lnTo>
                    <a:pt x="0" y="66166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36672" y="4575175"/>
              <a:ext cx="429895" cy="63690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972549" y="4604384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160972"/>
                  </a:moveTo>
                  <a:lnTo>
                    <a:pt x="80327" y="160972"/>
                  </a:lnTo>
                  <a:lnTo>
                    <a:pt x="80327" y="542925"/>
                  </a:lnTo>
                  <a:lnTo>
                    <a:pt x="241300" y="542925"/>
                  </a:lnTo>
                  <a:lnTo>
                    <a:pt x="241300" y="160972"/>
                  </a:lnTo>
                  <a:close/>
                </a:path>
                <a:path w="321945" h="542925">
                  <a:moveTo>
                    <a:pt x="160972" y="0"/>
                  </a:moveTo>
                  <a:lnTo>
                    <a:pt x="0" y="160972"/>
                  </a:lnTo>
                  <a:lnTo>
                    <a:pt x="321945" y="160972"/>
                  </a:lnTo>
                  <a:lnTo>
                    <a:pt x="16097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972549" y="4604384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80327" y="542925"/>
                  </a:moveTo>
                  <a:lnTo>
                    <a:pt x="80327" y="160972"/>
                  </a:lnTo>
                  <a:lnTo>
                    <a:pt x="0" y="160972"/>
                  </a:lnTo>
                  <a:lnTo>
                    <a:pt x="160972" y="0"/>
                  </a:lnTo>
                  <a:lnTo>
                    <a:pt x="321945" y="160972"/>
                  </a:lnTo>
                  <a:lnTo>
                    <a:pt x="241300" y="160972"/>
                  </a:lnTo>
                  <a:lnTo>
                    <a:pt x="241300" y="542925"/>
                  </a:lnTo>
                  <a:lnTo>
                    <a:pt x="80327" y="54292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27919" y="4593272"/>
              <a:ext cx="429895" cy="64007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63797" y="4622800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321945" y="381952"/>
                  </a:moveTo>
                  <a:lnTo>
                    <a:pt x="0" y="381952"/>
                  </a:lnTo>
                  <a:lnTo>
                    <a:pt x="160972" y="542925"/>
                  </a:lnTo>
                  <a:lnTo>
                    <a:pt x="321945" y="381952"/>
                  </a:lnTo>
                  <a:close/>
                </a:path>
                <a:path w="321945" h="542925">
                  <a:moveTo>
                    <a:pt x="241300" y="0"/>
                  </a:moveTo>
                  <a:lnTo>
                    <a:pt x="80327" y="0"/>
                  </a:lnTo>
                  <a:lnTo>
                    <a:pt x="80327" y="381952"/>
                  </a:lnTo>
                  <a:lnTo>
                    <a:pt x="241300" y="381952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63797" y="4622800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0"/>
                  </a:moveTo>
                  <a:lnTo>
                    <a:pt x="241300" y="381952"/>
                  </a:lnTo>
                  <a:lnTo>
                    <a:pt x="321945" y="381952"/>
                  </a:lnTo>
                  <a:lnTo>
                    <a:pt x="160972" y="542925"/>
                  </a:lnTo>
                  <a:lnTo>
                    <a:pt x="0" y="381952"/>
                  </a:lnTo>
                  <a:lnTo>
                    <a:pt x="80327" y="381952"/>
                  </a:lnTo>
                  <a:lnTo>
                    <a:pt x="80327" y="0"/>
                  </a:lnTo>
                  <a:lnTo>
                    <a:pt x="24130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74934" y="5230495"/>
              <a:ext cx="1490345" cy="7832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03509" y="5259070"/>
              <a:ext cx="1398904" cy="6918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65334" y="2444432"/>
              <a:ext cx="1490345" cy="7527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92639" y="2472689"/>
              <a:ext cx="1398904" cy="66167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4039" y="3212464"/>
              <a:ext cx="457200" cy="63404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491662" y="3239452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90"/>
                  </a:lnTo>
                  <a:lnTo>
                    <a:pt x="365442" y="359727"/>
                  </a:lnTo>
                  <a:close/>
                </a:path>
                <a:path w="365759" h="542289">
                  <a:moveTo>
                    <a:pt x="274002" y="182562"/>
                  </a:moveTo>
                  <a:lnTo>
                    <a:pt x="91440" y="182562"/>
                  </a:lnTo>
                  <a:lnTo>
                    <a:pt x="91440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89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491662" y="3239452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90"/>
                  </a:lnTo>
                  <a:lnTo>
                    <a:pt x="0" y="359727"/>
                  </a:lnTo>
                  <a:lnTo>
                    <a:pt x="91440" y="359727"/>
                  </a:lnTo>
                  <a:lnTo>
                    <a:pt x="91440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94782" y="3099752"/>
              <a:ext cx="594359" cy="6156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097894" y="2356167"/>
              <a:ext cx="917575" cy="9175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47367" y="3767454"/>
              <a:ext cx="917575" cy="9175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375072" y="2038985"/>
              <a:ext cx="813752" cy="9175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99119" y="2456814"/>
              <a:ext cx="1493520" cy="75279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228329" y="2484437"/>
              <a:ext cx="1398904" cy="66167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576059" y="973772"/>
              <a:ext cx="5088255" cy="5137150"/>
            </a:xfrm>
            <a:custGeom>
              <a:avLst/>
              <a:gdLst/>
              <a:ahLst/>
              <a:cxnLst/>
              <a:rect l="l" t="t" r="r" b="b"/>
              <a:pathLst>
                <a:path w="5088255" h="5137150">
                  <a:moveTo>
                    <a:pt x="0" y="5137150"/>
                  </a:moveTo>
                  <a:lnTo>
                    <a:pt x="4641215" y="5107622"/>
                  </a:lnTo>
                </a:path>
                <a:path w="5088255" h="5137150">
                  <a:moveTo>
                    <a:pt x="1087120" y="1183639"/>
                  </a:moveTo>
                  <a:lnTo>
                    <a:pt x="5087937" y="1178560"/>
                  </a:lnTo>
                </a:path>
                <a:path w="5088255" h="5137150">
                  <a:moveTo>
                    <a:pt x="1281112" y="22860"/>
                  </a:moveTo>
                  <a:lnTo>
                    <a:pt x="503428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287192" y="1853247"/>
              <a:ext cx="457200" cy="63404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316084" y="1881187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89"/>
                  </a:lnTo>
                  <a:lnTo>
                    <a:pt x="365442" y="359727"/>
                  </a:lnTo>
                  <a:close/>
                </a:path>
                <a:path w="365759" h="542289">
                  <a:moveTo>
                    <a:pt x="274002" y="182562"/>
                  </a:moveTo>
                  <a:lnTo>
                    <a:pt x="91440" y="182562"/>
                  </a:lnTo>
                  <a:lnTo>
                    <a:pt x="91440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89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316084" y="1881187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89"/>
                  </a:lnTo>
                  <a:lnTo>
                    <a:pt x="0" y="359727"/>
                  </a:lnTo>
                  <a:lnTo>
                    <a:pt x="91440" y="359727"/>
                  </a:lnTo>
                  <a:lnTo>
                    <a:pt x="91440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62999" y="1249680"/>
              <a:ext cx="1490345" cy="60039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62999" y="100647"/>
              <a:ext cx="1490345" cy="60039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53854" y="667384"/>
              <a:ext cx="457200" cy="63404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281159" y="694690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90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89"/>
                  </a:lnTo>
                  <a:lnTo>
                    <a:pt x="365442" y="359727"/>
                  </a:lnTo>
                  <a:close/>
                </a:path>
                <a:path w="365759" h="542290">
                  <a:moveTo>
                    <a:pt x="274002" y="182562"/>
                  </a:moveTo>
                  <a:lnTo>
                    <a:pt x="91440" y="182562"/>
                  </a:lnTo>
                  <a:lnTo>
                    <a:pt x="91440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90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281159" y="694690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90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89"/>
                  </a:lnTo>
                  <a:lnTo>
                    <a:pt x="0" y="359727"/>
                  </a:lnTo>
                  <a:lnTo>
                    <a:pt x="91440" y="359727"/>
                  </a:lnTo>
                  <a:lnTo>
                    <a:pt x="91440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038022" y="61277"/>
              <a:ext cx="4921250" cy="6217920"/>
            </a:xfrm>
            <a:custGeom>
              <a:avLst/>
              <a:gdLst/>
              <a:ahLst/>
              <a:cxnLst/>
              <a:rect l="l" t="t" r="r" b="b"/>
              <a:pathLst>
                <a:path w="4921250" h="6217920">
                  <a:moveTo>
                    <a:pt x="2460625" y="0"/>
                  </a:moveTo>
                  <a:lnTo>
                    <a:pt x="0" y="6217602"/>
                  </a:lnTo>
                  <a:lnTo>
                    <a:pt x="4921250" y="6217602"/>
                  </a:lnTo>
                  <a:lnTo>
                    <a:pt x="2460625" y="0"/>
                  </a:lnTo>
                  <a:close/>
                </a:path>
              </a:pathLst>
            </a:custGeom>
            <a:solidFill>
              <a:srgbClr val="FFBA00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038022" y="61277"/>
              <a:ext cx="4921250" cy="6217920"/>
            </a:xfrm>
            <a:custGeom>
              <a:avLst/>
              <a:gdLst/>
              <a:ahLst/>
              <a:cxnLst/>
              <a:rect l="l" t="t" r="r" b="b"/>
              <a:pathLst>
                <a:path w="4921250" h="6217920">
                  <a:moveTo>
                    <a:pt x="0" y="6217602"/>
                  </a:moveTo>
                  <a:lnTo>
                    <a:pt x="2460625" y="0"/>
                  </a:lnTo>
                  <a:lnTo>
                    <a:pt x="4921250" y="6217602"/>
                  </a:lnTo>
                  <a:lnTo>
                    <a:pt x="0" y="6217602"/>
                  </a:lnTo>
                </a:path>
              </a:pathLst>
            </a:custGeom>
            <a:ln w="15875">
              <a:solidFill>
                <a:srgbClr val="FF90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7398384" y="5180012"/>
            <a:ext cx="4437380" cy="852169"/>
          </a:xfrm>
          <a:prstGeom prst="rect">
            <a:avLst/>
          </a:prstGeom>
          <a:ln w="38100">
            <a:solidFill>
              <a:srgbClr val="67170E"/>
            </a:solidFill>
          </a:ln>
        </p:spPr>
        <p:txBody>
          <a:bodyPr vert="vert" wrap="square" lIns="0" tIns="0" rIns="0" bIns="0" rtlCol="0">
            <a:spAutoFit/>
          </a:bodyPr>
          <a:lstStyle/>
          <a:p>
            <a:pPr>
              <a:lnSpc>
                <a:spcPts val="3640"/>
              </a:lnSpc>
            </a:pPr>
            <a:r>
              <a:rPr sz="3500" spc="-20" dirty="0">
                <a:solidFill>
                  <a:srgbClr val="D8D8D8"/>
                </a:solidFill>
                <a:latin typeface="Calibri"/>
                <a:cs typeface="Calibri"/>
              </a:rPr>
              <a:t>TUR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429365" y="73660"/>
            <a:ext cx="469900" cy="20815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-10" dirty="0">
                <a:solidFill>
                  <a:srgbClr val="D8D8D8"/>
                </a:solidFill>
                <a:latin typeface="Calibri"/>
                <a:cs typeface="Calibri"/>
              </a:rPr>
              <a:t>ΑΣΦΑΛΉΣ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429365" y="6242367"/>
            <a:ext cx="469900" cy="48640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-30" dirty="0">
                <a:solidFill>
                  <a:srgbClr val="D8D8D8"/>
                </a:solidFill>
                <a:latin typeface="Calibri"/>
                <a:cs typeface="Calibri"/>
              </a:rPr>
              <a:t>E</a:t>
            </a:r>
            <a:r>
              <a:rPr sz="3500" dirty="0">
                <a:solidFill>
                  <a:srgbClr val="D8D8D8"/>
                </a:solidFill>
                <a:latin typeface="Calibri"/>
                <a:cs typeface="Calibri"/>
              </a:rPr>
              <a:t>S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55344" y="777240"/>
            <a:ext cx="52279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55" dirty="0">
                <a:latin typeface="Times New Roman"/>
                <a:cs typeface="Times New Roman"/>
              </a:rPr>
              <a:t>Κύρια</a:t>
            </a:r>
            <a:r>
              <a:rPr sz="2100" spc="185" dirty="0">
                <a:latin typeface="Times New Roman"/>
                <a:cs typeface="Times New Roman"/>
              </a:rPr>
              <a:t> </a:t>
            </a:r>
            <a:r>
              <a:rPr sz="2100" spc="155" dirty="0">
                <a:latin typeface="Times New Roman"/>
                <a:cs typeface="Times New Roman"/>
              </a:rPr>
              <a:t>δίκτυα</a:t>
            </a:r>
            <a:r>
              <a:rPr sz="2100" spc="204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στα</a:t>
            </a:r>
            <a:r>
              <a:rPr sz="2100" spc="145" dirty="0">
                <a:latin typeface="Times New Roman"/>
                <a:cs typeface="Times New Roman"/>
              </a:rPr>
              <a:t> </a:t>
            </a:r>
            <a:r>
              <a:rPr sz="2100" spc="160" dirty="0">
                <a:latin typeface="Times New Roman"/>
                <a:cs typeface="Times New Roman"/>
              </a:rPr>
              <a:t>ενεργειακά</a:t>
            </a:r>
            <a:r>
              <a:rPr sz="2100" spc="204" dirty="0">
                <a:latin typeface="Times New Roman"/>
                <a:cs typeface="Times New Roman"/>
              </a:rPr>
              <a:t> </a:t>
            </a:r>
            <a:r>
              <a:rPr sz="2100" spc="165" dirty="0">
                <a:latin typeface="Times New Roman"/>
                <a:cs typeface="Times New Roman"/>
              </a:rPr>
              <a:t>συστήματα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1515" y="1517332"/>
            <a:ext cx="5972175" cy="4318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3505" marR="5080" indent="-91440">
              <a:lnSpc>
                <a:spcPts val="1580"/>
              </a:lnSpc>
              <a:spcBef>
                <a:spcPts val="18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spc="100" dirty="0">
                <a:latin typeface="Calibri"/>
                <a:cs typeface="Calibri"/>
              </a:rPr>
              <a:t>Αυτή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η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λειτουργική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ιεραρχία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αποτελείται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από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ένα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σύνολο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λειτουργικών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επιπέδων: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533005" y="490219"/>
            <a:ext cx="871219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7485">
              <a:lnSpc>
                <a:spcPct val="135300"/>
              </a:lnSpc>
              <a:spcBef>
                <a:spcPts val="100"/>
              </a:spcBef>
            </a:pPr>
            <a:r>
              <a:rPr sz="1050" b="1" spc="10" dirty="0">
                <a:latin typeface="Calibri"/>
                <a:cs typeface="Calibri"/>
              </a:rPr>
              <a:t>Ε</a:t>
            </a:r>
            <a:r>
              <a:rPr sz="1050" b="1" spc="15" dirty="0">
                <a:latin typeface="Calibri"/>
                <a:cs typeface="Calibri"/>
              </a:rPr>
              <a:t>π</a:t>
            </a:r>
            <a:r>
              <a:rPr sz="1050" b="1" dirty="0">
                <a:latin typeface="Calibri"/>
                <a:cs typeface="Calibri"/>
              </a:rPr>
              <a:t>ι</a:t>
            </a:r>
            <a:r>
              <a:rPr sz="1050" b="1" spc="15" dirty="0">
                <a:latin typeface="Calibri"/>
                <a:cs typeface="Calibri"/>
              </a:rPr>
              <a:t>χ</a:t>
            </a:r>
            <a:r>
              <a:rPr sz="1050" b="1" spc="10" dirty="0">
                <a:latin typeface="Calibri"/>
                <a:cs typeface="Calibri"/>
              </a:rPr>
              <a:t>ε</a:t>
            </a:r>
            <a:r>
              <a:rPr sz="1050" b="1" dirty="0">
                <a:latin typeface="Calibri"/>
                <a:cs typeface="Calibri"/>
              </a:rPr>
              <a:t>ί</a:t>
            </a:r>
            <a:r>
              <a:rPr sz="1050" b="1" spc="15" dirty="0">
                <a:latin typeface="Calibri"/>
                <a:cs typeface="Calibri"/>
              </a:rPr>
              <a:t>ρ</a:t>
            </a:r>
            <a:r>
              <a:rPr sz="1050" b="1" spc="10" dirty="0">
                <a:latin typeface="Calibri"/>
                <a:cs typeface="Calibri"/>
              </a:rPr>
              <a:t>η</a:t>
            </a:r>
            <a:r>
              <a:rPr sz="1050" b="1" spc="15" dirty="0">
                <a:latin typeface="Calibri"/>
                <a:cs typeface="Calibri"/>
              </a:rPr>
              <a:t>ση  </a:t>
            </a:r>
            <a:r>
              <a:rPr sz="1050" b="1" spc="75" dirty="0">
                <a:latin typeface="Calibri"/>
                <a:cs typeface="Calibri"/>
              </a:rPr>
              <a:t>πο</a:t>
            </a:r>
            <a:r>
              <a:rPr sz="1050" b="1" spc="65" dirty="0">
                <a:latin typeface="Calibri"/>
                <a:cs typeface="Calibri"/>
              </a:rPr>
              <a:t>λ</a:t>
            </a:r>
            <a:r>
              <a:rPr sz="1050" b="1" spc="75" dirty="0">
                <a:latin typeface="Calibri"/>
                <a:cs typeface="Calibri"/>
              </a:rPr>
              <a:t>υ</a:t>
            </a:r>
            <a:r>
              <a:rPr sz="1050" b="1" spc="55" dirty="0">
                <a:latin typeface="Calibri"/>
                <a:cs typeface="Calibri"/>
              </a:rPr>
              <a:t>ε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35" dirty="0">
                <a:latin typeface="Calibri"/>
                <a:cs typeface="Calibri"/>
              </a:rPr>
              <a:t>ί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60" dirty="0">
                <a:latin typeface="Calibri"/>
                <a:cs typeface="Calibri"/>
              </a:rPr>
              <a:t>ε</a:t>
            </a:r>
            <a:r>
              <a:rPr sz="1050" b="1" spc="70" dirty="0">
                <a:latin typeface="Calibri"/>
                <a:cs typeface="Calibri"/>
              </a:rPr>
              <a:t>δ</a:t>
            </a:r>
            <a:r>
              <a:rPr sz="1050" b="1" spc="85" dirty="0">
                <a:latin typeface="Calibri"/>
                <a:cs typeface="Calibri"/>
              </a:rPr>
              <a:t>ο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261859" y="1663700"/>
            <a:ext cx="871219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585">
              <a:lnSpc>
                <a:spcPct val="135300"/>
              </a:lnSpc>
              <a:spcBef>
                <a:spcPts val="100"/>
              </a:spcBef>
            </a:pPr>
            <a:r>
              <a:rPr sz="1050" b="1" spc="45" dirty="0">
                <a:latin typeface="Calibri"/>
                <a:cs typeface="Calibri"/>
              </a:rPr>
              <a:t>Λ</a:t>
            </a:r>
            <a:r>
              <a:rPr sz="1050" b="1" spc="30" dirty="0">
                <a:latin typeface="Calibri"/>
                <a:cs typeface="Calibri"/>
              </a:rPr>
              <a:t>ε</a:t>
            </a:r>
            <a:r>
              <a:rPr sz="1050" b="1" spc="15" dirty="0">
                <a:latin typeface="Calibri"/>
                <a:cs typeface="Calibri"/>
              </a:rPr>
              <a:t>ι</a:t>
            </a:r>
            <a:r>
              <a:rPr sz="1050" b="1" spc="25" dirty="0">
                <a:latin typeface="Calibri"/>
                <a:cs typeface="Calibri"/>
              </a:rPr>
              <a:t>τ</a:t>
            </a:r>
            <a:r>
              <a:rPr sz="1050" b="1" spc="40" dirty="0">
                <a:latin typeface="Calibri"/>
                <a:cs typeface="Calibri"/>
              </a:rPr>
              <a:t>ο</a:t>
            </a:r>
            <a:r>
              <a:rPr sz="1050" b="1" spc="45" dirty="0">
                <a:latin typeface="Calibri"/>
                <a:cs typeface="Calibri"/>
              </a:rPr>
              <a:t>υ</a:t>
            </a:r>
            <a:r>
              <a:rPr sz="1050" b="1" spc="40" dirty="0">
                <a:latin typeface="Calibri"/>
                <a:cs typeface="Calibri"/>
              </a:rPr>
              <a:t>ρ</a:t>
            </a:r>
            <a:r>
              <a:rPr sz="1050" b="1" spc="30" dirty="0">
                <a:latin typeface="Calibri"/>
                <a:cs typeface="Calibri"/>
              </a:rPr>
              <a:t>γ</a:t>
            </a:r>
            <a:r>
              <a:rPr sz="1050" b="1" spc="15" dirty="0">
                <a:latin typeface="Calibri"/>
                <a:cs typeface="Calibri"/>
              </a:rPr>
              <a:t>ι</a:t>
            </a:r>
            <a:r>
              <a:rPr sz="1050" b="1" spc="35" dirty="0">
                <a:latin typeface="Calibri"/>
                <a:cs typeface="Calibri"/>
              </a:rPr>
              <a:t>κό  </a:t>
            </a:r>
            <a:r>
              <a:rPr sz="1050" b="1" spc="75" dirty="0">
                <a:latin typeface="Calibri"/>
                <a:cs typeface="Calibri"/>
              </a:rPr>
              <a:t>πο</a:t>
            </a:r>
            <a:r>
              <a:rPr sz="1050" b="1" spc="65" dirty="0">
                <a:latin typeface="Calibri"/>
                <a:cs typeface="Calibri"/>
              </a:rPr>
              <a:t>λ</a:t>
            </a:r>
            <a:r>
              <a:rPr sz="1050" b="1" spc="75" dirty="0">
                <a:latin typeface="Calibri"/>
                <a:cs typeface="Calibri"/>
              </a:rPr>
              <a:t>υ</a:t>
            </a:r>
            <a:r>
              <a:rPr sz="1050" b="1" spc="55" dirty="0">
                <a:latin typeface="Calibri"/>
                <a:cs typeface="Calibri"/>
              </a:rPr>
              <a:t>ε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35" dirty="0">
                <a:latin typeface="Calibri"/>
                <a:cs typeface="Calibri"/>
              </a:rPr>
              <a:t>ί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60" dirty="0">
                <a:latin typeface="Calibri"/>
                <a:cs typeface="Calibri"/>
              </a:rPr>
              <a:t>ε</a:t>
            </a:r>
            <a:r>
              <a:rPr sz="1050" b="1" spc="70" dirty="0">
                <a:latin typeface="Calibri"/>
                <a:cs typeface="Calibri"/>
              </a:rPr>
              <a:t>δ</a:t>
            </a:r>
            <a:r>
              <a:rPr sz="1050" b="1" spc="85" dirty="0">
                <a:latin typeface="Calibri"/>
                <a:cs typeface="Calibri"/>
              </a:rPr>
              <a:t>ο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221344" y="2457450"/>
            <a:ext cx="1399540" cy="661670"/>
          </a:xfrm>
          <a:custGeom>
            <a:avLst/>
            <a:gdLst/>
            <a:ahLst/>
            <a:cxnLst/>
            <a:rect l="l" t="t" r="r" b="b"/>
            <a:pathLst>
              <a:path w="1399540" h="661669">
                <a:moveTo>
                  <a:pt x="0" y="0"/>
                </a:moveTo>
                <a:lnTo>
                  <a:pt x="1399539" y="0"/>
                </a:lnTo>
                <a:lnTo>
                  <a:pt x="1399539" y="661670"/>
                </a:lnTo>
                <a:lnTo>
                  <a:pt x="0" y="661670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8227694" y="2635250"/>
            <a:ext cx="13868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655">
              <a:lnSpc>
                <a:spcPct val="100000"/>
              </a:lnSpc>
              <a:spcBef>
                <a:spcPts val="100"/>
              </a:spcBef>
            </a:pPr>
            <a:r>
              <a:rPr sz="1350" b="1" spc="180" dirty="0">
                <a:solidFill>
                  <a:srgbClr val="FFFFFF"/>
                </a:solidFill>
                <a:latin typeface="Calibri"/>
                <a:cs typeface="Calibri"/>
              </a:rPr>
              <a:t>SCADA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631044" y="2457450"/>
            <a:ext cx="1399540" cy="661670"/>
          </a:xfrm>
          <a:custGeom>
            <a:avLst/>
            <a:gdLst/>
            <a:ahLst/>
            <a:cxnLst/>
            <a:rect l="l" t="t" r="r" b="b"/>
            <a:pathLst>
              <a:path w="1399540" h="661669">
                <a:moveTo>
                  <a:pt x="0" y="0"/>
                </a:moveTo>
                <a:lnTo>
                  <a:pt x="1399539" y="0"/>
                </a:lnTo>
                <a:lnTo>
                  <a:pt x="1399539" y="661670"/>
                </a:lnTo>
                <a:lnTo>
                  <a:pt x="0" y="661670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9637394" y="2635250"/>
            <a:ext cx="13868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2909">
              <a:lnSpc>
                <a:spcPct val="100000"/>
              </a:lnSpc>
              <a:spcBef>
                <a:spcPts val="100"/>
              </a:spcBef>
            </a:pPr>
            <a:r>
              <a:rPr sz="1350" b="1" spc="15" dirty="0">
                <a:solidFill>
                  <a:srgbClr val="FFFFFF"/>
                </a:solidFill>
                <a:latin typeface="Calibri"/>
                <a:cs typeface="Calibri"/>
              </a:rPr>
              <a:t>HMIs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495347" y="4794567"/>
            <a:ext cx="48958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65" dirty="0">
                <a:latin typeface="Calibri"/>
                <a:cs typeface="Calibri"/>
              </a:rPr>
              <a:t>μ</a:t>
            </a:r>
            <a:r>
              <a:rPr sz="900" b="1" spc="50" dirty="0">
                <a:latin typeface="Calibri"/>
                <a:cs typeface="Calibri"/>
              </a:rPr>
              <a:t>έ</a:t>
            </a:r>
            <a:r>
              <a:rPr sz="900" b="1" spc="35" dirty="0">
                <a:latin typeface="Calibri"/>
                <a:cs typeface="Calibri"/>
              </a:rPr>
              <a:t>τ</a:t>
            </a:r>
            <a:r>
              <a:rPr sz="900" b="1" spc="60" dirty="0">
                <a:latin typeface="Calibri"/>
                <a:cs typeface="Calibri"/>
              </a:rPr>
              <a:t>ρησ</a:t>
            </a:r>
            <a:r>
              <a:rPr sz="900" b="1" spc="70" dirty="0">
                <a:latin typeface="Calibri"/>
                <a:cs typeface="Calibri"/>
              </a:rPr>
              <a:t>η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083675" y="3883659"/>
            <a:ext cx="864235" cy="42989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8270" marR="5080" indent="-116205">
              <a:lnSpc>
                <a:spcPts val="1560"/>
              </a:lnSpc>
              <a:spcBef>
                <a:spcPts val="200"/>
              </a:spcBef>
            </a:pP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Ελεγκτές </a:t>
            </a: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2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εγχ</a:t>
            </a:r>
            <a:r>
              <a:rPr sz="1350" b="1" spc="5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350" b="1" spc="40" dirty="0">
                <a:solidFill>
                  <a:srgbClr val="FFFFFF"/>
                </a:solidFill>
                <a:latin typeface="Calibri"/>
                <a:cs typeface="Calibri"/>
              </a:rPr>
              <a:t>ς)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364469" y="4592320"/>
            <a:ext cx="831850" cy="2952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040"/>
              </a:lnSpc>
              <a:spcBef>
                <a:spcPts val="165"/>
              </a:spcBef>
            </a:pPr>
            <a:r>
              <a:rPr sz="900" b="1" spc="80" dirty="0">
                <a:latin typeface="Calibri"/>
                <a:cs typeface="Calibri"/>
              </a:rPr>
              <a:t>Διοίκηση και </a:t>
            </a:r>
            <a:r>
              <a:rPr sz="900" b="1" spc="85" dirty="0">
                <a:latin typeface="Calibri"/>
                <a:cs typeface="Calibri"/>
              </a:rPr>
              <a:t> </a:t>
            </a:r>
            <a:r>
              <a:rPr sz="900" b="1" spc="80" dirty="0">
                <a:latin typeface="Calibri"/>
                <a:cs typeface="Calibri"/>
              </a:rPr>
              <a:t>έλεγχος</a:t>
            </a:r>
            <a:r>
              <a:rPr sz="900" b="1" spc="-45" dirty="0">
                <a:latin typeface="Calibri"/>
                <a:cs typeface="Calibri"/>
              </a:rPr>
              <a:t> </a:t>
            </a:r>
            <a:r>
              <a:rPr sz="900" b="1" spc="85" dirty="0">
                <a:latin typeface="Calibri"/>
                <a:cs typeface="Calibri"/>
              </a:rPr>
              <a:t>(C&amp;C)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2554" y="6553517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429692" y="5625147"/>
            <a:ext cx="64008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065">
              <a:lnSpc>
                <a:spcPct val="135300"/>
              </a:lnSpc>
              <a:spcBef>
                <a:spcPts val="100"/>
              </a:spcBef>
            </a:pPr>
            <a:r>
              <a:rPr sz="1050" b="1" spc="35" dirty="0">
                <a:latin typeface="Calibri"/>
                <a:cs typeface="Calibri"/>
              </a:rPr>
              <a:t>Έλ</a:t>
            </a:r>
            <a:r>
              <a:rPr sz="1050" b="1" spc="30" dirty="0">
                <a:latin typeface="Calibri"/>
                <a:cs typeface="Calibri"/>
              </a:rPr>
              <a:t>ε</a:t>
            </a:r>
            <a:r>
              <a:rPr sz="1050" b="1" spc="35" dirty="0">
                <a:latin typeface="Calibri"/>
                <a:cs typeface="Calibri"/>
              </a:rPr>
              <a:t>γ</a:t>
            </a:r>
            <a:r>
              <a:rPr sz="1050" b="1" spc="30" dirty="0">
                <a:latin typeface="Calibri"/>
                <a:cs typeface="Calibri"/>
              </a:rPr>
              <a:t>χ</a:t>
            </a:r>
            <a:r>
              <a:rPr sz="1050" b="1" spc="40" dirty="0">
                <a:latin typeface="Calibri"/>
                <a:cs typeface="Calibri"/>
              </a:rPr>
              <a:t>ο</a:t>
            </a:r>
            <a:r>
              <a:rPr sz="1050" b="1" spc="30" dirty="0">
                <a:latin typeface="Calibri"/>
                <a:cs typeface="Calibri"/>
              </a:rPr>
              <a:t>ς  </a:t>
            </a:r>
            <a:r>
              <a:rPr sz="1050" b="1" spc="75" dirty="0">
                <a:latin typeface="Calibri"/>
                <a:cs typeface="Calibri"/>
              </a:rPr>
              <a:t>πο</a:t>
            </a:r>
            <a:r>
              <a:rPr sz="1050" b="1" spc="65" dirty="0">
                <a:latin typeface="Calibri"/>
                <a:cs typeface="Calibri"/>
              </a:rPr>
              <a:t>λ</a:t>
            </a:r>
            <a:r>
              <a:rPr sz="1050" b="1" spc="75" dirty="0">
                <a:latin typeface="Calibri"/>
                <a:cs typeface="Calibri"/>
              </a:rPr>
              <a:t>υ</a:t>
            </a:r>
            <a:r>
              <a:rPr sz="1050" b="1" spc="55" dirty="0">
                <a:latin typeface="Calibri"/>
                <a:cs typeface="Calibri"/>
              </a:rPr>
              <a:t>ε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35" dirty="0">
                <a:latin typeface="Calibri"/>
                <a:cs typeface="Calibri"/>
              </a:rPr>
              <a:t>ί</a:t>
            </a:r>
            <a:r>
              <a:rPr sz="1050" b="1" spc="90" dirty="0">
                <a:latin typeface="Calibri"/>
                <a:cs typeface="Calibri"/>
              </a:rPr>
              <a:t>π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811009" y="6114732"/>
            <a:ext cx="2578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60" dirty="0">
                <a:latin typeface="Calibri"/>
                <a:cs typeface="Calibri"/>
              </a:rPr>
              <a:t>ε</a:t>
            </a:r>
            <a:r>
              <a:rPr sz="1050" b="1" spc="70" dirty="0">
                <a:latin typeface="Calibri"/>
                <a:cs typeface="Calibri"/>
              </a:rPr>
              <a:t>δ</a:t>
            </a:r>
            <a:r>
              <a:rPr sz="1050" b="1" spc="85" dirty="0">
                <a:latin typeface="Calibri"/>
                <a:cs typeface="Calibri"/>
              </a:rPr>
              <a:t>ο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088344" y="6005054"/>
            <a:ext cx="606425" cy="54991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37795">
              <a:lnSpc>
                <a:spcPct val="100000"/>
              </a:lnSpc>
              <a:spcBef>
                <a:spcPts val="980"/>
              </a:spcBef>
            </a:pPr>
            <a:r>
              <a:rPr sz="1350" b="1" spc="70" dirty="0">
                <a:latin typeface="Calibri"/>
                <a:cs typeface="Calibri"/>
              </a:rPr>
              <a:t>Π</a:t>
            </a:r>
            <a:r>
              <a:rPr sz="1350" b="1" spc="45" dirty="0">
                <a:latin typeface="Calibri"/>
                <a:cs typeface="Calibri"/>
              </a:rPr>
              <a:t>ε</a:t>
            </a:r>
            <a:r>
              <a:rPr sz="1350" b="1" spc="55" dirty="0">
                <a:latin typeface="Calibri"/>
                <a:cs typeface="Calibri"/>
              </a:rPr>
              <a:t>δ</a:t>
            </a:r>
            <a:r>
              <a:rPr sz="1350" b="1" spc="20" dirty="0">
                <a:latin typeface="Calibri"/>
                <a:cs typeface="Calibri"/>
              </a:rPr>
              <a:t>ί</a:t>
            </a:r>
            <a:r>
              <a:rPr sz="1350" b="1" spc="70" dirty="0">
                <a:latin typeface="Calibri"/>
                <a:cs typeface="Calibri"/>
              </a:rPr>
              <a:t>ο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850" spc="-285" dirty="0">
                <a:solidFill>
                  <a:srgbClr val="FFFFFF"/>
                </a:solidFill>
                <a:latin typeface="Calibri"/>
                <a:cs typeface="Calibri"/>
              </a:rPr>
              <a:t>ςυέεσυσκ)8(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522209" y="5291772"/>
            <a:ext cx="1731010" cy="661670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55879" rIns="0" bIns="0" rtlCol="0">
            <a:spAutoFit/>
          </a:bodyPr>
          <a:lstStyle/>
          <a:p>
            <a:pPr marL="448309">
              <a:lnSpc>
                <a:spcPct val="100000"/>
              </a:lnSpc>
              <a:spcBef>
                <a:spcPts val="439"/>
              </a:spcBef>
            </a:pPr>
            <a:r>
              <a:rPr sz="1350" b="1" spc="80" dirty="0">
                <a:solidFill>
                  <a:srgbClr val="FFFFFF"/>
                </a:solidFill>
                <a:latin typeface="Calibri"/>
                <a:cs typeface="Calibri"/>
              </a:rPr>
              <a:t>(επ)αισθητήρες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303509" y="5261292"/>
            <a:ext cx="1399540" cy="692150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400">
              <a:latin typeface="Times New Roman"/>
              <a:cs typeface="Times New Roman"/>
            </a:endParaRPr>
          </a:p>
          <a:p>
            <a:pPr marL="163195">
              <a:lnSpc>
                <a:spcPct val="100000"/>
              </a:lnSpc>
            </a:pP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Ενεργοποιητές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785542" y="1271587"/>
            <a:ext cx="1412240" cy="519430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126364" rIns="0" bIns="0" rtlCol="0">
            <a:spAutoFit/>
          </a:bodyPr>
          <a:lstStyle/>
          <a:p>
            <a:pPr marL="439420">
              <a:lnSpc>
                <a:spcPct val="100000"/>
              </a:lnSpc>
              <a:spcBef>
                <a:spcPts val="994"/>
              </a:spcBef>
            </a:pPr>
            <a:r>
              <a:rPr sz="1350" b="1" spc="-20" dirty="0">
                <a:solidFill>
                  <a:srgbClr val="FFFFFF"/>
                </a:solidFill>
                <a:latin typeface="Calibri"/>
                <a:cs typeface="Calibri"/>
              </a:rPr>
              <a:t>WMS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784272" y="122554"/>
            <a:ext cx="1412240" cy="519430"/>
          </a:xfrm>
          <a:custGeom>
            <a:avLst/>
            <a:gdLst/>
            <a:ahLst/>
            <a:cxnLst/>
            <a:rect l="l" t="t" r="r" b="b"/>
            <a:pathLst>
              <a:path w="1412240" h="519430">
                <a:moveTo>
                  <a:pt x="1412240" y="0"/>
                </a:moveTo>
                <a:lnTo>
                  <a:pt x="0" y="0"/>
                </a:lnTo>
                <a:lnTo>
                  <a:pt x="0" y="519430"/>
                </a:lnTo>
                <a:lnTo>
                  <a:pt x="1412240" y="519430"/>
                </a:lnTo>
                <a:lnTo>
                  <a:pt x="1412240" y="0"/>
                </a:lnTo>
                <a:close/>
              </a:path>
            </a:pathLst>
          </a:custGeom>
          <a:solidFill>
            <a:srgbClr val="009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9340215" y="236220"/>
            <a:ext cx="30416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5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50" b="1" spc="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350">
              <a:latin typeface="Calibri"/>
              <a:cs typeface="Calibri"/>
            </a:endParaRPr>
          </a:p>
        </p:txBody>
      </p:sp>
      <p:graphicFrame>
        <p:nvGraphicFramePr>
          <p:cNvPr id="65" name="object 65"/>
          <p:cNvGraphicFramePr>
            <a:graphicFrameLocks noGrp="1"/>
          </p:cNvGraphicFramePr>
          <p:nvPr/>
        </p:nvGraphicFramePr>
        <p:xfrm>
          <a:off x="764857" y="2251392"/>
          <a:ext cx="6308089" cy="26568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4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2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05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Λειτουργικό</a:t>
                      </a:r>
                      <a:r>
                        <a:rPr sz="10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στρώμα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3765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05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Εξαρτήματα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37528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0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Σύνδεσμοι</a:t>
                      </a:r>
                      <a:r>
                        <a:rPr sz="10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επικοινωνίας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97155" marR="373380">
                        <a:lnSpc>
                          <a:spcPct val="101800"/>
                        </a:lnSpc>
                        <a:spcBef>
                          <a:spcPts val="350"/>
                        </a:spcBef>
                      </a:pPr>
                      <a:r>
                        <a:rPr sz="1050" b="1" spc="45" dirty="0">
                          <a:latin typeface="Calibri"/>
                          <a:cs typeface="Calibri"/>
                        </a:rPr>
                        <a:t>Επιχειρησιακό</a:t>
                      </a:r>
                      <a:r>
                        <a:rPr sz="105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50" dirty="0">
                          <a:latin typeface="Calibri"/>
                          <a:cs typeface="Calibri"/>
                        </a:rPr>
                        <a:t>επίπεδο </a:t>
                      </a:r>
                      <a:r>
                        <a:rPr sz="1050" b="1" spc="-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30" dirty="0">
                          <a:latin typeface="Calibri"/>
                          <a:cs typeface="Calibri"/>
                        </a:rPr>
                        <a:t>(ERP)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6520" marR="161925">
                        <a:lnSpc>
                          <a:spcPct val="101800"/>
                        </a:lnSpc>
                        <a:spcBef>
                          <a:spcPts val="350"/>
                        </a:spcBef>
                      </a:pPr>
                      <a:r>
                        <a:rPr sz="1050" spc="-15" dirty="0">
                          <a:latin typeface="Calibri"/>
                          <a:cs typeface="Calibri"/>
                        </a:rPr>
                        <a:t>Δι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κομιστές/Εξυπηρετητέ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ς  </a:t>
                      </a:r>
                      <a:r>
                        <a:rPr sz="1050" spc="50" dirty="0">
                          <a:latin typeface="Calibri"/>
                          <a:cs typeface="Calibri"/>
                        </a:rPr>
                        <a:t>ERP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50" spc="45" dirty="0">
                          <a:latin typeface="Calibri"/>
                          <a:cs typeface="Calibri"/>
                        </a:rPr>
                        <a:t>Έθερνετ,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ασύρματος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50" b="1" spc="45" dirty="0">
                          <a:latin typeface="Calibri"/>
                          <a:cs typeface="Calibri"/>
                        </a:rPr>
                        <a:t>Λειτουργικό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50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10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50" dirty="0">
                          <a:latin typeface="Calibri"/>
                          <a:cs typeface="Calibri"/>
                        </a:rPr>
                        <a:t>(WMS)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6520" marR="234315">
                        <a:lnSpc>
                          <a:spcPct val="101800"/>
                        </a:lnSpc>
                        <a:spcBef>
                          <a:spcPts val="350"/>
                        </a:spcBef>
                      </a:pPr>
                      <a:r>
                        <a:rPr sz="1050" spc="-15" dirty="0">
                          <a:latin typeface="Calibri"/>
                          <a:cs typeface="Calibri"/>
                        </a:rPr>
                        <a:t>Δι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κομι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σ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τέ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ς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/Εξ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υ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πηρετητέ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ς  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WMS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50" spc="45" dirty="0">
                          <a:latin typeface="Calibri"/>
                          <a:cs typeface="Calibri"/>
                        </a:rPr>
                        <a:t>Έθερνετ,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ασύρματος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50" b="1" spc="4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10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45" dirty="0">
                          <a:latin typeface="Calibri"/>
                          <a:cs typeface="Calibri"/>
                        </a:rPr>
                        <a:t>ελέγχου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6520" marR="166370">
                        <a:lnSpc>
                          <a:spcPts val="1240"/>
                        </a:lnSpc>
                        <a:spcBef>
                          <a:spcPts val="440"/>
                        </a:spcBef>
                      </a:pPr>
                      <a:r>
                        <a:rPr sz="1050" spc="-5" dirty="0">
                          <a:latin typeface="Calibri"/>
                          <a:cs typeface="Calibri"/>
                        </a:rPr>
                        <a:t>Δι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κομι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σ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ς/Ε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ξ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υπ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η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η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ή  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ς </a:t>
                      </a:r>
                      <a:r>
                        <a:rPr sz="1050" spc="50" dirty="0">
                          <a:latin typeface="Calibri"/>
                          <a:cs typeface="Calibri"/>
                        </a:rPr>
                        <a:t>SCADA, HMI, 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ελεγκτές </a:t>
                      </a:r>
                      <a:r>
                        <a:rPr sz="10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35" dirty="0">
                          <a:latin typeface="Calibri"/>
                          <a:cs typeface="Calibri"/>
                        </a:rPr>
                        <a:t>(PLCs/RTUs)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50" spc="45" dirty="0">
                          <a:latin typeface="Calibri"/>
                          <a:cs typeface="Calibri"/>
                        </a:rPr>
                        <a:t>Έθερνετ,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ασύρματος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6520" marR="606425">
                        <a:lnSpc>
                          <a:spcPts val="1200"/>
                        </a:lnSpc>
                        <a:spcBef>
                          <a:spcPts val="480"/>
                        </a:spcBef>
                      </a:pPr>
                      <a:r>
                        <a:rPr sz="1050" spc="70" dirty="0">
                          <a:latin typeface="Calibri"/>
                          <a:cs typeface="Calibri"/>
                        </a:rPr>
                        <a:t>Συσκευές πεδίου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((επ)αισθητήρες,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45" dirty="0">
                          <a:latin typeface="Calibri"/>
                          <a:cs typeface="Calibri"/>
                        </a:rPr>
                        <a:t>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483234">
                        <a:lnSpc>
                          <a:spcPts val="1200"/>
                        </a:lnSpc>
                        <a:spcBef>
                          <a:spcPts val="480"/>
                        </a:spcBef>
                      </a:pPr>
                      <a:r>
                        <a:rPr sz="1050" spc="65" dirty="0">
                          <a:latin typeface="Calibri"/>
                          <a:cs typeface="Calibri"/>
                        </a:rPr>
                        <a:t>Έθερνετ,</a:t>
                      </a:r>
                      <a:r>
                        <a:rPr sz="10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σειριακή</a:t>
                      </a:r>
                      <a:r>
                        <a:rPr sz="10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επικοινωνία, </a:t>
                      </a:r>
                      <a:r>
                        <a:rPr sz="105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80" dirty="0">
                          <a:latin typeface="Calibri"/>
                          <a:cs typeface="Calibri"/>
                        </a:rPr>
                        <a:t>ασύρματη</a:t>
                      </a:r>
                      <a:r>
                        <a:rPr sz="10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επικοινωνία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4905" y="5279072"/>
              <a:ext cx="1822767" cy="7527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2210" y="5307012"/>
              <a:ext cx="1730692" cy="6616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57945" y="3861752"/>
              <a:ext cx="1490345" cy="7527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86520" y="3889057"/>
              <a:ext cx="1398904" cy="66166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986520" y="3889057"/>
              <a:ext cx="1398905" cy="661670"/>
            </a:xfrm>
            <a:custGeom>
              <a:avLst/>
              <a:gdLst/>
              <a:ahLst/>
              <a:cxnLst/>
              <a:rect l="l" t="t" r="r" b="b"/>
              <a:pathLst>
                <a:path w="1398904" h="661670">
                  <a:moveTo>
                    <a:pt x="0" y="0"/>
                  </a:moveTo>
                  <a:lnTo>
                    <a:pt x="1398904" y="0"/>
                  </a:lnTo>
                  <a:lnTo>
                    <a:pt x="1398904" y="661669"/>
                  </a:lnTo>
                  <a:lnTo>
                    <a:pt x="0" y="66166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36672" y="4590415"/>
              <a:ext cx="429895" cy="63690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972232" y="4621847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160972"/>
                  </a:moveTo>
                  <a:lnTo>
                    <a:pt x="80327" y="160972"/>
                  </a:lnTo>
                  <a:lnTo>
                    <a:pt x="80327" y="542925"/>
                  </a:lnTo>
                  <a:lnTo>
                    <a:pt x="241300" y="542925"/>
                  </a:lnTo>
                  <a:lnTo>
                    <a:pt x="241300" y="160972"/>
                  </a:lnTo>
                  <a:close/>
                </a:path>
                <a:path w="321945" h="542925">
                  <a:moveTo>
                    <a:pt x="160972" y="0"/>
                  </a:moveTo>
                  <a:lnTo>
                    <a:pt x="0" y="160972"/>
                  </a:lnTo>
                  <a:lnTo>
                    <a:pt x="321945" y="160972"/>
                  </a:lnTo>
                  <a:lnTo>
                    <a:pt x="16097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972232" y="4621847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80327" y="542925"/>
                  </a:moveTo>
                  <a:lnTo>
                    <a:pt x="80327" y="160972"/>
                  </a:lnTo>
                  <a:lnTo>
                    <a:pt x="0" y="160972"/>
                  </a:lnTo>
                  <a:lnTo>
                    <a:pt x="160972" y="0"/>
                  </a:lnTo>
                  <a:lnTo>
                    <a:pt x="321945" y="160972"/>
                  </a:lnTo>
                  <a:lnTo>
                    <a:pt x="241300" y="160972"/>
                  </a:lnTo>
                  <a:lnTo>
                    <a:pt x="241300" y="542925"/>
                  </a:lnTo>
                  <a:lnTo>
                    <a:pt x="80327" y="54292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27920" y="4611687"/>
              <a:ext cx="429895" cy="6369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63480" y="4640262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321945" y="381952"/>
                  </a:moveTo>
                  <a:lnTo>
                    <a:pt x="0" y="381952"/>
                  </a:lnTo>
                  <a:lnTo>
                    <a:pt x="160972" y="542925"/>
                  </a:lnTo>
                  <a:lnTo>
                    <a:pt x="321945" y="381952"/>
                  </a:lnTo>
                  <a:close/>
                </a:path>
                <a:path w="321945" h="542925">
                  <a:moveTo>
                    <a:pt x="241300" y="0"/>
                  </a:moveTo>
                  <a:lnTo>
                    <a:pt x="80327" y="0"/>
                  </a:lnTo>
                  <a:lnTo>
                    <a:pt x="80327" y="381952"/>
                  </a:lnTo>
                  <a:lnTo>
                    <a:pt x="241300" y="381952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63480" y="4640262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0"/>
                  </a:moveTo>
                  <a:lnTo>
                    <a:pt x="241300" y="381952"/>
                  </a:lnTo>
                  <a:lnTo>
                    <a:pt x="321945" y="381952"/>
                  </a:lnTo>
                  <a:lnTo>
                    <a:pt x="160972" y="542925"/>
                  </a:lnTo>
                  <a:lnTo>
                    <a:pt x="0" y="381952"/>
                  </a:lnTo>
                  <a:lnTo>
                    <a:pt x="80327" y="381952"/>
                  </a:lnTo>
                  <a:lnTo>
                    <a:pt x="80327" y="0"/>
                  </a:lnTo>
                  <a:lnTo>
                    <a:pt x="24130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74617" y="5248592"/>
              <a:ext cx="1490345" cy="7832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03192" y="5276532"/>
              <a:ext cx="1398904" cy="6918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65017" y="2462847"/>
              <a:ext cx="1490345" cy="7527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92322" y="2490152"/>
              <a:ext cx="1398904" cy="66167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4040" y="3227704"/>
              <a:ext cx="457200" cy="63404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491345" y="3256915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90"/>
                  </a:lnTo>
                  <a:lnTo>
                    <a:pt x="365442" y="359727"/>
                  </a:lnTo>
                  <a:close/>
                </a:path>
                <a:path w="365759" h="542289">
                  <a:moveTo>
                    <a:pt x="274002" y="182562"/>
                  </a:moveTo>
                  <a:lnTo>
                    <a:pt x="91439" y="182562"/>
                  </a:lnTo>
                  <a:lnTo>
                    <a:pt x="91439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89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491345" y="3256915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90"/>
                  </a:lnTo>
                  <a:lnTo>
                    <a:pt x="0" y="359727"/>
                  </a:lnTo>
                  <a:lnTo>
                    <a:pt x="91439" y="359727"/>
                  </a:lnTo>
                  <a:lnTo>
                    <a:pt x="91439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94465" y="3118167"/>
              <a:ext cx="594359" cy="6127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097577" y="2374264"/>
              <a:ext cx="917575" cy="9175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47367" y="3785552"/>
              <a:ext cx="917575" cy="9175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375072" y="2057400"/>
              <a:ext cx="813752" cy="9175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99120" y="2474912"/>
              <a:ext cx="1493520" cy="75279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228012" y="2501900"/>
              <a:ext cx="1398904" cy="66167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662862" y="991235"/>
              <a:ext cx="4001135" cy="1183640"/>
            </a:xfrm>
            <a:custGeom>
              <a:avLst/>
              <a:gdLst/>
              <a:ahLst/>
              <a:cxnLst/>
              <a:rect l="l" t="t" r="r" b="b"/>
              <a:pathLst>
                <a:path w="4001134" h="1183639">
                  <a:moveTo>
                    <a:pt x="0" y="1183639"/>
                  </a:moveTo>
                  <a:lnTo>
                    <a:pt x="4000817" y="1178560"/>
                  </a:lnTo>
                </a:path>
                <a:path w="4001134" h="1183639">
                  <a:moveTo>
                    <a:pt x="193992" y="22860"/>
                  </a:moveTo>
                  <a:lnTo>
                    <a:pt x="3947159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287192" y="1871345"/>
              <a:ext cx="457200" cy="63404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315767" y="1898650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89"/>
                  </a:lnTo>
                  <a:lnTo>
                    <a:pt x="365442" y="359727"/>
                  </a:lnTo>
                  <a:close/>
                </a:path>
                <a:path w="365759" h="542289">
                  <a:moveTo>
                    <a:pt x="274002" y="182562"/>
                  </a:moveTo>
                  <a:lnTo>
                    <a:pt x="91440" y="182562"/>
                  </a:lnTo>
                  <a:lnTo>
                    <a:pt x="91440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89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315767" y="1898650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89"/>
                  </a:lnTo>
                  <a:lnTo>
                    <a:pt x="0" y="359727"/>
                  </a:lnTo>
                  <a:lnTo>
                    <a:pt x="91440" y="359727"/>
                  </a:lnTo>
                  <a:lnTo>
                    <a:pt x="91440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63000" y="1268094"/>
              <a:ext cx="1490345" cy="59753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63000" y="118745"/>
              <a:ext cx="1490345" cy="59753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53537" y="682625"/>
              <a:ext cx="457200" cy="63690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280842" y="712152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90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89"/>
                  </a:lnTo>
                  <a:lnTo>
                    <a:pt x="365442" y="359727"/>
                  </a:lnTo>
                  <a:close/>
                </a:path>
                <a:path w="365759" h="542290">
                  <a:moveTo>
                    <a:pt x="274002" y="182562"/>
                  </a:moveTo>
                  <a:lnTo>
                    <a:pt x="91440" y="182562"/>
                  </a:lnTo>
                  <a:lnTo>
                    <a:pt x="91440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90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280842" y="712152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90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89"/>
                  </a:lnTo>
                  <a:lnTo>
                    <a:pt x="0" y="359727"/>
                  </a:lnTo>
                  <a:lnTo>
                    <a:pt x="91440" y="359727"/>
                  </a:lnTo>
                  <a:lnTo>
                    <a:pt x="91440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398385" y="5165407"/>
              <a:ext cx="4437380" cy="852169"/>
            </a:xfrm>
            <a:custGeom>
              <a:avLst/>
              <a:gdLst/>
              <a:ahLst/>
              <a:cxnLst/>
              <a:rect l="l" t="t" r="r" b="b"/>
              <a:pathLst>
                <a:path w="4437380" h="852170">
                  <a:moveTo>
                    <a:pt x="0" y="0"/>
                  </a:moveTo>
                  <a:lnTo>
                    <a:pt x="4437380" y="0"/>
                  </a:lnTo>
                  <a:lnTo>
                    <a:pt x="4437380" y="852169"/>
                  </a:lnTo>
                  <a:lnTo>
                    <a:pt x="0" y="852169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1429365" y="73660"/>
            <a:ext cx="469900" cy="32308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95" dirty="0">
                <a:solidFill>
                  <a:srgbClr val="D8D8D8"/>
                </a:solidFill>
                <a:latin typeface="Calibri"/>
                <a:cs typeface="Calibri"/>
              </a:rPr>
              <a:t>ΑΣΦΑΛΙΣΜΕΝΗ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338559" y="5152707"/>
            <a:ext cx="560705" cy="13081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140"/>
              </a:lnSpc>
            </a:pPr>
            <a:r>
              <a:rPr sz="3500" spc="-30" dirty="0">
                <a:solidFill>
                  <a:srgbClr val="D8D8D8"/>
                </a:solidFill>
                <a:latin typeface="Calibri"/>
                <a:cs typeface="Calibri"/>
              </a:rPr>
              <a:t>T</a:t>
            </a:r>
            <a:r>
              <a:rPr sz="3500" spc="-35" dirty="0">
                <a:solidFill>
                  <a:srgbClr val="D8D8D8"/>
                </a:solidFill>
                <a:latin typeface="Calibri"/>
                <a:cs typeface="Calibri"/>
              </a:rPr>
              <a:t>U</a:t>
            </a:r>
            <a:r>
              <a:rPr sz="3500" dirty="0">
                <a:solidFill>
                  <a:srgbClr val="D8D8D8"/>
                </a:solidFill>
                <a:latin typeface="Calibri"/>
                <a:cs typeface="Calibri"/>
              </a:rPr>
              <a:t>R</a:t>
            </a:r>
            <a:r>
              <a:rPr sz="3500" spc="-1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5250" spc="-44" baseline="11111" dirty="0">
                <a:solidFill>
                  <a:srgbClr val="D8D8D8"/>
                </a:solidFill>
                <a:latin typeface="Calibri"/>
                <a:cs typeface="Calibri"/>
              </a:rPr>
              <a:t>E</a:t>
            </a:r>
            <a:r>
              <a:rPr sz="5250" baseline="11111" dirty="0">
                <a:solidFill>
                  <a:srgbClr val="D8D8D8"/>
                </a:solidFill>
                <a:latin typeface="Calibri"/>
                <a:cs typeface="Calibri"/>
              </a:rPr>
              <a:t>S</a:t>
            </a:r>
            <a:endParaRPr sz="5250" baseline="11111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55344" y="777240"/>
            <a:ext cx="52279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55" dirty="0">
                <a:latin typeface="Times New Roman"/>
                <a:cs typeface="Times New Roman"/>
              </a:rPr>
              <a:t>Κύρια</a:t>
            </a:r>
            <a:r>
              <a:rPr sz="2100" spc="185" dirty="0">
                <a:latin typeface="Times New Roman"/>
                <a:cs typeface="Times New Roman"/>
              </a:rPr>
              <a:t> </a:t>
            </a:r>
            <a:r>
              <a:rPr sz="2100" spc="155" dirty="0">
                <a:latin typeface="Times New Roman"/>
                <a:cs typeface="Times New Roman"/>
              </a:rPr>
              <a:t>δίκτυα</a:t>
            </a:r>
            <a:r>
              <a:rPr sz="2100" spc="204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στα</a:t>
            </a:r>
            <a:r>
              <a:rPr sz="2100" spc="145" dirty="0">
                <a:latin typeface="Times New Roman"/>
                <a:cs typeface="Times New Roman"/>
              </a:rPr>
              <a:t> </a:t>
            </a:r>
            <a:r>
              <a:rPr sz="2100" spc="160" dirty="0">
                <a:latin typeface="Times New Roman"/>
                <a:cs typeface="Times New Roman"/>
              </a:rPr>
              <a:t>ενεργειακά</a:t>
            </a:r>
            <a:r>
              <a:rPr sz="2100" spc="204" dirty="0">
                <a:latin typeface="Times New Roman"/>
                <a:cs typeface="Times New Roman"/>
              </a:rPr>
              <a:t> </a:t>
            </a:r>
            <a:r>
              <a:rPr sz="2100" spc="165" dirty="0">
                <a:latin typeface="Times New Roman"/>
                <a:cs typeface="Times New Roman"/>
              </a:rPr>
              <a:t>συστήματα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1515" y="1505902"/>
            <a:ext cx="590931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735"/>
              </a:lnSpc>
              <a:buClr>
                <a:srgbClr val="FFBA00"/>
              </a:buClr>
              <a:buSzPct val="125925"/>
              <a:buFont typeface="Arial"/>
              <a:buChar char="•"/>
              <a:tabLst>
                <a:tab pos="104139" algn="l"/>
              </a:tabLst>
            </a:pPr>
            <a:r>
              <a:rPr sz="1350" spc="100" dirty="0">
                <a:latin typeface="Calibri"/>
                <a:cs typeface="Calibri"/>
              </a:rPr>
              <a:t>Αυτή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η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λειτουργική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ιεραρχία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αποτελείται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από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ένα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σύνολο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λειτουργικών</a:t>
            </a:r>
            <a:endParaRPr sz="1350">
              <a:latin typeface="Calibri"/>
              <a:cs typeface="Calibri"/>
            </a:endParaRPr>
          </a:p>
          <a:p>
            <a:pPr marL="103505">
              <a:lnSpc>
                <a:spcPts val="1565"/>
              </a:lnSpc>
            </a:pPr>
            <a:r>
              <a:rPr sz="1350" spc="90" dirty="0">
                <a:latin typeface="Calibri"/>
                <a:cs typeface="Calibri"/>
              </a:rPr>
              <a:t>επιπέδων: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533005" y="508000"/>
            <a:ext cx="871219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7485">
              <a:lnSpc>
                <a:spcPct val="135300"/>
              </a:lnSpc>
              <a:spcBef>
                <a:spcPts val="100"/>
              </a:spcBef>
            </a:pPr>
            <a:r>
              <a:rPr sz="1050" b="1" spc="10" dirty="0">
                <a:latin typeface="Calibri"/>
                <a:cs typeface="Calibri"/>
              </a:rPr>
              <a:t>Ε</a:t>
            </a:r>
            <a:r>
              <a:rPr sz="1050" b="1" spc="15" dirty="0">
                <a:latin typeface="Calibri"/>
                <a:cs typeface="Calibri"/>
              </a:rPr>
              <a:t>π</a:t>
            </a:r>
            <a:r>
              <a:rPr sz="1050" b="1" dirty="0">
                <a:latin typeface="Calibri"/>
                <a:cs typeface="Calibri"/>
              </a:rPr>
              <a:t>ι</a:t>
            </a:r>
            <a:r>
              <a:rPr sz="1050" b="1" spc="15" dirty="0">
                <a:latin typeface="Calibri"/>
                <a:cs typeface="Calibri"/>
              </a:rPr>
              <a:t>χ</a:t>
            </a:r>
            <a:r>
              <a:rPr sz="1050" b="1" spc="10" dirty="0">
                <a:latin typeface="Calibri"/>
                <a:cs typeface="Calibri"/>
              </a:rPr>
              <a:t>ε</a:t>
            </a:r>
            <a:r>
              <a:rPr sz="1050" b="1" dirty="0">
                <a:latin typeface="Calibri"/>
                <a:cs typeface="Calibri"/>
              </a:rPr>
              <a:t>ί</a:t>
            </a:r>
            <a:r>
              <a:rPr sz="1050" b="1" spc="15" dirty="0">
                <a:latin typeface="Calibri"/>
                <a:cs typeface="Calibri"/>
              </a:rPr>
              <a:t>ρ</a:t>
            </a:r>
            <a:r>
              <a:rPr sz="1050" b="1" spc="10" dirty="0">
                <a:latin typeface="Calibri"/>
                <a:cs typeface="Calibri"/>
              </a:rPr>
              <a:t>η</a:t>
            </a:r>
            <a:r>
              <a:rPr sz="1050" b="1" spc="15" dirty="0">
                <a:latin typeface="Calibri"/>
                <a:cs typeface="Calibri"/>
              </a:rPr>
              <a:t>ση  </a:t>
            </a:r>
            <a:r>
              <a:rPr sz="1050" b="1" spc="75" dirty="0">
                <a:latin typeface="Calibri"/>
                <a:cs typeface="Calibri"/>
              </a:rPr>
              <a:t>πο</a:t>
            </a:r>
            <a:r>
              <a:rPr sz="1050" b="1" spc="65" dirty="0">
                <a:latin typeface="Calibri"/>
                <a:cs typeface="Calibri"/>
              </a:rPr>
              <a:t>λ</a:t>
            </a:r>
            <a:r>
              <a:rPr sz="1050" b="1" spc="75" dirty="0">
                <a:latin typeface="Calibri"/>
                <a:cs typeface="Calibri"/>
              </a:rPr>
              <a:t>υ</a:t>
            </a:r>
            <a:r>
              <a:rPr sz="1050" b="1" spc="55" dirty="0">
                <a:latin typeface="Calibri"/>
                <a:cs typeface="Calibri"/>
              </a:rPr>
              <a:t>ε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35" dirty="0">
                <a:latin typeface="Calibri"/>
                <a:cs typeface="Calibri"/>
              </a:rPr>
              <a:t>ί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60" dirty="0">
                <a:latin typeface="Calibri"/>
                <a:cs typeface="Calibri"/>
              </a:rPr>
              <a:t>ε</a:t>
            </a:r>
            <a:r>
              <a:rPr sz="1050" b="1" spc="70" dirty="0">
                <a:latin typeface="Calibri"/>
                <a:cs typeface="Calibri"/>
              </a:rPr>
              <a:t>δ</a:t>
            </a:r>
            <a:r>
              <a:rPr sz="1050" b="1" spc="85" dirty="0">
                <a:latin typeface="Calibri"/>
                <a:cs typeface="Calibri"/>
              </a:rPr>
              <a:t>ο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61859" y="1681480"/>
            <a:ext cx="871219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585">
              <a:lnSpc>
                <a:spcPct val="135300"/>
              </a:lnSpc>
              <a:spcBef>
                <a:spcPts val="100"/>
              </a:spcBef>
            </a:pPr>
            <a:r>
              <a:rPr sz="1050" b="1" spc="45" dirty="0">
                <a:latin typeface="Calibri"/>
                <a:cs typeface="Calibri"/>
              </a:rPr>
              <a:t>Λ</a:t>
            </a:r>
            <a:r>
              <a:rPr sz="1050" b="1" spc="30" dirty="0">
                <a:latin typeface="Calibri"/>
                <a:cs typeface="Calibri"/>
              </a:rPr>
              <a:t>ε</a:t>
            </a:r>
            <a:r>
              <a:rPr sz="1050" b="1" spc="15" dirty="0">
                <a:latin typeface="Calibri"/>
                <a:cs typeface="Calibri"/>
              </a:rPr>
              <a:t>ι</a:t>
            </a:r>
            <a:r>
              <a:rPr sz="1050" b="1" spc="25" dirty="0">
                <a:latin typeface="Calibri"/>
                <a:cs typeface="Calibri"/>
              </a:rPr>
              <a:t>τ</a:t>
            </a:r>
            <a:r>
              <a:rPr sz="1050" b="1" spc="40" dirty="0">
                <a:latin typeface="Calibri"/>
                <a:cs typeface="Calibri"/>
              </a:rPr>
              <a:t>ο</a:t>
            </a:r>
            <a:r>
              <a:rPr sz="1050" b="1" spc="45" dirty="0">
                <a:latin typeface="Calibri"/>
                <a:cs typeface="Calibri"/>
              </a:rPr>
              <a:t>υ</a:t>
            </a:r>
            <a:r>
              <a:rPr sz="1050" b="1" spc="40" dirty="0">
                <a:latin typeface="Calibri"/>
                <a:cs typeface="Calibri"/>
              </a:rPr>
              <a:t>ρ</a:t>
            </a:r>
            <a:r>
              <a:rPr sz="1050" b="1" spc="30" dirty="0">
                <a:latin typeface="Calibri"/>
                <a:cs typeface="Calibri"/>
              </a:rPr>
              <a:t>γ</a:t>
            </a:r>
            <a:r>
              <a:rPr sz="1050" b="1" spc="15" dirty="0">
                <a:latin typeface="Calibri"/>
                <a:cs typeface="Calibri"/>
              </a:rPr>
              <a:t>ι</a:t>
            </a:r>
            <a:r>
              <a:rPr sz="1050" b="1" spc="35" dirty="0">
                <a:latin typeface="Calibri"/>
                <a:cs typeface="Calibri"/>
              </a:rPr>
              <a:t>κό  </a:t>
            </a:r>
            <a:r>
              <a:rPr sz="1050" b="1" spc="75" dirty="0">
                <a:latin typeface="Calibri"/>
                <a:cs typeface="Calibri"/>
              </a:rPr>
              <a:t>πο</a:t>
            </a:r>
            <a:r>
              <a:rPr sz="1050" b="1" spc="65" dirty="0">
                <a:latin typeface="Calibri"/>
                <a:cs typeface="Calibri"/>
              </a:rPr>
              <a:t>λ</a:t>
            </a:r>
            <a:r>
              <a:rPr sz="1050" b="1" spc="75" dirty="0">
                <a:latin typeface="Calibri"/>
                <a:cs typeface="Calibri"/>
              </a:rPr>
              <a:t>υ</a:t>
            </a:r>
            <a:r>
              <a:rPr sz="1050" b="1" spc="55" dirty="0">
                <a:latin typeface="Calibri"/>
                <a:cs typeface="Calibri"/>
              </a:rPr>
              <a:t>ε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35" dirty="0">
                <a:latin typeface="Calibri"/>
                <a:cs typeface="Calibri"/>
              </a:rPr>
              <a:t>ί</a:t>
            </a:r>
            <a:r>
              <a:rPr sz="1050" b="1" spc="75" dirty="0">
                <a:latin typeface="Calibri"/>
                <a:cs typeface="Calibri"/>
              </a:rPr>
              <a:t>π</a:t>
            </a:r>
            <a:r>
              <a:rPr sz="1050" b="1" spc="60" dirty="0">
                <a:latin typeface="Calibri"/>
                <a:cs typeface="Calibri"/>
              </a:rPr>
              <a:t>ε</a:t>
            </a:r>
            <a:r>
              <a:rPr sz="1050" b="1" spc="70" dirty="0">
                <a:latin typeface="Calibri"/>
                <a:cs typeface="Calibri"/>
              </a:rPr>
              <a:t>δ</a:t>
            </a:r>
            <a:r>
              <a:rPr sz="1050" b="1" spc="85" dirty="0">
                <a:latin typeface="Calibri"/>
                <a:cs typeface="Calibri"/>
              </a:rPr>
              <a:t>ο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221344" y="2482850"/>
            <a:ext cx="1399540" cy="661670"/>
          </a:xfrm>
          <a:custGeom>
            <a:avLst/>
            <a:gdLst/>
            <a:ahLst/>
            <a:cxnLst/>
            <a:rect l="l" t="t" r="r" b="b"/>
            <a:pathLst>
              <a:path w="1399540" h="661669">
                <a:moveTo>
                  <a:pt x="0" y="0"/>
                </a:moveTo>
                <a:lnTo>
                  <a:pt x="1399539" y="0"/>
                </a:lnTo>
                <a:lnTo>
                  <a:pt x="1399539" y="661670"/>
                </a:lnTo>
                <a:lnTo>
                  <a:pt x="0" y="661670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8503284" y="2658745"/>
            <a:ext cx="63119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350" b="1" spc="16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350" b="1" spc="1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b="1" spc="2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350" b="1" spc="20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631044" y="2482850"/>
            <a:ext cx="1399540" cy="661670"/>
          </a:xfrm>
          <a:custGeom>
            <a:avLst/>
            <a:gdLst/>
            <a:ahLst/>
            <a:cxnLst/>
            <a:rect l="l" t="t" r="r" b="b"/>
            <a:pathLst>
              <a:path w="1399540" h="661669">
                <a:moveTo>
                  <a:pt x="0" y="0"/>
                </a:moveTo>
                <a:lnTo>
                  <a:pt x="1399539" y="0"/>
                </a:lnTo>
                <a:lnTo>
                  <a:pt x="1399539" y="661670"/>
                </a:lnTo>
                <a:lnTo>
                  <a:pt x="0" y="661670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0048240" y="2658109"/>
            <a:ext cx="4089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1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350" b="1" spc="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350" b="1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350" b="1" spc="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22554" y="6522084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935594" y="4820602"/>
            <a:ext cx="48958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65" dirty="0">
                <a:latin typeface="Calibri"/>
                <a:cs typeface="Calibri"/>
              </a:rPr>
              <a:t>μ</a:t>
            </a:r>
            <a:r>
              <a:rPr sz="900" b="1" spc="50" dirty="0">
                <a:latin typeface="Calibri"/>
                <a:cs typeface="Calibri"/>
              </a:rPr>
              <a:t>έ</a:t>
            </a:r>
            <a:r>
              <a:rPr sz="900" b="1" spc="35" dirty="0">
                <a:latin typeface="Calibri"/>
                <a:cs typeface="Calibri"/>
              </a:rPr>
              <a:t>τ</a:t>
            </a:r>
            <a:r>
              <a:rPr sz="900" b="1" spc="60" dirty="0">
                <a:latin typeface="Calibri"/>
                <a:cs typeface="Calibri"/>
              </a:rPr>
              <a:t>ρησ</a:t>
            </a:r>
            <a:r>
              <a:rPr sz="900" b="1" spc="70" dirty="0">
                <a:latin typeface="Calibri"/>
                <a:cs typeface="Calibri"/>
              </a:rPr>
              <a:t>η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083675" y="3906202"/>
            <a:ext cx="864235" cy="4318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8270" marR="5080" indent="-116205">
              <a:lnSpc>
                <a:spcPts val="1580"/>
              </a:lnSpc>
              <a:spcBef>
                <a:spcPts val="185"/>
              </a:spcBef>
            </a:pP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Ελεγκτές </a:t>
            </a: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2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εγχ</a:t>
            </a:r>
            <a:r>
              <a:rPr sz="1350" b="1" spc="5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350" b="1" spc="40" dirty="0">
                <a:solidFill>
                  <a:srgbClr val="FFFFFF"/>
                </a:solidFill>
                <a:latin typeface="Calibri"/>
                <a:cs typeface="Calibri"/>
              </a:rPr>
              <a:t>ς)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363834" y="4614545"/>
            <a:ext cx="16014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80" dirty="0">
                <a:latin typeface="Calibri"/>
                <a:cs typeface="Calibri"/>
              </a:rPr>
              <a:t>Διοίκηση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80" dirty="0">
                <a:latin typeface="Calibri"/>
                <a:cs typeface="Calibri"/>
              </a:rPr>
              <a:t>και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80" dirty="0">
                <a:latin typeface="Calibri"/>
                <a:cs typeface="Calibri"/>
              </a:rPr>
              <a:t>έλεγχος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85" dirty="0">
                <a:latin typeface="Calibri"/>
                <a:cs typeface="Calibri"/>
              </a:rPr>
              <a:t>(C&amp;C)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0296525" y="5014277"/>
            <a:ext cx="1399540" cy="692150"/>
          </a:xfrm>
          <a:custGeom>
            <a:avLst/>
            <a:gdLst/>
            <a:ahLst/>
            <a:cxnLst/>
            <a:rect l="l" t="t" r="r" b="b"/>
            <a:pathLst>
              <a:path w="1399540" h="692150">
                <a:moveTo>
                  <a:pt x="0" y="0"/>
                </a:moveTo>
                <a:lnTo>
                  <a:pt x="1399540" y="0"/>
                </a:lnTo>
                <a:lnTo>
                  <a:pt x="1399540" y="692150"/>
                </a:lnTo>
                <a:lnTo>
                  <a:pt x="0" y="692150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0447019" y="5207952"/>
            <a:ext cx="116967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Ενεργοποιητές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087710" y="5755866"/>
            <a:ext cx="606425" cy="54673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37795">
              <a:lnSpc>
                <a:spcPct val="100000"/>
              </a:lnSpc>
              <a:spcBef>
                <a:spcPts val="965"/>
              </a:spcBef>
            </a:pPr>
            <a:r>
              <a:rPr sz="1350" b="1" spc="70" dirty="0">
                <a:latin typeface="Calibri"/>
                <a:cs typeface="Calibri"/>
              </a:rPr>
              <a:t>Π</a:t>
            </a:r>
            <a:r>
              <a:rPr sz="1350" b="1" spc="45" dirty="0">
                <a:latin typeface="Calibri"/>
                <a:cs typeface="Calibri"/>
              </a:rPr>
              <a:t>ε</a:t>
            </a:r>
            <a:r>
              <a:rPr sz="1350" b="1" spc="55" dirty="0">
                <a:latin typeface="Calibri"/>
                <a:cs typeface="Calibri"/>
              </a:rPr>
              <a:t>δ</a:t>
            </a:r>
            <a:r>
              <a:rPr sz="1350" b="1" spc="20" dirty="0">
                <a:latin typeface="Calibri"/>
                <a:cs typeface="Calibri"/>
              </a:rPr>
              <a:t>ί</a:t>
            </a:r>
            <a:r>
              <a:rPr sz="1350" b="1" spc="70" dirty="0">
                <a:latin typeface="Calibri"/>
                <a:cs typeface="Calibri"/>
              </a:rPr>
              <a:t>ο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850" spc="-285" dirty="0">
                <a:solidFill>
                  <a:srgbClr val="FFFFFF"/>
                </a:solidFill>
                <a:latin typeface="Calibri"/>
                <a:cs typeface="Calibri"/>
              </a:rPr>
              <a:t>ςυέεσυσκ)9(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522209" y="5277167"/>
            <a:ext cx="1731010" cy="661670"/>
          </a:xfrm>
          <a:custGeom>
            <a:avLst/>
            <a:gdLst/>
            <a:ahLst/>
            <a:cxnLst/>
            <a:rect l="l" t="t" r="r" b="b"/>
            <a:pathLst>
              <a:path w="1731009" h="661670">
                <a:moveTo>
                  <a:pt x="0" y="0"/>
                </a:moveTo>
                <a:lnTo>
                  <a:pt x="1731010" y="0"/>
                </a:lnTo>
                <a:lnTo>
                  <a:pt x="1731010" y="661670"/>
                </a:lnTo>
                <a:lnTo>
                  <a:pt x="0" y="661670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7957819" y="5320982"/>
            <a:ext cx="129349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80" dirty="0">
                <a:solidFill>
                  <a:srgbClr val="FFFFFF"/>
                </a:solidFill>
                <a:latin typeface="Calibri"/>
                <a:cs typeface="Calibri"/>
              </a:rPr>
              <a:t>(επ)αισθητήρες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785542" y="1289367"/>
            <a:ext cx="1412240" cy="519430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123825" rIns="0" bIns="0" rtlCol="0">
            <a:spAutoFit/>
          </a:bodyPr>
          <a:lstStyle/>
          <a:p>
            <a:pPr marL="439420">
              <a:lnSpc>
                <a:spcPct val="100000"/>
              </a:lnSpc>
              <a:spcBef>
                <a:spcPts val="975"/>
              </a:spcBef>
            </a:pPr>
            <a:r>
              <a:rPr sz="1350" b="1" spc="-20" dirty="0">
                <a:solidFill>
                  <a:srgbClr val="FFFFFF"/>
                </a:solidFill>
                <a:latin typeface="Calibri"/>
                <a:cs typeface="Calibri"/>
              </a:rPr>
              <a:t>WMS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784272" y="140017"/>
            <a:ext cx="1412240" cy="519430"/>
          </a:xfrm>
          <a:prstGeom prst="rect">
            <a:avLst/>
          </a:prstGeom>
          <a:solidFill>
            <a:srgbClr val="009050"/>
          </a:solidFill>
        </p:spPr>
        <p:txBody>
          <a:bodyPr vert="horz" wrap="square" lIns="0" tIns="12446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980"/>
              </a:spcBef>
            </a:pPr>
            <a:r>
              <a:rPr sz="1350" b="1" spc="15" dirty="0">
                <a:solidFill>
                  <a:srgbClr val="FFFFFF"/>
                </a:solidFill>
                <a:latin typeface="Calibri"/>
                <a:cs typeface="Calibri"/>
              </a:rPr>
              <a:t>ERP</a:t>
            </a:r>
            <a:endParaRPr sz="1350">
              <a:latin typeface="Calibri"/>
              <a:cs typeface="Calibri"/>
            </a:endParaRPr>
          </a:p>
        </p:txBody>
      </p:sp>
      <p:graphicFrame>
        <p:nvGraphicFramePr>
          <p:cNvPr id="62" name="object 62"/>
          <p:cNvGraphicFramePr>
            <a:graphicFrameLocks noGrp="1"/>
          </p:cNvGraphicFramePr>
          <p:nvPr/>
        </p:nvGraphicFramePr>
        <p:xfrm>
          <a:off x="721994" y="2147252"/>
          <a:ext cx="6472553" cy="33527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1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483870" marR="353695" indent="-227965">
                        <a:lnSpc>
                          <a:spcPct val="101800"/>
                        </a:lnSpc>
                        <a:spcBef>
                          <a:spcPts val="335"/>
                        </a:spcBef>
                      </a:pPr>
                      <a:r>
                        <a:rPr sz="10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Λ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ει</a:t>
                      </a:r>
                      <a:r>
                        <a:rPr sz="10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το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υ</a:t>
                      </a:r>
                      <a:r>
                        <a:rPr sz="10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ρ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γι</a:t>
                      </a:r>
                      <a:r>
                        <a:rPr sz="10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κ</a:t>
                      </a:r>
                      <a:r>
                        <a:rPr sz="10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ό  </a:t>
                      </a:r>
                      <a:r>
                        <a:rPr sz="10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στρώμα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05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Εξαρτήματα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0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Σύνδεσμοι</a:t>
                      </a:r>
                      <a:r>
                        <a:rPr sz="10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επικοινωνίας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0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Πρωτόκολλα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603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επικοινωνίας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97155" marR="412750">
                        <a:lnSpc>
                          <a:spcPct val="101800"/>
                        </a:lnSpc>
                        <a:spcBef>
                          <a:spcPts val="340"/>
                        </a:spcBef>
                      </a:pPr>
                      <a:r>
                        <a:rPr sz="1050" b="1" spc="-15" dirty="0">
                          <a:latin typeface="Calibri"/>
                          <a:cs typeface="Calibri"/>
                        </a:rPr>
                        <a:t>Επιχειρησιακ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ό  </a:t>
                      </a:r>
                      <a:r>
                        <a:rPr sz="1050" b="1" spc="45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10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40" dirty="0">
                          <a:latin typeface="Calibri"/>
                          <a:cs typeface="Calibri"/>
                        </a:rPr>
                        <a:t>(ERP)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64135">
                        <a:lnSpc>
                          <a:spcPct val="101800"/>
                        </a:lnSpc>
                        <a:spcBef>
                          <a:spcPts val="340"/>
                        </a:spcBef>
                      </a:pPr>
                      <a:r>
                        <a:rPr sz="1050" spc="-15" dirty="0">
                          <a:latin typeface="Calibri"/>
                          <a:cs typeface="Calibri"/>
                        </a:rPr>
                        <a:t>Δι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κομιστές/Εξυπηρε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τ  </a:t>
                      </a:r>
                      <a:r>
                        <a:rPr sz="1050" spc="35" dirty="0">
                          <a:latin typeface="Calibri"/>
                          <a:cs typeface="Calibri"/>
                        </a:rPr>
                        <a:t>ητές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50" dirty="0">
                          <a:latin typeface="Calibri"/>
                          <a:cs typeface="Calibri"/>
                        </a:rPr>
                        <a:t>ERP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050" spc="45" dirty="0">
                          <a:latin typeface="Calibri"/>
                          <a:cs typeface="Calibri"/>
                        </a:rPr>
                        <a:t>Έθερνετ,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ασύρματο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50" spc="105" dirty="0">
                          <a:latin typeface="Calibri"/>
                          <a:cs typeface="Calibri"/>
                        </a:rPr>
                        <a:t>OPC-UA,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95885" marR="200660">
                        <a:lnSpc>
                          <a:spcPct val="101800"/>
                        </a:lnSpc>
                        <a:spcBef>
                          <a:spcPts val="50"/>
                        </a:spcBef>
                      </a:pPr>
                      <a:r>
                        <a:rPr sz="1050" spc="75" dirty="0">
                          <a:latin typeface="Calibri"/>
                          <a:cs typeface="Calibri"/>
                        </a:rPr>
                        <a:t>Woopsa,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85" dirty="0">
                          <a:latin typeface="Calibri"/>
                          <a:cs typeface="Calibri"/>
                        </a:rPr>
                        <a:t>MQTT,</a:t>
                      </a:r>
                      <a:r>
                        <a:rPr sz="10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CoAP, </a:t>
                      </a:r>
                      <a:r>
                        <a:rPr sz="105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90" dirty="0">
                          <a:latin typeface="Calibri"/>
                          <a:cs typeface="Calibri"/>
                        </a:rPr>
                        <a:t>AMQP,...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97155" marR="373380">
                        <a:lnSpc>
                          <a:spcPct val="101800"/>
                        </a:lnSpc>
                        <a:spcBef>
                          <a:spcPts val="340"/>
                        </a:spcBef>
                      </a:pPr>
                      <a:r>
                        <a:rPr sz="1050" b="1" spc="60" dirty="0">
                          <a:latin typeface="Calibri"/>
                          <a:cs typeface="Calibri"/>
                        </a:rPr>
                        <a:t>Λειτουργικό </a:t>
                      </a:r>
                      <a:r>
                        <a:rPr sz="10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45" dirty="0">
                          <a:latin typeface="Calibri"/>
                          <a:cs typeface="Calibri"/>
                        </a:rPr>
                        <a:t>επίπεδο</a:t>
                      </a:r>
                      <a:r>
                        <a:rPr sz="105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65" dirty="0">
                          <a:latin typeface="Calibri"/>
                          <a:cs typeface="Calibri"/>
                        </a:rPr>
                        <a:t>WMS)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1800"/>
                        </a:lnSpc>
                        <a:spcBef>
                          <a:spcPts val="340"/>
                        </a:spcBef>
                      </a:pPr>
                      <a:r>
                        <a:rPr sz="1050" spc="-15" dirty="0">
                          <a:latin typeface="Calibri"/>
                          <a:cs typeface="Calibri"/>
                        </a:rPr>
                        <a:t>Δι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κομι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σ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τέ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ς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/Εξ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υ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πηρετη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τ  </a:t>
                      </a:r>
                      <a:r>
                        <a:rPr sz="1050" spc="15" dirty="0">
                          <a:latin typeface="Calibri"/>
                          <a:cs typeface="Calibri"/>
                        </a:rPr>
                        <a:t>ές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35" dirty="0">
                          <a:latin typeface="Calibri"/>
                          <a:cs typeface="Calibri"/>
                        </a:rPr>
                        <a:t>WMS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050" spc="45" dirty="0">
                          <a:latin typeface="Calibri"/>
                          <a:cs typeface="Calibri"/>
                        </a:rPr>
                        <a:t>Έθερνετ,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ασύρματο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201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050" b="1" spc="45" dirty="0">
                          <a:latin typeface="Calibri"/>
                          <a:cs typeface="Calibri"/>
                        </a:rPr>
                        <a:t>Στρώμα</a:t>
                      </a:r>
                      <a:r>
                        <a:rPr sz="10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45" dirty="0">
                          <a:latin typeface="Calibri"/>
                          <a:cs typeface="Calibri"/>
                        </a:rPr>
                        <a:t>ελέγχου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22860">
                        <a:lnSpc>
                          <a:spcPct val="98700"/>
                        </a:lnSpc>
                        <a:spcBef>
                          <a:spcPts val="395"/>
                        </a:spcBef>
                      </a:pPr>
                      <a:r>
                        <a:rPr sz="1050" spc="-5" dirty="0">
                          <a:latin typeface="Calibri"/>
                          <a:cs typeface="Calibri"/>
                        </a:rPr>
                        <a:t>Δι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κομι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σ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ς/Ε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ξ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υπ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η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ε 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τητής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SCADA,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HMIs, 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ελεγκτές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(PLCs/RTUs)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050" spc="45" dirty="0">
                          <a:latin typeface="Calibri"/>
                          <a:cs typeface="Calibri"/>
                        </a:rPr>
                        <a:t>Έθερνετ,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40" dirty="0">
                          <a:latin typeface="Calibri"/>
                          <a:cs typeface="Calibri"/>
                        </a:rPr>
                        <a:t>ασύρματος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50" spc="75" dirty="0">
                          <a:latin typeface="Calibri"/>
                          <a:cs typeface="Calibri"/>
                        </a:rPr>
                        <a:t>OPC-UA,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85" dirty="0">
                          <a:latin typeface="Calibri"/>
                          <a:cs typeface="Calibri"/>
                        </a:rPr>
                        <a:t>DNP3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95885" marR="7683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85" dirty="0">
                          <a:latin typeface="Calibri"/>
                          <a:cs typeface="Calibri"/>
                        </a:rPr>
                        <a:t>Modbus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RTU, </a:t>
                      </a:r>
                      <a:r>
                        <a:rPr sz="105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ModbusTCP,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7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1100"/>
                        </a:lnSpc>
                      </a:pPr>
                      <a:r>
                        <a:rPr sz="1050" spc="55" dirty="0">
                          <a:latin typeface="Calibri"/>
                          <a:cs typeface="Calibri"/>
                        </a:rPr>
                        <a:t>EthernetIP,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97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E6C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E6C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1100"/>
                        </a:lnSpc>
                      </a:pPr>
                      <a:r>
                        <a:rPr sz="1050" spc="60" dirty="0">
                          <a:latin typeface="Calibri"/>
                          <a:cs typeface="Calibri"/>
                        </a:rPr>
                        <a:t>EthernetCAT,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7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E6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E6C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5885">
                        <a:lnSpc>
                          <a:spcPts val="1100"/>
                        </a:lnSpc>
                      </a:pPr>
                      <a:r>
                        <a:rPr sz="1050" spc="60" dirty="0">
                          <a:latin typeface="Calibri"/>
                          <a:cs typeface="Calibri"/>
                        </a:rPr>
                        <a:t>WirelessHART,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95885">
                        <a:lnSpc>
                          <a:spcPts val="1260"/>
                        </a:lnSpc>
                      </a:pPr>
                      <a:r>
                        <a:rPr sz="1050" spc="55" dirty="0">
                          <a:latin typeface="Calibri"/>
                          <a:cs typeface="Calibri"/>
                        </a:rPr>
                        <a:t>ISA100.11a,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55" dirty="0">
                          <a:latin typeface="Calibri"/>
                          <a:cs typeface="Calibri"/>
                        </a:rPr>
                        <a:t>IO-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9588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50" spc="45" dirty="0">
                          <a:latin typeface="Calibri"/>
                          <a:cs typeface="Calibri"/>
                        </a:rPr>
                        <a:t>Σύνδεσμος...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34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326390" algn="just">
                        <a:lnSpc>
                          <a:spcPts val="1240"/>
                        </a:lnSpc>
                        <a:spcBef>
                          <a:spcPts val="430"/>
                        </a:spcBef>
                      </a:pPr>
                      <a:r>
                        <a:rPr sz="1050" spc="70" dirty="0">
                          <a:latin typeface="Calibri"/>
                          <a:cs typeface="Calibri"/>
                        </a:rPr>
                        <a:t>Συσκευές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πεδίου </a:t>
                      </a:r>
                      <a:r>
                        <a:rPr sz="1050" spc="-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55" dirty="0">
                          <a:latin typeface="Calibri"/>
                          <a:cs typeface="Calibri"/>
                        </a:rPr>
                        <a:t>((επ)αισθητήρες, </a:t>
                      </a:r>
                      <a:r>
                        <a:rPr sz="1050" spc="-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0" dirty="0">
                          <a:latin typeface="Calibri"/>
                          <a:cs typeface="Calibri"/>
                        </a:rPr>
                        <a:t>ενεργοποιητές)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6520" marR="307340">
                        <a:lnSpc>
                          <a:spcPts val="1240"/>
                        </a:lnSpc>
                        <a:spcBef>
                          <a:spcPts val="430"/>
                        </a:spcBef>
                      </a:pPr>
                      <a:r>
                        <a:rPr sz="1050" spc="65" dirty="0">
                          <a:latin typeface="Calibri"/>
                          <a:cs typeface="Calibri"/>
                        </a:rPr>
                        <a:t>Έθερνετ, σειριακή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55" dirty="0">
                          <a:latin typeface="Calibri"/>
                          <a:cs typeface="Calibri"/>
                        </a:rPr>
                        <a:t>επικοινωνία,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70" dirty="0">
                          <a:latin typeface="Calibri"/>
                          <a:cs typeface="Calibri"/>
                        </a:rPr>
                        <a:t>ασύρματη </a:t>
                      </a:r>
                      <a:r>
                        <a:rPr sz="105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60" dirty="0">
                          <a:latin typeface="Calibri"/>
                          <a:cs typeface="Calibri"/>
                        </a:rPr>
                        <a:t>επικοινωνία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63" name="object 63"/>
          <p:cNvGrpSpPr/>
          <p:nvPr/>
        </p:nvGrpSpPr>
        <p:grpSpPr>
          <a:xfrm>
            <a:off x="7030084" y="70802"/>
            <a:ext cx="4937125" cy="6233795"/>
            <a:chOff x="7030084" y="70802"/>
            <a:chExt cx="4937125" cy="6233795"/>
          </a:xfrm>
        </p:grpSpPr>
        <p:sp>
          <p:nvSpPr>
            <p:cNvPr id="64" name="object 64"/>
            <p:cNvSpPr/>
            <p:nvPr/>
          </p:nvSpPr>
          <p:spPr>
            <a:xfrm>
              <a:off x="7038022" y="78739"/>
              <a:ext cx="4921250" cy="6217920"/>
            </a:xfrm>
            <a:custGeom>
              <a:avLst/>
              <a:gdLst/>
              <a:ahLst/>
              <a:cxnLst/>
              <a:rect l="l" t="t" r="r" b="b"/>
              <a:pathLst>
                <a:path w="4921250" h="6217920">
                  <a:moveTo>
                    <a:pt x="2460625" y="0"/>
                  </a:moveTo>
                  <a:lnTo>
                    <a:pt x="0" y="6217602"/>
                  </a:lnTo>
                  <a:lnTo>
                    <a:pt x="4921250" y="6217602"/>
                  </a:lnTo>
                  <a:lnTo>
                    <a:pt x="2460625" y="0"/>
                  </a:lnTo>
                  <a:close/>
                </a:path>
              </a:pathLst>
            </a:custGeom>
            <a:solidFill>
              <a:srgbClr val="FFBA00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038022" y="78739"/>
              <a:ext cx="4921250" cy="6217920"/>
            </a:xfrm>
            <a:custGeom>
              <a:avLst/>
              <a:gdLst/>
              <a:ahLst/>
              <a:cxnLst/>
              <a:rect l="l" t="t" r="r" b="b"/>
              <a:pathLst>
                <a:path w="4921250" h="6217920">
                  <a:moveTo>
                    <a:pt x="0" y="6217602"/>
                  </a:moveTo>
                  <a:lnTo>
                    <a:pt x="2460625" y="0"/>
                  </a:lnTo>
                  <a:lnTo>
                    <a:pt x="4921250" y="6217602"/>
                  </a:lnTo>
                  <a:lnTo>
                    <a:pt x="0" y="6217602"/>
                  </a:lnTo>
                </a:path>
              </a:pathLst>
            </a:custGeom>
            <a:ln w="15875">
              <a:solidFill>
                <a:srgbClr val="FF90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76060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Ορισμένα</a:t>
            </a:r>
            <a:r>
              <a:rPr spc="210" dirty="0"/>
              <a:t> </a:t>
            </a:r>
            <a:r>
              <a:rPr spc="175" dirty="0"/>
              <a:t>πρωτόκολλα</a:t>
            </a:r>
            <a:r>
              <a:rPr spc="220" dirty="0"/>
              <a:t> </a:t>
            </a:r>
            <a:r>
              <a:rPr spc="140" dirty="0"/>
              <a:t>και</a:t>
            </a:r>
            <a:r>
              <a:rPr spc="225" dirty="0"/>
              <a:t> </a:t>
            </a:r>
            <a:r>
              <a:rPr spc="155" dirty="0"/>
              <a:t>χαρακτηριστικά/χαρακτηριστικά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1515" y="1516697"/>
            <a:ext cx="6599555" cy="83820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03505" marR="5080" indent="-91440">
              <a:lnSpc>
                <a:spcPts val="1590"/>
              </a:lnSpc>
              <a:spcBef>
                <a:spcPts val="17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b="1" spc="105" dirty="0">
                <a:latin typeface="Calibri"/>
                <a:cs typeface="Calibri"/>
              </a:rPr>
              <a:t>Τα πρωτόκολλα </a:t>
            </a:r>
            <a:r>
              <a:rPr sz="1350" b="1" spc="95" dirty="0">
                <a:latin typeface="Calibri"/>
                <a:cs typeface="Calibri"/>
              </a:rPr>
              <a:t>επιπέδου ελέγχου </a:t>
            </a:r>
            <a:r>
              <a:rPr sz="1350" spc="90" dirty="0">
                <a:latin typeface="Calibri"/>
                <a:cs typeface="Calibri"/>
              </a:rPr>
              <a:t>αποτελούνται </a:t>
            </a:r>
            <a:r>
              <a:rPr sz="1350" spc="110" dirty="0">
                <a:latin typeface="Calibri"/>
                <a:cs typeface="Calibri"/>
              </a:rPr>
              <a:t>από </a:t>
            </a:r>
            <a:r>
              <a:rPr sz="1350" spc="95" dirty="0">
                <a:latin typeface="Calibri"/>
                <a:cs typeface="Calibri"/>
              </a:rPr>
              <a:t>ένα </a:t>
            </a:r>
            <a:r>
              <a:rPr sz="1350" spc="100" dirty="0">
                <a:latin typeface="Calibri"/>
                <a:cs typeface="Calibri"/>
              </a:rPr>
              <a:t>σύνολο συσκευών </a:t>
            </a:r>
            <a:r>
              <a:rPr sz="1350" spc="10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CPS </a:t>
            </a:r>
            <a:r>
              <a:rPr sz="1350" spc="100" dirty="0">
                <a:latin typeface="Calibri"/>
                <a:cs typeface="Calibri"/>
              </a:rPr>
              <a:t>συνδεδεμένων </a:t>
            </a:r>
            <a:r>
              <a:rPr sz="1350" spc="95" dirty="0">
                <a:latin typeface="Calibri"/>
                <a:cs typeface="Calibri"/>
              </a:rPr>
              <a:t>ομότιμα </a:t>
            </a:r>
            <a:r>
              <a:rPr sz="1350" spc="90" dirty="0">
                <a:latin typeface="Calibri"/>
                <a:cs typeface="Calibri"/>
              </a:rPr>
              <a:t>P2P) </a:t>
            </a:r>
            <a:r>
              <a:rPr sz="1350" spc="110" dirty="0">
                <a:latin typeface="Calibri"/>
                <a:cs typeface="Calibri"/>
              </a:rPr>
              <a:t>ή μέσω </a:t>
            </a:r>
            <a:r>
              <a:rPr sz="1350" spc="85" dirty="0">
                <a:latin typeface="Calibri"/>
                <a:cs typeface="Calibri"/>
              </a:rPr>
              <a:t>επικοινωνίας, </a:t>
            </a:r>
            <a:r>
              <a:rPr sz="1350" spc="100" dirty="0">
                <a:latin typeface="Calibri"/>
                <a:cs typeface="Calibri"/>
              </a:rPr>
              <a:t>ακολουθώντας </a:t>
            </a:r>
            <a:r>
              <a:rPr sz="1350" spc="105" dirty="0">
                <a:latin typeface="Calibri"/>
                <a:cs typeface="Calibri"/>
              </a:rPr>
              <a:t> </a:t>
            </a:r>
            <a:r>
              <a:rPr sz="1350" b="1" spc="90" dirty="0">
                <a:latin typeface="Calibri"/>
                <a:cs typeface="Calibri"/>
              </a:rPr>
              <a:t>συνδέσεις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master-slave</a:t>
            </a:r>
            <a:r>
              <a:rPr sz="1350" b="1" spc="80" dirty="0">
                <a:latin typeface="Calibri"/>
                <a:cs typeface="Calibri"/>
              </a:rPr>
              <a:t>,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110" dirty="0">
                <a:latin typeface="Calibri"/>
                <a:cs typeface="Calibri"/>
              </a:rPr>
              <a:t>όπου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110" dirty="0">
                <a:latin typeface="Calibri"/>
                <a:cs typeface="Calibri"/>
              </a:rPr>
              <a:t>ο</a:t>
            </a:r>
            <a:r>
              <a:rPr sz="1350" b="1" spc="5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master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λαμβάνει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πληροφορίες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από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slave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σε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τακτά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χρονικά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διαστήματα.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76952" y="600043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178232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29365" y="73977"/>
            <a:ext cx="469900" cy="339597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85" dirty="0">
                <a:solidFill>
                  <a:srgbClr val="D8D8D8"/>
                </a:solidFill>
                <a:latin typeface="Calibri"/>
                <a:cs typeface="Calibri"/>
              </a:rPr>
              <a:t>ΑΣΦΑΛΙΣΜΕΝΕΣ</a:t>
            </a:r>
            <a:endParaRPr sz="35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07452" y="2471420"/>
            <a:ext cx="5046980" cy="3417570"/>
            <a:chOff x="1207452" y="2471420"/>
            <a:chExt cx="5046980" cy="341757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7464" y="5168900"/>
              <a:ext cx="1594167" cy="6918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4134" y="5197157"/>
              <a:ext cx="1503680" cy="60102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34134" y="5197157"/>
              <a:ext cx="1503680" cy="601345"/>
            </a:xfrm>
            <a:custGeom>
              <a:avLst/>
              <a:gdLst/>
              <a:ahLst/>
              <a:cxnLst/>
              <a:rect l="l" t="t" r="r" b="b"/>
              <a:pathLst>
                <a:path w="1503680" h="601345">
                  <a:moveTo>
                    <a:pt x="0" y="0"/>
                  </a:moveTo>
                  <a:lnTo>
                    <a:pt x="1503680" y="0"/>
                  </a:lnTo>
                  <a:lnTo>
                    <a:pt x="1503680" y="601027"/>
                  </a:lnTo>
                  <a:lnTo>
                    <a:pt x="0" y="60102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78417" y="3879532"/>
              <a:ext cx="1307465" cy="6950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6357" y="3908425"/>
              <a:ext cx="1215390" cy="60102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606357" y="3908425"/>
              <a:ext cx="1215390" cy="601345"/>
            </a:xfrm>
            <a:custGeom>
              <a:avLst/>
              <a:gdLst/>
              <a:ahLst/>
              <a:cxnLst/>
              <a:rect l="l" t="t" r="r" b="b"/>
              <a:pathLst>
                <a:path w="1215389" h="601345">
                  <a:moveTo>
                    <a:pt x="0" y="0"/>
                  </a:moveTo>
                  <a:lnTo>
                    <a:pt x="1215390" y="0"/>
                  </a:lnTo>
                  <a:lnTo>
                    <a:pt x="1215390" y="601027"/>
                  </a:lnTo>
                  <a:lnTo>
                    <a:pt x="0" y="60102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57144" y="4544060"/>
              <a:ext cx="390207" cy="58832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593975" y="4574540"/>
              <a:ext cx="280035" cy="493395"/>
            </a:xfrm>
            <a:custGeom>
              <a:avLst/>
              <a:gdLst/>
              <a:ahLst/>
              <a:cxnLst/>
              <a:rect l="l" t="t" r="r" b="b"/>
              <a:pathLst>
                <a:path w="280035" h="493395">
                  <a:moveTo>
                    <a:pt x="209867" y="139700"/>
                  </a:moveTo>
                  <a:lnTo>
                    <a:pt x="69850" y="139700"/>
                  </a:lnTo>
                  <a:lnTo>
                    <a:pt x="69850" y="493395"/>
                  </a:lnTo>
                  <a:lnTo>
                    <a:pt x="209867" y="493395"/>
                  </a:lnTo>
                  <a:lnTo>
                    <a:pt x="209867" y="139700"/>
                  </a:lnTo>
                  <a:close/>
                </a:path>
                <a:path w="280035" h="493395">
                  <a:moveTo>
                    <a:pt x="139700" y="0"/>
                  </a:moveTo>
                  <a:lnTo>
                    <a:pt x="0" y="139700"/>
                  </a:lnTo>
                  <a:lnTo>
                    <a:pt x="279717" y="139700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93975" y="4574540"/>
              <a:ext cx="280035" cy="493395"/>
            </a:xfrm>
            <a:custGeom>
              <a:avLst/>
              <a:gdLst/>
              <a:ahLst/>
              <a:cxnLst/>
              <a:rect l="l" t="t" r="r" b="b"/>
              <a:pathLst>
                <a:path w="280035" h="493395">
                  <a:moveTo>
                    <a:pt x="69850" y="493395"/>
                  </a:moveTo>
                  <a:lnTo>
                    <a:pt x="69850" y="139700"/>
                  </a:lnTo>
                  <a:lnTo>
                    <a:pt x="0" y="139700"/>
                  </a:lnTo>
                  <a:lnTo>
                    <a:pt x="139700" y="0"/>
                  </a:lnTo>
                  <a:lnTo>
                    <a:pt x="279717" y="139700"/>
                  </a:lnTo>
                  <a:lnTo>
                    <a:pt x="209867" y="139700"/>
                  </a:lnTo>
                  <a:lnTo>
                    <a:pt x="209867" y="493395"/>
                  </a:lnTo>
                  <a:lnTo>
                    <a:pt x="69850" y="49339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05200" y="4562475"/>
              <a:ext cx="390207" cy="58832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542347" y="4591367"/>
              <a:ext cx="280035" cy="493395"/>
            </a:xfrm>
            <a:custGeom>
              <a:avLst/>
              <a:gdLst/>
              <a:ahLst/>
              <a:cxnLst/>
              <a:rect l="l" t="t" r="r" b="b"/>
              <a:pathLst>
                <a:path w="280035" h="493395">
                  <a:moveTo>
                    <a:pt x="279717" y="353377"/>
                  </a:moveTo>
                  <a:lnTo>
                    <a:pt x="0" y="353377"/>
                  </a:lnTo>
                  <a:lnTo>
                    <a:pt x="139700" y="493395"/>
                  </a:lnTo>
                  <a:lnTo>
                    <a:pt x="279717" y="353377"/>
                  </a:lnTo>
                  <a:close/>
                </a:path>
                <a:path w="280035" h="493395">
                  <a:moveTo>
                    <a:pt x="209867" y="0"/>
                  </a:moveTo>
                  <a:lnTo>
                    <a:pt x="69850" y="0"/>
                  </a:lnTo>
                  <a:lnTo>
                    <a:pt x="69850" y="353377"/>
                  </a:lnTo>
                  <a:lnTo>
                    <a:pt x="209867" y="353377"/>
                  </a:lnTo>
                  <a:lnTo>
                    <a:pt x="20986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542347" y="4591367"/>
              <a:ext cx="280035" cy="493395"/>
            </a:xfrm>
            <a:custGeom>
              <a:avLst/>
              <a:gdLst/>
              <a:ahLst/>
              <a:cxnLst/>
              <a:rect l="l" t="t" r="r" b="b"/>
              <a:pathLst>
                <a:path w="280035" h="493395">
                  <a:moveTo>
                    <a:pt x="209867" y="0"/>
                  </a:moveTo>
                  <a:lnTo>
                    <a:pt x="209867" y="353377"/>
                  </a:lnTo>
                  <a:lnTo>
                    <a:pt x="279717" y="353377"/>
                  </a:lnTo>
                  <a:lnTo>
                    <a:pt x="139700" y="493395"/>
                  </a:lnTo>
                  <a:lnTo>
                    <a:pt x="0" y="353377"/>
                  </a:lnTo>
                  <a:lnTo>
                    <a:pt x="69850" y="353377"/>
                  </a:lnTo>
                  <a:lnTo>
                    <a:pt x="69850" y="0"/>
                  </a:lnTo>
                  <a:lnTo>
                    <a:pt x="209867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21417" y="5141595"/>
              <a:ext cx="1307464" cy="71945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50627" y="5169217"/>
              <a:ext cx="1215389" cy="62896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226502" y="5095240"/>
              <a:ext cx="3855085" cy="774700"/>
            </a:xfrm>
            <a:custGeom>
              <a:avLst/>
              <a:gdLst/>
              <a:ahLst/>
              <a:cxnLst/>
              <a:rect l="l" t="t" r="r" b="b"/>
              <a:pathLst>
                <a:path w="3855085" h="774700">
                  <a:moveTo>
                    <a:pt x="0" y="0"/>
                  </a:moveTo>
                  <a:lnTo>
                    <a:pt x="3854767" y="0"/>
                  </a:lnTo>
                  <a:lnTo>
                    <a:pt x="3854767" y="774382"/>
                  </a:lnTo>
                  <a:lnTo>
                    <a:pt x="0" y="774382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91192" y="2608580"/>
              <a:ext cx="1307465" cy="69500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9767" y="2637155"/>
              <a:ext cx="1215390" cy="60102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219767" y="2637155"/>
              <a:ext cx="1215390" cy="601345"/>
            </a:xfrm>
            <a:custGeom>
              <a:avLst/>
              <a:gdLst/>
              <a:ahLst/>
              <a:cxnLst/>
              <a:rect l="l" t="t" r="r" b="b"/>
              <a:pathLst>
                <a:path w="1215389" h="601344">
                  <a:moveTo>
                    <a:pt x="0" y="0"/>
                  </a:moveTo>
                  <a:lnTo>
                    <a:pt x="1215390" y="0"/>
                  </a:lnTo>
                  <a:lnTo>
                    <a:pt x="1215390" y="601027"/>
                  </a:lnTo>
                  <a:lnTo>
                    <a:pt x="0" y="601027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17519" y="3306445"/>
              <a:ext cx="408305" cy="58515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045142" y="3334067"/>
              <a:ext cx="317500" cy="492759"/>
            </a:xfrm>
            <a:custGeom>
              <a:avLst/>
              <a:gdLst/>
              <a:ahLst/>
              <a:cxnLst/>
              <a:rect l="l" t="t" r="r" b="b"/>
              <a:pathLst>
                <a:path w="317500" h="492760">
                  <a:moveTo>
                    <a:pt x="317499" y="334010"/>
                  </a:moveTo>
                  <a:lnTo>
                    <a:pt x="0" y="334010"/>
                  </a:lnTo>
                  <a:lnTo>
                    <a:pt x="158750" y="492760"/>
                  </a:lnTo>
                  <a:lnTo>
                    <a:pt x="317499" y="334010"/>
                  </a:lnTo>
                  <a:close/>
                </a:path>
                <a:path w="317500" h="492760">
                  <a:moveTo>
                    <a:pt x="238124" y="158750"/>
                  </a:moveTo>
                  <a:lnTo>
                    <a:pt x="79375" y="158750"/>
                  </a:lnTo>
                  <a:lnTo>
                    <a:pt x="79375" y="334010"/>
                  </a:lnTo>
                  <a:lnTo>
                    <a:pt x="238124" y="334010"/>
                  </a:lnTo>
                  <a:lnTo>
                    <a:pt x="238124" y="158750"/>
                  </a:lnTo>
                  <a:close/>
                </a:path>
                <a:path w="317500" h="492760">
                  <a:moveTo>
                    <a:pt x="158750" y="0"/>
                  </a:moveTo>
                  <a:lnTo>
                    <a:pt x="0" y="158750"/>
                  </a:lnTo>
                  <a:lnTo>
                    <a:pt x="317499" y="158750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045142" y="3334067"/>
              <a:ext cx="317500" cy="492759"/>
            </a:xfrm>
            <a:custGeom>
              <a:avLst/>
              <a:gdLst/>
              <a:ahLst/>
              <a:cxnLst/>
              <a:rect l="l" t="t" r="r" b="b"/>
              <a:pathLst>
                <a:path w="317500" h="492760">
                  <a:moveTo>
                    <a:pt x="158750" y="0"/>
                  </a:moveTo>
                  <a:lnTo>
                    <a:pt x="317499" y="158750"/>
                  </a:lnTo>
                  <a:lnTo>
                    <a:pt x="238124" y="158750"/>
                  </a:lnTo>
                  <a:lnTo>
                    <a:pt x="238124" y="334010"/>
                  </a:lnTo>
                  <a:lnTo>
                    <a:pt x="317499" y="334010"/>
                  </a:lnTo>
                  <a:lnTo>
                    <a:pt x="158750" y="492760"/>
                  </a:lnTo>
                  <a:lnTo>
                    <a:pt x="0" y="334010"/>
                  </a:lnTo>
                  <a:lnTo>
                    <a:pt x="79375" y="334010"/>
                  </a:lnTo>
                  <a:lnTo>
                    <a:pt x="79375" y="158750"/>
                  </a:lnTo>
                  <a:lnTo>
                    <a:pt x="0" y="158750"/>
                  </a:lnTo>
                  <a:lnTo>
                    <a:pt x="15875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40872" y="2532380"/>
              <a:ext cx="798512" cy="83502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77377" y="3812540"/>
              <a:ext cx="795655" cy="83502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21032" y="2645092"/>
              <a:ext cx="533400" cy="56070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90160" y="2471420"/>
              <a:ext cx="798512" cy="83502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20239" y="2620645"/>
              <a:ext cx="1307464" cy="6918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47544" y="2647950"/>
              <a:ext cx="1215390" cy="60102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947544" y="2647950"/>
              <a:ext cx="1215390" cy="601345"/>
            </a:xfrm>
            <a:custGeom>
              <a:avLst/>
              <a:gdLst/>
              <a:ahLst/>
              <a:cxnLst/>
              <a:rect l="l" t="t" r="r" b="b"/>
              <a:pathLst>
                <a:path w="1215389" h="601344">
                  <a:moveTo>
                    <a:pt x="0" y="0"/>
                  </a:moveTo>
                  <a:lnTo>
                    <a:pt x="1215390" y="0"/>
                  </a:lnTo>
                  <a:lnTo>
                    <a:pt x="1215390" y="601027"/>
                  </a:lnTo>
                  <a:lnTo>
                    <a:pt x="0" y="60102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743517" y="3189605"/>
              <a:ext cx="941069" cy="2093595"/>
            </a:xfrm>
            <a:custGeom>
              <a:avLst/>
              <a:gdLst/>
              <a:ahLst/>
              <a:cxnLst/>
              <a:rect l="l" t="t" r="r" b="b"/>
              <a:pathLst>
                <a:path w="941070" h="2093595">
                  <a:moveTo>
                    <a:pt x="460375" y="0"/>
                  </a:moveTo>
                  <a:lnTo>
                    <a:pt x="460375" y="781367"/>
                  </a:lnTo>
                </a:path>
                <a:path w="941070" h="2093595">
                  <a:moveTo>
                    <a:pt x="0" y="1311910"/>
                  </a:moveTo>
                  <a:lnTo>
                    <a:pt x="0" y="2093277"/>
                  </a:lnTo>
                </a:path>
                <a:path w="941070" h="2093595">
                  <a:moveTo>
                    <a:pt x="941069" y="1311910"/>
                  </a:moveTo>
                  <a:lnTo>
                    <a:pt x="941069" y="2093277"/>
                  </a:lnTo>
                </a:path>
              </a:pathLst>
            </a:custGeom>
            <a:ln w="8255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3395662" y="3536950"/>
            <a:ext cx="20002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60" dirty="0">
                <a:latin typeface="Calibri"/>
                <a:cs typeface="Calibri"/>
              </a:rPr>
              <a:t>Κλασικός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δίαυλος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Έθερνετ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FieldBus)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863022" y="4683125"/>
            <a:ext cx="23190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45" dirty="0">
                <a:latin typeface="Calibri"/>
                <a:cs typeface="Calibri"/>
              </a:rPr>
              <a:t>Καλώδια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εισόδου/εξόδου,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IO-Link,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FieldBus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765617" y="5263515"/>
            <a:ext cx="86550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b="1" spc="60" dirty="0">
                <a:solidFill>
                  <a:srgbClr val="FFFFFF"/>
                </a:solidFill>
                <a:latin typeface="Calibri"/>
                <a:cs typeface="Calibri"/>
              </a:rPr>
              <a:t>(επ)αισθητήρ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41462" y="5426392"/>
            <a:ext cx="14478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b="1" spc="6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050" b="1" spc="6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153977" y="5431472"/>
            <a:ext cx="6438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50" b="1" spc="85" dirty="0">
                <a:latin typeface="Calibri"/>
                <a:cs typeface="Calibri"/>
              </a:rPr>
              <a:t>Σ</a:t>
            </a:r>
            <a:r>
              <a:rPr sz="1050" b="1" spc="105" dirty="0">
                <a:latin typeface="Calibri"/>
                <a:cs typeface="Calibri"/>
              </a:rPr>
              <a:t>υ</a:t>
            </a:r>
            <a:r>
              <a:rPr sz="1050" b="1" spc="100" dirty="0">
                <a:latin typeface="Calibri"/>
                <a:cs typeface="Calibri"/>
              </a:rPr>
              <a:t>σ</a:t>
            </a:r>
            <a:r>
              <a:rPr sz="1050" b="1" spc="90" dirty="0">
                <a:latin typeface="Calibri"/>
                <a:cs typeface="Calibri"/>
              </a:rPr>
              <a:t>κ</a:t>
            </a:r>
            <a:r>
              <a:rPr sz="1050" b="1" spc="80" dirty="0">
                <a:latin typeface="Calibri"/>
                <a:cs typeface="Calibri"/>
              </a:rPr>
              <a:t>ε</a:t>
            </a:r>
            <a:r>
              <a:rPr sz="1050" b="1" spc="100" dirty="0">
                <a:latin typeface="Calibri"/>
                <a:cs typeface="Calibri"/>
              </a:rPr>
              <a:t>υ</a:t>
            </a:r>
            <a:r>
              <a:rPr sz="1050" b="1" spc="85" dirty="0">
                <a:latin typeface="Calibri"/>
                <a:cs typeface="Calibri"/>
              </a:rPr>
              <a:t>έ</a:t>
            </a:r>
            <a:r>
              <a:rPr sz="1050" b="1" spc="60" dirty="0">
                <a:latin typeface="Calibri"/>
                <a:cs typeface="Calibri"/>
              </a:rPr>
              <a:t>ς  </a:t>
            </a:r>
            <a:r>
              <a:rPr sz="1050" b="1" spc="90" dirty="0">
                <a:latin typeface="Calibri"/>
                <a:cs typeface="Calibri"/>
              </a:rPr>
              <a:t>πεδίου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606357" y="3908425"/>
            <a:ext cx="1215390" cy="601345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84455" rIns="0" bIns="0" rtlCol="0">
            <a:spAutoFit/>
          </a:bodyPr>
          <a:lstStyle/>
          <a:p>
            <a:pPr marL="237490" marR="410845" indent="-90170">
              <a:lnSpc>
                <a:spcPct val="101800"/>
              </a:lnSpc>
              <a:spcBef>
                <a:spcPts val="665"/>
              </a:spcBef>
            </a:pP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Ελεγκτές </a:t>
            </a:r>
            <a:r>
              <a:rPr sz="10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1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εγχ</a:t>
            </a:r>
            <a:r>
              <a:rPr sz="1050" b="1" spc="4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050" b="1" spc="2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210242" y="2819400"/>
            <a:ext cx="121856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8900" algn="ctr">
              <a:lnSpc>
                <a:spcPct val="100000"/>
              </a:lnSpc>
              <a:spcBef>
                <a:spcPts val="100"/>
              </a:spcBef>
            </a:pPr>
            <a:r>
              <a:rPr sz="1050" b="1" spc="10" dirty="0">
                <a:solidFill>
                  <a:srgbClr val="FFFFFF"/>
                </a:solidFill>
                <a:latin typeface="Calibri"/>
                <a:cs typeface="Calibri"/>
              </a:rPr>
              <a:t>HMIs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750627" y="5169217"/>
            <a:ext cx="1216025" cy="629285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187325">
              <a:lnSpc>
                <a:spcPct val="100000"/>
              </a:lnSpc>
            </a:pP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Ενεργοποιητές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233295" y="2831465"/>
            <a:ext cx="49530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11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50" b="1" spc="1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50" b="1" spc="1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50" b="1" spc="15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050" b="1" spc="1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6034" y="0"/>
            <a:ext cx="6016625" cy="6879590"/>
            <a:chOff x="26034" y="0"/>
            <a:chExt cx="6016625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699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80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034" y="0"/>
              <a:ext cx="5841365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75375" y="400684"/>
            <a:ext cx="445008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85" dirty="0">
                <a:solidFill>
                  <a:srgbClr val="FFB800"/>
                </a:solidFill>
              </a:rPr>
              <a:t>Μαθησιακά</a:t>
            </a:r>
            <a:r>
              <a:rPr sz="2700" spc="-40" dirty="0">
                <a:solidFill>
                  <a:srgbClr val="FFB800"/>
                </a:solidFill>
              </a:rPr>
              <a:t> </a:t>
            </a:r>
            <a:r>
              <a:rPr sz="2700" spc="250" dirty="0">
                <a:solidFill>
                  <a:srgbClr val="FFB800"/>
                </a:solidFill>
              </a:rPr>
              <a:t>αποτελέσματα</a:t>
            </a:r>
            <a:endParaRPr sz="2700"/>
          </a:p>
        </p:txBody>
      </p:sp>
      <p:sp>
        <p:nvSpPr>
          <p:cNvPr id="9" name="object 9"/>
          <p:cNvSpPr txBox="1"/>
          <p:nvPr/>
        </p:nvSpPr>
        <p:spPr>
          <a:xfrm>
            <a:off x="5766434" y="995124"/>
            <a:ext cx="5960110" cy="269557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Γνώση</a:t>
            </a:r>
            <a:endParaRPr sz="1500">
              <a:latin typeface="Calibri"/>
              <a:cs typeface="Calibri"/>
            </a:endParaRPr>
          </a:p>
          <a:p>
            <a:pPr marL="286385" marR="5080" indent="-274320">
              <a:lnSpc>
                <a:spcPct val="95700"/>
              </a:lnSpc>
              <a:spcBef>
                <a:spcPts val="102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500" spc="18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κατανοήσετε τα ψυχολογικά,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κοινωνικά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οργανωτικά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στοιχεία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6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5" dirty="0">
                <a:solidFill>
                  <a:srgbClr val="FFFFFF"/>
                </a:solidFill>
                <a:latin typeface="Calibri"/>
                <a:cs typeface="Calibri"/>
              </a:rPr>
              <a:t>διαμορφώνουν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δράσεις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ενέργειας.</a:t>
            </a:r>
            <a:endParaRPr sz="1500">
              <a:latin typeface="Calibri"/>
              <a:cs typeface="Calibri"/>
            </a:endParaRPr>
          </a:p>
          <a:p>
            <a:pPr marL="286385" marR="109855" indent="-274320">
              <a:lnSpc>
                <a:spcPct val="95700"/>
              </a:lnSpc>
              <a:spcBef>
                <a:spcPts val="104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Κατανοήστε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τον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κρίσιμο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ρόλο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της επικοινωνίας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 ομαδικής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εργασίας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ενίσχυση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ενεργειακού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διάφορους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0" dirty="0">
                <a:solidFill>
                  <a:srgbClr val="FFFFFF"/>
                </a:solidFill>
                <a:latin typeface="Calibri"/>
                <a:cs typeface="Calibri"/>
              </a:rPr>
              <a:t>τομείς.</a:t>
            </a:r>
            <a:endParaRPr sz="1500">
              <a:latin typeface="Calibri"/>
              <a:cs typeface="Calibri"/>
            </a:endParaRPr>
          </a:p>
          <a:p>
            <a:pPr marL="286385" marR="158750" indent="-274320">
              <a:lnSpc>
                <a:spcPct val="92200"/>
              </a:lnSpc>
              <a:spcBef>
                <a:spcPts val="112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Αναγνώριση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προφίλ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στρατηγικών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αντιπάλων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στοχεύουν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λειτουργίες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ενεργειακού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τομέα.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969" y="5539740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382895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76060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Ορισμένα</a:t>
            </a:r>
            <a:r>
              <a:rPr spc="210" dirty="0"/>
              <a:t> </a:t>
            </a:r>
            <a:r>
              <a:rPr spc="175" dirty="0"/>
              <a:t>πρωτόκολλα</a:t>
            </a:r>
            <a:r>
              <a:rPr spc="220" dirty="0"/>
              <a:t> </a:t>
            </a:r>
            <a:r>
              <a:rPr spc="140" dirty="0"/>
              <a:t>και</a:t>
            </a:r>
            <a:r>
              <a:rPr spc="225" dirty="0"/>
              <a:t> </a:t>
            </a:r>
            <a:r>
              <a:rPr spc="155" dirty="0"/>
              <a:t>χαρακτηριστικά/χαρακτηριστικά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1515" y="1525587"/>
            <a:ext cx="637730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00" dirty="0">
                <a:latin typeface="Calibri"/>
                <a:cs typeface="Calibri"/>
              </a:rPr>
              <a:t>Υπάρχει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μια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σχετική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ποικιλία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b="1" spc="114" dirty="0">
                <a:latin typeface="Calibri"/>
                <a:cs typeface="Calibri"/>
              </a:rPr>
              <a:t>πρωτοκόλλων</a:t>
            </a:r>
            <a:r>
              <a:rPr sz="1500" b="1" spc="65" dirty="0">
                <a:latin typeface="Calibri"/>
                <a:cs typeface="Calibri"/>
              </a:rPr>
              <a:t> </a:t>
            </a:r>
            <a:r>
              <a:rPr sz="1500" b="1" spc="110" dirty="0">
                <a:latin typeface="Calibri"/>
                <a:cs typeface="Calibri"/>
              </a:rPr>
              <a:t>επιπέδου</a:t>
            </a:r>
            <a:r>
              <a:rPr sz="1500" b="1" spc="55" dirty="0">
                <a:latin typeface="Calibri"/>
                <a:cs typeface="Calibri"/>
              </a:rPr>
              <a:t> </a:t>
            </a:r>
            <a:r>
              <a:rPr sz="1500" b="1" spc="100" dirty="0">
                <a:latin typeface="Calibri"/>
                <a:cs typeface="Calibri"/>
              </a:rPr>
              <a:t>ελέγχου,</a:t>
            </a:r>
            <a:r>
              <a:rPr sz="1500" b="1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τόσο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ανοικτού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όσο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ιδιοταγούς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κώδικα.</a:t>
            </a:r>
            <a:endParaRPr sz="1500">
              <a:latin typeface="Calibri"/>
              <a:cs typeface="Calibr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76605" y="2100262"/>
          <a:ext cx="10534650" cy="38722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7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58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marL="82740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Ορισμένα</a:t>
                      </a:r>
                      <a:r>
                        <a:rPr sz="105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πρωτόκολλα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R="23177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Επικοινωνία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5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Χαρακτηριστικά/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50" b="1" spc="50" dirty="0">
                          <a:latin typeface="Calibri"/>
                          <a:cs typeface="Calibri"/>
                        </a:rPr>
                        <a:t>Σύνδεσμος</a:t>
                      </a:r>
                      <a:r>
                        <a:rPr sz="95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65" dirty="0">
                          <a:latin typeface="Calibri"/>
                          <a:cs typeface="Calibri"/>
                        </a:rPr>
                        <a:t>IO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84480" marR="234315" indent="-284480" algn="r">
                        <a:lnSpc>
                          <a:spcPct val="100000"/>
                        </a:lnSpc>
                        <a:spcBef>
                          <a:spcPts val="680"/>
                        </a:spcBef>
                        <a:buSzPct val="136842"/>
                        <a:buFont typeface="Arial"/>
                        <a:buChar char="•"/>
                        <a:tabLst>
                          <a:tab pos="284480" algn="l"/>
                          <a:tab pos="285115" algn="l"/>
                        </a:tabLst>
                      </a:pPr>
                      <a:r>
                        <a:rPr sz="950" spc="80" dirty="0">
                          <a:latin typeface="Calibri"/>
                          <a:cs typeface="Calibri"/>
                        </a:rPr>
                        <a:t>Σύνδεση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P2P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700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60" dirty="0">
                          <a:latin typeface="Calibri"/>
                          <a:cs typeface="Calibri"/>
                        </a:rPr>
                        <a:t>Ελεγκτές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συσκευές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πεδίου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382270" marR="921385" indent="-285750">
                        <a:lnSpc>
                          <a:spcPct val="102600"/>
                        </a:lnSpc>
                        <a:spcBef>
                          <a:spcPts val="360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60" dirty="0">
                          <a:latin typeface="Calibri"/>
                          <a:cs typeface="Calibri"/>
                        </a:rPr>
                        <a:t>Διαχείριση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καταστάσεων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μονάδων,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70" dirty="0">
                          <a:latin typeface="Calibri"/>
                          <a:cs typeface="Calibri"/>
                        </a:rPr>
                        <a:t>διάγνωση</a:t>
                      </a:r>
                      <a:r>
                        <a:rPr sz="95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προσφορών</a:t>
                      </a:r>
                      <a:r>
                        <a:rPr sz="950" b="1" spc="7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95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διαρθρώσεις </a:t>
                      </a:r>
                      <a:r>
                        <a:rPr sz="950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διεπαφών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διαχείριση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συμβάντων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50" b="1" spc="30" dirty="0">
                          <a:latin typeface="Calibri"/>
                          <a:cs typeface="Calibri"/>
                        </a:rPr>
                        <a:t>Modbus</a:t>
                      </a:r>
                      <a:r>
                        <a:rPr sz="9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5" dirty="0">
                          <a:latin typeface="Calibri"/>
                          <a:cs typeface="Calibri"/>
                        </a:rPr>
                        <a:t>RTU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700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50" dirty="0">
                          <a:latin typeface="Calibri"/>
                          <a:cs typeface="Calibri"/>
                        </a:rPr>
                        <a:t>Master/slave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409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60" dirty="0">
                          <a:latin typeface="Calibri"/>
                          <a:cs typeface="Calibri"/>
                        </a:rPr>
                        <a:t>Σειριακή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επικοινωνία.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700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60" dirty="0">
                          <a:latin typeface="Calibri"/>
                          <a:cs typeface="Calibri"/>
                        </a:rPr>
                        <a:t>Ελεγκτές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συσκευές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πεδίου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382270" marR="1062355" indent="-285750">
                        <a:lnSpc>
                          <a:spcPct val="102600"/>
                        </a:lnSpc>
                        <a:spcBef>
                          <a:spcPts val="360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80" dirty="0">
                          <a:latin typeface="Calibri"/>
                          <a:cs typeface="Calibri"/>
                        </a:rPr>
                        <a:t>Χρησιμοποιεί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90" dirty="0">
                          <a:latin typeface="Calibri"/>
                          <a:cs typeface="Calibri"/>
                        </a:rPr>
                        <a:t>δυαδική</a:t>
                      </a:r>
                      <a:r>
                        <a:rPr sz="9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90" dirty="0">
                          <a:latin typeface="Calibri"/>
                          <a:cs typeface="Calibri"/>
                        </a:rPr>
                        <a:t>κωδικοποίηση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9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5" dirty="0">
                          <a:latin typeface="Calibri"/>
                          <a:cs typeface="Calibri"/>
                        </a:rPr>
                        <a:t>προσθέτει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85" dirty="0">
                          <a:latin typeface="Calibri"/>
                          <a:cs typeface="Calibri"/>
                        </a:rPr>
                        <a:t>έλεγχο</a:t>
                      </a:r>
                      <a:r>
                        <a:rPr sz="95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00" dirty="0">
                          <a:latin typeface="Calibri"/>
                          <a:cs typeface="Calibri"/>
                        </a:rPr>
                        <a:t>CRC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50" b="1" spc="65" dirty="0">
                          <a:latin typeface="Calibri"/>
                          <a:cs typeface="Calibri"/>
                        </a:rPr>
                        <a:t>Cyclic </a:t>
                      </a:r>
                      <a:r>
                        <a:rPr sz="950" b="1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95" dirty="0">
                          <a:latin typeface="Calibri"/>
                          <a:cs typeface="Calibri"/>
                        </a:rPr>
                        <a:t>Redundancy</a:t>
                      </a:r>
                      <a:r>
                        <a:rPr sz="95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80" dirty="0">
                          <a:latin typeface="Calibri"/>
                          <a:cs typeface="Calibri"/>
                        </a:rPr>
                        <a:t>Check).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50" b="1" spc="75" dirty="0">
                          <a:latin typeface="Calibri"/>
                          <a:cs typeface="Calibri"/>
                        </a:rPr>
                        <a:t>Modbus</a:t>
                      </a:r>
                      <a:r>
                        <a:rPr sz="95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50" dirty="0">
                          <a:latin typeface="Calibri"/>
                          <a:cs typeface="Calibri"/>
                        </a:rPr>
                        <a:t>ASCII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700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50" dirty="0">
                          <a:latin typeface="Calibri"/>
                          <a:cs typeface="Calibri"/>
                        </a:rPr>
                        <a:t>Master/slave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409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60" dirty="0">
                          <a:latin typeface="Calibri"/>
                          <a:cs typeface="Calibri"/>
                        </a:rPr>
                        <a:t>Σειριακή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επικοινωνία.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700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60" dirty="0">
                          <a:latin typeface="Calibri"/>
                          <a:cs typeface="Calibri"/>
                        </a:rPr>
                        <a:t>Ελεγκτές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συσκευές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πεδίου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382270" marR="1402080" indent="-285750">
                        <a:lnSpc>
                          <a:spcPct val="102600"/>
                        </a:lnSpc>
                        <a:spcBef>
                          <a:spcPts val="360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85" dirty="0">
                          <a:latin typeface="Calibri"/>
                          <a:cs typeface="Calibri"/>
                        </a:rPr>
                        <a:t>Παρέχει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5" dirty="0">
                          <a:latin typeface="Calibri"/>
                          <a:cs typeface="Calibri"/>
                        </a:rPr>
                        <a:t>τους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ίδιους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5" dirty="0">
                          <a:latin typeface="Calibri"/>
                          <a:cs typeface="Calibri"/>
                        </a:rPr>
                        <a:t>στόχους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9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9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00" dirty="0">
                          <a:latin typeface="Calibri"/>
                          <a:cs typeface="Calibri"/>
                        </a:rPr>
                        <a:t>Modbus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90" dirty="0">
                          <a:latin typeface="Calibri"/>
                          <a:cs typeface="Calibri"/>
                        </a:rPr>
                        <a:t>RTU,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95" dirty="0">
                          <a:latin typeface="Calibri"/>
                          <a:cs typeface="Calibri"/>
                        </a:rPr>
                        <a:t>αλλά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5" dirty="0">
                          <a:latin typeface="Calibri"/>
                          <a:cs typeface="Calibri"/>
                        </a:rPr>
                        <a:t>εφαρμόζει </a:t>
                      </a:r>
                      <a:r>
                        <a:rPr sz="950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5" dirty="0">
                          <a:latin typeface="Calibri"/>
                          <a:cs typeface="Calibri"/>
                        </a:rPr>
                        <a:t>χαρακτήρες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0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0" dirty="0">
                          <a:latin typeface="Calibri"/>
                          <a:cs typeface="Calibri"/>
                        </a:rPr>
                        <a:t>την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0" dirty="0">
                          <a:latin typeface="Calibri"/>
                          <a:cs typeface="Calibri"/>
                        </a:rPr>
                        <a:t>επικοινωνία.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3990">
                <a:tc>
                  <a:txBody>
                    <a:bodyPr/>
                    <a:lstStyle/>
                    <a:p>
                      <a:pPr marL="97155" marR="391160">
                        <a:lnSpc>
                          <a:spcPct val="101800"/>
                        </a:lnSpc>
                        <a:spcBef>
                          <a:spcPts val="345"/>
                        </a:spcBef>
                      </a:pPr>
                      <a:r>
                        <a:rPr sz="950" b="1" spc="75" dirty="0">
                          <a:latin typeface="Calibri"/>
                          <a:cs typeface="Calibri"/>
                        </a:rPr>
                        <a:t>Modbus</a:t>
                      </a:r>
                      <a:r>
                        <a:rPr sz="95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50" dirty="0">
                          <a:latin typeface="Calibri"/>
                          <a:cs typeface="Calibri"/>
                        </a:rPr>
                        <a:t>TCP</a:t>
                      </a:r>
                      <a:r>
                        <a:rPr sz="9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35" dirty="0">
                          <a:latin typeface="Calibri"/>
                          <a:cs typeface="Calibri"/>
                        </a:rPr>
                        <a:t>(Transmission</a:t>
                      </a:r>
                      <a:r>
                        <a:rPr sz="9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35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9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35" dirty="0">
                          <a:latin typeface="Calibri"/>
                          <a:cs typeface="Calibri"/>
                        </a:rPr>
                        <a:t>Protocol</a:t>
                      </a:r>
                      <a:r>
                        <a:rPr sz="9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4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950" b="1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45" dirty="0">
                          <a:latin typeface="Calibri"/>
                          <a:cs typeface="Calibri"/>
                        </a:rPr>
                        <a:t>πρωτόκολλο </a:t>
                      </a:r>
                      <a:r>
                        <a:rPr sz="950" b="1" spc="35" dirty="0">
                          <a:latin typeface="Calibri"/>
                          <a:cs typeface="Calibri"/>
                        </a:rPr>
                        <a:t>επικοινωνίας </a:t>
                      </a:r>
                      <a:r>
                        <a:rPr sz="950" b="1" spc="40" dirty="0">
                          <a:latin typeface="Calibri"/>
                          <a:cs typeface="Calibri"/>
                        </a:rPr>
                        <a:t>δικτύου </a:t>
                      </a:r>
                      <a:r>
                        <a:rPr sz="950" b="1" spc="60" dirty="0">
                          <a:latin typeface="Calibri"/>
                          <a:cs typeface="Calibri"/>
                        </a:rPr>
                        <a:t>που </a:t>
                      </a:r>
                      <a:r>
                        <a:rPr sz="9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35" dirty="0">
                          <a:latin typeface="Calibri"/>
                          <a:cs typeface="Calibri"/>
                        </a:rPr>
                        <a:t>χρησιμοποιείται</a:t>
                      </a:r>
                      <a:r>
                        <a:rPr sz="9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50" dirty="0">
                          <a:latin typeface="Calibri"/>
                          <a:cs typeface="Calibri"/>
                        </a:rPr>
                        <a:t>στο</a:t>
                      </a:r>
                      <a:r>
                        <a:rPr sz="9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35" dirty="0">
                          <a:latin typeface="Calibri"/>
                          <a:cs typeface="Calibri"/>
                        </a:rPr>
                        <a:t>διαδίκτυο)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700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50" dirty="0">
                          <a:latin typeface="Calibri"/>
                          <a:cs typeface="Calibri"/>
                        </a:rPr>
                        <a:t>Master/slave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382270" marR="48895" indent="-285750">
                        <a:lnSpc>
                          <a:spcPct val="136000"/>
                        </a:lnSpc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75" dirty="0">
                          <a:latin typeface="Calibri"/>
                          <a:cs typeface="Calibri"/>
                        </a:rPr>
                        <a:t>Επικοινωνία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TCP/IP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(Transmission Control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Protocol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950" spc="85" dirty="0">
                          <a:latin typeface="Calibri"/>
                          <a:cs typeface="Calibri"/>
                        </a:rPr>
                        <a:t>πρωτόκολλο </a:t>
                      </a:r>
                      <a:r>
                        <a:rPr sz="95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επικοινωνίας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δικτύου </a:t>
                      </a:r>
                      <a:r>
                        <a:rPr sz="95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90" dirty="0">
                          <a:latin typeface="Calibri"/>
                          <a:cs typeface="Calibri"/>
                        </a:rPr>
                        <a:t>που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χρησιμοποιείται</a:t>
                      </a:r>
                      <a:r>
                        <a:rPr sz="9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0" dirty="0">
                          <a:latin typeface="Calibri"/>
                          <a:cs typeface="Calibri"/>
                        </a:rPr>
                        <a:t>στο </a:t>
                      </a:r>
                      <a:r>
                        <a:rPr sz="950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διαδίκτυο)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2270" marR="483870" indent="-285750">
                        <a:lnSpc>
                          <a:spcPct val="136000"/>
                        </a:lnSpc>
                        <a:spcBef>
                          <a:spcPts val="290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65" dirty="0">
                          <a:latin typeface="Calibri"/>
                          <a:cs typeface="Calibri"/>
                        </a:rPr>
                        <a:t>Ενθυλακώνει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Modbus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RTU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μέσω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TCP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0" dirty="0">
                          <a:latin typeface="Calibri"/>
                          <a:cs typeface="Calibri"/>
                        </a:rPr>
                        <a:t>(Transmission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0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0" dirty="0">
                          <a:latin typeface="Calibri"/>
                          <a:cs typeface="Calibri"/>
                        </a:rPr>
                        <a:t>Protocol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πρωτόκολλο </a:t>
                      </a:r>
                      <a:r>
                        <a:rPr sz="950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0" dirty="0">
                          <a:latin typeface="Calibri"/>
                          <a:cs typeface="Calibri"/>
                        </a:rPr>
                        <a:t>επικοινωνίας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δικτύου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που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0" dirty="0">
                          <a:latin typeface="Calibri"/>
                          <a:cs typeface="Calibri"/>
                        </a:rPr>
                        <a:t>χρησιμοποιείται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στο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0" dirty="0">
                          <a:latin typeface="Calibri"/>
                          <a:cs typeface="Calibri"/>
                        </a:rPr>
                        <a:t>διαδίκτυο)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409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b="1" spc="45" dirty="0">
                          <a:latin typeface="Calibri"/>
                          <a:cs typeface="Calibri"/>
                        </a:rPr>
                        <a:t>Δεν</a:t>
                      </a:r>
                      <a:r>
                        <a:rPr sz="9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40" dirty="0">
                          <a:latin typeface="Calibri"/>
                          <a:cs typeface="Calibri"/>
                        </a:rPr>
                        <a:t>παρέχει</a:t>
                      </a:r>
                      <a:r>
                        <a:rPr sz="9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40" dirty="0">
                          <a:latin typeface="Calibri"/>
                          <a:cs typeface="Calibri"/>
                        </a:rPr>
                        <a:t>εμπιστευτικότητα</a:t>
                      </a:r>
                      <a:r>
                        <a:rPr sz="9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4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9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35" dirty="0">
                          <a:latin typeface="Calibri"/>
                          <a:cs typeface="Calibri"/>
                        </a:rPr>
                        <a:t>επαλήθευση</a:t>
                      </a:r>
                      <a:r>
                        <a:rPr sz="9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35" dirty="0">
                          <a:latin typeface="Calibri"/>
                          <a:cs typeface="Calibri"/>
                        </a:rPr>
                        <a:t>χρήστη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38227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950" spc="65" dirty="0">
                          <a:latin typeface="Calibri"/>
                          <a:cs typeface="Calibri"/>
                        </a:rPr>
                        <a:t>μηχανισμούς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επαληθεύει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μόνο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καθορισμένα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των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πακέτων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δεδομένων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420"/>
                        </a:spcBef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b="1" spc="95" dirty="0">
                          <a:latin typeface="Calibri"/>
                          <a:cs typeface="Calibri"/>
                        </a:rPr>
                        <a:t>Δεν</a:t>
                      </a:r>
                      <a:r>
                        <a:rPr sz="95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80" dirty="0">
                          <a:latin typeface="Calibri"/>
                          <a:cs typeface="Calibri"/>
                        </a:rPr>
                        <a:t>διαθέτει</a:t>
                      </a:r>
                      <a:r>
                        <a:rPr sz="95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90" dirty="0">
                          <a:latin typeface="Calibri"/>
                          <a:cs typeface="Calibri"/>
                        </a:rPr>
                        <a:t>μηχανισμούς</a:t>
                      </a:r>
                      <a:r>
                        <a:rPr sz="9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90" dirty="0">
                          <a:latin typeface="Calibri"/>
                          <a:cs typeface="Calibri"/>
                        </a:rPr>
                        <a:t>αντι-αναπαραγωγής</a:t>
                      </a:r>
                      <a:r>
                        <a:rPr sz="95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0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5" dirty="0">
                          <a:latin typeface="Calibri"/>
                          <a:cs typeface="Calibri"/>
                        </a:rPr>
                        <a:t>τον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5" dirty="0">
                          <a:latin typeface="Calibri"/>
                          <a:cs typeface="Calibri"/>
                        </a:rPr>
                        <a:t>έλεγχο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5" dirty="0">
                          <a:latin typeface="Calibri"/>
                          <a:cs typeface="Calibri"/>
                        </a:rPr>
                        <a:t>των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0" dirty="0">
                          <a:latin typeface="Calibri"/>
                          <a:cs typeface="Calibri"/>
                        </a:rPr>
                        <a:t>επιθέσεων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00" dirty="0">
                          <a:latin typeface="Calibri"/>
                          <a:cs typeface="Calibri"/>
                        </a:rPr>
                        <a:t>DoS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382270" marR="121920" indent="-285750">
                        <a:lnSpc>
                          <a:spcPct val="136000"/>
                        </a:lnSpc>
                        <a:buSzPct val="13684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950" spc="65" dirty="0">
                          <a:latin typeface="Calibri"/>
                          <a:cs typeface="Calibri"/>
                        </a:rPr>
                        <a:t>Δεν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περιλαμβάνει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CRC,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διότι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περιλαμβάνεται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από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τα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επίπεδα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TCP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(Transmission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Control </a:t>
                      </a:r>
                      <a:r>
                        <a:rPr sz="950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Protocol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πρωτόκολλο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επικοινωνίας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δικτύου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που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χρησιμοποιείται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στο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διαδίκτυο)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11176952" y="6488747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6666547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29365" y="73977"/>
            <a:ext cx="469900" cy="54756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90" dirty="0">
                <a:solidFill>
                  <a:srgbClr val="D8D8D8"/>
                </a:solidFill>
                <a:latin typeface="Calibri"/>
                <a:cs typeface="Calibri"/>
              </a:rPr>
              <a:t>ΑΣΦΑΛΕΣ</a:t>
            </a:r>
            <a:r>
              <a:rPr sz="3500" spc="7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500" spc="155" dirty="0">
                <a:solidFill>
                  <a:srgbClr val="D8D8D8"/>
                </a:solidFill>
                <a:latin typeface="Calibri"/>
                <a:cs typeface="Calibri"/>
              </a:rPr>
              <a:t>ΑΡΧΙΤΕΚΤΟΝΙΚΈΣ</a:t>
            </a:r>
            <a:endParaRPr sz="3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044" y="898067"/>
            <a:ext cx="630936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90"/>
              </a:lnSpc>
            </a:pPr>
            <a:r>
              <a:rPr sz="2100" spc="175" dirty="0">
                <a:latin typeface="Calibri"/>
                <a:cs typeface="Calibri"/>
              </a:rPr>
              <a:t>Πρωτόκολλα</a:t>
            </a:r>
            <a:r>
              <a:rPr sz="2100" spc="290" dirty="0">
                <a:latin typeface="Calibri"/>
                <a:cs typeface="Calibri"/>
              </a:rPr>
              <a:t> </a:t>
            </a:r>
            <a:r>
              <a:rPr sz="2100" spc="125" dirty="0">
                <a:latin typeface="Calibri"/>
                <a:cs typeface="Calibri"/>
              </a:rPr>
              <a:t>και</a:t>
            </a:r>
            <a:r>
              <a:rPr sz="2100" spc="254" dirty="0">
                <a:latin typeface="Calibri"/>
                <a:cs typeface="Calibri"/>
              </a:rPr>
              <a:t> </a:t>
            </a:r>
            <a:r>
              <a:rPr sz="2100" spc="155" dirty="0">
                <a:latin typeface="Calibri"/>
                <a:cs typeface="Calibri"/>
              </a:rPr>
              <a:t>χαρακτηριστικά</a:t>
            </a:r>
            <a:r>
              <a:rPr sz="2100" spc="155" dirty="0">
                <a:latin typeface="Times New Roman"/>
                <a:cs typeface="Times New Roman"/>
              </a:rPr>
              <a:t>/</a:t>
            </a:r>
            <a:r>
              <a:rPr sz="2100" spc="155" dirty="0">
                <a:latin typeface="Calibri"/>
                <a:cs typeface="Calibri"/>
              </a:rPr>
              <a:t>χαρακτηριστικά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4965" y="0"/>
            <a:ext cx="11833225" cy="6880225"/>
            <a:chOff x="354965" y="0"/>
            <a:chExt cx="11833225" cy="6880225"/>
          </a:xfrm>
        </p:grpSpPr>
        <p:sp>
          <p:nvSpPr>
            <p:cNvPr id="4" name="object 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7999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434" y="0"/>
              <a:ext cx="5024755" cy="6857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7999"/>
                  </a:lnTo>
                  <a:lnTo>
                    <a:pt x="26034" y="6857999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490" y="282575"/>
              <a:ext cx="8714740" cy="36591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9727" y="277812"/>
              <a:ext cx="8724265" cy="3669029"/>
            </a:xfrm>
            <a:custGeom>
              <a:avLst/>
              <a:gdLst/>
              <a:ahLst/>
              <a:cxnLst/>
              <a:rect l="l" t="t" r="r" b="b"/>
              <a:pathLst>
                <a:path w="8724265" h="3669029">
                  <a:moveTo>
                    <a:pt x="0" y="0"/>
                  </a:moveTo>
                  <a:lnTo>
                    <a:pt x="8724265" y="0"/>
                  </a:lnTo>
                  <a:lnTo>
                    <a:pt x="8724265" y="3668712"/>
                  </a:lnTo>
                  <a:lnTo>
                    <a:pt x="0" y="3668712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5624" y="3045142"/>
              <a:ext cx="5024755" cy="286131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00862" y="3040379"/>
              <a:ext cx="5034280" cy="2870835"/>
            </a:xfrm>
            <a:custGeom>
              <a:avLst/>
              <a:gdLst/>
              <a:ahLst/>
              <a:cxnLst/>
              <a:rect l="l" t="t" r="r" b="b"/>
              <a:pathLst>
                <a:path w="5034280" h="2870835">
                  <a:moveTo>
                    <a:pt x="0" y="0"/>
                  </a:moveTo>
                  <a:lnTo>
                    <a:pt x="5034280" y="0"/>
                  </a:lnTo>
                  <a:lnTo>
                    <a:pt x="5034280" y="2870835"/>
                  </a:lnTo>
                  <a:lnTo>
                    <a:pt x="0" y="287083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49197" y="4621529"/>
              <a:ext cx="3335020" cy="0"/>
            </a:xfrm>
            <a:custGeom>
              <a:avLst/>
              <a:gdLst/>
              <a:ahLst/>
              <a:cxnLst/>
              <a:rect l="l" t="t" r="r" b="b"/>
              <a:pathLst>
                <a:path w="3335020">
                  <a:moveTo>
                    <a:pt x="0" y="0"/>
                  </a:moveTo>
                  <a:lnTo>
                    <a:pt x="3335020" y="0"/>
                  </a:lnTo>
                </a:path>
              </a:pathLst>
            </a:custGeom>
            <a:ln w="8255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23517" y="4323714"/>
              <a:ext cx="2831465" cy="527050"/>
            </a:xfrm>
            <a:custGeom>
              <a:avLst/>
              <a:gdLst/>
              <a:ahLst/>
              <a:cxnLst/>
              <a:rect l="l" t="t" r="r" b="b"/>
              <a:pathLst>
                <a:path w="2831465" h="527050">
                  <a:moveTo>
                    <a:pt x="2831147" y="0"/>
                  </a:moveTo>
                  <a:lnTo>
                    <a:pt x="0" y="0"/>
                  </a:lnTo>
                  <a:lnTo>
                    <a:pt x="0" y="401637"/>
                  </a:lnTo>
                  <a:lnTo>
                    <a:pt x="0" y="526732"/>
                  </a:lnTo>
                  <a:lnTo>
                    <a:pt x="445452" y="526732"/>
                  </a:lnTo>
                  <a:lnTo>
                    <a:pt x="445452" y="401637"/>
                  </a:lnTo>
                  <a:lnTo>
                    <a:pt x="2723197" y="401637"/>
                  </a:lnTo>
                  <a:lnTo>
                    <a:pt x="2723197" y="526732"/>
                  </a:lnTo>
                  <a:lnTo>
                    <a:pt x="2831147" y="526732"/>
                  </a:lnTo>
                  <a:lnTo>
                    <a:pt x="2831147" y="401637"/>
                  </a:lnTo>
                  <a:lnTo>
                    <a:pt x="2831147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23517" y="4323715"/>
              <a:ext cx="2831465" cy="527050"/>
            </a:xfrm>
            <a:custGeom>
              <a:avLst/>
              <a:gdLst/>
              <a:ahLst/>
              <a:cxnLst/>
              <a:rect l="l" t="t" r="r" b="b"/>
              <a:pathLst>
                <a:path w="2831465" h="527050">
                  <a:moveTo>
                    <a:pt x="0" y="0"/>
                  </a:moveTo>
                  <a:lnTo>
                    <a:pt x="2831147" y="0"/>
                  </a:lnTo>
                  <a:lnTo>
                    <a:pt x="2831147" y="526732"/>
                  </a:lnTo>
                  <a:lnTo>
                    <a:pt x="0" y="526732"/>
                  </a:lnTo>
                  <a:lnTo>
                    <a:pt x="0" y="0"/>
                  </a:lnTo>
                </a:path>
                <a:path w="2831465" h="527050">
                  <a:moveTo>
                    <a:pt x="463550" y="148907"/>
                  </a:moveTo>
                  <a:lnTo>
                    <a:pt x="1069340" y="148907"/>
                  </a:lnTo>
                  <a:lnTo>
                    <a:pt x="1069340" y="463550"/>
                  </a:lnTo>
                  <a:lnTo>
                    <a:pt x="463550" y="463550"/>
                  </a:lnTo>
                  <a:lnTo>
                    <a:pt x="463550" y="148907"/>
                  </a:lnTo>
                </a:path>
                <a:path w="2831465" h="527050">
                  <a:moveTo>
                    <a:pt x="1074102" y="149225"/>
                  </a:moveTo>
                  <a:lnTo>
                    <a:pt x="1608454" y="149225"/>
                  </a:lnTo>
                  <a:lnTo>
                    <a:pt x="1608454" y="463867"/>
                  </a:lnTo>
                  <a:lnTo>
                    <a:pt x="1074102" y="463867"/>
                  </a:lnTo>
                  <a:lnTo>
                    <a:pt x="1074102" y="149225"/>
                  </a:lnTo>
                </a:path>
                <a:path w="2831465" h="527050">
                  <a:moveTo>
                    <a:pt x="1625600" y="147002"/>
                  </a:moveTo>
                  <a:lnTo>
                    <a:pt x="2077085" y="147002"/>
                  </a:lnTo>
                  <a:lnTo>
                    <a:pt x="2077085" y="461645"/>
                  </a:lnTo>
                  <a:lnTo>
                    <a:pt x="1625600" y="461645"/>
                  </a:lnTo>
                  <a:lnTo>
                    <a:pt x="1625600" y="147002"/>
                  </a:lnTo>
                </a:path>
                <a:path w="2831465" h="527050">
                  <a:moveTo>
                    <a:pt x="2098040" y="149542"/>
                  </a:moveTo>
                  <a:lnTo>
                    <a:pt x="2798127" y="149542"/>
                  </a:lnTo>
                  <a:lnTo>
                    <a:pt x="2798127" y="464185"/>
                  </a:lnTo>
                  <a:lnTo>
                    <a:pt x="2098040" y="464185"/>
                  </a:lnTo>
                  <a:lnTo>
                    <a:pt x="2098040" y="149542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24090" y="2640964"/>
              <a:ext cx="3282315" cy="2528570"/>
            </a:xfrm>
            <a:custGeom>
              <a:avLst/>
              <a:gdLst/>
              <a:ahLst/>
              <a:cxnLst/>
              <a:rect l="l" t="t" r="r" b="b"/>
              <a:pathLst>
                <a:path w="3282315" h="2528570">
                  <a:moveTo>
                    <a:pt x="264477" y="1400175"/>
                  </a:moveTo>
                  <a:lnTo>
                    <a:pt x="2593657" y="1847850"/>
                  </a:lnTo>
                </a:path>
                <a:path w="3282315" h="2528570">
                  <a:moveTo>
                    <a:pt x="2466339" y="1381442"/>
                  </a:moveTo>
                  <a:lnTo>
                    <a:pt x="3281997" y="1829117"/>
                  </a:lnTo>
                </a:path>
                <a:path w="3282315" h="2528570">
                  <a:moveTo>
                    <a:pt x="3264852" y="2135822"/>
                  </a:moveTo>
                  <a:lnTo>
                    <a:pt x="2815272" y="2513012"/>
                  </a:lnTo>
                </a:path>
                <a:path w="3282315" h="2528570">
                  <a:moveTo>
                    <a:pt x="2608579" y="2151062"/>
                  </a:moveTo>
                  <a:lnTo>
                    <a:pt x="587692" y="2528252"/>
                  </a:lnTo>
                </a:path>
                <a:path w="3282315" h="2528570">
                  <a:moveTo>
                    <a:pt x="473709" y="0"/>
                  </a:moveTo>
                  <a:lnTo>
                    <a:pt x="473709" y="408939"/>
                  </a:lnTo>
                </a:path>
                <a:path w="3282315" h="2528570">
                  <a:moveTo>
                    <a:pt x="0" y="204470"/>
                  </a:moveTo>
                  <a:lnTo>
                    <a:pt x="1752600" y="204470"/>
                  </a:lnTo>
                </a:path>
                <a:path w="3282315" h="2528570">
                  <a:moveTo>
                    <a:pt x="6350" y="0"/>
                  </a:moveTo>
                  <a:lnTo>
                    <a:pt x="6350" y="408939"/>
                  </a:lnTo>
                </a:path>
                <a:path w="3282315" h="2528570">
                  <a:moveTo>
                    <a:pt x="1746250" y="0"/>
                  </a:moveTo>
                  <a:lnTo>
                    <a:pt x="1746250" y="408939"/>
                  </a:lnTo>
                </a:path>
                <a:path w="3282315" h="2528570">
                  <a:moveTo>
                    <a:pt x="0" y="6350"/>
                  </a:moveTo>
                  <a:lnTo>
                    <a:pt x="1752600" y="6350"/>
                  </a:lnTo>
                </a:path>
                <a:path w="3282315" h="2528570">
                  <a:moveTo>
                    <a:pt x="0" y="402589"/>
                  </a:moveTo>
                  <a:lnTo>
                    <a:pt x="1752600" y="40258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55902" y="4470082"/>
              <a:ext cx="410845" cy="314960"/>
            </a:xfrm>
            <a:custGeom>
              <a:avLst/>
              <a:gdLst/>
              <a:ahLst/>
              <a:cxnLst/>
              <a:rect l="l" t="t" r="r" b="b"/>
              <a:pathLst>
                <a:path w="410845" h="314960">
                  <a:moveTo>
                    <a:pt x="0" y="0"/>
                  </a:moveTo>
                  <a:lnTo>
                    <a:pt x="410527" y="0"/>
                  </a:lnTo>
                  <a:lnTo>
                    <a:pt x="410527" y="314642"/>
                  </a:lnTo>
                  <a:lnTo>
                    <a:pt x="0" y="314642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90430" y="3739197"/>
              <a:ext cx="1094105" cy="1718310"/>
            </a:xfrm>
            <a:custGeom>
              <a:avLst/>
              <a:gdLst/>
              <a:ahLst/>
              <a:cxnLst/>
              <a:rect l="l" t="t" r="r" b="b"/>
              <a:pathLst>
                <a:path w="1094104" h="1718310">
                  <a:moveTo>
                    <a:pt x="0" y="0"/>
                  </a:moveTo>
                  <a:lnTo>
                    <a:pt x="741362" y="283209"/>
                  </a:lnTo>
                </a:path>
                <a:path w="1094104" h="1718310">
                  <a:moveTo>
                    <a:pt x="0" y="252729"/>
                  </a:moveTo>
                  <a:lnTo>
                    <a:pt x="741362" y="0"/>
                  </a:lnTo>
                </a:path>
                <a:path w="1094104" h="1718310">
                  <a:moveTo>
                    <a:pt x="352425" y="1435100"/>
                  </a:moveTo>
                  <a:lnTo>
                    <a:pt x="1093787" y="1718309"/>
                  </a:lnTo>
                </a:path>
                <a:path w="1094104" h="1718310">
                  <a:moveTo>
                    <a:pt x="352425" y="1687829"/>
                  </a:moveTo>
                  <a:lnTo>
                    <a:pt x="1093787" y="14351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2557" y="1786254"/>
              <a:ext cx="211455" cy="1682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4187" y="686752"/>
              <a:ext cx="229552" cy="21272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43050" y="902969"/>
              <a:ext cx="1747520" cy="473075"/>
            </a:xfrm>
            <a:custGeom>
              <a:avLst/>
              <a:gdLst/>
              <a:ahLst/>
              <a:cxnLst/>
              <a:rect l="l" t="t" r="r" b="b"/>
              <a:pathLst>
                <a:path w="1747520" h="473075">
                  <a:moveTo>
                    <a:pt x="0" y="0"/>
                  </a:moveTo>
                  <a:lnTo>
                    <a:pt x="1747202" y="0"/>
                  </a:lnTo>
                  <a:lnTo>
                    <a:pt x="1747202" y="472757"/>
                  </a:lnTo>
                  <a:lnTo>
                    <a:pt x="0" y="47275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46387" y="690880"/>
              <a:ext cx="229552" cy="21272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651567" y="911860"/>
              <a:ext cx="504190" cy="473075"/>
            </a:xfrm>
            <a:custGeom>
              <a:avLst/>
              <a:gdLst/>
              <a:ahLst/>
              <a:cxnLst/>
              <a:rect l="l" t="t" r="r" b="b"/>
              <a:pathLst>
                <a:path w="504189" h="473075">
                  <a:moveTo>
                    <a:pt x="0" y="0"/>
                  </a:moveTo>
                  <a:lnTo>
                    <a:pt x="504190" y="0"/>
                  </a:lnTo>
                  <a:lnTo>
                    <a:pt x="504190" y="472757"/>
                  </a:lnTo>
                  <a:lnTo>
                    <a:pt x="0" y="47275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01744" y="706437"/>
              <a:ext cx="229552" cy="21272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64490" y="1268094"/>
              <a:ext cx="6664959" cy="2680970"/>
            </a:xfrm>
            <a:custGeom>
              <a:avLst/>
              <a:gdLst/>
              <a:ahLst/>
              <a:cxnLst/>
              <a:rect l="l" t="t" r="r" b="b"/>
              <a:pathLst>
                <a:path w="6664959" h="2680970">
                  <a:moveTo>
                    <a:pt x="4512945" y="0"/>
                  </a:moveTo>
                  <a:lnTo>
                    <a:pt x="6664642" y="0"/>
                  </a:lnTo>
                  <a:lnTo>
                    <a:pt x="6664642" y="116522"/>
                  </a:lnTo>
                  <a:lnTo>
                    <a:pt x="4512945" y="116522"/>
                  </a:lnTo>
                  <a:lnTo>
                    <a:pt x="4512945" y="0"/>
                  </a:lnTo>
                </a:path>
                <a:path w="6664959" h="2680970">
                  <a:moveTo>
                    <a:pt x="8255" y="2016125"/>
                  </a:moveTo>
                  <a:lnTo>
                    <a:pt x="2174557" y="2016125"/>
                  </a:lnTo>
                  <a:lnTo>
                    <a:pt x="2174557" y="2680652"/>
                  </a:lnTo>
                  <a:lnTo>
                    <a:pt x="8255" y="2680652"/>
                  </a:lnTo>
                  <a:lnTo>
                    <a:pt x="8255" y="2016125"/>
                  </a:lnTo>
                </a:path>
                <a:path w="6664959" h="2680970">
                  <a:moveTo>
                    <a:pt x="0" y="164147"/>
                  </a:moveTo>
                  <a:lnTo>
                    <a:pt x="4362450" y="164147"/>
                  </a:lnTo>
                  <a:lnTo>
                    <a:pt x="4362450" y="2008504"/>
                  </a:lnTo>
                  <a:lnTo>
                    <a:pt x="0" y="2008504"/>
                  </a:lnTo>
                  <a:lnTo>
                    <a:pt x="0" y="164147"/>
                  </a:lnTo>
                </a:path>
              </a:pathLst>
            </a:custGeom>
            <a:ln w="15875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58024" y="1212214"/>
              <a:ext cx="212725" cy="22955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326947" y="1088389"/>
              <a:ext cx="1151255" cy="450850"/>
            </a:xfrm>
            <a:custGeom>
              <a:avLst/>
              <a:gdLst/>
              <a:ahLst/>
              <a:cxnLst/>
              <a:rect l="l" t="t" r="r" b="b"/>
              <a:pathLst>
                <a:path w="1151254" h="450850">
                  <a:moveTo>
                    <a:pt x="1150937" y="0"/>
                  </a:moveTo>
                  <a:lnTo>
                    <a:pt x="0" y="0"/>
                  </a:lnTo>
                  <a:lnTo>
                    <a:pt x="0" y="450532"/>
                  </a:lnTo>
                  <a:lnTo>
                    <a:pt x="1150937" y="450532"/>
                  </a:lnTo>
                  <a:lnTo>
                    <a:pt x="11509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326947" y="1088389"/>
              <a:ext cx="1151255" cy="450850"/>
            </a:xfrm>
            <a:custGeom>
              <a:avLst/>
              <a:gdLst/>
              <a:ahLst/>
              <a:cxnLst/>
              <a:rect l="l" t="t" r="r" b="b"/>
              <a:pathLst>
                <a:path w="1151254" h="450850">
                  <a:moveTo>
                    <a:pt x="0" y="0"/>
                  </a:moveTo>
                  <a:lnTo>
                    <a:pt x="1150937" y="0"/>
                  </a:lnTo>
                  <a:lnTo>
                    <a:pt x="1150937" y="450532"/>
                  </a:lnTo>
                  <a:lnTo>
                    <a:pt x="0" y="450532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1429365" y="73977"/>
            <a:ext cx="469900" cy="339597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85" dirty="0">
                <a:solidFill>
                  <a:srgbClr val="D8D8D8"/>
                </a:solidFill>
                <a:latin typeface="Calibri"/>
                <a:cs typeface="Calibri"/>
              </a:rPr>
              <a:t>ΑΣΦΑΛΙΣΜΕΝΕΣ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409180" y="1169670"/>
            <a:ext cx="78740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375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00" b="1" spc="50" dirty="0">
                <a:latin typeface="Calibri"/>
                <a:cs typeface="Calibri"/>
              </a:rPr>
              <a:t>Ερώτηση</a:t>
            </a:r>
            <a:endParaRPr sz="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359"/>
              </a:spcBef>
              <a:buSzPct val="1375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00" spc="55" dirty="0">
                <a:latin typeface="Calibri"/>
                <a:cs typeface="Calibri"/>
              </a:rPr>
              <a:t>Απά</a:t>
            </a:r>
            <a:r>
              <a:rPr sz="800" spc="40" dirty="0">
                <a:latin typeface="Calibri"/>
                <a:cs typeface="Calibri"/>
              </a:rPr>
              <a:t>ν</a:t>
            </a:r>
            <a:r>
              <a:rPr sz="800" spc="35" dirty="0">
                <a:latin typeface="Calibri"/>
                <a:cs typeface="Calibri"/>
              </a:rPr>
              <a:t>τ</a:t>
            </a:r>
            <a:r>
              <a:rPr sz="800" spc="55" dirty="0">
                <a:latin typeface="Calibri"/>
                <a:cs typeface="Calibri"/>
              </a:rPr>
              <a:t>η</a:t>
            </a:r>
            <a:r>
              <a:rPr sz="800" spc="50" dirty="0">
                <a:latin typeface="Calibri"/>
                <a:cs typeface="Calibri"/>
              </a:rPr>
              <a:t>σ</a:t>
            </a:r>
            <a:r>
              <a:rPr sz="800" spc="65" dirty="0">
                <a:latin typeface="Calibri"/>
                <a:cs typeface="Calibri"/>
              </a:rPr>
              <a:t>η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09180" y="2682875"/>
            <a:ext cx="1350645" cy="526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9425" algn="l"/>
              </a:tabLst>
            </a:pPr>
            <a:r>
              <a:rPr sz="500" spc="25" dirty="0">
                <a:latin typeface="Calibri"/>
                <a:cs typeface="Calibri"/>
              </a:rPr>
              <a:t>ADU	</a:t>
            </a:r>
            <a:r>
              <a:rPr sz="500" spc="40" dirty="0">
                <a:latin typeface="Calibri"/>
                <a:cs typeface="Calibri"/>
              </a:rPr>
              <a:t>Μονάδα</a:t>
            </a:r>
            <a:r>
              <a:rPr sz="500" spc="-1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δεδομένων</a:t>
            </a:r>
            <a:endParaRPr sz="500">
              <a:latin typeface="Calibri"/>
              <a:cs typeface="Calibri"/>
            </a:endParaRPr>
          </a:p>
          <a:p>
            <a:pPr marL="12700" marR="5080">
              <a:lnSpc>
                <a:spcPct val="185800"/>
              </a:lnSpc>
            </a:pPr>
            <a:r>
              <a:rPr sz="500" spc="30" dirty="0">
                <a:latin typeface="Calibri"/>
                <a:cs typeface="Calibri"/>
              </a:rPr>
              <a:t>ε</a:t>
            </a:r>
            <a:r>
              <a:rPr sz="500" spc="40" dirty="0">
                <a:latin typeface="Calibri"/>
                <a:cs typeface="Calibri"/>
              </a:rPr>
              <a:t>φα</a:t>
            </a:r>
            <a:r>
              <a:rPr sz="500" spc="35" dirty="0">
                <a:latin typeface="Calibri"/>
                <a:cs typeface="Calibri"/>
              </a:rPr>
              <a:t>ρμο</a:t>
            </a:r>
            <a:r>
              <a:rPr sz="500" spc="25" dirty="0">
                <a:latin typeface="Calibri"/>
                <a:cs typeface="Calibri"/>
              </a:rPr>
              <a:t>γ</a:t>
            </a:r>
            <a:r>
              <a:rPr sz="500" spc="40" dirty="0">
                <a:latin typeface="Calibri"/>
                <a:cs typeface="Calibri"/>
              </a:rPr>
              <a:t>ή</a:t>
            </a:r>
            <a:r>
              <a:rPr sz="500" spc="30" dirty="0">
                <a:latin typeface="Calibri"/>
                <a:cs typeface="Calibri"/>
              </a:rPr>
              <a:t>ς</a:t>
            </a:r>
            <a:r>
              <a:rPr sz="500" spc="10" dirty="0">
                <a:latin typeface="Calibri"/>
                <a:cs typeface="Calibri"/>
              </a:rPr>
              <a:t> P</a:t>
            </a:r>
            <a:r>
              <a:rPr sz="500" spc="20" dirty="0">
                <a:latin typeface="Calibri"/>
                <a:cs typeface="Calibri"/>
              </a:rPr>
              <a:t>D</a:t>
            </a:r>
            <a:r>
              <a:rPr sz="500" spc="45" dirty="0">
                <a:latin typeface="Calibri"/>
                <a:cs typeface="Calibri"/>
              </a:rPr>
              <a:t>U</a:t>
            </a:r>
            <a:r>
              <a:rPr sz="500" spc="-30" dirty="0">
                <a:latin typeface="Calibri"/>
                <a:cs typeface="Calibri"/>
              </a:rPr>
              <a:t> </a:t>
            </a:r>
            <a:r>
              <a:rPr sz="500" dirty="0">
                <a:latin typeface="Calibri"/>
                <a:cs typeface="Calibri"/>
              </a:rPr>
              <a:t>(</a:t>
            </a:r>
            <a:r>
              <a:rPr sz="500" spc="10" dirty="0">
                <a:latin typeface="Calibri"/>
                <a:cs typeface="Calibri"/>
              </a:rPr>
              <a:t>P</a:t>
            </a:r>
            <a:r>
              <a:rPr sz="500" dirty="0">
                <a:latin typeface="Calibri"/>
                <a:cs typeface="Calibri"/>
              </a:rPr>
              <a:t>r</a:t>
            </a:r>
            <a:r>
              <a:rPr sz="500" spc="10" dirty="0">
                <a:latin typeface="Calibri"/>
                <a:cs typeface="Calibri"/>
              </a:rPr>
              <a:t>o</a:t>
            </a:r>
            <a:r>
              <a:rPr sz="500" dirty="0">
                <a:latin typeface="Calibri"/>
                <a:cs typeface="Calibri"/>
              </a:rPr>
              <a:t>t</a:t>
            </a:r>
            <a:r>
              <a:rPr sz="500" spc="15" dirty="0">
                <a:latin typeface="Calibri"/>
                <a:cs typeface="Calibri"/>
              </a:rPr>
              <a:t>o</a:t>
            </a:r>
            <a:r>
              <a:rPr sz="500" spc="5" dirty="0">
                <a:latin typeface="Calibri"/>
                <a:cs typeface="Calibri"/>
              </a:rPr>
              <a:t>c</a:t>
            </a:r>
            <a:r>
              <a:rPr sz="500" spc="15" dirty="0">
                <a:latin typeface="Calibri"/>
                <a:cs typeface="Calibri"/>
              </a:rPr>
              <a:t>ol</a:t>
            </a:r>
            <a:r>
              <a:rPr sz="500" spc="-30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D</a:t>
            </a:r>
            <a:r>
              <a:rPr sz="500" spc="35" dirty="0">
                <a:latin typeface="Calibri"/>
                <a:cs typeface="Calibri"/>
              </a:rPr>
              <a:t>a</a:t>
            </a:r>
            <a:r>
              <a:rPr sz="500" spc="20" dirty="0">
                <a:latin typeface="Calibri"/>
                <a:cs typeface="Calibri"/>
              </a:rPr>
              <a:t>t</a:t>
            </a:r>
            <a:r>
              <a:rPr sz="500" spc="35" dirty="0">
                <a:latin typeface="Calibri"/>
                <a:cs typeface="Calibri"/>
              </a:rPr>
              <a:t>a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U</a:t>
            </a:r>
            <a:r>
              <a:rPr sz="500" spc="30" dirty="0">
                <a:latin typeface="Calibri"/>
                <a:cs typeface="Calibri"/>
              </a:rPr>
              <a:t>n</a:t>
            </a:r>
            <a:r>
              <a:rPr sz="500" spc="15" dirty="0">
                <a:latin typeface="Calibri"/>
                <a:cs typeface="Calibri"/>
              </a:rPr>
              <a:t>i</a:t>
            </a:r>
            <a:r>
              <a:rPr sz="500" spc="25" dirty="0">
                <a:latin typeface="Calibri"/>
                <a:cs typeface="Calibri"/>
              </a:rPr>
              <a:t>t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-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μο</a:t>
            </a:r>
            <a:r>
              <a:rPr sz="500" spc="30" dirty="0">
                <a:latin typeface="Calibri"/>
                <a:cs typeface="Calibri"/>
              </a:rPr>
              <a:t>ν</a:t>
            </a:r>
            <a:r>
              <a:rPr sz="500" spc="40" dirty="0">
                <a:latin typeface="Calibri"/>
                <a:cs typeface="Calibri"/>
              </a:rPr>
              <a:t>ά</a:t>
            </a:r>
            <a:r>
              <a:rPr sz="500" spc="30" dirty="0">
                <a:latin typeface="Calibri"/>
                <a:cs typeface="Calibri"/>
              </a:rPr>
              <a:t>δ</a:t>
            </a:r>
            <a:r>
              <a:rPr sz="500" spc="25" dirty="0">
                <a:latin typeface="Calibri"/>
                <a:cs typeface="Calibri"/>
              </a:rPr>
              <a:t>α  </a:t>
            </a:r>
            <a:r>
              <a:rPr sz="500" spc="35" dirty="0">
                <a:latin typeface="Calibri"/>
                <a:cs typeface="Calibri"/>
              </a:rPr>
              <a:t>δεδομένων σε </a:t>
            </a:r>
            <a:r>
              <a:rPr sz="500" spc="30" dirty="0">
                <a:latin typeface="Calibri"/>
                <a:cs typeface="Calibri"/>
              </a:rPr>
              <a:t>επίπεδα OSI)    </a:t>
            </a:r>
            <a:r>
              <a:rPr sz="500" spc="40" dirty="0">
                <a:latin typeface="Calibri"/>
                <a:cs typeface="Calibri"/>
              </a:rPr>
              <a:t>Μονάδα </a:t>
            </a:r>
            <a:r>
              <a:rPr sz="500" spc="4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δεδομένων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πρωτοκόλλου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65600" y="3458527"/>
            <a:ext cx="53276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25" dirty="0">
                <a:latin typeface="Calibri"/>
                <a:cs typeface="Calibri"/>
              </a:rPr>
              <a:t>Κε</a:t>
            </a:r>
            <a:r>
              <a:rPr sz="500" b="1" spc="40" dirty="0">
                <a:latin typeface="Calibri"/>
                <a:cs typeface="Calibri"/>
              </a:rPr>
              <a:t>φ</a:t>
            </a:r>
            <a:r>
              <a:rPr sz="500" b="1" spc="35" dirty="0">
                <a:latin typeface="Calibri"/>
                <a:cs typeface="Calibri"/>
              </a:rPr>
              <a:t>α</a:t>
            </a:r>
            <a:r>
              <a:rPr sz="500" b="1" spc="25" dirty="0">
                <a:latin typeface="Calibri"/>
                <a:cs typeface="Calibri"/>
              </a:rPr>
              <a:t>λ</a:t>
            </a:r>
            <a:r>
              <a:rPr sz="500" b="1" spc="10" dirty="0">
                <a:latin typeface="Calibri"/>
                <a:cs typeface="Calibri"/>
              </a:rPr>
              <a:t>ί</a:t>
            </a:r>
            <a:r>
              <a:rPr sz="500" b="1" spc="30" dirty="0">
                <a:latin typeface="Calibri"/>
                <a:cs typeface="Calibri"/>
              </a:rPr>
              <a:t>δ</a:t>
            </a:r>
            <a:r>
              <a:rPr sz="500" b="1" spc="45" dirty="0">
                <a:latin typeface="Calibri"/>
                <a:cs typeface="Calibri"/>
              </a:rPr>
              <a:t>α</a:t>
            </a:r>
            <a:r>
              <a:rPr sz="500" b="1" spc="-5" dirty="0">
                <a:latin typeface="Calibri"/>
                <a:cs typeface="Calibri"/>
              </a:rPr>
              <a:t> </a:t>
            </a:r>
            <a:r>
              <a:rPr sz="500" b="1" spc="20" dirty="0">
                <a:latin typeface="Calibri"/>
                <a:cs typeface="Calibri"/>
              </a:rPr>
              <a:t>T</a:t>
            </a:r>
            <a:r>
              <a:rPr sz="500" b="1" spc="25" dirty="0">
                <a:latin typeface="Calibri"/>
                <a:cs typeface="Calibri"/>
              </a:rPr>
              <a:t>C</a:t>
            </a:r>
            <a:r>
              <a:rPr sz="500" b="1" spc="20" dirty="0">
                <a:latin typeface="Calibri"/>
                <a:cs typeface="Calibri"/>
              </a:rPr>
              <a:t>P</a:t>
            </a:r>
            <a:r>
              <a:rPr sz="500" b="1" spc="15" dirty="0">
                <a:latin typeface="Calibri"/>
                <a:cs typeface="Calibri"/>
              </a:rPr>
              <a:t>/</a:t>
            </a:r>
            <a:r>
              <a:rPr sz="500" b="1" spc="10" dirty="0">
                <a:latin typeface="Calibri"/>
                <a:cs typeface="Calibri"/>
              </a:rPr>
              <a:t>I</a:t>
            </a:r>
            <a:r>
              <a:rPr sz="500" b="1" spc="25" dirty="0">
                <a:latin typeface="Calibri"/>
                <a:cs typeface="Calibri"/>
              </a:rPr>
              <a:t>P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540875" y="3525202"/>
            <a:ext cx="21913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IPS</a:t>
            </a:r>
            <a:r>
              <a:rPr sz="600" b="1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(Intrusion Prevention System</a:t>
            </a:r>
            <a:r>
              <a:rPr sz="600" b="1" spc="5" dirty="0">
                <a:solidFill>
                  <a:srgbClr val="BF0000"/>
                </a:solidFill>
                <a:latin typeface="Calibri"/>
                <a:cs typeface="Calibri"/>
              </a:rPr>
              <a:t> -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 Σύστημα</a:t>
            </a:r>
            <a:r>
              <a:rPr sz="600" b="1" spc="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πρόληψης </a:t>
            </a:r>
            <a:r>
              <a:rPr sz="600" b="1" dirty="0">
                <a:solidFill>
                  <a:srgbClr val="BF0000"/>
                </a:solidFill>
                <a:latin typeface="Calibri"/>
                <a:cs typeface="Calibri"/>
              </a:rPr>
              <a:t>εισβολών)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09245" y="4170362"/>
            <a:ext cx="1050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6666"/>
              <a:buFont typeface="Arial"/>
              <a:buChar char="•"/>
              <a:tabLst>
                <a:tab pos="173355" algn="l"/>
              </a:tabLst>
            </a:pPr>
            <a:r>
              <a:rPr sz="1200" b="1" spc="145" dirty="0">
                <a:latin typeface="Calibri"/>
                <a:cs typeface="Calibri"/>
              </a:rPr>
              <a:t>M</a:t>
            </a:r>
            <a:r>
              <a:rPr sz="1200" b="1" spc="80" dirty="0">
                <a:latin typeface="Calibri"/>
                <a:cs typeface="Calibri"/>
              </a:rPr>
              <a:t>od</a:t>
            </a:r>
            <a:r>
              <a:rPr sz="1200" b="1" spc="85" dirty="0">
                <a:latin typeface="Calibri"/>
                <a:cs typeface="Calibri"/>
              </a:rPr>
              <a:t>b</a:t>
            </a:r>
            <a:r>
              <a:rPr sz="1200" b="1" spc="80" dirty="0">
                <a:latin typeface="Calibri"/>
                <a:cs typeface="Calibri"/>
              </a:rPr>
              <a:t>u</a:t>
            </a:r>
            <a:r>
              <a:rPr sz="1200" b="1" spc="60" dirty="0">
                <a:latin typeface="Calibri"/>
                <a:cs typeface="Calibri"/>
              </a:rPr>
              <a:t>s</a:t>
            </a:r>
            <a:r>
              <a:rPr sz="1200" b="1" spc="75" dirty="0">
                <a:latin typeface="Calibri"/>
                <a:cs typeface="Calibri"/>
              </a:rPr>
              <a:t>T</a:t>
            </a:r>
            <a:r>
              <a:rPr sz="1200" b="1" spc="85" dirty="0">
                <a:latin typeface="Calibri"/>
                <a:cs typeface="Calibri"/>
              </a:rPr>
              <a:t>C</a:t>
            </a:r>
            <a:r>
              <a:rPr sz="1200" b="1" spc="95" dirty="0">
                <a:latin typeface="Calibri"/>
                <a:cs typeface="Calibri"/>
              </a:rPr>
              <a:t>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56510" y="3828732"/>
            <a:ext cx="406400" cy="173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570"/>
              </a:lnSpc>
              <a:spcBef>
                <a:spcPts val="140"/>
              </a:spcBef>
            </a:pPr>
            <a:r>
              <a:rPr sz="500" b="1" spc="15" dirty="0">
                <a:latin typeface="Calibri"/>
                <a:cs typeface="Calibri"/>
              </a:rPr>
              <a:t>Π</a:t>
            </a:r>
            <a:r>
              <a:rPr sz="500" b="1" spc="5" dirty="0">
                <a:latin typeface="Calibri"/>
                <a:cs typeface="Calibri"/>
              </a:rPr>
              <a:t>λ</a:t>
            </a:r>
            <a:r>
              <a:rPr sz="500" b="1" spc="10" dirty="0">
                <a:latin typeface="Calibri"/>
                <a:cs typeface="Calibri"/>
              </a:rPr>
              <a:t>ηρο</a:t>
            </a:r>
            <a:r>
              <a:rPr sz="500" b="1" spc="20" dirty="0">
                <a:latin typeface="Calibri"/>
                <a:cs typeface="Calibri"/>
              </a:rPr>
              <a:t>φ</a:t>
            </a:r>
            <a:r>
              <a:rPr sz="500" b="1" spc="10" dirty="0">
                <a:latin typeface="Calibri"/>
                <a:cs typeface="Calibri"/>
              </a:rPr>
              <a:t>ορ</a:t>
            </a:r>
            <a:r>
              <a:rPr sz="500" b="1" spc="-5" dirty="0">
                <a:latin typeface="Calibri"/>
                <a:cs typeface="Calibri"/>
              </a:rPr>
              <a:t>ί</a:t>
            </a:r>
            <a:r>
              <a:rPr sz="500" b="1" spc="5" dirty="0">
                <a:latin typeface="Calibri"/>
                <a:cs typeface="Calibri"/>
              </a:rPr>
              <a:t>ε</a:t>
            </a:r>
            <a:r>
              <a:rPr sz="500" b="1" spc="10" dirty="0">
                <a:latin typeface="Calibri"/>
                <a:cs typeface="Calibri"/>
              </a:rPr>
              <a:t>ς  </a:t>
            </a:r>
            <a:r>
              <a:rPr sz="500" b="1" spc="25" dirty="0">
                <a:latin typeface="Calibri"/>
                <a:cs typeface="Calibri"/>
              </a:rPr>
              <a:t>Modbus</a:t>
            </a:r>
            <a:r>
              <a:rPr sz="500" b="1" spc="-25" dirty="0">
                <a:latin typeface="Calibri"/>
                <a:cs typeface="Calibri"/>
              </a:rPr>
              <a:t> </a:t>
            </a:r>
            <a:r>
              <a:rPr sz="500" b="1" spc="20" dirty="0">
                <a:latin typeface="Calibri"/>
                <a:cs typeface="Calibri"/>
              </a:rPr>
              <a:t>TCP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556510" y="3972877"/>
            <a:ext cx="539750" cy="53403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570"/>
              </a:lnSpc>
              <a:spcBef>
                <a:spcPts val="140"/>
              </a:spcBef>
            </a:pPr>
            <a:r>
              <a:rPr sz="500" b="1" spc="20" dirty="0">
                <a:latin typeface="Calibri"/>
                <a:cs typeface="Calibri"/>
              </a:rPr>
              <a:t>(Transmission </a:t>
            </a:r>
            <a:r>
              <a:rPr sz="500" b="1" spc="25" dirty="0">
                <a:latin typeface="Calibri"/>
                <a:cs typeface="Calibri"/>
              </a:rPr>
              <a:t> C</a:t>
            </a:r>
            <a:r>
              <a:rPr sz="500" b="1" spc="20" dirty="0">
                <a:latin typeface="Calibri"/>
                <a:cs typeface="Calibri"/>
              </a:rPr>
              <a:t>o</a:t>
            </a:r>
            <a:r>
              <a:rPr sz="500" b="1" spc="25" dirty="0">
                <a:latin typeface="Calibri"/>
                <a:cs typeface="Calibri"/>
              </a:rPr>
              <a:t>n</a:t>
            </a:r>
            <a:r>
              <a:rPr sz="500" b="1" spc="10" dirty="0">
                <a:latin typeface="Calibri"/>
                <a:cs typeface="Calibri"/>
              </a:rPr>
              <a:t>tr</a:t>
            </a:r>
            <a:r>
              <a:rPr sz="500" b="1" spc="25" dirty="0">
                <a:latin typeface="Calibri"/>
                <a:cs typeface="Calibri"/>
              </a:rPr>
              <a:t>o</a:t>
            </a:r>
            <a:r>
              <a:rPr sz="500" b="1" spc="10" dirty="0">
                <a:latin typeface="Calibri"/>
                <a:cs typeface="Calibri"/>
              </a:rPr>
              <a:t>l</a:t>
            </a:r>
            <a:r>
              <a:rPr sz="500" b="1" spc="5" dirty="0">
                <a:latin typeface="Calibri"/>
                <a:cs typeface="Calibri"/>
              </a:rPr>
              <a:t> </a:t>
            </a:r>
            <a:r>
              <a:rPr sz="500" b="1" spc="20" dirty="0">
                <a:latin typeface="Calibri"/>
                <a:cs typeface="Calibri"/>
              </a:rPr>
              <a:t>P</a:t>
            </a:r>
            <a:r>
              <a:rPr sz="500" b="1" spc="15" dirty="0">
                <a:latin typeface="Calibri"/>
                <a:cs typeface="Calibri"/>
              </a:rPr>
              <a:t>r</a:t>
            </a:r>
            <a:r>
              <a:rPr sz="500" b="1" spc="20" dirty="0">
                <a:latin typeface="Calibri"/>
                <a:cs typeface="Calibri"/>
              </a:rPr>
              <a:t>o</a:t>
            </a:r>
            <a:r>
              <a:rPr sz="500" b="1" spc="10" dirty="0">
                <a:latin typeface="Calibri"/>
                <a:cs typeface="Calibri"/>
              </a:rPr>
              <a:t>t</a:t>
            </a:r>
            <a:r>
              <a:rPr sz="500" b="1" spc="25" dirty="0">
                <a:latin typeface="Calibri"/>
                <a:cs typeface="Calibri"/>
              </a:rPr>
              <a:t>o</a:t>
            </a:r>
            <a:r>
              <a:rPr sz="500" b="1" spc="20" dirty="0">
                <a:latin typeface="Calibri"/>
                <a:cs typeface="Calibri"/>
              </a:rPr>
              <a:t>co</a:t>
            </a:r>
            <a:r>
              <a:rPr sz="500" b="1" spc="10" dirty="0">
                <a:latin typeface="Calibri"/>
                <a:cs typeface="Calibri"/>
              </a:rPr>
              <a:t>l -  </a:t>
            </a:r>
            <a:r>
              <a:rPr sz="500" b="1" spc="20" dirty="0">
                <a:latin typeface="Calibri"/>
                <a:cs typeface="Calibri"/>
              </a:rPr>
              <a:t>πρωτόκολλο </a:t>
            </a:r>
            <a:r>
              <a:rPr sz="500" b="1" spc="25" dirty="0">
                <a:latin typeface="Calibri"/>
                <a:cs typeface="Calibri"/>
              </a:rPr>
              <a:t> </a:t>
            </a:r>
            <a:r>
              <a:rPr sz="500" b="1" spc="20" dirty="0">
                <a:latin typeface="Calibri"/>
                <a:cs typeface="Calibri"/>
              </a:rPr>
              <a:t>επικοινωνίας </a:t>
            </a:r>
            <a:r>
              <a:rPr sz="500" b="1" spc="25" dirty="0">
                <a:latin typeface="Calibri"/>
                <a:cs typeface="Calibri"/>
              </a:rPr>
              <a:t> </a:t>
            </a:r>
            <a:r>
              <a:rPr sz="500" b="1" spc="20" dirty="0">
                <a:latin typeface="Calibri"/>
                <a:cs typeface="Calibri"/>
              </a:rPr>
              <a:t>δικτύου </a:t>
            </a:r>
            <a:r>
              <a:rPr sz="500" b="1" spc="25" dirty="0">
                <a:latin typeface="Calibri"/>
                <a:cs typeface="Calibri"/>
              </a:rPr>
              <a:t>που </a:t>
            </a:r>
            <a:r>
              <a:rPr sz="500" b="1" spc="30" dirty="0">
                <a:latin typeface="Calibri"/>
                <a:cs typeface="Calibri"/>
              </a:rPr>
              <a:t> </a:t>
            </a:r>
            <a:r>
              <a:rPr sz="500" b="1" spc="20" dirty="0">
                <a:latin typeface="Calibri"/>
                <a:cs typeface="Calibri"/>
              </a:rPr>
              <a:t>χρησιμοποιείται </a:t>
            </a:r>
            <a:r>
              <a:rPr sz="500" b="1" spc="25" dirty="0">
                <a:latin typeface="Calibri"/>
                <a:cs typeface="Calibri"/>
              </a:rPr>
              <a:t> </a:t>
            </a:r>
            <a:r>
              <a:rPr sz="500" b="1" spc="20" dirty="0">
                <a:latin typeface="Calibri"/>
                <a:cs typeface="Calibri"/>
              </a:rPr>
              <a:t>στο</a:t>
            </a:r>
            <a:r>
              <a:rPr sz="500" b="1" spc="-5" dirty="0">
                <a:latin typeface="Calibri"/>
                <a:cs typeface="Calibri"/>
              </a:rPr>
              <a:t> </a:t>
            </a:r>
            <a:r>
              <a:rPr sz="500" b="1" spc="20" dirty="0">
                <a:latin typeface="Calibri"/>
                <a:cs typeface="Calibri"/>
              </a:rPr>
              <a:t>διαδίκτυο)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10540" y="4593907"/>
            <a:ext cx="5984875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94945" marR="5080" indent="-182880">
              <a:lnSpc>
                <a:spcPct val="101600"/>
              </a:lnSpc>
              <a:spcBef>
                <a:spcPts val="80"/>
              </a:spcBef>
              <a:buSzPct val="133333"/>
              <a:buFont typeface="Arial"/>
              <a:buChar char="•"/>
              <a:tabLst>
                <a:tab pos="194945" algn="l"/>
                <a:tab pos="195580" algn="l"/>
              </a:tabLst>
            </a:pPr>
            <a:r>
              <a:rPr sz="900" spc="65" dirty="0">
                <a:latin typeface="Calibri"/>
                <a:cs typeface="Calibri"/>
              </a:rPr>
              <a:t>1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master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μπορεί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να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συνδεθεί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247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slaves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μοναδικά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IDS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(Intrusion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Detection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System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-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Σύστημα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ανίχνευσης 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εισβολών)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10540" y="4973954"/>
            <a:ext cx="6036945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94945" marR="5080" indent="-182880">
              <a:lnSpc>
                <a:spcPct val="101600"/>
              </a:lnSpc>
              <a:spcBef>
                <a:spcPts val="80"/>
              </a:spcBef>
              <a:buSzPct val="133333"/>
              <a:buFont typeface="Arial"/>
              <a:buChar char="•"/>
              <a:tabLst>
                <a:tab pos="194945" algn="l"/>
                <a:tab pos="195580" algn="l"/>
              </a:tabLst>
            </a:pPr>
            <a:r>
              <a:rPr sz="900" spc="80" dirty="0">
                <a:latin typeface="Calibri"/>
                <a:cs typeface="Calibri"/>
              </a:rPr>
              <a:t>Οι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clients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(σύστημα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ή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πρόγραμμα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που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επικοινωνεί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με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server)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και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οι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εξυπηρετητές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ακούν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και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λαμβάνουν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δεδομένα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μέσω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της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θύρας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502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10540" y="5365115"/>
            <a:ext cx="5959475" cy="8166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4945" marR="46355" indent="-182880" algn="just">
              <a:lnSpc>
                <a:spcPts val="1060"/>
              </a:lnSpc>
              <a:spcBef>
                <a:spcPts val="150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900" spc="65" dirty="0">
                <a:latin typeface="Calibri"/>
                <a:cs typeface="Calibri"/>
              </a:rPr>
              <a:t>Τα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πακέτα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δεδομένων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Modbus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RTU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αποτελούνται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από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256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bytes: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1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διεύθυνση,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1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κώδικα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προγραμματισμού,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0-252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bytes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δεδομένα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και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2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bytes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endParaRPr sz="900">
              <a:latin typeface="Calibri"/>
              <a:cs typeface="Calibri"/>
            </a:endParaRPr>
          </a:p>
          <a:p>
            <a:pPr marL="194945" marR="5080" indent="-182880" algn="just">
              <a:lnSpc>
                <a:spcPct val="101600"/>
              </a:lnSpc>
              <a:spcBef>
                <a:spcPts val="765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900" spc="60" dirty="0">
                <a:latin typeface="Calibri"/>
                <a:cs typeface="Calibri"/>
              </a:rPr>
              <a:t>Ωστόσο,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ADU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ModbusTCP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προσθέτει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πρωτόκολλο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MBAP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(Modbus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App.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Protocol)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7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bytes: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1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το 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αναγνωριστικό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συναλλαγής,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2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bytes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αναγνωριστικό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πρωτοκόλλου,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2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bytes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πεδίο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μήκους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και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1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διεύθυνση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(το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αναγνωριστικό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μονάδας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==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διεύθυνση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1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στο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PDU).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831455" y="4587240"/>
            <a:ext cx="4375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solidFill>
                  <a:srgbClr val="FFFFFF"/>
                </a:solidFill>
                <a:latin typeface="Calibri"/>
                <a:cs typeface="Calibri"/>
              </a:rPr>
              <a:t>TCP/IP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831455" y="4725352"/>
            <a:ext cx="437515" cy="299085"/>
          </a:xfrm>
          <a:custGeom>
            <a:avLst/>
            <a:gdLst/>
            <a:ahLst/>
            <a:cxnLst/>
            <a:rect l="l" t="t" r="r" b="b"/>
            <a:pathLst>
              <a:path w="437515" h="299085">
                <a:moveTo>
                  <a:pt x="437515" y="0"/>
                </a:moveTo>
                <a:lnTo>
                  <a:pt x="0" y="0"/>
                </a:lnTo>
                <a:lnTo>
                  <a:pt x="0" y="299085"/>
                </a:lnTo>
                <a:lnTo>
                  <a:pt x="437515" y="299085"/>
                </a:lnTo>
                <a:lnTo>
                  <a:pt x="437515" y="0"/>
                </a:lnTo>
                <a:close/>
              </a:path>
            </a:pathLst>
          </a:custGeom>
          <a:solidFill>
            <a:srgbClr val="F7D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952105" y="4804727"/>
            <a:ext cx="15494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b="1" dirty="0">
                <a:latin typeface="Calibri"/>
                <a:cs typeface="Calibri"/>
              </a:rPr>
              <a:t>TC</a:t>
            </a:r>
            <a:r>
              <a:rPr sz="350" b="1" spc="5" dirty="0">
                <a:latin typeface="Calibri"/>
                <a:cs typeface="Calibri"/>
              </a:rPr>
              <a:t>P</a:t>
            </a:r>
            <a:r>
              <a:rPr sz="350" b="1" dirty="0">
                <a:latin typeface="Calibri"/>
                <a:cs typeface="Calibri"/>
              </a:rPr>
              <a:t>/</a:t>
            </a:r>
            <a:r>
              <a:rPr sz="350" b="1" spc="-10" dirty="0">
                <a:latin typeface="Calibri"/>
                <a:cs typeface="Calibri"/>
              </a:rPr>
              <a:t>I</a:t>
            </a:r>
            <a:r>
              <a:rPr sz="350" b="1" spc="15" dirty="0">
                <a:latin typeface="Calibri"/>
                <a:cs typeface="Calibri"/>
              </a:rPr>
              <a:t>P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936230" y="4881562"/>
            <a:ext cx="30480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b="1" spc="20" dirty="0">
                <a:latin typeface="Calibri"/>
                <a:cs typeface="Calibri"/>
              </a:rPr>
              <a:t>ε</a:t>
            </a:r>
            <a:r>
              <a:rPr sz="350" b="1" spc="30" dirty="0">
                <a:latin typeface="Calibri"/>
                <a:cs typeface="Calibri"/>
              </a:rPr>
              <a:t>π</a:t>
            </a:r>
            <a:r>
              <a:rPr sz="350" b="1" spc="10" dirty="0">
                <a:latin typeface="Calibri"/>
                <a:cs typeface="Calibri"/>
              </a:rPr>
              <a:t>ι</a:t>
            </a:r>
            <a:r>
              <a:rPr sz="350" b="1" spc="15" dirty="0">
                <a:latin typeface="Calibri"/>
                <a:cs typeface="Calibri"/>
              </a:rPr>
              <a:t>κ</a:t>
            </a:r>
            <a:r>
              <a:rPr sz="350" b="1" spc="20" dirty="0">
                <a:latin typeface="Calibri"/>
                <a:cs typeface="Calibri"/>
              </a:rPr>
              <a:t>ε</a:t>
            </a:r>
            <a:r>
              <a:rPr sz="350" b="1" spc="35" dirty="0">
                <a:latin typeface="Calibri"/>
                <a:cs typeface="Calibri"/>
              </a:rPr>
              <a:t>φ</a:t>
            </a:r>
            <a:r>
              <a:rPr sz="350" b="1" spc="30" dirty="0">
                <a:latin typeface="Calibri"/>
                <a:cs typeface="Calibri"/>
              </a:rPr>
              <a:t>α</a:t>
            </a:r>
            <a:r>
              <a:rPr sz="350" b="1" spc="20" dirty="0">
                <a:latin typeface="Calibri"/>
                <a:cs typeface="Calibri"/>
              </a:rPr>
              <a:t>λ</a:t>
            </a:r>
            <a:r>
              <a:rPr sz="350" b="1" spc="10" dirty="0">
                <a:latin typeface="Calibri"/>
                <a:cs typeface="Calibri"/>
              </a:rPr>
              <a:t>ί</a:t>
            </a:r>
            <a:r>
              <a:rPr sz="350" b="1" spc="25" dirty="0">
                <a:latin typeface="Calibri"/>
                <a:cs typeface="Calibri"/>
              </a:rPr>
              <a:t>δ</a:t>
            </a:r>
            <a:r>
              <a:rPr sz="350" b="1" spc="40" dirty="0">
                <a:latin typeface="Calibri"/>
                <a:cs typeface="Calibri"/>
              </a:rPr>
              <a:t>α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268969" y="4725352"/>
            <a:ext cx="600710" cy="299085"/>
          </a:xfrm>
          <a:custGeom>
            <a:avLst/>
            <a:gdLst/>
            <a:ahLst/>
            <a:cxnLst/>
            <a:rect l="l" t="t" r="r" b="b"/>
            <a:pathLst>
              <a:path w="600709" h="299085">
                <a:moveTo>
                  <a:pt x="600709" y="0"/>
                </a:moveTo>
                <a:lnTo>
                  <a:pt x="0" y="0"/>
                </a:lnTo>
                <a:lnTo>
                  <a:pt x="0" y="299085"/>
                </a:lnTo>
                <a:lnTo>
                  <a:pt x="600709" y="299085"/>
                </a:lnTo>
                <a:lnTo>
                  <a:pt x="600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8406447" y="4748847"/>
            <a:ext cx="33782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b="1" spc="10" dirty="0">
                <a:latin typeface="Calibri"/>
                <a:cs typeface="Calibri"/>
              </a:rPr>
              <a:t>Αναγνωριστικό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443912" y="4801870"/>
            <a:ext cx="26416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b="1" dirty="0">
                <a:latin typeface="Calibri"/>
                <a:cs typeface="Calibri"/>
              </a:rPr>
              <a:t>συν</a:t>
            </a:r>
            <a:r>
              <a:rPr sz="350" b="1" spc="5" dirty="0">
                <a:latin typeface="Calibri"/>
                <a:cs typeface="Calibri"/>
              </a:rPr>
              <a:t>α</a:t>
            </a:r>
            <a:r>
              <a:rPr sz="350" b="1" dirty="0">
                <a:latin typeface="Calibri"/>
                <a:cs typeface="Calibri"/>
              </a:rPr>
              <a:t>λλ</a:t>
            </a:r>
            <a:r>
              <a:rPr sz="350" b="1" spc="5" dirty="0">
                <a:latin typeface="Calibri"/>
                <a:cs typeface="Calibri"/>
              </a:rPr>
              <a:t>αγ</a:t>
            </a:r>
            <a:r>
              <a:rPr sz="350" b="1" dirty="0">
                <a:latin typeface="Calibri"/>
                <a:cs typeface="Calibri"/>
              </a:rPr>
              <a:t>ή</a:t>
            </a:r>
            <a:r>
              <a:rPr sz="350" b="1" spc="10" dirty="0">
                <a:latin typeface="Calibri"/>
                <a:cs typeface="Calibri"/>
              </a:rPr>
              <a:t>ς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447722" y="4854892"/>
            <a:ext cx="269875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50" b="1" dirty="0">
                <a:latin typeface="Calibri"/>
                <a:cs typeface="Calibri"/>
              </a:rPr>
              <a:t>οκτάδες-byte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869680" y="4725352"/>
            <a:ext cx="518795" cy="299085"/>
          </a:xfrm>
          <a:custGeom>
            <a:avLst/>
            <a:gdLst/>
            <a:ahLst/>
            <a:cxnLst/>
            <a:rect l="l" t="t" r="r" b="b"/>
            <a:pathLst>
              <a:path w="518795" h="299085">
                <a:moveTo>
                  <a:pt x="518795" y="0"/>
                </a:moveTo>
                <a:lnTo>
                  <a:pt x="0" y="0"/>
                </a:lnTo>
                <a:lnTo>
                  <a:pt x="0" y="299085"/>
                </a:lnTo>
                <a:lnTo>
                  <a:pt x="518795" y="299085"/>
                </a:lnTo>
                <a:lnTo>
                  <a:pt x="518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8999855" y="4854892"/>
            <a:ext cx="27305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50" b="1" dirty="0">
                <a:latin typeface="Calibri"/>
                <a:cs typeface="Calibri"/>
              </a:rPr>
              <a:t>οκτ</a:t>
            </a:r>
            <a:r>
              <a:rPr sz="350" b="1" spc="10" dirty="0">
                <a:latin typeface="Calibri"/>
                <a:cs typeface="Calibri"/>
              </a:rPr>
              <a:t>ά</a:t>
            </a:r>
            <a:r>
              <a:rPr sz="350" b="1" spc="5" dirty="0">
                <a:latin typeface="Calibri"/>
                <a:cs typeface="Calibri"/>
              </a:rPr>
              <a:t>δ</a:t>
            </a:r>
            <a:r>
              <a:rPr sz="350" b="1" dirty="0">
                <a:latin typeface="Calibri"/>
                <a:cs typeface="Calibri"/>
              </a:rPr>
              <a:t>ες</a:t>
            </a:r>
            <a:r>
              <a:rPr sz="350" b="1" spc="5" dirty="0">
                <a:latin typeface="Calibri"/>
                <a:cs typeface="Calibri"/>
              </a:rPr>
              <a:t>-</a:t>
            </a:r>
            <a:r>
              <a:rPr sz="350" b="1" dirty="0">
                <a:latin typeface="Calibri"/>
                <a:cs typeface="Calibri"/>
              </a:rPr>
              <a:t>by</a:t>
            </a:r>
            <a:r>
              <a:rPr sz="350" b="1" spc="5" dirty="0">
                <a:latin typeface="Calibri"/>
                <a:cs typeface="Calibri"/>
              </a:rPr>
              <a:t>te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388475" y="4725352"/>
            <a:ext cx="446405" cy="299085"/>
          </a:xfrm>
          <a:custGeom>
            <a:avLst/>
            <a:gdLst/>
            <a:ahLst/>
            <a:cxnLst/>
            <a:rect l="l" t="t" r="r" b="b"/>
            <a:pathLst>
              <a:path w="446404" h="299085">
                <a:moveTo>
                  <a:pt x="446404" y="0"/>
                </a:moveTo>
                <a:lnTo>
                  <a:pt x="0" y="0"/>
                </a:lnTo>
                <a:lnTo>
                  <a:pt x="0" y="299085"/>
                </a:lnTo>
                <a:lnTo>
                  <a:pt x="446404" y="299085"/>
                </a:lnTo>
                <a:lnTo>
                  <a:pt x="4464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8967469" y="4748847"/>
            <a:ext cx="71247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9120" algn="l"/>
              </a:tabLst>
            </a:pPr>
            <a:r>
              <a:rPr sz="350" b="1" spc="5" dirty="0">
                <a:latin typeface="Calibri"/>
                <a:cs typeface="Calibri"/>
              </a:rPr>
              <a:t>Αναγνωριστικό	</a:t>
            </a:r>
            <a:r>
              <a:rPr sz="350" b="1" spc="10" dirty="0">
                <a:latin typeface="Calibri"/>
                <a:cs typeface="Calibri"/>
              </a:rPr>
              <a:t>Πεδίο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988425" y="4801870"/>
            <a:ext cx="70485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7370" algn="l"/>
              </a:tabLst>
            </a:pPr>
            <a:r>
              <a:rPr sz="350" b="1" spc="-5" dirty="0">
                <a:latin typeface="Calibri"/>
                <a:cs typeface="Calibri"/>
              </a:rPr>
              <a:t>π</a:t>
            </a:r>
            <a:r>
              <a:rPr sz="350" b="1" spc="-10" dirty="0">
                <a:latin typeface="Calibri"/>
                <a:cs typeface="Calibri"/>
              </a:rPr>
              <a:t>ρ</a:t>
            </a:r>
            <a:r>
              <a:rPr sz="350" b="1" dirty="0">
                <a:latin typeface="Calibri"/>
                <a:cs typeface="Calibri"/>
              </a:rPr>
              <a:t>ω</a:t>
            </a:r>
            <a:r>
              <a:rPr sz="350" b="1" spc="-10" dirty="0">
                <a:latin typeface="Calibri"/>
                <a:cs typeface="Calibri"/>
              </a:rPr>
              <a:t>τοκόλ</a:t>
            </a:r>
            <a:r>
              <a:rPr sz="350" b="1" spc="-5" dirty="0">
                <a:latin typeface="Calibri"/>
                <a:cs typeface="Calibri"/>
              </a:rPr>
              <a:t>λ</a:t>
            </a:r>
            <a:r>
              <a:rPr sz="350" b="1" spc="-10" dirty="0">
                <a:latin typeface="Calibri"/>
                <a:cs typeface="Calibri"/>
              </a:rPr>
              <a:t>ο</a:t>
            </a:r>
            <a:r>
              <a:rPr sz="350" b="1" spc="5" dirty="0">
                <a:latin typeface="Calibri"/>
                <a:cs typeface="Calibri"/>
              </a:rPr>
              <a:t>υ</a:t>
            </a:r>
            <a:r>
              <a:rPr sz="350" b="1" dirty="0">
                <a:latin typeface="Calibri"/>
                <a:cs typeface="Calibri"/>
              </a:rPr>
              <a:t>	μήκου</a:t>
            </a:r>
            <a:r>
              <a:rPr sz="350" b="1" spc="10" dirty="0">
                <a:latin typeface="Calibri"/>
                <a:cs typeface="Calibri"/>
              </a:rPr>
              <a:t>ς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834880" y="4725352"/>
            <a:ext cx="711835" cy="299085"/>
          </a:xfrm>
          <a:custGeom>
            <a:avLst/>
            <a:gdLst/>
            <a:ahLst/>
            <a:cxnLst/>
            <a:rect l="l" t="t" r="r" b="b"/>
            <a:pathLst>
              <a:path w="711834" h="299085">
                <a:moveTo>
                  <a:pt x="711835" y="0"/>
                </a:moveTo>
                <a:lnTo>
                  <a:pt x="0" y="0"/>
                </a:lnTo>
                <a:lnTo>
                  <a:pt x="0" y="299085"/>
                </a:lnTo>
                <a:lnTo>
                  <a:pt x="711835" y="299085"/>
                </a:lnTo>
                <a:lnTo>
                  <a:pt x="711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0036809" y="4772977"/>
            <a:ext cx="45212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10" dirty="0">
                <a:latin typeface="Calibri"/>
                <a:cs typeface="Calibri"/>
              </a:rPr>
              <a:t>ADU</a:t>
            </a:r>
            <a:r>
              <a:rPr sz="450" b="1" spc="-20" dirty="0">
                <a:latin typeface="Calibri"/>
                <a:cs typeface="Calibri"/>
              </a:rPr>
              <a:t> </a:t>
            </a:r>
            <a:r>
              <a:rPr sz="450" b="1" spc="5" dirty="0">
                <a:latin typeface="Calibri"/>
                <a:cs typeface="Calibri"/>
              </a:rPr>
              <a:t>για</a:t>
            </a:r>
            <a:r>
              <a:rPr sz="450" b="1" spc="-25" dirty="0">
                <a:latin typeface="Calibri"/>
                <a:cs typeface="Calibri"/>
              </a:rPr>
              <a:t> </a:t>
            </a:r>
            <a:r>
              <a:rPr sz="450" b="1" spc="10" dirty="0">
                <a:latin typeface="Calibri"/>
                <a:cs typeface="Calibri"/>
              </a:rPr>
              <a:t>Modbus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522459" y="4842192"/>
            <a:ext cx="558165" cy="144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530"/>
              </a:lnSpc>
              <a:spcBef>
                <a:spcPts val="100"/>
              </a:spcBef>
              <a:tabLst>
                <a:tab pos="441959" algn="l"/>
              </a:tabLst>
            </a:pPr>
            <a:r>
              <a:rPr sz="350" b="1" dirty="0">
                <a:latin typeface="Calibri"/>
                <a:cs typeface="Calibri"/>
              </a:rPr>
              <a:t>οκ</a:t>
            </a:r>
            <a:r>
              <a:rPr sz="350" b="1" spc="-5" dirty="0">
                <a:latin typeface="Calibri"/>
                <a:cs typeface="Calibri"/>
              </a:rPr>
              <a:t>τ</a:t>
            </a:r>
            <a:r>
              <a:rPr sz="350" b="1" spc="5" dirty="0">
                <a:latin typeface="Calibri"/>
                <a:cs typeface="Calibri"/>
              </a:rPr>
              <a:t>ά</a:t>
            </a:r>
            <a:r>
              <a:rPr sz="350" b="1" dirty="0">
                <a:latin typeface="Calibri"/>
                <a:cs typeface="Calibri"/>
              </a:rPr>
              <a:t>δε</a:t>
            </a:r>
            <a:r>
              <a:rPr sz="350" b="1" spc="-5" dirty="0">
                <a:latin typeface="Calibri"/>
                <a:cs typeface="Calibri"/>
              </a:rPr>
              <a:t>ς</a:t>
            </a:r>
            <a:r>
              <a:rPr sz="350" b="1" spc="10" dirty="0">
                <a:latin typeface="Calibri"/>
                <a:cs typeface="Calibri"/>
              </a:rPr>
              <a:t>-</a:t>
            </a:r>
            <a:r>
              <a:rPr sz="350" b="1" dirty="0">
                <a:latin typeface="Calibri"/>
                <a:cs typeface="Calibri"/>
              </a:rPr>
              <a:t>	</a:t>
            </a:r>
            <a:r>
              <a:rPr sz="450" b="1" spc="5" dirty="0">
                <a:latin typeface="Calibri"/>
                <a:cs typeface="Calibri"/>
              </a:rPr>
              <a:t>RTU</a:t>
            </a:r>
            <a:endParaRPr sz="450">
              <a:latin typeface="Calibri"/>
              <a:cs typeface="Calibri"/>
            </a:endParaRPr>
          </a:p>
          <a:p>
            <a:pPr marL="42545">
              <a:lnSpc>
                <a:spcPts val="409"/>
              </a:lnSpc>
            </a:pPr>
            <a:r>
              <a:rPr sz="350" b="1" spc="5" dirty="0">
                <a:latin typeface="Calibri"/>
                <a:cs typeface="Calibri"/>
              </a:rPr>
              <a:t>byte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934834" y="5076825"/>
            <a:ext cx="21913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IPS</a:t>
            </a:r>
            <a:r>
              <a:rPr sz="600" b="1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(Intrusion Prevention System</a:t>
            </a:r>
            <a:r>
              <a:rPr sz="600" b="1" spc="5" dirty="0">
                <a:solidFill>
                  <a:srgbClr val="BF0000"/>
                </a:solidFill>
                <a:latin typeface="Calibri"/>
                <a:cs typeface="Calibri"/>
              </a:rPr>
              <a:t> -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 Σύστημα</a:t>
            </a:r>
            <a:r>
              <a:rPr sz="600" b="1" spc="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πρόληψης </a:t>
            </a:r>
            <a:r>
              <a:rPr sz="600" b="1" dirty="0">
                <a:solidFill>
                  <a:srgbClr val="BF0000"/>
                </a:solidFill>
                <a:latin typeface="Calibri"/>
                <a:cs typeface="Calibri"/>
              </a:rPr>
              <a:t>εισβολών)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2554" y="6469183"/>
            <a:ext cx="4235450" cy="2889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70"/>
              </a:spcBef>
            </a:pPr>
            <a:r>
              <a:rPr sz="500" spc="35" dirty="0">
                <a:latin typeface="Calibri"/>
                <a:cs typeface="Calibri"/>
              </a:rPr>
              <a:t>Πηγή</a:t>
            </a:r>
            <a:r>
              <a:rPr sz="500" spc="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εικόνας: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pcapng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URL: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https://</a:t>
            </a:r>
            <a:r>
              <a:rPr sz="500" spc="30" dirty="0">
                <a:solidFill>
                  <a:srgbClr val="87872D"/>
                </a:solidFill>
                <a:latin typeface="Calibri"/>
                <a:cs typeface="Calibri"/>
                <a:hlinkClick r:id="rId10"/>
              </a:rPr>
              <a:t>www.cloudshark.org/captures/4b8f9f3</a:t>
            </a:r>
            <a:r>
              <a:rPr sz="500" spc="30" dirty="0">
                <a:solidFill>
                  <a:srgbClr val="87872D"/>
                </a:solidFill>
                <a:latin typeface="Calibri"/>
                <a:cs typeface="Calibri"/>
              </a:rPr>
              <a:t>579b3</a:t>
            </a:r>
            <a:endParaRPr sz="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126787" y="6512559"/>
            <a:ext cx="1257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044" y="898067"/>
            <a:ext cx="630936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90"/>
              </a:lnSpc>
            </a:pPr>
            <a:r>
              <a:rPr sz="2100" spc="175" dirty="0">
                <a:latin typeface="Calibri"/>
                <a:cs typeface="Calibri"/>
              </a:rPr>
              <a:t>Πρωτόκολλα</a:t>
            </a:r>
            <a:r>
              <a:rPr sz="2100" spc="290" dirty="0">
                <a:latin typeface="Calibri"/>
                <a:cs typeface="Calibri"/>
              </a:rPr>
              <a:t> </a:t>
            </a:r>
            <a:r>
              <a:rPr sz="2100" spc="125" dirty="0">
                <a:latin typeface="Calibri"/>
                <a:cs typeface="Calibri"/>
              </a:rPr>
              <a:t>και</a:t>
            </a:r>
            <a:r>
              <a:rPr sz="2100" spc="254" dirty="0">
                <a:latin typeface="Calibri"/>
                <a:cs typeface="Calibri"/>
              </a:rPr>
              <a:t> </a:t>
            </a:r>
            <a:r>
              <a:rPr sz="2100" spc="155" dirty="0">
                <a:latin typeface="Calibri"/>
                <a:cs typeface="Calibri"/>
              </a:rPr>
              <a:t>χαρακτηριστικά</a:t>
            </a:r>
            <a:r>
              <a:rPr sz="2100" spc="155" dirty="0">
                <a:latin typeface="Times New Roman"/>
                <a:cs typeface="Times New Roman"/>
              </a:rPr>
              <a:t>/</a:t>
            </a:r>
            <a:r>
              <a:rPr sz="2100" spc="155" dirty="0">
                <a:latin typeface="Calibri"/>
                <a:cs typeface="Calibri"/>
              </a:rPr>
              <a:t>χαρακτηριστικά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34655" y="106044"/>
            <a:ext cx="11833225" cy="6880225"/>
            <a:chOff x="354965" y="0"/>
            <a:chExt cx="11833225" cy="6880225"/>
          </a:xfrm>
        </p:grpSpPr>
        <p:sp>
          <p:nvSpPr>
            <p:cNvPr id="4" name="object 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7999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434" y="0"/>
              <a:ext cx="5024755" cy="6857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7999"/>
                  </a:lnTo>
                  <a:lnTo>
                    <a:pt x="26034" y="6857999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490" y="282575"/>
              <a:ext cx="8714740" cy="36591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9727" y="277812"/>
              <a:ext cx="8724265" cy="3669029"/>
            </a:xfrm>
            <a:custGeom>
              <a:avLst/>
              <a:gdLst/>
              <a:ahLst/>
              <a:cxnLst/>
              <a:rect l="l" t="t" r="r" b="b"/>
              <a:pathLst>
                <a:path w="8724265" h="3669029">
                  <a:moveTo>
                    <a:pt x="0" y="0"/>
                  </a:moveTo>
                  <a:lnTo>
                    <a:pt x="8724265" y="0"/>
                  </a:lnTo>
                  <a:lnTo>
                    <a:pt x="8724265" y="3668712"/>
                  </a:lnTo>
                  <a:lnTo>
                    <a:pt x="0" y="3668712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5624" y="3045142"/>
              <a:ext cx="5024755" cy="286131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00862" y="3040379"/>
              <a:ext cx="5034280" cy="2870835"/>
            </a:xfrm>
            <a:custGeom>
              <a:avLst/>
              <a:gdLst/>
              <a:ahLst/>
              <a:cxnLst/>
              <a:rect l="l" t="t" r="r" b="b"/>
              <a:pathLst>
                <a:path w="5034280" h="2870835">
                  <a:moveTo>
                    <a:pt x="0" y="0"/>
                  </a:moveTo>
                  <a:lnTo>
                    <a:pt x="5034280" y="0"/>
                  </a:lnTo>
                  <a:lnTo>
                    <a:pt x="5034280" y="2870835"/>
                  </a:lnTo>
                  <a:lnTo>
                    <a:pt x="0" y="287083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49197" y="4621529"/>
              <a:ext cx="3335020" cy="0"/>
            </a:xfrm>
            <a:custGeom>
              <a:avLst/>
              <a:gdLst/>
              <a:ahLst/>
              <a:cxnLst/>
              <a:rect l="l" t="t" r="r" b="b"/>
              <a:pathLst>
                <a:path w="3335020">
                  <a:moveTo>
                    <a:pt x="0" y="0"/>
                  </a:moveTo>
                  <a:lnTo>
                    <a:pt x="3335020" y="0"/>
                  </a:lnTo>
                </a:path>
              </a:pathLst>
            </a:custGeom>
            <a:ln w="8255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23517" y="4323714"/>
              <a:ext cx="2831465" cy="527050"/>
            </a:xfrm>
            <a:custGeom>
              <a:avLst/>
              <a:gdLst/>
              <a:ahLst/>
              <a:cxnLst/>
              <a:rect l="l" t="t" r="r" b="b"/>
              <a:pathLst>
                <a:path w="2831465" h="527050">
                  <a:moveTo>
                    <a:pt x="2831147" y="0"/>
                  </a:moveTo>
                  <a:lnTo>
                    <a:pt x="0" y="0"/>
                  </a:lnTo>
                  <a:lnTo>
                    <a:pt x="0" y="478472"/>
                  </a:lnTo>
                  <a:lnTo>
                    <a:pt x="0" y="526732"/>
                  </a:lnTo>
                  <a:lnTo>
                    <a:pt x="445452" y="526732"/>
                  </a:lnTo>
                  <a:lnTo>
                    <a:pt x="445452" y="478472"/>
                  </a:lnTo>
                  <a:lnTo>
                    <a:pt x="2723197" y="478472"/>
                  </a:lnTo>
                  <a:lnTo>
                    <a:pt x="2723197" y="526732"/>
                  </a:lnTo>
                  <a:lnTo>
                    <a:pt x="2831147" y="526732"/>
                  </a:lnTo>
                  <a:lnTo>
                    <a:pt x="2831147" y="478472"/>
                  </a:lnTo>
                  <a:lnTo>
                    <a:pt x="2831147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23517" y="4323715"/>
              <a:ext cx="2831465" cy="527050"/>
            </a:xfrm>
            <a:custGeom>
              <a:avLst/>
              <a:gdLst/>
              <a:ahLst/>
              <a:cxnLst/>
              <a:rect l="l" t="t" r="r" b="b"/>
              <a:pathLst>
                <a:path w="2831465" h="527050">
                  <a:moveTo>
                    <a:pt x="0" y="0"/>
                  </a:moveTo>
                  <a:lnTo>
                    <a:pt x="2831147" y="0"/>
                  </a:lnTo>
                  <a:lnTo>
                    <a:pt x="2831147" y="526732"/>
                  </a:lnTo>
                  <a:lnTo>
                    <a:pt x="0" y="526732"/>
                  </a:lnTo>
                  <a:lnTo>
                    <a:pt x="0" y="0"/>
                  </a:lnTo>
                </a:path>
                <a:path w="2831465" h="527050">
                  <a:moveTo>
                    <a:pt x="463550" y="148907"/>
                  </a:moveTo>
                  <a:lnTo>
                    <a:pt x="1069340" y="148907"/>
                  </a:lnTo>
                  <a:lnTo>
                    <a:pt x="1069340" y="463550"/>
                  </a:lnTo>
                  <a:lnTo>
                    <a:pt x="463550" y="463550"/>
                  </a:lnTo>
                  <a:lnTo>
                    <a:pt x="463550" y="148907"/>
                  </a:lnTo>
                </a:path>
                <a:path w="2831465" h="527050">
                  <a:moveTo>
                    <a:pt x="1074102" y="149225"/>
                  </a:moveTo>
                  <a:lnTo>
                    <a:pt x="1608454" y="149225"/>
                  </a:lnTo>
                  <a:lnTo>
                    <a:pt x="1608454" y="463867"/>
                  </a:lnTo>
                  <a:lnTo>
                    <a:pt x="1074102" y="463867"/>
                  </a:lnTo>
                  <a:lnTo>
                    <a:pt x="1074102" y="149225"/>
                  </a:lnTo>
                </a:path>
                <a:path w="2831465" h="527050">
                  <a:moveTo>
                    <a:pt x="1625600" y="147002"/>
                  </a:moveTo>
                  <a:lnTo>
                    <a:pt x="2077085" y="147002"/>
                  </a:lnTo>
                  <a:lnTo>
                    <a:pt x="2077085" y="461645"/>
                  </a:lnTo>
                  <a:lnTo>
                    <a:pt x="1625600" y="461645"/>
                  </a:lnTo>
                  <a:lnTo>
                    <a:pt x="1625600" y="147002"/>
                  </a:lnTo>
                </a:path>
                <a:path w="2831465" h="527050">
                  <a:moveTo>
                    <a:pt x="2098040" y="149542"/>
                  </a:moveTo>
                  <a:lnTo>
                    <a:pt x="2798127" y="149542"/>
                  </a:lnTo>
                  <a:lnTo>
                    <a:pt x="2798127" y="464185"/>
                  </a:lnTo>
                  <a:lnTo>
                    <a:pt x="2098040" y="464185"/>
                  </a:lnTo>
                  <a:lnTo>
                    <a:pt x="2098040" y="149542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24090" y="2640964"/>
              <a:ext cx="3282315" cy="2528570"/>
            </a:xfrm>
            <a:custGeom>
              <a:avLst/>
              <a:gdLst/>
              <a:ahLst/>
              <a:cxnLst/>
              <a:rect l="l" t="t" r="r" b="b"/>
              <a:pathLst>
                <a:path w="3282315" h="2528570">
                  <a:moveTo>
                    <a:pt x="264477" y="1400175"/>
                  </a:moveTo>
                  <a:lnTo>
                    <a:pt x="2593657" y="1847850"/>
                  </a:lnTo>
                </a:path>
                <a:path w="3282315" h="2528570">
                  <a:moveTo>
                    <a:pt x="2466339" y="1381442"/>
                  </a:moveTo>
                  <a:lnTo>
                    <a:pt x="3281997" y="1829117"/>
                  </a:lnTo>
                </a:path>
                <a:path w="3282315" h="2528570">
                  <a:moveTo>
                    <a:pt x="3264852" y="2135822"/>
                  </a:moveTo>
                  <a:lnTo>
                    <a:pt x="2815272" y="2513012"/>
                  </a:lnTo>
                </a:path>
                <a:path w="3282315" h="2528570">
                  <a:moveTo>
                    <a:pt x="2608579" y="2151062"/>
                  </a:moveTo>
                  <a:lnTo>
                    <a:pt x="587692" y="2528252"/>
                  </a:lnTo>
                </a:path>
                <a:path w="3282315" h="2528570">
                  <a:moveTo>
                    <a:pt x="473709" y="0"/>
                  </a:moveTo>
                  <a:lnTo>
                    <a:pt x="473709" y="408939"/>
                  </a:lnTo>
                </a:path>
                <a:path w="3282315" h="2528570">
                  <a:moveTo>
                    <a:pt x="0" y="204470"/>
                  </a:moveTo>
                  <a:lnTo>
                    <a:pt x="1752600" y="204470"/>
                  </a:lnTo>
                </a:path>
                <a:path w="3282315" h="2528570">
                  <a:moveTo>
                    <a:pt x="6350" y="0"/>
                  </a:moveTo>
                  <a:lnTo>
                    <a:pt x="6350" y="408939"/>
                  </a:lnTo>
                </a:path>
                <a:path w="3282315" h="2528570">
                  <a:moveTo>
                    <a:pt x="1746250" y="0"/>
                  </a:moveTo>
                  <a:lnTo>
                    <a:pt x="1746250" y="408939"/>
                  </a:lnTo>
                </a:path>
                <a:path w="3282315" h="2528570">
                  <a:moveTo>
                    <a:pt x="0" y="6350"/>
                  </a:moveTo>
                  <a:lnTo>
                    <a:pt x="1752600" y="6350"/>
                  </a:lnTo>
                </a:path>
                <a:path w="3282315" h="2528570">
                  <a:moveTo>
                    <a:pt x="0" y="402589"/>
                  </a:moveTo>
                  <a:lnTo>
                    <a:pt x="1752600" y="40258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55902" y="4470082"/>
              <a:ext cx="410845" cy="314960"/>
            </a:xfrm>
            <a:custGeom>
              <a:avLst/>
              <a:gdLst/>
              <a:ahLst/>
              <a:cxnLst/>
              <a:rect l="l" t="t" r="r" b="b"/>
              <a:pathLst>
                <a:path w="410845" h="314960">
                  <a:moveTo>
                    <a:pt x="0" y="0"/>
                  </a:moveTo>
                  <a:lnTo>
                    <a:pt x="410527" y="0"/>
                  </a:lnTo>
                  <a:lnTo>
                    <a:pt x="410527" y="314642"/>
                  </a:lnTo>
                  <a:lnTo>
                    <a:pt x="0" y="314642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90430" y="3739197"/>
              <a:ext cx="1094105" cy="1718310"/>
            </a:xfrm>
            <a:custGeom>
              <a:avLst/>
              <a:gdLst/>
              <a:ahLst/>
              <a:cxnLst/>
              <a:rect l="l" t="t" r="r" b="b"/>
              <a:pathLst>
                <a:path w="1094104" h="1718310">
                  <a:moveTo>
                    <a:pt x="0" y="0"/>
                  </a:moveTo>
                  <a:lnTo>
                    <a:pt x="741362" y="283209"/>
                  </a:lnTo>
                </a:path>
                <a:path w="1094104" h="1718310">
                  <a:moveTo>
                    <a:pt x="0" y="252729"/>
                  </a:moveTo>
                  <a:lnTo>
                    <a:pt x="741362" y="0"/>
                  </a:lnTo>
                </a:path>
                <a:path w="1094104" h="1718310">
                  <a:moveTo>
                    <a:pt x="352425" y="1435100"/>
                  </a:moveTo>
                  <a:lnTo>
                    <a:pt x="1093787" y="1718309"/>
                  </a:lnTo>
                </a:path>
                <a:path w="1094104" h="1718310">
                  <a:moveTo>
                    <a:pt x="352425" y="1687829"/>
                  </a:moveTo>
                  <a:lnTo>
                    <a:pt x="1093787" y="14351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2745" y="2597150"/>
              <a:ext cx="6144260" cy="1351915"/>
            </a:xfrm>
            <a:custGeom>
              <a:avLst/>
              <a:gdLst/>
              <a:ahLst/>
              <a:cxnLst/>
              <a:rect l="l" t="t" r="r" b="b"/>
              <a:pathLst>
                <a:path w="6144259" h="1351914">
                  <a:moveTo>
                    <a:pt x="2425382" y="0"/>
                  </a:moveTo>
                  <a:lnTo>
                    <a:pt x="6143942" y="0"/>
                  </a:lnTo>
                  <a:lnTo>
                    <a:pt x="6143942" y="1344612"/>
                  </a:lnTo>
                  <a:lnTo>
                    <a:pt x="2425382" y="1344612"/>
                  </a:lnTo>
                  <a:lnTo>
                    <a:pt x="2425382" y="0"/>
                  </a:lnTo>
                </a:path>
                <a:path w="6144259" h="1351914">
                  <a:moveTo>
                    <a:pt x="0" y="687070"/>
                  </a:moveTo>
                  <a:lnTo>
                    <a:pt x="2166302" y="687070"/>
                  </a:lnTo>
                  <a:lnTo>
                    <a:pt x="2166302" y="1351597"/>
                  </a:lnTo>
                  <a:lnTo>
                    <a:pt x="0" y="1351597"/>
                  </a:lnTo>
                  <a:lnTo>
                    <a:pt x="0" y="687070"/>
                  </a:lnTo>
                </a:path>
              </a:pathLst>
            </a:custGeom>
            <a:ln w="15875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6037" y="3328034"/>
              <a:ext cx="187325" cy="22161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5882" y="1642110"/>
              <a:ext cx="221297" cy="37369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1429365" y="73977"/>
            <a:ext cx="469900" cy="54756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90" dirty="0">
                <a:solidFill>
                  <a:srgbClr val="D8D8D8"/>
                </a:solidFill>
                <a:latin typeface="Calibri"/>
                <a:cs typeface="Calibri"/>
              </a:rPr>
              <a:t>ΑΣΦΑΛΕΣ</a:t>
            </a:r>
            <a:r>
              <a:rPr sz="3500" spc="7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500" spc="155" dirty="0">
                <a:solidFill>
                  <a:srgbClr val="D8D8D8"/>
                </a:solidFill>
                <a:latin typeface="Calibri"/>
                <a:cs typeface="Calibri"/>
              </a:rPr>
              <a:t>ΑΡΧΙΤΕΚΤΟΝΙΚΈΣ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14770" y="2037079"/>
            <a:ext cx="2566035" cy="317500"/>
          </a:xfrm>
          <a:prstGeom prst="rect">
            <a:avLst/>
          </a:prstGeom>
          <a:solidFill>
            <a:srgbClr val="FFFFFF"/>
          </a:solidFill>
          <a:ln w="15875">
            <a:solidFill>
              <a:srgbClr val="CF2D1C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50"/>
              </a:spcBef>
            </a:pPr>
            <a:r>
              <a:rPr sz="800" spc="55" dirty="0">
                <a:latin typeface="Calibri"/>
                <a:cs typeface="Calibri"/>
              </a:rPr>
              <a:t>Κώδικας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προγραμματισμού: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4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καταχωρητών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60039" y="2686050"/>
            <a:ext cx="3491229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375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00" b="1" spc="25" dirty="0">
                <a:latin typeface="Calibri"/>
                <a:cs typeface="Calibri"/>
              </a:rPr>
              <a:t>Αναγνωριστικό</a:t>
            </a:r>
            <a:r>
              <a:rPr sz="800" b="1" spc="-5" dirty="0">
                <a:latin typeface="Calibri"/>
                <a:cs typeface="Calibri"/>
              </a:rPr>
              <a:t> </a:t>
            </a:r>
            <a:r>
              <a:rPr sz="800" b="1" spc="25" dirty="0">
                <a:latin typeface="Calibri"/>
                <a:cs typeface="Calibri"/>
              </a:rPr>
              <a:t>συναλλαγής: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spc="20" dirty="0">
                <a:latin typeface="Calibri"/>
                <a:cs typeface="Calibri"/>
              </a:rPr>
              <a:t>για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το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συγχρονισμό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συσκευών</a:t>
            </a:r>
            <a:endParaRPr sz="8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305"/>
              </a:spcBef>
              <a:buSzPct val="1375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00" b="1" spc="25" dirty="0">
                <a:latin typeface="Calibri"/>
                <a:cs typeface="Calibri"/>
              </a:rPr>
              <a:t>Αναγνωριστικό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25" dirty="0">
                <a:latin typeface="Calibri"/>
                <a:cs typeface="Calibri"/>
              </a:rPr>
              <a:t>πρωτοκόλλου: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spc="15" dirty="0">
                <a:latin typeface="Calibri"/>
                <a:cs typeface="Calibri"/>
              </a:rPr>
              <a:t>0)</a:t>
            </a:r>
            <a:endParaRPr sz="8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90"/>
              </a:spcBef>
              <a:buSzPct val="1375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00" b="1" spc="45" dirty="0">
                <a:latin typeface="Calibri"/>
                <a:cs typeface="Calibri"/>
              </a:rPr>
              <a:t>Πεδίο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45" dirty="0">
                <a:latin typeface="Calibri"/>
                <a:cs typeface="Calibri"/>
              </a:rPr>
              <a:t>"Μήκος":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υποδεικνύει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το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μήκος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του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πακέτου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λογισμικού</a:t>
            </a:r>
            <a:endParaRPr sz="800" dirty="0">
              <a:latin typeface="Calibri"/>
              <a:cs typeface="Calibri"/>
            </a:endParaRPr>
          </a:p>
          <a:p>
            <a:pPr marL="298450" marR="5080" indent="-285750">
              <a:lnSpc>
                <a:spcPts val="950"/>
              </a:lnSpc>
              <a:spcBef>
                <a:spcPts val="330"/>
              </a:spcBef>
              <a:buSzPct val="1375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00" b="1" spc="35" dirty="0">
                <a:latin typeface="Calibri"/>
                <a:cs typeface="Calibri"/>
              </a:rPr>
              <a:t>Αναγνωριστικό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spc="35" dirty="0">
                <a:latin typeface="Calibri"/>
                <a:cs typeface="Calibri"/>
              </a:rPr>
              <a:t>μονάδας: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η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διεύθυνση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του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-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αν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τιμή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είναι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0,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σημαίνει </a:t>
            </a:r>
            <a:r>
              <a:rPr sz="800" spc="-16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μετάδοση.</a:t>
            </a:r>
            <a:endParaRPr sz="800" dirty="0">
              <a:latin typeface="Calibri"/>
              <a:cs typeface="Calibri"/>
            </a:endParaRPr>
          </a:p>
          <a:p>
            <a:pPr marL="298450" marR="28575" indent="-285750">
              <a:lnSpc>
                <a:spcPts val="1180"/>
              </a:lnSpc>
              <a:spcBef>
                <a:spcPts val="15"/>
              </a:spcBef>
              <a:buSzPct val="1375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00" b="1" spc="60" dirty="0">
                <a:latin typeface="Calibri"/>
                <a:cs typeface="Calibri"/>
              </a:rPr>
              <a:t>Κώδικας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προγραμματισμού: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)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ανάγνωση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και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εγγραφή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δεδομένων </a:t>
            </a:r>
            <a:r>
              <a:rPr sz="800" spc="-17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από/προς</a:t>
            </a:r>
            <a:endParaRPr sz="800" dirty="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254"/>
              </a:spcBef>
            </a:pPr>
            <a:r>
              <a:rPr sz="800" spc="45" dirty="0">
                <a:latin typeface="Calibri"/>
                <a:cs typeface="Calibri"/>
              </a:rPr>
              <a:t>έναν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ελεγκτή,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IIS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(Internet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Information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Services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-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Web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Server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της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45789" y="3912234"/>
            <a:ext cx="30664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0" dirty="0">
                <a:latin typeface="Calibri"/>
                <a:cs typeface="Calibri"/>
              </a:rPr>
              <a:t>Microsoft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για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Windows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Server)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να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παρέχει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διάγνωση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και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20" dirty="0">
                <a:latin typeface="Calibri"/>
                <a:cs typeface="Calibri"/>
              </a:rPr>
              <a:t>iii)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άλλα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09815" y="2661920"/>
            <a:ext cx="15494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15" dirty="0">
                <a:latin typeface="Calibri"/>
                <a:cs typeface="Calibri"/>
              </a:rPr>
              <a:t>A</a:t>
            </a:r>
            <a:r>
              <a:rPr sz="500" spc="20" dirty="0">
                <a:latin typeface="Calibri"/>
                <a:cs typeface="Calibri"/>
              </a:rPr>
              <a:t>D</a:t>
            </a:r>
            <a:r>
              <a:rPr sz="500" spc="45" dirty="0">
                <a:latin typeface="Calibri"/>
                <a:cs typeface="Calibri"/>
              </a:rPr>
              <a:t>U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76540" y="2661920"/>
            <a:ext cx="63563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40" dirty="0">
                <a:latin typeface="Calibri"/>
                <a:cs typeface="Calibri"/>
              </a:rPr>
              <a:t>Μονάδα</a:t>
            </a:r>
            <a:r>
              <a:rPr sz="500" spc="-2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δεδομένων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09815" y="2803525"/>
            <a:ext cx="50609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5" dirty="0">
                <a:latin typeface="Calibri"/>
                <a:cs typeface="Calibri"/>
              </a:rPr>
              <a:t>εφαρμογής</a:t>
            </a:r>
            <a:r>
              <a:rPr sz="500" spc="-30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PDU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98180" y="2803525"/>
            <a:ext cx="28067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45" dirty="0">
                <a:latin typeface="Calibri"/>
                <a:cs typeface="Calibri"/>
              </a:rPr>
              <a:t>Μο</a:t>
            </a:r>
            <a:r>
              <a:rPr sz="500" spc="30" dirty="0">
                <a:latin typeface="Calibri"/>
                <a:cs typeface="Calibri"/>
              </a:rPr>
              <a:t>ν</a:t>
            </a:r>
            <a:r>
              <a:rPr sz="500" spc="40" dirty="0">
                <a:latin typeface="Calibri"/>
                <a:cs typeface="Calibri"/>
              </a:rPr>
              <a:t>ά</a:t>
            </a:r>
            <a:r>
              <a:rPr sz="500" spc="30" dirty="0">
                <a:latin typeface="Calibri"/>
                <a:cs typeface="Calibri"/>
              </a:rPr>
              <a:t>δ</a:t>
            </a:r>
            <a:r>
              <a:rPr sz="500" spc="40" dirty="0">
                <a:latin typeface="Calibri"/>
                <a:cs typeface="Calibri"/>
              </a:rPr>
              <a:t>α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409815" y="2945129"/>
            <a:ext cx="79311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5" dirty="0">
                <a:latin typeface="Calibri"/>
                <a:cs typeface="Calibri"/>
              </a:rPr>
              <a:t>δεδομένων</a:t>
            </a:r>
            <a:r>
              <a:rPr sz="500" spc="-2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πρωτοκόλλου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963275" y="3335972"/>
            <a:ext cx="1156970" cy="2101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85"/>
              </a:spcBef>
            </a:pP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IPS</a:t>
            </a:r>
            <a:r>
              <a:rPr sz="600" b="1" spc="-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(Intrusion</a:t>
            </a:r>
            <a:r>
              <a:rPr sz="600" b="1" spc="-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Prevention</a:t>
            </a:r>
            <a:r>
              <a:rPr sz="600" b="1" spc="-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System</a:t>
            </a:r>
            <a:r>
              <a:rPr sz="600" b="1" spc="-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600" b="1" spc="5" dirty="0">
                <a:solidFill>
                  <a:srgbClr val="BF0000"/>
                </a:solidFill>
                <a:latin typeface="Calibri"/>
                <a:cs typeface="Calibri"/>
              </a:rPr>
              <a:t>- </a:t>
            </a:r>
            <a:r>
              <a:rPr sz="600" b="1" spc="-1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Σύστημα</a:t>
            </a:r>
            <a:r>
              <a:rPr sz="600" b="1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πρόληψης </a:t>
            </a:r>
            <a:r>
              <a:rPr sz="600" b="1" dirty="0">
                <a:solidFill>
                  <a:srgbClr val="BF0000"/>
                </a:solidFill>
                <a:latin typeface="Calibri"/>
                <a:cs typeface="Calibri"/>
              </a:rPr>
              <a:t>εισβολών)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5909" y="4485640"/>
            <a:ext cx="1050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6666"/>
              <a:buFont typeface="Arial"/>
              <a:buChar char="•"/>
              <a:tabLst>
                <a:tab pos="173355" algn="l"/>
              </a:tabLst>
            </a:pPr>
            <a:r>
              <a:rPr sz="1200" b="1" spc="145" dirty="0">
                <a:latin typeface="Calibri"/>
                <a:cs typeface="Calibri"/>
              </a:rPr>
              <a:t>M</a:t>
            </a:r>
            <a:r>
              <a:rPr sz="1200" b="1" spc="80" dirty="0">
                <a:latin typeface="Calibri"/>
                <a:cs typeface="Calibri"/>
              </a:rPr>
              <a:t>od</a:t>
            </a:r>
            <a:r>
              <a:rPr sz="1200" b="1" spc="85" dirty="0">
                <a:latin typeface="Calibri"/>
                <a:cs typeface="Calibri"/>
              </a:rPr>
              <a:t>b</a:t>
            </a:r>
            <a:r>
              <a:rPr sz="1200" b="1" spc="80" dirty="0">
                <a:latin typeface="Calibri"/>
                <a:cs typeface="Calibri"/>
              </a:rPr>
              <a:t>u</a:t>
            </a:r>
            <a:r>
              <a:rPr sz="1200" b="1" spc="60" dirty="0">
                <a:latin typeface="Calibri"/>
                <a:cs typeface="Calibri"/>
              </a:rPr>
              <a:t>s</a:t>
            </a:r>
            <a:r>
              <a:rPr sz="1200" b="1" spc="75" dirty="0">
                <a:latin typeface="Calibri"/>
                <a:cs typeface="Calibri"/>
              </a:rPr>
              <a:t>T</a:t>
            </a:r>
            <a:r>
              <a:rPr sz="1200" b="1" spc="85" dirty="0">
                <a:latin typeface="Calibri"/>
                <a:cs typeface="Calibri"/>
              </a:rPr>
              <a:t>C</a:t>
            </a:r>
            <a:r>
              <a:rPr sz="1200" b="1" spc="95" dirty="0">
                <a:latin typeface="Calibri"/>
                <a:cs typeface="Calibri"/>
              </a:rPr>
              <a:t>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7205" y="4785042"/>
            <a:ext cx="5984875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94945" marR="5080" indent="-182880">
              <a:lnSpc>
                <a:spcPct val="101600"/>
              </a:lnSpc>
              <a:spcBef>
                <a:spcPts val="80"/>
              </a:spcBef>
              <a:buSzPct val="133333"/>
              <a:buFont typeface="Arial"/>
              <a:buChar char="•"/>
              <a:tabLst>
                <a:tab pos="194945" algn="l"/>
                <a:tab pos="195580" algn="l"/>
              </a:tabLst>
            </a:pPr>
            <a:r>
              <a:rPr sz="900" spc="65" dirty="0">
                <a:latin typeface="Calibri"/>
                <a:cs typeface="Calibri"/>
              </a:rPr>
              <a:t>1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master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μπορεί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να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συνδεθεί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247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slaves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μοναδικά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IDS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(Intrusion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Detection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System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-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Σύστημα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ανίχνευσης 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εισβολών)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7205" y="5168265"/>
            <a:ext cx="6036945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94945" marR="5080" indent="-182880">
              <a:lnSpc>
                <a:spcPct val="101600"/>
              </a:lnSpc>
              <a:spcBef>
                <a:spcPts val="80"/>
              </a:spcBef>
              <a:buSzPct val="133333"/>
              <a:buFont typeface="Arial"/>
              <a:buChar char="•"/>
              <a:tabLst>
                <a:tab pos="194945" algn="l"/>
                <a:tab pos="195580" algn="l"/>
              </a:tabLst>
            </a:pPr>
            <a:r>
              <a:rPr sz="900" spc="80" dirty="0">
                <a:latin typeface="Calibri"/>
                <a:cs typeface="Calibri"/>
              </a:rPr>
              <a:t>Οι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clients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(σύστημα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ή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πρόγραμμα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που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επικοινωνεί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με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server)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και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οι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εξυπηρετητές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ακούν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και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λαμβάνουν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δεδομένα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μέσω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της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θύρας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502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7205" y="5560377"/>
            <a:ext cx="5917565" cy="956944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94945" marR="5080" indent="-182880">
              <a:lnSpc>
                <a:spcPts val="1040"/>
              </a:lnSpc>
              <a:spcBef>
                <a:spcPts val="165"/>
              </a:spcBef>
              <a:buSzPct val="133333"/>
              <a:buFont typeface="Arial"/>
              <a:buChar char="•"/>
              <a:tabLst>
                <a:tab pos="194945" algn="l"/>
                <a:tab pos="195580" algn="l"/>
              </a:tabLst>
            </a:pPr>
            <a:r>
              <a:rPr sz="900" spc="65" dirty="0">
                <a:latin typeface="Calibri"/>
                <a:cs typeface="Calibri"/>
              </a:rPr>
              <a:t>Τα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πακέτα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δεδομένων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Modbus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RTU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αποτελούνται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από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256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bytes: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1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διεύθυνση,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1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κώδικα </a:t>
            </a:r>
            <a:r>
              <a:rPr sz="900" spc="-1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προγραμματισμού,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0-252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bytes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δεδομένα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και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2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bytes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endParaRPr sz="900">
              <a:latin typeface="Calibri"/>
              <a:cs typeface="Calibri"/>
            </a:endParaRPr>
          </a:p>
          <a:p>
            <a:pPr marL="194945" marR="55880" indent="-182880">
              <a:lnSpc>
                <a:spcPct val="101600"/>
              </a:lnSpc>
              <a:spcBef>
                <a:spcPts val="795"/>
              </a:spcBef>
              <a:buSzPct val="133333"/>
              <a:buFont typeface="Arial"/>
              <a:buChar char="•"/>
              <a:tabLst>
                <a:tab pos="194945" algn="l"/>
                <a:tab pos="195580" algn="l"/>
              </a:tabLst>
            </a:pPr>
            <a:r>
              <a:rPr sz="900" spc="60" dirty="0">
                <a:latin typeface="Calibri"/>
                <a:cs typeface="Calibri"/>
              </a:rPr>
              <a:t>Ωστόσο,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ADU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ModbusTCP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προσθέτει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πρωτόκολλο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MBAP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(Modbus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Application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Protocol)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7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bytes: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1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byte </a:t>
            </a:r>
            <a:r>
              <a:rPr sz="900" spc="60" dirty="0">
                <a:latin typeface="Calibri"/>
                <a:cs typeface="Calibri"/>
              </a:rPr>
              <a:t>το αναγνωριστικό συναλλαγής, </a:t>
            </a:r>
            <a:r>
              <a:rPr sz="900" spc="65" dirty="0">
                <a:latin typeface="Calibri"/>
                <a:cs typeface="Calibri"/>
              </a:rPr>
              <a:t>2 </a:t>
            </a:r>
            <a:r>
              <a:rPr sz="900" spc="55" dirty="0">
                <a:latin typeface="Calibri"/>
                <a:cs typeface="Calibri"/>
              </a:rPr>
              <a:t>bytes για </a:t>
            </a:r>
            <a:r>
              <a:rPr sz="900" spc="60" dirty="0">
                <a:latin typeface="Calibri"/>
                <a:cs typeface="Calibri"/>
              </a:rPr>
              <a:t>το αναγνωριστικό πρωτοκόλλου, </a:t>
            </a:r>
            <a:r>
              <a:rPr sz="900" spc="65" dirty="0">
                <a:latin typeface="Calibri"/>
                <a:cs typeface="Calibri"/>
              </a:rPr>
              <a:t>2 </a:t>
            </a:r>
            <a:r>
              <a:rPr sz="900" spc="55" dirty="0">
                <a:latin typeface="Calibri"/>
                <a:cs typeface="Calibri"/>
              </a:rPr>
              <a:t>bytes για </a:t>
            </a:r>
            <a:r>
              <a:rPr sz="900" spc="60" dirty="0">
                <a:latin typeface="Calibri"/>
                <a:cs typeface="Calibri"/>
              </a:rPr>
              <a:t>το πεδίο </a:t>
            </a:r>
            <a:r>
              <a:rPr sz="900" spc="65" dirty="0">
                <a:latin typeface="Calibri"/>
                <a:cs typeface="Calibri"/>
              </a:rPr>
              <a:t> μήκους </a:t>
            </a:r>
            <a:r>
              <a:rPr sz="900" spc="55" dirty="0">
                <a:latin typeface="Calibri"/>
                <a:cs typeface="Calibri"/>
              </a:rPr>
              <a:t>και </a:t>
            </a:r>
            <a:r>
              <a:rPr sz="900" spc="65" dirty="0">
                <a:latin typeface="Calibri"/>
                <a:cs typeface="Calibri"/>
              </a:rPr>
              <a:t>1 </a:t>
            </a:r>
            <a:r>
              <a:rPr sz="900" spc="55" dirty="0">
                <a:latin typeface="Calibri"/>
                <a:cs typeface="Calibri"/>
              </a:rPr>
              <a:t>byte για </a:t>
            </a:r>
            <a:r>
              <a:rPr sz="900" spc="60" dirty="0">
                <a:latin typeface="Calibri"/>
                <a:cs typeface="Calibri"/>
              </a:rPr>
              <a:t>τη διεύθυνση </a:t>
            </a:r>
            <a:r>
              <a:rPr sz="900" spc="50" dirty="0">
                <a:latin typeface="Calibri"/>
                <a:cs typeface="Calibri"/>
              </a:rPr>
              <a:t>(το </a:t>
            </a:r>
            <a:r>
              <a:rPr sz="900" spc="60" dirty="0">
                <a:latin typeface="Calibri"/>
                <a:cs typeface="Calibri"/>
              </a:rPr>
              <a:t>αναγνωριστικό </a:t>
            </a:r>
            <a:r>
              <a:rPr sz="900" spc="65" dirty="0">
                <a:latin typeface="Calibri"/>
                <a:cs typeface="Calibri"/>
              </a:rPr>
              <a:t>μονάδας == </a:t>
            </a:r>
            <a:r>
              <a:rPr sz="900" spc="60" dirty="0">
                <a:latin typeface="Calibri"/>
                <a:cs typeface="Calibri"/>
              </a:rPr>
              <a:t>διεύθυνση </a:t>
            </a:r>
            <a:r>
              <a:rPr sz="900" spc="65" dirty="0">
                <a:latin typeface="Calibri"/>
                <a:cs typeface="Calibri"/>
              </a:rPr>
              <a:t>1 </a:t>
            </a:r>
            <a:r>
              <a:rPr sz="900" spc="55" dirty="0">
                <a:latin typeface="Calibri"/>
                <a:cs typeface="Calibri"/>
              </a:rPr>
              <a:t>byte </a:t>
            </a:r>
            <a:r>
              <a:rPr sz="900" spc="60" dirty="0">
                <a:latin typeface="Calibri"/>
                <a:cs typeface="Calibri"/>
              </a:rPr>
              <a:t>στο </a:t>
            </a:r>
            <a:r>
              <a:rPr sz="900" spc="75" dirty="0">
                <a:latin typeface="Calibri"/>
                <a:cs typeface="Calibri"/>
              </a:rPr>
              <a:t>PDU </a:t>
            </a:r>
            <a:r>
              <a:rPr sz="900" spc="50" dirty="0">
                <a:latin typeface="Calibri"/>
                <a:cs typeface="Calibri"/>
              </a:rPr>
              <a:t>(Protocol 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Data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Unit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-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μονάδα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δεδομένων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σε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επίπεδα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OSI)).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831455" y="4664075"/>
            <a:ext cx="4375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solidFill>
                  <a:srgbClr val="FFFFFF"/>
                </a:solidFill>
                <a:latin typeface="Calibri"/>
                <a:cs typeface="Calibri"/>
              </a:rPr>
              <a:t>TCP/IP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831455" y="4802187"/>
            <a:ext cx="437515" cy="299085"/>
          </a:xfrm>
          <a:custGeom>
            <a:avLst/>
            <a:gdLst/>
            <a:ahLst/>
            <a:cxnLst/>
            <a:rect l="l" t="t" r="r" b="b"/>
            <a:pathLst>
              <a:path w="437515" h="299085">
                <a:moveTo>
                  <a:pt x="437515" y="0"/>
                </a:moveTo>
                <a:lnTo>
                  <a:pt x="0" y="0"/>
                </a:lnTo>
                <a:lnTo>
                  <a:pt x="0" y="299085"/>
                </a:lnTo>
                <a:lnTo>
                  <a:pt x="437515" y="299085"/>
                </a:lnTo>
                <a:lnTo>
                  <a:pt x="437515" y="0"/>
                </a:lnTo>
                <a:close/>
              </a:path>
            </a:pathLst>
          </a:custGeom>
          <a:solidFill>
            <a:srgbClr val="F7D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948930" y="4858067"/>
            <a:ext cx="292100" cy="17907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00">
              <a:latin typeface="Times New Roman"/>
              <a:cs typeface="Times New Roman"/>
            </a:endParaRPr>
          </a:p>
          <a:p>
            <a:pPr marL="15875">
              <a:lnSpc>
                <a:spcPct val="100000"/>
              </a:lnSpc>
            </a:pPr>
            <a:r>
              <a:rPr sz="350" b="1" spc="5" dirty="0">
                <a:latin typeface="Calibri"/>
                <a:cs typeface="Calibri"/>
              </a:rPr>
              <a:t>TCP/IP</a:t>
            </a:r>
            <a:endParaRPr sz="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r>
              <a:rPr sz="350" b="1" spc="20" dirty="0">
                <a:latin typeface="Calibri"/>
                <a:cs typeface="Calibri"/>
              </a:rPr>
              <a:t>ε</a:t>
            </a:r>
            <a:r>
              <a:rPr sz="350" b="1" spc="30" dirty="0">
                <a:latin typeface="Calibri"/>
                <a:cs typeface="Calibri"/>
              </a:rPr>
              <a:t>π</a:t>
            </a:r>
            <a:r>
              <a:rPr sz="350" b="1" spc="10" dirty="0">
                <a:latin typeface="Calibri"/>
                <a:cs typeface="Calibri"/>
              </a:rPr>
              <a:t>ι</a:t>
            </a:r>
            <a:r>
              <a:rPr sz="350" b="1" spc="15" dirty="0">
                <a:latin typeface="Calibri"/>
                <a:cs typeface="Calibri"/>
              </a:rPr>
              <a:t>κ</a:t>
            </a:r>
            <a:r>
              <a:rPr sz="350" b="1" spc="20" dirty="0">
                <a:latin typeface="Calibri"/>
                <a:cs typeface="Calibri"/>
              </a:rPr>
              <a:t>ε</a:t>
            </a:r>
            <a:r>
              <a:rPr sz="350" b="1" spc="35" dirty="0">
                <a:latin typeface="Calibri"/>
                <a:cs typeface="Calibri"/>
              </a:rPr>
              <a:t>φ</a:t>
            </a:r>
            <a:r>
              <a:rPr sz="350" b="1" spc="30" dirty="0">
                <a:latin typeface="Calibri"/>
                <a:cs typeface="Calibri"/>
              </a:rPr>
              <a:t>α</a:t>
            </a:r>
            <a:r>
              <a:rPr sz="350" b="1" spc="20" dirty="0">
                <a:latin typeface="Calibri"/>
                <a:cs typeface="Calibri"/>
              </a:rPr>
              <a:t>λ</a:t>
            </a:r>
            <a:r>
              <a:rPr sz="350" b="1" spc="10" dirty="0">
                <a:latin typeface="Calibri"/>
                <a:cs typeface="Calibri"/>
              </a:rPr>
              <a:t>ί</a:t>
            </a:r>
            <a:r>
              <a:rPr sz="350" b="1" spc="25" dirty="0">
                <a:latin typeface="Calibri"/>
                <a:cs typeface="Calibri"/>
              </a:rPr>
              <a:t>δ</a:t>
            </a:r>
            <a:r>
              <a:rPr sz="350" b="1" spc="40" dirty="0">
                <a:latin typeface="Calibri"/>
                <a:cs typeface="Calibri"/>
              </a:rPr>
              <a:t>α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268969" y="4802187"/>
            <a:ext cx="600710" cy="299085"/>
          </a:xfrm>
          <a:custGeom>
            <a:avLst/>
            <a:gdLst/>
            <a:ahLst/>
            <a:cxnLst/>
            <a:rect l="l" t="t" r="r" b="b"/>
            <a:pathLst>
              <a:path w="600709" h="299085">
                <a:moveTo>
                  <a:pt x="600709" y="0"/>
                </a:moveTo>
                <a:lnTo>
                  <a:pt x="0" y="0"/>
                </a:lnTo>
                <a:lnTo>
                  <a:pt x="0" y="299085"/>
                </a:lnTo>
                <a:lnTo>
                  <a:pt x="600709" y="299085"/>
                </a:lnTo>
                <a:lnTo>
                  <a:pt x="600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8419147" y="4825682"/>
            <a:ext cx="325120" cy="184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" marR="5080" indent="-28575">
              <a:lnSpc>
                <a:spcPct val="100000"/>
              </a:lnSpc>
              <a:spcBef>
                <a:spcPts val="100"/>
              </a:spcBef>
            </a:pPr>
            <a:r>
              <a:rPr sz="350" b="1" spc="15" dirty="0">
                <a:latin typeface="Calibri"/>
                <a:cs typeface="Calibri"/>
              </a:rPr>
              <a:t>Αναγνωρ</a:t>
            </a:r>
            <a:r>
              <a:rPr sz="350" b="1" spc="5" dirty="0">
                <a:latin typeface="Calibri"/>
                <a:cs typeface="Calibri"/>
              </a:rPr>
              <a:t>ιστι</a:t>
            </a:r>
            <a:r>
              <a:rPr sz="350" b="1" spc="10" dirty="0">
                <a:latin typeface="Calibri"/>
                <a:cs typeface="Calibri"/>
              </a:rPr>
              <a:t>κό  </a:t>
            </a:r>
            <a:r>
              <a:rPr sz="350" b="1" spc="5" dirty="0">
                <a:latin typeface="Calibri"/>
                <a:cs typeface="Calibri"/>
              </a:rPr>
              <a:t>συναλλαγής </a:t>
            </a:r>
            <a:r>
              <a:rPr sz="350" b="1" spc="10" dirty="0">
                <a:latin typeface="Calibri"/>
                <a:cs typeface="Calibri"/>
              </a:rPr>
              <a:t> </a:t>
            </a:r>
            <a:r>
              <a:rPr sz="350" b="1" dirty="0">
                <a:latin typeface="Calibri"/>
                <a:cs typeface="Calibri"/>
              </a:rPr>
              <a:t>οκτάδες-byte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869680" y="4802187"/>
            <a:ext cx="518795" cy="299085"/>
          </a:xfrm>
          <a:custGeom>
            <a:avLst/>
            <a:gdLst/>
            <a:ahLst/>
            <a:cxnLst/>
            <a:rect l="l" t="t" r="r" b="b"/>
            <a:pathLst>
              <a:path w="518795" h="299085">
                <a:moveTo>
                  <a:pt x="518795" y="0"/>
                </a:moveTo>
                <a:lnTo>
                  <a:pt x="0" y="0"/>
                </a:lnTo>
                <a:lnTo>
                  <a:pt x="0" y="299085"/>
                </a:lnTo>
                <a:lnTo>
                  <a:pt x="518795" y="299085"/>
                </a:lnTo>
                <a:lnTo>
                  <a:pt x="518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8980169" y="4825682"/>
            <a:ext cx="311150" cy="184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marR="5080" indent="-19685">
              <a:lnSpc>
                <a:spcPct val="100000"/>
              </a:lnSpc>
              <a:spcBef>
                <a:spcPts val="100"/>
              </a:spcBef>
            </a:pPr>
            <a:r>
              <a:rPr sz="350" b="1" spc="5" dirty="0">
                <a:latin typeface="Calibri"/>
                <a:cs typeface="Calibri"/>
              </a:rPr>
              <a:t>Αναγνωρ</a:t>
            </a:r>
            <a:r>
              <a:rPr sz="350" b="1" dirty="0">
                <a:latin typeface="Calibri"/>
                <a:cs typeface="Calibri"/>
              </a:rPr>
              <a:t>ιστικ</a:t>
            </a:r>
            <a:r>
              <a:rPr sz="350" b="1" spc="5" dirty="0">
                <a:latin typeface="Calibri"/>
                <a:cs typeface="Calibri"/>
              </a:rPr>
              <a:t>ό  </a:t>
            </a:r>
            <a:r>
              <a:rPr sz="350" b="1" spc="-5" dirty="0">
                <a:latin typeface="Calibri"/>
                <a:cs typeface="Calibri"/>
              </a:rPr>
              <a:t>πρωτοκόλλου </a:t>
            </a:r>
            <a:r>
              <a:rPr sz="350" b="1" dirty="0">
                <a:latin typeface="Calibri"/>
                <a:cs typeface="Calibri"/>
              </a:rPr>
              <a:t> </a:t>
            </a:r>
            <a:r>
              <a:rPr sz="350" b="1" spc="5" dirty="0">
                <a:latin typeface="Calibri"/>
                <a:cs typeface="Calibri"/>
              </a:rPr>
              <a:t>οκτάδες-byte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388475" y="4802187"/>
            <a:ext cx="446405" cy="299085"/>
          </a:xfrm>
          <a:custGeom>
            <a:avLst/>
            <a:gdLst/>
            <a:ahLst/>
            <a:cxnLst/>
            <a:rect l="l" t="t" r="r" b="b"/>
            <a:pathLst>
              <a:path w="446404" h="299085">
                <a:moveTo>
                  <a:pt x="446404" y="0"/>
                </a:moveTo>
                <a:lnTo>
                  <a:pt x="0" y="0"/>
                </a:lnTo>
                <a:lnTo>
                  <a:pt x="0" y="299085"/>
                </a:lnTo>
                <a:lnTo>
                  <a:pt x="446404" y="299085"/>
                </a:lnTo>
                <a:lnTo>
                  <a:pt x="4464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9522459" y="4825682"/>
            <a:ext cx="184785" cy="238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350" b="1" spc="10" dirty="0">
                <a:latin typeface="Calibri"/>
                <a:cs typeface="Calibri"/>
              </a:rPr>
              <a:t>Πεδίο </a:t>
            </a:r>
            <a:r>
              <a:rPr sz="350" b="1" spc="15" dirty="0">
                <a:latin typeface="Calibri"/>
                <a:cs typeface="Calibri"/>
              </a:rPr>
              <a:t> </a:t>
            </a:r>
            <a:r>
              <a:rPr sz="350" b="1" spc="5" dirty="0">
                <a:latin typeface="Calibri"/>
                <a:cs typeface="Calibri"/>
              </a:rPr>
              <a:t>μήκους </a:t>
            </a:r>
            <a:r>
              <a:rPr sz="350" b="1" spc="10" dirty="0">
                <a:latin typeface="Calibri"/>
                <a:cs typeface="Calibri"/>
              </a:rPr>
              <a:t> </a:t>
            </a:r>
            <a:r>
              <a:rPr sz="350" b="1" dirty="0">
                <a:latin typeface="Calibri"/>
                <a:cs typeface="Calibri"/>
              </a:rPr>
              <a:t>οκ</a:t>
            </a:r>
            <a:r>
              <a:rPr sz="350" b="1" spc="-5" dirty="0">
                <a:latin typeface="Calibri"/>
                <a:cs typeface="Calibri"/>
              </a:rPr>
              <a:t>τ</a:t>
            </a:r>
            <a:r>
              <a:rPr sz="350" b="1" spc="5" dirty="0">
                <a:latin typeface="Calibri"/>
                <a:cs typeface="Calibri"/>
              </a:rPr>
              <a:t>ά</a:t>
            </a:r>
            <a:r>
              <a:rPr sz="350" b="1" dirty="0">
                <a:latin typeface="Calibri"/>
                <a:cs typeface="Calibri"/>
              </a:rPr>
              <a:t>δε</a:t>
            </a:r>
            <a:r>
              <a:rPr sz="350" b="1" spc="-5" dirty="0">
                <a:latin typeface="Calibri"/>
                <a:cs typeface="Calibri"/>
              </a:rPr>
              <a:t>ς</a:t>
            </a:r>
            <a:r>
              <a:rPr sz="350" b="1" spc="5" dirty="0">
                <a:latin typeface="Calibri"/>
                <a:cs typeface="Calibri"/>
              </a:rPr>
              <a:t>-  byte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9834880" y="4802187"/>
            <a:ext cx="711835" cy="299085"/>
          </a:xfrm>
          <a:custGeom>
            <a:avLst/>
            <a:gdLst/>
            <a:ahLst/>
            <a:cxnLst/>
            <a:rect l="l" t="t" r="r" b="b"/>
            <a:pathLst>
              <a:path w="711834" h="299085">
                <a:moveTo>
                  <a:pt x="711835" y="0"/>
                </a:moveTo>
                <a:lnTo>
                  <a:pt x="0" y="0"/>
                </a:lnTo>
                <a:lnTo>
                  <a:pt x="0" y="299085"/>
                </a:lnTo>
                <a:lnTo>
                  <a:pt x="711835" y="299085"/>
                </a:lnTo>
                <a:lnTo>
                  <a:pt x="711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9965055" y="4849812"/>
            <a:ext cx="523875" cy="160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indent="84455">
              <a:lnSpc>
                <a:spcPts val="520"/>
              </a:lnSpc>
              <a:spcBef>
                <a:spcPts val="135"/>
              </a:spcBef>
            </a:pPr>
            <a:r>
              <a:rPr sz="450" b="1" spc="5" dirty="0">
                <a:latin typeface="Calibri"/>
                <a:cs typeface="Calibri"/>
              </a:rPr>
              <a:t>AD</a:t>
            </a:r>
            <a:r>
              <a:rPr sz="450" b="1" spc="15" dirty="0">
                <a:latin typeface="Calibri"/>
                <a:cs typeface="Calibri"/>
              </a:rPr>
              <a:t>U</a:t>
            </a:r>
            <a:r>
              <a:rPr sz="450" b="1" spc="5" dirty="0">
                <a:latin typeface="Calibri"/>
                <a:cs typeface="Calibri"/>
              </a:rPr>
              <a:t> γι</a:t>
            </a:r>
            <a:r>
              <a:rPr sz="450" b="1" spc="10" dirty="0">
                <a:latin typeface="Calibri"/>
                <a:cs typeface="Calibri"/>
              </a:rPr>
              <a:t>α</a:t>
            </a:r>
            <a:r>
              <a:rPr sz="450" b="1" dirty="0">
                <a:latin typeface="Calibri"/>
                <a:cs typeface="Calibri"/>
              </a:rPr>
              <a:t> </a:t>
            </a:r>
            <a:r>
              <a:rPr sz="450" b="1" spc="15" dirty="0">
                <a:latin typeface="Calibri"/>
                <a:cs typeface="Calibri"/>
              </a:rPr>
              <a:t>M</a:t>
            </a:r>
            <a:r>
              <a:rPr sz="450" b="1" spc="10" dirty="0">
                <a:latin typeface="Calibri"/>
                <a:cs typeface="Calibri"/>
              </a:rPr>
              <a:t>od</a:t>
            </a:r>
            <a:r>
              <a:rPr sz="450" b="1" spc="5" dirty="0">
                <a:latin typeface="Calibri"/>
                <a:cs typeface="Calibri"/>
              </a:rPr>
              <a:t>bus  RTU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34834" y="5153659"/>
            <a:ext cx="21913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IPS</a:t>
            </a:r>
            <a:r>
              <a:rPr sz="600" b="1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(Intrusion Prevention System</a:t>
            </a:r>
            <a:r>
              <a:rPr sz="600" b="1" spc="5" dirty="0">
                <a:solidFill>
                  <a:srgbClr val="BF0000"/>
                </a:solidFill>
                <a:latin typeface="Calibri"/>
                <a:cs typeface="Calibri"/>
              </a:rPr>
              <a:t> -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 Σύστημα</a:t>
            </a:r>
            <a:r>
              <a:rPr sz="600" b="1" spc="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600" b="1" spc="10" dirty="0">
                <a:solidFill>
                  <a:srgbClr val="BF0000"/>
                </a:solidFill>
                <a:latin typeface="Calibri"/>
                <a:cs typeface="Calibri"/>
              </a:rPr>
              <a:t>πρόληψης </a:t>
            </a:r>
            <a:r>
              <a:rPr sz="600" b="1" dirty="0">
                <a:solidFill>
                  <a:srgbClr val="BF0000"/>
                </a:solidFill>
                <a:latin typeface="Calibri"/>
                <a:cs typeface="Calibri"/>
              </a:rPr>
              <a:t>εισβολών)</a:t>
            </a:r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429365" y="73977"/>
            <a:ext cx="469900" cy="339597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85" dirty="0">
                <a:solidFill>
                  <a:srgbClr val="D8D8D8"/>
                </a:solidFill>
                <a:latin typeface="Calibri"/>
                <a:cs typeface="Calibri"/>
              </a:rPr>
              <a:t>ΑΣΦΑΛΙΣΜΕΝΕΣ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76060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Ορισμένα</a:t>
            </a:r>
            <a:r>
              <a:rPr spc="210" dirty="0"/>
              <a:t> </a:t>
            </a:r>
            <a:r>
              <a:rPr spc="175" dirty="0"/>
              <a:t>πρωτόκολλα</a:t>
            </a:r>
            <a:r>
              <a:rPr spc="220" dirty="0"/>
              <a:t> </a:t>
            </a:r>
            <a:r>
              <a:rPr spc="140" dirty="0"/>
              <a:t>και</a:t>
            </a:r>
            <a:r>
              <a:rPr spc="225" dirty="0"/>
              <a:t> </a:t>
            </a:r>
            <a:r>
              <a:rPr spc="155" dirty="0"/>
              <a:t>χαρακτηριστικά/χαρακτηριστικά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91515" y="1525587"/>
            <a:ext cx="644715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242570" algn="l"/>
                <a:tab pos="243204" algn="l"/>
              </a:tabLst>
            </a:pPr>
            <a:r>
              <a:rPr sz="1500" spc="100" dirty="0">
                <a:latin typeface="Calibri"/>
                <a:cs typeface="Calibri"/>
              </a:rPr>
              <a:t>Υπάρχει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μια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σχετική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ποικιλία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b="1" spc="114" dirty="0">
                <a:latin typeface="Calibri"/>
                <a:cs typeface="Calibri"/>
              </a:rPr>
              <a:t>πρωτοκόλλων</a:t>
            </a:r>
            <a:r>
              <a:rPr sz="1500" b="1" spc="65" dirty="0">
                <a:latin typeface="Calibri"/>
                <a:cs typeface="Calibri"/>
              </a:rPr>
              <a:t> </a:t>
            </a:r>
            <a:r>
              <a:rPr sz="1500" b="1" spc="110" dirty="0">
                <a:latin typeface="Calibri"/>
                <a:cs typeface="Calibri"/>
              </a:rPr>
              <a:t>επιπέδου</a:t>
            </a:r>
            <a:r>
              <a:rPr sz="1500" b="1" spc="55" dirty="0">
                <a:latin typeface="Calibri"/>
                <a:cs typeface="Calibri"/>
              </a:rPr>
              <a:t> </a:t>
            </a:r>
            <a:r>
              <a:rPr sz="1500" b="1" spc="100" dirty="0">
                <a:latin typeface="Calibri"/>
                <a:cs typeface="Calibri"/>
              </a:rPr>
              <a:t>ελέγχου,</a:t>
            </a:r>
            <a:r>
              <a:rPr sz="1500" b="1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τόσο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ανοικτού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κώδικα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όσο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ιδιοταγών.</a:t>
            </a:r>
            <a:endParaRPr sz="1500">
              <a:latin typeface="Calibri"/>
              <a:cs typeface="Calibri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776605" y="2105977"/>
          <a:ext cx="10669268" cy="39655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5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92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marL="5048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8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Ορισμένα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πρωτόκολλα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091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80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Επικοινωνία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8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Χαρακτηριστικά/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750" b="1" spc="5" dirty="0">
                          <a:latin typeface="Calibri"/>
                          <a:cs typeface="Calibri"/>
                        </a:rPr>
                        <a:t>PROFIBUS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5115">
                        <a:lnSpc>
                          <a:spcPct val="100000"/>
                        </a:lnSpc>
                        <a:spcBef>
                          <a:spcPts val="630"/>
                        </a:spcBef>
                        <a:buSzPct val="133333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750" spc="35" dirty="0">
                          <a:latin typeface="Calibri"/>
                          <a:cs typeface="Calibri"/>
                        </a:rPr>
                        <a:t>Master/slave</a:t>
                      </a:r>
                      <a:endParaRPr sz="750">
                        <a:latin typeface="Calibri"/>
                        <a:cs typeface="Calibri"/>
                      </a:endParaRPr>
                    </a:p>
                    <a:p>
                      <a:pPr marL="382905" marR="170815" indent="-285115">
                        <a:lnSpc>
                          <a:spcPct val="134400"/>
                        </a:lnSpc>
                        <a:buSzPct val="133333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750" spc="45" dirty="0">
                          <a:latin typeface="Calibri"/>
                          <a:cs typeface="Calibri"/>
                        </a:rPr>
                        <a:t>Επικοινωνίες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διακριτικό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πολυσημειακά </a:t>
                      </a:r>
                      <a:r>
                        <a:rPr sz="75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λεωφορεία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68605" marR="1905" indent="-171450">
                        <a:lnSpc>
                          <a:spcPct val="102600"/>
                        </a:lnSpc>
                        <a:spcBef>
                          <a:spcPts val="610"/>
                        </a:spcBef>
                        <a:buSzPct val="133333"/>
                        <a:buFont typeface="Arial"/>
                        <a:buChar char="•"/>
                        <a:tabLst>
                          <a:tab pos="268605" algn="l"/>
                        </a:tabLst>
                      </a:pPr>
                      <a:r>
                        <a:rPr sz="750" spc="50" dirty="0">
                          <a:latin typeface="Calibri"/>
                          <a:cs typeface="Calibri"/>
                        </a:rPr>
                        <a:t>Προσφέρει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πολλαπλές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υπηρεσίες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ελέγχου: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PROFIsafe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ολοκληρωμένους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μηχανισμούς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ακεραιότητας</a:t>
                      </a:r>
                      <a:r>
                        <a:rPr sz="7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όπως </a:t>
                      </a:r>
                      <a:r>
                        <a:rPr sz="7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υποστήριξη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λειτουργικής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ασφάλειας,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PROFIdrive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διαδραστική</a:t>
                      </a:r>
                      <a:r>
                        <a:rPr sz="75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αλληλεπίδραση</a:t>
                      </a:r>
                      <a:r>
                        <a:rPr sz="75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75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60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75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την</a:t>
                      </a:r>
                      <a:r>
                        <a:rPr sz="75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τοποθεσία</a:t>
                      </a:r>
                      <a:r>
                        <a:rPr sz="75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75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τα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συστήματα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39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750" b="1" spc="5" dirty="0">
                          <a:latin typeface="Calibri"/>
                          <a:cs typeface="Calibri"/>
                        </a:rPr>
                        <a:t>PROFINET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5115">
                        <a:lnSpc>
                          <a:spcPct val="100000"/>
                        </a:lnSpc>
                        <a:spcBef>
                          <a:spcPts val="600"/>
                        </a:spcBef>
                        <a:buSzPct val="133333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750" spc="45" dirty="0">
                          <a:latin typeface="Calibri"/>
                          <a:cs typeface="Calibri"/>
                        </a:rPr>
                        <a:t>Λειτουργεί</a:t>
                      </a:r>
                      <a:r>
                        <a:rPr sz="7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μέσω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Έθερνετ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0" dirty="0">
                          <a:latin typeface="Calibri"/>
                          <a:cs typeface="Calibri"/>
                        </a:rPr>
                        <a:t>TCP/IP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2905" marR="551180" indent="-285750">
                        <a:lnSpc>
                          <a:spcPct val="100000"/>
                        </a:lnSpc>
                        <a:spcBef>
                          <a:spcPts val="600"/>
                        </a:spcBef>
                        <a:buSzPct val="133333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750" spc="50" dirty="0">
                          <a:latin typeface="Calibri"/>
                          <a:cs typeface="Calibri"/>
                        </a:rPr>
                        <a:t>Προσφέρει πολλαπλές υπηρεσίες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ελέγχου: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διαγνωστικές υπηρεσίες: διάγνωση, ειδοποίηση,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διάρθρωση, </a:t>
                      </a:r>
                      <a:r>
                        <a:rPr sz="75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συντήρηση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συγχρονισμός.</a:t>
                      </a:r>
                      <a:endParaRPr sz="750">
                        <a:latin typeface="Calibri"/>
                        <a:cs typeface="Calibri"/>
                      </a:endParaRPr>
                    </a:p>
                    <a:p>
                      <a:pPr marL="382905" marR="490220" indent="-285750">
                        <a:lnSpc>
                          <a:spcPct val="100000"/>
                        </a:lnSpc>
                        <a:spcBef>
                          <a:spcPts val="215"/>
                        </a:spcBef>
                        <a:buSzPct val="133333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750" spc="45" dirty="0">
                          <a:latin typeface="Calibri"/>
                          <a:cs typeface="Calibri"/>
                        </a:rPr>
                        <a:t>Επεκτείνει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τα</a:t>
                      </a:r>
                      <a:r>
                        <a:rPr sz="7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προφίλ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PROFIBUS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7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προσθέσει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επιπλέον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λειτουργικότητα,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ώστε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ένα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δίκτυο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PROFINET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να </a:t>
                      </a:r>
                      <a:r>
                        <a:rPr sz="75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μπορεί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7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ελέγχει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ένα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5" dirty="0">
                          <a:latin typeface="Calibri"/>
                          <a:cs typeface="Calibri"/>
                        </a:rPr>
                        <a:t>δίκτυο</a:t>
                      </a:r>
                      <a:r>
                        <a:rPr sz="7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PROFIBUS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80" dirty="0">
                          <a:latin typeface="Calibri"/>
                          <a:cs typeface="Calibri"/>
                        </a:rPr>
                        <a:t>μέσω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διεπαφών</a:t>
                      </a:r>
                      <a:r>
                        <a:rPr sz="7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PROFINET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5" dirty="0">
                          <a:latin typeface="Calibri"/>
                          <a:cs typeface="Calibri"/>
                        </a:rPr>
                        <a:t>IO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39">
                <a:tc>
                  <a:txBody>
                    <a:bodyPr/>
                    <a:lstStyle/>
                    <a:p>
                      <a:pPr marL="97155" marR="222250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750" b="1" spc="60" dirty="0">
                          <a:latin typeface="Calibri"/>
                          <a:cs typeface="Calibri"/>
                        </a:rPr>
                        <a:t>OPC-UA</a:t>
                      </a:r>
                      <a:r>
                        <a:rPr sz="7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(Ενοποιημένη</a:t>
                      </a:r>
                      <a:r>
                        <a:rPr sz="7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40" dirty="0">
                          <a:latin typeface="Calibri"/>
                          <a:cs typeface="Calibri"/>
                        </a:rPr>
                        <a:t>αρχιτεκτονική </a:t>
                      </a:r>
                      <a:r>
                        <a:rPr sz="750" b="1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OPC)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488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3540" marR="584200" indent="-285750">
                        <a:lnSpc>
                          <a:spcPct val="100000"/>
                        </a:lnSpc>
                        <a:spcBef>
                          <a:spcPts val="600"/>
                        </a:spcBef>
                        <a:buSzPct val="133333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750" spc="65" dirty="0">
                          <a:latin typeface="Calibri"/>
                          <a:cs typeface="Calibri"/>
                        </a:rPr>
                        <a:t>Επικοινωνία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7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αντικείμενο,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όπου </a:t>
                      </a:r>
                      <a:r>
                        <a:rPr sz="75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κάθε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συσκευή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ενσωματώνεται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σε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ένα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αντικείμενο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905" marR="365125" indent="-285750">
                        <a:lnSpc>
                          <a:spcPct val="100000"/>
                        </a:lnSpc>
                        <a:spcBef>
                          <a:spcPts val="600"/>
                        </a:spcBef>
                        <a:buSzPct val="133333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750" spc="45" dirty="0">
                          <a:latin typeface="Calibri"/>
                          <a:cs typeface="Calibri"/>
                        </a:rPr>
                        <a:t>Χρησιμοποιεί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κωδικοποίηση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δεδομένων με βάση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το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XML-RPC (XML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over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HTTP)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και βασίζεται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σε δύο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πρωτόκολλα: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πρωτόκολλο με βάση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το TCP/IP για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απόδοση σε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πραγματικό χρόνο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και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πρωτόκολλο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το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SOAP </a:t>
                      </a:r>
                      <a:r>
                        <a:rPr sz="750" spc="40" dirty="0">
                          <a:latin typeface="Calibri"/>
                          <a:cs typeface="Calibri"/>
                        </a:rPr>
                        <a:t>για </a:t>
                      </a:r>
                      <a:r>
                        <a:rPr sz="75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τη</a:t>
                      </a:r>
                      <a:r>
                        <a:rPr sz="7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διαχείριση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δικτύου</a:t>
                      </a:r>
                      <a:r>
                        <a:rPr sz="7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μέσω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υπηρεσιών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ιστού.</a:t>
                      </a:r>
                      <a:endParaRPr sz="750">
                        <a:latin typeface="Calibri"/>
                        <a:cs typeface="Calibri"/>
                      </a:endParaRPr>
                    </a:p>
                    <a:p>
                      <a:pPr marL="383540" indent="-286385">
                        <a:lnSpc>
                          <a:spcPct val="100000"/>
                        </a:lnSpc>
                        <a:spcBef>
                          <a:spcPts val="259"/>
                        </a:spcBef>
                        <a:buSzPct val="133333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750" spc="70" dirty="0">
                          <a:latin typeface="Calibri"/>
                          <a:cs typeface="Calibri"/>
                        </a:rPr>
                        <a:t>Προσφέρει</a:t>
                      </a:r>
                      <a:r>
                        <a:rPr sz="7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ανακάλυψη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υπηρεσιών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συσκευών,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ανταλλαγή</a:t>
                      </a:r>
                      <a:r>
                        <a:rPr sz="7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δεδομένων,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διαχείριση</a:t>
                      </a:r>
                      <a:r>
                        <a:rPr sz="7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συμβάντων</a:t>
                      </a:r>
                      <a:r>
                        <a:rPr sz="7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και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82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750" b="1" spc="45" dirty="0">
                          <a:latin typeface="Calibri"/>
                          <a:cs typeface="Calibri"/>
                        </a:rPr>
                        <a:t>CIP</a:t>
                      </a:r>
                      <a:r>
                        <a:rPr sz="7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Κοινό</a:t>
                      </a:r>
                      <a:r>
                        <a:rPr sz="7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βιομηχανικό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45" dirty="0">
                          <a:latin typeface="Calibri"/>
                          <a:cs typeface="Calibri"/>
                        </a:rPr>
                        <a:t>πρωτόκολλο)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3540" marR="584200" indent="-285750">
                        <a:lnSpc>
                          <a:spcPct val="100000"/>
                        </a:lnSpc>
                        <a:spcBef>
                          <a:spcPts val="600"/>
                        </a:spcBef>
                        <a:buSzPct val="133333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750" spc="65" dirty="0">
                          <a:latin typeface="Calibri"/>
                          <a:cs typeface="Calibri"/>
                        </a:rPr>
                        <a:t>Επικοινωνία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7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αντικείμενο,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όπου </a:t>
                      </a:r>
                      <a:r>
                        <a:rPr sz="75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κάθε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συσκευή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ενσωματώνεται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σε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ένα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αντικείμενο</a:t>
                      </a:r>
                      <a:endParaRPr sz="750">
                        <a:latin typeface="Calibri"/>
                        <a:cs typeface="Calibri"/>
                      </a:endParaRPr>
                    </a:p>
                    <a:p>
                      <a:pPr marL="382905" indent="-285115">
                        <a:lnSpc>
                          <a:spcPct val="100000"/>
                        </a:lnSpc>
                        <a:spcBef>
                          <a:spcPts val="254"/>
                        </a:spcBef>
                        <a:buSzPct val="133333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750" spc="20" dirty="0">
                          <a:latin typeface="Calibri"/>
                          <a:cs typeface="Calibri"/>
                        </a:rPr>
                        <a:t>Έθερνετ/IP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2905" marR="285750" indent="-285750">
                        <a:lnSpc>
                          <a:spcPct val="100000"/>
                        </a:lnSpc>
                        <a:spcBef>
                          <a:spcPts val="600"/>
                        </a:spcBef>
                        <a:buSzPct val="133333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750" spc="50" dirty="0">
                          <a:latin typeface="Calibri"/>
                          <a:cs typeface="Calibri"/>
                        </a:rPr>
                        <a:t>Προσφέρει πολλαπλές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υπηρεσίες: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ελέγχου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σε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πραγματικό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χρόνο, λειτουργικό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ασφαλές,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έλεγχο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 εξουσιών/δυνάμεων, συγχρονισμό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και ιεράρχηση,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ταυτοποίηση χρήστη </a:t>
                      </a:r>
                      <a:r>
                        <a:rPr sz="750" b="1" spc="60" dirty="0">
                          <a:latin typeface="Calibri"/>
                          <a:cs typeface="Calibri"/>
                        </a:rPr>
                        <a:t>μέσω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TLS/DTLS σε </a:t>
                      </a:r>
                      <a:r>
                        <a:rPr sz="750" b="1" spc="45" dirty="0">
                          <a:latin typeface="Calibri"/>
                          <a:cs typeface="Calibri"/>
                        </a:rPr>
                        <a:t>Έθερνετ/IPS,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έλεγχο </a:t>
                      </a:r>
                      <a:r>
                        <a:rPr sz="750" b="1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πρόσβασης,</a:t>
                      </a:r>
                      <a:r>
                        <a:rPr sz="7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ακεραιότητα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4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5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εμπιστευτικότητα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45" dirty="0">
                          <a:latin typeface="Calibri"/>
                          <a:cs typeface="Calibri"/>
                        </a:rPr>
                        <a:t>κ.λπ.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marL="97155" marR="4889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750" b="1" spc="60" dirty="0">
                          <a:latin typeface="Calibri"/>
                          <a:cs typeface="Calibri"/>
                        </a:rPr>
                        <a:t>HART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Απομακρυσμένος</a:t>
                      </a:r>
                      <a:r>
                        <a:rPr sz="7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μετατροπέας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750" b="1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δυνατότητα διεύθυνσης σε 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αυτοκινητόδρομο)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5115">
                        <a:lnSpc>
                          <a:spcPct val="100000"/>
                        </a:lnSpc>
                        <a:spcBef>
                          <a:spcPts val="600"/>
                        </a:spcBef>
                        <a:buSzPct val="133333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750" spc="55" dirty="0">
                          <a:latin typeface="Calibri"/>
                          <a:cs typeface="Calibri"/>
                        </a:rPr>
                        <a:t>Σύνδεση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P2P</a:t>
                      </a:r>
                      <a:r>
                        <a:rPr sz="7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πολυσημειακός</a:t>
                      </a:r>
                      <a:r>
                        <a:rPr sz="7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δίαυλος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3540" indent="-286385">
                        <a:lnSpc>
                          <a:spcPct val="100000"/>
                        </a:lnSpc>
                        <a:spcBef>
                          <a:spcPts val="630"/>
                        </a:spcBef>
                        <a:buSzPct val="133333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750" spc="60" dirty="0">
                          <a:latin typeface="Calibri"/>
                          <a:cs typeface="Calibri"/>
                        </a:rPr>
                        <a:t>Ελεγκτές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συσκευές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5" dirty="0">
                          <a:latin typeface="Calibri"/>
                          <a:cs typeface="Calibri"/>
                        </a:rPr>
                        <a:t>πεδίου</a:t>
                      </a:r>
                      <a:r>
                        <a:rPr sz="7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5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5" dirty="0">
                          <a:latin typeface="Calibri"/>
                          <a:cs typeface="Calibri"/>
                        </a:rPr>
                        <a:t>αναλογικές</a:t>
                      </a:r>
                      <a:r>
                        <a:rPr sz="7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επικοινωνίες</a:t>
                      </a:r>
                      <a:endParaRPr sz="750">
                        <a:latin typeface="Calibri"/>
                        <a:cs typeface="Calibri"/>
                      </a:endParaRPr>
                    </a:p>
                    <a:p>
                      <a:pPr marL="383540" indent="-286385">
                        <a:lnSpc>
                          <a:spcPct val="100000"/>
                        </a:lnSpc>
                        <a:spcBef>
                          <a:spcPts val="310"/>
                        </a:spcBef>
                        <a:buSzPct val="133333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750" spc="70" dirty="0">
                          <a:latin typeface="Calibri"/>
                          <a:cs typeface="Calibri"/>
                        </a:rPr>
                        <a:t>Ανταλλαγή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δεδομένων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(μεταβλητές,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καταστάσεις,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5" dirty="0">
                          <a:latin typeface="Calibri"/>
                          <a:cs typeface="Calibri"/>
                        </a:rPr>
                        <a:t>παράμετροι,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5" dirty="0">
                          <a:latin typeface="Calibri"/>
                          <a:cs typeface="Calibri"/>
                        </a:rPr>
                        <a:t>δεδομένα,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65" dirty="0">
                          <a:latin typeface="Calibri"/>
                          <a:cs typeface="Calibri"/>
                        </a:rPr>
                        <a:t>μονάδες,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70" dirty="0">
                          <a:latin typeface="Calibri"/>
                          <a:cs typeface="Calibri"/>
                        </a:rPr>
                        <a:t>διαρθρώσεις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542">
                <a:tc>
                  <a:txBody>
                    <a:bodyPr/>
                    <a:lstStyle/>
                    <a:p>
                      <a:pPr marL="97155" marR="263525">
                        <a:lnSpc>
                          <a:spcPct val="101699"/>
                        </a:lnSpc>
                        <a:spcBef>
                          <a:spcPts val="365"/>
                        </a:spcBef>
                      </a:pPr>
                      <a:r>
                        <a:rPr sz="750" b="1" spc="5" dirty="0">
                          <a:latin typeface="Calibri"/>
                          <a:cs typeface="Calibri"/>
                        </a:rPr>
                        <a:t>HART/IPS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(Intrusion Prevention 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System 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750" b="1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Σύστημα</a:t>
                      </a:r>
                      <a:r>
                        <a:rPr sz="7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πρόληψης</a:t>
                      </a:r>
                      <a:r>
                        <a:rPr sz="7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εισβολών)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3540" marR="469265" indent="-285750">
                        <a:lnSpc>
                          <a:spcPct val="100000"/>
                        </a:lnSpc>
                        <a:spcBef>
                          <a:spcPts val="575"/>
                        </a:spcBef>
                        <a:buSzPct val="133333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750" spc="45" dirty="0">
                          <a:latin typeface="Calibri"/>
                          <a:cs typeface="Calibri"/>
                        </a:rPr>
                        <a:t>Λειτουργεί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μέσω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Έθερνετ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Ethernet και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TCP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(Transmission Control Protocol </a:t>
                      </a:r>
                      <a:r>
                        <a:rPr sz="750" spc="35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πρωτόκολλο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επικοινωνίας</a:t>
                      </a:r>
                      <a:r>
                        <a:rPr sz="7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δικτύου</a:t>
                      </a:r>
                      <a:r>
                        <a:rPr sz="7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που</a:t>
                      </a:r>
                      <a:r>
                        <a:rPr sz="7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χρησιμοποιείται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στο </a:t>
                      </a:r>
                      <a:r>
                        <a:rPr sz="75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διαδίκτυο) για την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ενθυλάκωση των πακέτων </a:t>
                      </a:r>
                      <a:r>
                        <a:rPr sz="7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δεδομένων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HART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3540" indent="-286385">
                        <a:lnSpc>
                          <a:spcPct val="100000"/>
                        </a:lnSpc>
                        <a:spcBef>
                          <a:spcPts val="600"/>
                        </a:spcBef>
                        <a:buSzPct val="133333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750" spc="45" dirty="0">
                          <a:latin typeface="Calibri"/>
                          <a:cs typeface="Calibri"/>
                        </a:rPr>
                        <a:t>Ενεργοποιεί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5" dirty="0">
                          <a:latin typeface="Calibri"/>
                          <a:cs typeface="Calibri"/>
                        </a:rPr>
                        <a:t>την</a:t>
                      </a:r>
                      <a:r>
                        <a:rPr sz="7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ολοκλήρωση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ασύρματου</a:t>
                      </a:r>
                      <a:r>
                        <a:rPr sz="7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0" dirty="0">
                          <a:latin typeface="Calibri"/>
                          <a:cs typeface="Calibri"/>
                        </a:rPr>
                        <a:t>δικτύου</a:t>
                      </a:r>
                      <a:r>
                        <a:rPr sz="7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HART</a:t>
                      </a:r>
                      <a:r>
                        <a:rPr sz="7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7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40" dirty="0">
                          <a:latin typeface="Calibri"/>
                          <a:cs typeface="Calibri"/>
                        </a:rPr>
                        <a:t>δίκτυο</a:t>
                      </a:r>
                      <a:r>
                        <a:rPr sz="7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spc="55" dirty="0">
                          <a:latin typeface="Calibri"/>
                          <a:cs typeface="Calibri"/>
                        </a:rPr>
                        <a:t>HART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11176952" y="6430009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554" y="6607809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47897" y="4697095"/>
              <a:ext cx="1322704" cy="3384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47897" y="4956175"/>
              <a:ext cx="1322704" cy="3413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47897" y="5218112"/>
              <a:ext cx="1322704" cy="3384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47897" y="5522912"/>
              <a:ext cx="1322704" cy="33845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877107" y="5550217"/>
              <a:ext cx="1231265" cy="247015"/>
            </a:xfrm>
            <a:custGeom>
              <a:avLst/>
              <a:gdLst/>
              <a:ahLst/>
              <a:cxnLst/>
              <a:rect l="l" t="t" r="r" b="b"/>
              <a:pathLst>
                <a:path w="1231265" h="247014">
                  <a:moveTo>
                    <a:pt x="1231264" y="0"/>
                  </a:moveTo>
                  <a:lnTo>
                    <a:pt x="0" y="0"/>
                  </a:lnTo>
                  <a:lnTo>
                    <a:pt x="0" y="246697"/>
                  </a:lnTo>
                  <a:lnTo>
                    <a:pt x="1231264" y="246697"/>
                  </a:lnTo>
                  <a:lnTo>
                    <a:pt x="1231264" y="0"/>
                  </a:lnTo>
                  <a:close/>
                </a:path>
              </a:pathLst>
            </a:custGeom>
            <a:solidFill>
              <a:srgbClr val="B11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877107" y="5550217"/>
              <a:ext cx="1231265" cy="247015"/>
            </a:xfrm>
            <a:custGeom>
              <a:avLst/>
              <a:gdLst/>
              <a:ahLst/>
              <a:cxnLst/>
              <a:rect l="l" t="t" r="r" b="b"/>
              <a:pathLst>
                <a:path w="1231265" h="247014">
                  <a:moveTo>
                    <a:pt x="0" y="0"/>
                  </a:moveTo>
                  <a:lnTo>
                    <a:pt x="1231264" y="0"/>
                  </a:lnTo>
                  <a:lnTo>
                    <a:pt x="1231264" y="246697"/>
                  </a:lnTo>
                  <a:lnTo>
                    <a:pt x="0" y="246697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77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47897" y="5781992"/>
              <a:ext cx="1322704" cy="33845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79025" y="5757545"/>
              <a:ext cx="1072832" cy="41751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877107" y="5810250"/>
              <a:ext cx="1231265" cy="247015"/>
            </a:xfrm>
            <a:custGeom>
              <a:avLst/>
              <a:gdLst/>
              <a:ahLst/>
              <a:cxnLst/>
              <a:rect l="l" t="t" r="r" b="b"/>
              <a:pathLst>
                <a:path w="1231265" h="247014">
                  <a:moveTo>
                    <a:pt x="0" y="0"/>
                  </a:moveTo>
                  <a:lnTo>
                    <a:pt x="1231264" y="0"/>
                  </a:lnTo>
                  <a:lnTo>
                    <a:pt x="1231264" y="246697"/>
                  </a:lnTo>
                  <a:lnTo>
                    <a:pt x="0" y="246697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77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801542" y="4732972"/>
              <a:ext cx="0" cy="758825"/>
            </a:xfrm>
            <a:custGeom>
              <a:avLst/>
              <a:gdLst/>
              <a:ahLst/>
              <a:cxnLst/>
              <a:rect l="l" t="t" r="r" b="b"/>
              <a:pathLst>
                <a:path h="758825">
                  <a:moveTo>
                    <a:pt x="0" y="0"/>
                  </a:moveTo>
                  <a:lnTo>
                    <a:pt x="0" y="758824"/>
                  </a:lnTo>
                </a:path>
              </a:pathLst>
            </a:custGeom>
            <a:ln w="15875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60280" y="2971800"/>
              <a:ext cx="1322704" cy="33845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31425" y="2947352"/>
              <a:ext cx="807720" cy="41751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887902" y="2999739"/>
              <a:ext cx="1231265" cy="247015"/>
            </a:xfrm>
            <a:custGeom>
              <a:avLst/>
              <a:gdLst/>
              <a:ahLst/>
              <a:cxnLst/>
              <a:rect l="l" t="t" r="r" b="b"/>
              <a:pathLst>
                <a:path w="1231265" h="247014">
                  <a:moveTo>
                    <a:pt x="0" y="0"/>
                  </a:moveTo>
                  <a:lnTo>
                    <a:pt x="1231264" y="0"/>
                  </a:lnTo>
                  <a:lnTo>
                    <a:pt x="1231264" y="246697"/>
                  </a:lnTo>
                  <a:lnTo>
                    <a:pt x="0" y="24669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3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60280" y="3230879"/>
              <a:ext cx="1322704" cy="33845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887902" y="3259454"/>
              <a:ext cx="1231265" cy="247015"/>
            </a:xfrm>
            <a:custGeom>
              <a:avLst/>
              <a:gdLst/>
              <a:ahLst/>
              <a:cxnLst/>
              <a:rect l="l" t="t" r="r" b="b"/>
              <a:pathLst>
                <a:path w="1231265" h="247014">
                  <a:moveTo>
                    <a:pt x="0" y="0"/>
                  </a:moveTo>
                  <a:lnTo>
                    <a:pt x="1231264" y="0"/>
                  </a:lnTo>
                  <a:lnTo>
                    <a:pt x="1231264" y="246697"/>
                  </a:lnTo>
                  <a:lnTo>
                    <a:pt x="0" y="24669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3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60280" y="3489959"/>
              <a:ext cx="1322704" cy="34131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887902" y="3519487"/>
              <a:ext cx="1231265" cy="247015"/>
            </a:xfrm>
            <a:custGeom>
              <a:avLst/>
              <a:gdLst/>
              <a:ahLst/>
              <a:cxnLst/>
              <a:rect l="l" t="t" r="r" b="b"/>
              <a:pathLst>
                <a:path w="1231265" h="247014">
                  <a:moveTo>
                    <a:pt x="0" y="0"/>
                  </a:moveTo>
                  <a:lnTo>
                    <a:pt x="1231264" y="0"/>
                  </a:lnTo>
                  <a:lnTo>
                    <a:pt x="1231264" y="246697"/>
                  </a:lnTo>
                  <a:lnTo>
                    <a:pt x="0" y="24669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3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860280" y="4029392"/>
              <a:ext cx="1322704" cy="2346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76167" y="4014152"/>
              <a:ext cx="1091247" cy="30162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887902" y="4057015"/>
              <a:ext cx="1231265" cy="142240"/>
            </a:xfrm>
            <a:custGeom>
              <a:avLst/>
              <a:gdLst/>
              <a:ahLst/>
              <a:cxnLst/>
              <a:rect l="l" t="t" r="r" b="b"/>
              <a:pathLst>
                <a:path w="1231265" h="142239">
                  <a:moveTo>
                    <a:pt x="1231264" y="0"/>
                  </a:moveTo>
                  <a:lnTo>
                    <a:pt x="0" y="0"/>
                  </a:lnTo>
                  <a:lnTo>
                    <a:pt x="0" y="141922"/>
                  </a:lnTo>
                  <a:lnTo>
                    <a:pt x="1231264" y="141922"/>
                  </a:lnTo>
                  <a:lnTo>
                    <a:pt x="1231264" y="0"/>
                  </a:lnTo>
                  <a:close/>
                </a:path>
              </a:pathLst>
            </a:custGeom>
            <a:solidFill>
              <a:srgbClr val="B11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887902" y="4057015"/>
              <a:ext cx="1231265" cy="142240"/>
            </a:xfrm>
            <a:custGeom>
              <a:avLst/>
              <a:gdLst/>
              <a:ahLst/>
              <a:cxnLst/>
              <a:rect l="l" t="t" r="r" b="b"/>
              <a:pathLst>
                <a:path w="1231265" h="142239">
                  <a:moveTo>
                    <a:pt x="0" y="0"/>
                  </a:moveTo>
                  <a:lnTo>
                    <a:pt x="1231264" y="0"/>
                  </a:lnTo>
                  <a:lnTo>
                    <a:pt x="1231264" y="141922"/>
                  </a:lnTo>
                  <a:lnTo>
                    <a:pt x="0" y="14192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77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60280" y="4184967"/>
              <a:ext cx="1322704" cy="33845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88232" y="4160520"/>
              <a:ext cx="1076007" cy="4146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887902" y="4212272"/>
              <a:ext cx="1231265" cy="247015"/>
            </a:xfrm>
            <a:custGeom>
              <a:avLst/>
              <a:gdLst/>
              <a:ahLst/>
              <a:cxnLst/>
              <a:rect l="l" t="t" r="r" b="b"/>
              <a:pathLst>
                <a:path w="1231265" h="247014">
                  <a:moveTo>
                    <a:pt x="0" y="0"/>
                  </a:moveTo>
                  <a:lnTo>
                    <a:pt x="1231264" y="0"/>
                  </a:lnTo>
                  <a:lnTo>
                    <a:pt x="1231264" y="246697"/>
                  </a:lnTo>
                  <a:lnTo>
                    <a:pt x="0" y="24669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77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812337" y="3007042"/>
              <a:ext cx="0" cy="1062355"/>
            </a:xfrm>
            <a:custGeom>
              <a:avLst/>
              <a:gdLst/>
              <a:ahLst/>
              <a:cxnLst/>
              <a:rect l="l" t="t" r="r" b="b"/>
              <a:pathLst>
                <a:path h="1062354">
                  <a:moveTo>
                    <a:pt x="0" y="0"/>
                  </a:moveTo>
                  <a:lnTo>
                    <a:pt x="0" y="1062037"/>
                  </a:lnTo>
                </a:path>
              </a:pathLst>
            </a:custGeom>
            <a:ln w="15875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60280" y="3776345"/>
              <a:ext cx="1322704" cy="3565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039985" y="3761104"/>
              <a:ext cx="993775" cy="41465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887902" y="3804602"/>
              <a:ext cx="1231265" cy="264795"/>
            </a:xfrm>
            <a:custGeom>
              <a:avLst/>
              <a:gdLst/>
              <a:ahLst/>
              <a:cxnLst/>
              <a:rect l="l" t="t" r="r" b="b"/>
              <a:pathLst>
                <a:path w="1231265" h="264795">
                  <a:moveTo>
                    <a:pt x="0" y="0"/>
                  </a:moveTo>
                  <a:lnTo>
                    <a:pt x="1231264" y="0"/>
                  </a:lnTo>
                  <a:lnTo>
                    <a:pt x="1231264" y="264795"/>
                  </a:lnTo>
                  <a:lnTo>
                    <a:pt x="0" y="264795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77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60280" y="1152207"/>
              <a:ext cx="1322704" cy="33845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887902" y="1180782"/>
              <a:ext cx="1231265" cy="247015"/>
            </a:xfrm>
            <a:custGeom>
              <a:avLst/>
              <a:gdLst/>
              <a:ahLst/>
              <a:cxnLst/>
              <a:rect l="l" t="t" r="r" b="b"/>
              <a:pathLst>
                <a:path w="1231265" h="247015">
                  <a:moveTo>
                    <a:pt x="0" y="0"/>
                  </a:moveTo>
                  <a:lnTo>
                    <a:pt x="1231264" y="0"/>
                  </a:lnTo>
                  <a:lnTo>
                    <a:pt x="1231264" y="246697"/>
                  </a:lnTo>
                  <a:lnTo>
                    <a:pt x="0" y="24669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3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860280" y="1411287"/>
              <a:ext cx="1322704" cy="34131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887902" y="1440814"/>
              <a:ext cx="1231265" cy="247015"/>
            </a:xfrm>
            <a:custGeom>
              <a:avLst/>
              <a:gdLst/>
              <a:ahLst/>
              <a:cxnLst/>
              <a:rect l="l" t="t" r="r" b="b"/>
              <a:pathLst>
                <a:path w="1231265" h="247014">
                  <a:moveTo>
                    <a:pt x="0" y="0"/>
                  </a:moveTo>
                  <a:lnTo>
                    <a:pt x="1231264" y="0"/>
                  </a:lnTo>
                  <a:lnTo>
                    <a:pt x="1231264" y="246697"/>
                  </a:lnTo>
                  <a:lnTo>
                    <a:pt x="0" y="24669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3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860280" y="1673225"/>
              <a:ext cx="1322704" cy="33845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9887902" y="1700529"/>
              <a:ext cx="1231265" cy="247015"/>
            </a:xfrm>
            <a:custGeom>
              <a:avLst/>
              <a:gdLst/>
              <a:ahLst/>
              <a:cxnLst/>
              <a:rect l="l" t="t" r="r" b="b"/>
              <a:pathLst>
                <a:path w="1231265" h="247014">
                  <a:moveTo>
                    <a:pt x="0" y="0"/>
                  </a:moveTo>
                  <a:lnTo>
                    <a:pt x="1231264" y="0"/>
                  </a:lnTo>
                  <a:lnTo>
                    <a:pt x="1231264" y="246697"/>
                  </a:lnTo>
                  <a:lnTo>
                    <a:pt x="0" y="24669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3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860280" y="2209800"/>
              <a:ext cx="1322704" cy="2346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76167" y="2194560"/>
              <a:ext cx="1091247" cy="30162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887902" y="2238057"/>
              <a:ext cx="1231265" cy="142240"/>
            </a:xfrm>
            <a:custGeom>
              <a:avLst/>
              <a:gdLst/>
              <a:ahLst/>
              <a:cxnLst/>
              <a:rect l="l" t="t" r="r" b="b"/>
              <a:pathLst>
                <a:path w="1231265" h="142239">
                  <a:moveTo>
                    <a:pt x="1231264" y="0"/>
                  </a:moveTo>
                  <a:lnTo>
                    <a:pt x="0" y="0"/>
                  </a:lnTo>
                  <a:lnTo>
                    <a:pt x="0" y="141922"/>
                  </a:lnTo>
                  <a:lnTo>
                    <a:pt x="1231264" y="141922"/>
                  </a:lnTo>
                  <a:lnTo>
                    <a:pt x="1231264" y="0"/>
                  </a:lnTo>
                  <a:close/>
                </a:path>
              </a:pathLst>
            </a:custGeom>
            <a:solidFill>
              <a:srgbClr val="B11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887902" y="2238057"/>
              <a:ext cx="1231265" cy="142240"/>
            </a:xfrm>
            <a:custGeom>
              <a:avLst/>
              <a:gdLst/>
              <a:ahLst/>
              <a:cxnLst/>
              <a:rect l="l" t="t" r="r" b="b"/>
              <a:pathLst>
                <a:path w="1231265" h="142239">
                  <a:moveTo>
                    <a:pt x="0" y="0"/>
                  </a:moveTo>
                  <a:lnTo>
                    <a:pt x="1231264" y="0"/>
                  </a:lnTo>
                  <a:lnTo>
                    <a:pt x="1231264" y="141922"/>
                  </a:lnTo>
                  <a:lnTo>
                    <a:pt x="0" y="141922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77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860280" y="2365375"/>
              <a:ext cx="1322704" cy="33845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988232" y="2340927"/>
              <a:ext cx="1076007" cy="417512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9887902" y="2393314"/>
              <a:ext cx="1231265" cy="247015"/>
            </a:xfrm>
            <a:custGeom>
              <a:avLst/>
              <a:gdLst/>
              <a:ahLst/>
              <a:cxnLst/>
              <a:rect l="l" t="t" r="r" b="b"/>
              <a:pathLst>
                <a:path w="1231265" h="247014">
                  <a:moveTo>
                    <a:pt x="0" y="0"/>
                  </a:moveTo>
                  <a:lnTo>
                    <a:pt x="1231264" y="0"/>
                  </a:lnTo>
                  <a:lnTo>
                    <a:pt x="1231264" y="246697"/>
                  </a:lnTo>
                  <a:lnTo>
                    <a:pt x="0" y="24669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77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812337" y="1188085"/>
              <a:ext cx="0" cy="1062355"/>
            </a:xfrm>
            <a:custGeom>
              <a:avLst/>
              <a:gdLst/>
              <a:ahLst/>
              <a:cxnLst/>
              <a:rect l="l" t="t" r="r" b="b"/>
              <a:pathLst>
                <a:path h="1062355">
                  <a:moveTo>
                    <a:pt x="0" y="0"/>
                  </a:moveTo>
                  <a:lnTo>
                    <a:pt x="0" y="1062037"/>
                  </a:lnTo>
                </a:path>
              </a:pathLst>
            </a:custGeom>
            <a:ln w="15875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860280" y="1956752"/>
              <a:ext cx="1322704" cy="35655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887902" y="1985645"/>
              <a:ext cx="1231265" cy="264795"/>
            </a:xfrm>
            <a:custGeom>
              <a:avLst/>
              <a:gdLst/>
              <a:ahLst/>
              <a:cxnLst/>
              <a:rect l="l" t="t" r="r" b="b"/>
              <a:pathLst>
                <a:path w="1231265" h="264794">
                  <a:moveTo>
                    <a:pt x="0" y="0"/>
                  </a:moveTo>
                  <a:lnTo>
                    <a:pt x="1231264" y="0"/>
                  </a:lnTo>
                  <a:lnTo>
                    <a:pt x="1231264" y="264794"/>
                  </a:lnTo>
                  <a:lnTo>
                    <a:pt x="0" y="264794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77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1" name="object 51"/>
          <p:cNvGraphicFramePr>
            <a:graphicFrameLocks noGrp="1"/>
          </p:cNvGraphicFramePr>
          <p:nvPr/>
        </p:nvGraphicFramePr>
        <p:xfrm>
          <a:off x="9870757" y="4719320"/>
          <a:ext cx="1231265" cy="7661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1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2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A2315"/>
                      </a:solidFill>
                      <a:prstDash val="solid"/>
                    </a:lnL>
                    <a:lnR w="12700">
                      <a:solidFill>
                        <a:srgbClr val="9A2315"/>
                      </a:solidFill>
                      <a:prstDash val="solid"/>
                    </a:lnR>
                    <a:lnT w="12700">
                      <a:solidFill>
                        <a:srgbClr val="9A2315"/>
                      </a:solidFill>
                      <a:prstDash val="solid"/>
                    </a:lnT>
                    <a:lnB w="28575">
                      <a:solidFill>
                        <a:srgbClr val="9A231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7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A2315"/>
                      </a:solidFill>
                      <a:prstDash val="solid"/>
                    </a:lnL>
                    <a:lnR w="12700">
                      <a:solidFill>
                        <a:srgbClr val="9A2315"/>
                      </a:solidFill>
                      <a:prstDash val="solid"/>
                    </a:lnR>
                    <a:lnT w="28575">
                      <a:solidFill>
                        <a:srgbClr val="9A2315"/>
                      </a:solidFill>
                      <a:prstDash val="solid"/>
                    </a:lnT>
                    <a:lnB w="28575">
                      <a:solidFill>
                        <a:srgbClr val="9A231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A2315"/>
                      </a:solidFill>
                      <a:prstDash val="solid"/>
                    </a:lnL>
                    <a:lnR w="12700">
                      <a:solidFill>
                        <a:srgbClr val="9A2315"/>
                      </a:solidFill>
                      <a:prstDash val="solid"/>
                    </a:lnR>
                    <a:lnT w="28575">
                      <a:solidFill>
                        <a:srgbClr val="9A2315"/>
                      </a:solidFill>
                      <a:prstDash val="solid"/>
                    </a:lnT>
                    <a:lnB w="12700">
                      <a:solidFill>
                        <a:srgbClr val="9A231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855344" y="777240"/>
            <a:ext cx="76060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Ορισμένα</a:t>
            </a:r>
            <a:r>
              <a:rPr spc="210" dirty="0"/>
              <a:t> </a:t>
            </a:r>
            <a:r>
              <a:rPr spc="175" dirty="0"/>
              <a:t>πρωτόκολλα</a:t>
            </a:r>
            <a:r>
              <a:rPr spc="220" dirty="0"/>
              <a:t> </a:t>
            </a:r>
            <a:r>
              <a:rPr spc="140" dirty="0"/>
              <a:t>και</a:t>
            </a:r>
            <a:r>
              <a:rPr spc="225" dirty="0"/>
              <a:t> </a:t>
            </a:r>
            <a:r>
              <a:rPr spc="155" dirty="0"/>
              <a:t>χαρακτηριστικά/χαρακτηριστικά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691515" y="1525270"/>
            <a:ext cx="644715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242570" algn="l"/>
                <a:tab pos="243204" algn="l"/>
              </a:tabLst>
            </a:pPr>
            <a:r>
              <a:rPr sz="1500" spc="100" dirty="0">
                <a:latin typeface="Calibri"/>
                <a:cs typeface="Calibri"/>
              </a:rPr>
              <a:t>Υπάρχει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μια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σχετική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ποικιλία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b="1" spc="114" dirty="0">
                <a:latin typeface="Calibri"/>
                <a:cs typeface="Calibri"/>
              </a:rPr>
              <a:t>πρωτοκόλλων</a:t>
            </a:r>
            <a:r>
              <a:rPr sz="1500" b="1" spc="65" dirty="0">
                <a:latin typeface="Calibri"/>
                <a:cs typeface="Calibri"/>
              </a:rPr>
              <a:t> </a:t>
            </a:r>
            <a:r>
              <a:rPr sz="1500" b="1" spc="110" dirty="0">
                <a:latin typeface="Calibri"/>
                <a:cs typeface="Calibri"/>
              </a:rPr>
              <a:t>επιπέδου</a:t>
            </a:r>
            <a:r>
              <a:rPr sz="1500" b="1" spc="55" dirty="0">
                <a:latin typeface="Calibri"/>
                <a:cs typeface="Calibri"/>
              </a:rPr>
              <a:t> </a:t>
            </a:r>
            <a:r>
              <a:rPr sz="1500" b="1" spc="100" dirty="0">
                <a:latin typeface="Calibri"/>
                <a:cs typeface="Calibri"/>
              </a:rPr>
              <a:t>ελέγχου,</a:t>
            </a:r>
            <a:r>
              <a:rPr sz="1500" b="1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τόσο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ανοικτού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όσο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ιδιοταγούς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κώδικα.</a:t>
            </a:r>
            <a:endParaRPr sz="1500">
              <a:latin typeface="Calibri"/>
              <a:cs typeface="Calibri"/>
            </a:endParaRPr>
          </a:p>
        </p:txBody>
      </p:sp>
      <p:graphicFrame>
        <p:nvGraphicFramePr>
          <p:cNvPr id="54" name="object 54"/>
          <p:cNvGraphicFramePr>
            <a:graphicFrameLocks noGrp="1"/>
          </p:cNvGraphicFramePr>
          <p:nvPr/>
        </p:nvGraphicFramePr>
        <p:xfrm>
          <a:off x="740409" y="2142489"/>
          <a:ext cx="8798560" cy="36947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0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3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259715" marR="234315" indent="134620">
                        <a:lnSpc>
                          <a:spcPts val="1060"/>
                        </a:lnSpc>
                        <a:spcBef>
                          <a:spcPts val="420"/>
                        </a:spcBef>
                      </a:pPr>
                      <a:r>
                        <a:rPr sz="90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Ορισμένα </a:t>
                      </a:r>
                      <a:r>
                        <a:rPr sz="900" b="1" spc="-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ρ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ω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τ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ό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κ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λ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λ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864869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90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Επικοινωνία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9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Χαρακτηριστικά/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00" b="1" spc="5" dirty="0">
                          <a:latin typeface="Calibri"/>
                          <a:cs typeface="Calibri"/>
                        </a:rPr>
                        <a:t>WirelessHART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66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60" dirty="0">
                          <a:latin typeface="Calibri"/>
                          <a:cs typeface="Calibri"/>
                        </a:rPr>
                        <a:t>P2P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comm.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45" dirty="0">
                          <a:latin typeface="Calibri"/>
                          <a:cs typeface="Calibri"/>
                        </a:rPr>
                        <a:t>δίκτυα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πλέγματος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35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55" dirty="0">
                          <a:latin typeface="Calibri"/>
                          <a:cs typeface="Calibri"/>
                        </a:rPr>
                        <a:t>Ασύρματες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επικοινωνίες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45" dirty="0">
                          <a:latin typeface="Calibri"/>
                          <a:cs typeface="Calibri"/>
                        </a:rPr>
                        <a:t>IEEE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270" marR="165100">
                        <a:lnSpc>
                          <a:spcPts val="950"/>
                        </a:lnSpc>
                        <a:spcBef>
                          <a:spcPts val="100"/>
                        </a:spcBef>
                      </a:pPr>
                      <a:r>
                        <a:rPr sz="800" b="1" spc="50" dirty="0">
                          <a:latin typeface="Calibri"/>
                          <a:cs typeface="Calibri"/>
                        </a:rPr>
                        <a:t>802.15.4</a:t>
                      </a:r>
                      <a:r>
                        <a:rPr sz="8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ασύρματα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προσωπικά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δίκτυα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60" dirty="0">
                          <a:latin typeface="Calibri"/>
                          <a:cs typeface="Calibri"/>
                        </a:rPr>
                        <a:t>χαμηλού </a:t>
                      </a:r>
                      <a:r>
                        <a:rPr sz="800" b="1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60" dirty="0">
                          <a:latin typeface="Calibri"/>
                          <a:cs typeface="Calibri"/>
                        </a:rPr>
                        <a:t>ρυθμού</a:t>
                      </a:r>
                      <a:r>
                        <a:rPr sz="8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(LR-WPAN))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270" marR="249554" indent="-285750">
                        <a:lnSpc>
                          <a:spcPts val="940"/>
                        </a:lnSpc>
                        <a:spcBef>
                          <a:spcPts val="33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65" dirty="0">
                          <a:latin typeface="Calibri"/>
                          <a:cs typeface="Calibri"/>
                        </a:rPr>
                        <a:t>Επικοινωνίες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προσανατολισμό</a:t>
                      </a:r>
                      <a:r>
                        <a:rPr sz="8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εντολών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8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85" dirty="0">
                          <a:latin typeface="Calibri"/>
                          <a:cs typeface="Calibri"/>
                        </a:rPr>
                        <a:t>βάση </a:t>
                      </a:r>
                      <a:r>
                        <a:rPr sz="800" spc="70" dirty="0">
                          <a:latin typeface="Calibri"/>
                          <a:cs typeface="Calibri"/>
                        </a:rPr>
                        <a:t>το </a:t>
                      </a:r>
                      <a:r>
                        <a:rPr sz="800" spc="85" dirty="0">
                          <a:latin typeface="Calibri"/>
                          <a:cs typeface="Calibri"/>
                        </a:rPr>
                        <a:t>HART </a:t>
                      </a:r>
                      <a:r>
                        <a:rPr sz="800" spc="70" dirty="0">
                          <a:latin typeface="Calibri"/>
                          <a:cs typeface="Calibri"/>
                        </a:rPr>
                        <a:t>(TCP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(Transmission Control </a:t>
                      </a:r>
                      <a:r>
                        <a:rPr sz="8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Protocol </a:t>
                      </a:r>
                      <a:r>
                        <a:rPr sz="800" spc="45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πρωτόκολλο </a:t>
                      </a:r>
                      <a:r>
                        <a:rPr sz="800" spc="70" dirty="0">
                          <a:latin typeface="Calibri"/>
                          <a:cs typeface="Calibri"/>
                        </a:rPr>
                        <a:t>επικοινωνίας δικτύου </a:t>
                      </a:r>
                      <a:r>
                        <a:rPr sz="8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85" dirty="0">
                          <a:latin typeface="Calibri"/>
                          <a:cs typeface="Calibri"/>
                        </a:rPr>
                        <a:t>που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χρησιμοποιείται</a:t>
                      </a:r>
                      <a:r>
                        <a:rPr sz="8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στο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διαδίκτυο)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66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70" dirty="0">
                          <a:latin typeface="Calibri"/>
                          <a:cs typeface="Calibri"/>
                        </a:rPr>
                        <a:t>Ελεγκτές/πύλες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συσκευές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πεδίου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35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55" dirty="0">
                          <a:latin typeface="Calibri"/>
                          <a:cs typeface="Calibri"/>
                        </a:rPr>
                        <a:t>Προσφέρει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υπηρεσίες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60" dirty="0">
                          <a:latin typeface="Calibri"/>
                          <a:cs typeface="Calibri"/>
                        </a:rPr>
                        <a:t>μεταπήδηση</a:t>
                      </a:r>
                      <a:r>
                        <a:rPr sz="8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συχνότητας</a:t>
                      </a:r>
                      <a:r>
                        <a:rPr sz="8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μαύρη</a:t>
                      </a:r>
                      <a:r>
                        <a:rPr sz="8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45" dirty="0">
                          <a:latin typeface="Calibri"/>
                          <a:cs typeface="Calibri"/>
                        </a:rPr>
                        <a:t>λίστα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27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800" spc="70" dirty="0">
                          <a:latin typeface="Calibri"/>
                          <a:cs typeface="Calibri"/>
                        </a:rPr>
                        <a:t>μέθοδοι,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80" dirty="0">
                          <a:latin typeface="Calibri"/>
                          <a:cs typeface="Calibri"/>
                        </a:rPr>
                        <a:t>κρυπτογραφία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7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70" dirty="0">
                          <a:latin typeface="Calibri"/>
                          <a:cs typeface="Calibri"/>
                        </a:rPr>
                        <a:t>ταυτοποίηση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70" dirty="0">
                          <a:latin typeface="Calibri"/>
                          <a:cs typeface="Calibri"/>
                        </a:rPr>
                        <a:t>χρήστη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867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00" b="1" spc="40" dirty="0">
                          <a:latin typeface="Calibri"/>
                          <a:cs typeface="Calibri"/>
                        </a:rPr>
                        <a:t>ISA100.11a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66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60" dirty="0">
                          <a:latin typeface="Calibri"/>
                          <a:cs typeface="Calibri"/>
                        </a:rPr>
                        <a:t>P2P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comm.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45" dirty="0">
                          <a:latin typeface="Calibri"/>
                          <a:cs typeface="Calibri"/>
                        </a:rPr>
                        <a:t>δίκτυα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πλέγματος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35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55" dirty="0">
                          <a:latin typeface="Calibri"/>
                          <a:cs typeface="Calibri"/>
                        </a:rPr>
                        <a:t>Ασύρματες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επικοινωνίες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45" dirty="0">
                          <a:latin typeface="Calibri"/>
                          <a:cs typeface="Calibri"/>
                        </a:rPr>
                        <a:t>IEEE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2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30" dirty="0">
                          <a:latin typeface="Calibri"/>
                          <a:cs typeface="Calibri"/>
                        </a:rPr>
                        <a:t>802.15.4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35" dirty="0">
                          <a:latin typeface="Calibri"/>
                          <a:cs typeface="Calibri"/>
                        </a:rPr>
                        <a:t>(LR-WPANs)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270" marR="371475" indent="-285750">
                        <a:lnSpc>
                          <a:spcPts val="1320"/>
                        </a:lnSpc>
                        <a:spcBef>
                          <a:spcPts val="10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50" dirty="0">
                          <a:latin typeface="Calibri"/>
                          <a:cs typeface="Calibri"/>
                        </a:rPr>
                        <a:t>Αντικειμενοστραφής επικοινωνία </a:t>
                      </a:r>
                      <a:r>
                        <a:rPr sz="800" spc="70" dirty="0">
                          <a:latin typeface="Calibri"/>
                          <a:cs typeface="Calibri"/>
                        </a:rPr>
                        <a:t>UDP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(User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 Datagram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Protocol 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πρωτόκολλο μεταφοράς </a:t>
                      </a:r>
                      <a:r>
                        <a:rPr sz="800" spc="-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δεδομένων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χωρίς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επιβεβαίωση)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285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35" dirty="0">
                          <a:latin typeface="Calibri"/>
                          <a:cs typeface="Calibri"/>
                        </a:rPr>
                        <a:t>Συμβατότητα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6LowPAN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66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70" dirty="0">
                          <a:latin typeface="Calibri"/>
                          <a:cs typeface="Calibri"/>
                        </a:rPr>
                        <a:t>Ελεγκτές/πύλες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συσκευές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πεδίου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35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55" dirty="0">
                          <a:latin typeface="Calibri"/>
                          <a:cs typeface="Calibri"/>
                        </a:rPr>
                        <a:t>Προσφέρει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υπηρεσίες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60" dirty="0">
                          <a:latin typeface="Calibri"/>
                          <a:cs typeface="Calibri"/>
                        </a:rPr>
                        <a:t>μεταπήδηση</a:t>
                      </a:r>
                      <a:r>
                        <a:rPr sz="8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συχνότητας</a:t>
                      </a:r>
                      <a:r>
                        <a:rPr sz="8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μαύρη</a:t>
                      </a:r>
                      <a:r>
                        <a:rPr sz="8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45" dirty="0">
                          <a:latin typeface="Calibri"/>
                          <a:cs typeface="Calibri"/>
                        </a:rPr>
                        <a:t>λίστα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27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800" spc="70" dirty="0">
                          <a:latin typeface="Calibri"/>
                          <a:cs typeface="Calibri"/>
                        </a:rPr>
                        <a:t>μέθοδοι,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80" dirty="0">
                          <a:latin typeface="Calibri"/>
                          <a:cs typeface="Calibri"/>
                        </a:rPr>
                        <a:t>κρυπτογραφία</a:t>
                      </a:r>
                      <a:r>
                        <a:rPr sz="8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7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70" dirty="0">
                          <a:latin typeface="Calibri"/>
                          <a:cs typeface="Calibri"/>
                        </a:rPr>
                        <a:t>επαλήθευση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359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00" b="1" spc="45" dirty="0">
                          <a:latin typeface="Calibri"/>
                          <a:cs typeface="Calibri"/>
                        </a:rPr>
                        <a:t>Zigbee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66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60" dirty="0">
                          <a:latin typeface="Calibri"/>
                          <a:cs typeface="Calibri"/>
                        </a:rPr>
                        <a:t>P2P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comm.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45" dirty="0">
                          <a:latin typeface="Calibri"/>
                          <a:cs typeface="Calibri"/>
                        </a:rPr>
                        <a:t>δίκτυα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πλέγματος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35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55" dirty="0">
                          <a:latin typeface="Calibri"/>
                          <a:cs typeface="Calibri"/>
                        </a:rPr>
                        <a:t>Ασύρματες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επικοινωνίες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45" dirty="0">
                          <a:latin typeface="Calibri"/>
                          <a:cs typeface="Calibri"/>
                        </a:rPr>
                        <a:t>IEEE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27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800" b="1" spc="30" dirty="0">
                          <a:latin typeface="Calibri"/>
                          <a:cs typeface="Calibri"/>
                        </a:rPr>
                        <a:t>802.15.4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35" dirty="0">
                          <a:latin typeface="Calibri"/>
                          <a:cs typeface="Calibri"/>
                        </a:rPr>
                        <a:t>(LR-WPANs)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66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70" dirty="0">
                          <a:latin typeface="Calibri"/>
                          <a:cs typeface="Calibri"/>
                        </a:rPr>
                        <a:t>Ελεγκτές/πύλες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συσκευές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πεδίου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270" marR="536575" indent="-285750">
                        <a:lnSpc>
                          <a:spcPct val="100000"/>
                        </a:lnSpc>
                        <a:spcBef>
                          <a:spcPts val="315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55" dirty="0">
                          <a:latin typeface="Calibri"/>
                          <a:cs typeface="Calibri"/>
                        </a:rPr>
                        <a:t>Προσφέρει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υπηρεσίες για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διευθυνσιοδότηση </a:t>
                      </a:r>
                      <a:r>
                        <a:rPr sz="800" b="1" spc="50" dirty="0">
                          <a:latin typeface="Calibri"/>
                          <a:cs typeface="Calibri"/>
                        </a:rPr>
                        <a:t>(στοχαστική, ομαδική), ευελιξία </a:t>
                      </a:r>
                      <a:r>
                        <a:rPr sz="800" b="1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0" dirty="0">
                          <a:latin typeface="Calibri"/>
                          <a:cs typeface="Calibri"/>
                        </a:rPr>
                        <a:t>συχνότητας,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κρυπτογραφία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ταυτοποίηση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0" dirty="0">
                          <a:latin typeface="Calibri"/>
                          <a:cs typeface="Calibri"/>
                        </a:rPr>
                        <a:t>χρήστη.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00" b="1" spc="15" dirty="0">
                          <a:latin typeface="Calibri"/>
                          <a:cs typeface="Calibri"/>
                        </a:rPr>
                        <a:t>ETC.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00" spc="35" dirty="0">
                          <a:latin typeface="Calibri"/>
                          <a:cs typeface="Calibri"/>
                        </a:rPr>
                        <a:t>ETC.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00" spc="35" dirty="0">
                          <a:latin typeface="Calibri"/>
                          <a:cs typeface="Calibri"/>
                        </a:rPr>
                        <a:t>ETC.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6" name="object 56"/>
          <p:cNvSpPr txBox="1"/>
          <p:nvPr/>
        </p:nvSpPr>
        <p:spPr>
          <a:xfrm>
            <a:off x="11429365" y="73977"/>
            <a:ext cx="469900" cy="54756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90" dirty="0">
                <a:solidFill>
                  <a:srgbClr val="D8D8D8"/>
                </a:solidFill>
                <a:latin typeface="Calibri"/>
                <a:cs typeface="Calibri"/>
              </a:rPr>
              <a:t>ΑΣΦΑΛΕΣ</a:t>
            </a:r>
            <a:r>
              <a:rPr sz="3500" spc="7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500" spc="155" dirty="0">
                <a:solidFill>
                  <a:srgbClr val="D8D8D8"/>
                </a:solidFill>
                <a:latin typeface="Calibri"/>
                <a:cs typeface="Calibri"/>
              </a:rPr>
              <a:t>ΑΡΧΙΤΕΚΤΟΝΙΚΈΣ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57" name="object 2">
            <a:extLst>
              <a:ext uri="{FF2B5EF4-FFF2-40B4-BE49-F238E27FC236}">
                <a16:creationId xmlns:a16="http://schemas.microsoft.com/office/drawing/2014/main" id="{A511A9AC-362E-979E-B071-A6FF1989DDF6}"/>
              </a:ext>
            </a:extLst>
          </p:cNvPr>
          <p:cNvSpPr txBox="1"/>
          <p:nvPr/>
        </p:nvSpPr>
        <p:spPr>
          <a:xfrm>
            <a:off x="10046017" y="1192213"/>
            <a:ext cx="518159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dirty="0">
                <a:latin typeface="Calibri"/>
                <a:cs typeface="Calibri"/>
              </a:rPr>
              <a:t>WirelessHART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58" name="object 3">
            <a:extLst>
              <a:ext uri="{FF2B5EF4-FFF2-40B4-BE49-F238E27FC236}">
                <a16:creationId xmlns:a16="http://schemas.microsoft.com/office/drawing/2014/main" id="{8B7A9EFE-7192-3800-F30B-9BE8D8BB0712}"/>
              </a:ext>
            </a:extLst>
          </p:cNvPr>
          <p:cNvSpPr txBox="1"/>
          <p:nvPr/>
        </p:nvSpPr>
        <p:spPr>
          <a:xfrm>
            <a:off x="9923463" y="1326198"/>
            <a:ext cx="1079500" cy="468630"/>
          </a:xfrm>
          <a:prstGeom prst="rect">
            <a:avLst/>
          </a:prstGeom>
          <a:solidFill>
            <a:srgbClr val="EB7B6E"/>
          </a:solidFill>
        </p:spPr>
        <p:txBody>
          <a:bodyPr vert="horz" wrap="square" lIns="0" tIns="56515" rIns="0" bIns="0" rtlCol="0">
            <a:spAutoFit/>
          </a:bodyPr>
          <a:lstStyle/>
          <a:p>
            <a:pPr marR="340360" algn="ctr">
              <a:lnSpc>
                <a:spcPct val="100000"/>
              </a:lnSpc>
              <a:spcBef>
                <a:spcPts val="445"/>
              </a:spcBef>
            </a:pPr>
            <a:r>
              <a:rPr sz="600" spc="35" dirty="0">
                <a:solidFill>
                  <a:srgbClr val="FFFFFF"/>
                </a:solidFill>
                <a:latin typeface="Calibri"/>
                <a:cs typeface="Calibri"/>
              </a:rPr>
              <a:t>Εφαρμογή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00">
              <a:latin typeface="Calibri"/>
              <a:cs typeface="Calibri"/>
            </a:endParaRPr>
          </a:p>
          <a:p>
            <a:pPr marR="287020" algn="ctr">
              <a:lnSpc>
                <a:spcPct val="100000"/>
              </a:lnSpc>
              <a:spcBef>
                <a:spcPts val="385"/>
              </a:spcBef>
            </a:pP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Μεταφορά</a:t>
            </a:r>
            <a:r>
              <a:rPr sz="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(TCP)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A8768DB0-D43A-C69F-BD5A-A0B3880549B8}"/>
              </a:ext>
            </a:extLst>
          </p:cNvPr>
          <p:cNvSpPr txBox="1"/>
          <p:nvPr/>
        </p:nvSpPr>
        <p:spPr>
          <a:xfrm>
            <a:off x="9923463" y="1819275"/>
            <a:ext cx="1079500" cy="253365"/>
          </a:xfrm>
          <a:prstGeom prst="rect">
            <a:avLst/>
          </a:prstGeom>
          <a:solidFill>
            <a:srgbClr val="EB7B6E"/>
          </a:solidFill>
        </p:spPr>
        <p:txBody>
          <a:bodyPr vert="horz" wrap="square" lIns="0" tIns="57785" rIns="0" bIns="0" rtlCol="0">
            <a:spAutoFit/>
          </a:bodyPr>
          <a:lstStyle/>
          <a:p>
            <a:pPr marL="266065">
              <a:lnSpc>
                <a:spcPct val="100000"/>
              </a:lnSpc>
              <a:spcBef>
                <a:spcPts val="455"/>
              </a:spcBef>
            </a:pP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0" name="object 5">
            <a:extLst>
              <a:ext uri="{FF2B5EF4-FFF2-40B4-BE49-F238E27FC236}">
                <a16:creationId xmlns:a16="http://schemas.microsoft.com/office/drawing/2014/main" id="{48FD2468-8FBB-5189-514F-F8639D5F534E}"/>
              </a:ext>
            </a:extLst>
          </p:cNvPr>
          <p:cNvSpPr txBox="1"/>
          <p:nvPr/>
        </p:nvSpPr>
        <p:spPr>
          <a:xfrm>
            <a:off x="9923463" y="2072640"/>
            <a:ext cx="1079500" cy="271780"/>
          </a:xfrm>
          <a:prstGeom prst="rect">
            <a:avLst/>
          </a:prstGeom>
          <a:solidFill>
            <a:srgbClr val="ED82A3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550">
              <a:latin typeface="Times New Roman"/>
              <a:cs typeface="Times New Roman"/>
            </a:endParaRPr>
          </a:p>
          <a:p>
            <a:pPr marL="71120" marR="255270">
              <a:lnSpc>
                <a:spcPct val="101699"/>
              </a:lnSpc>
            </a:pPr>
            <a:r>
              <a:rPr sz="600" spc="55" dirty="0">
                <a:solidFill>
                  <a:srgbClr val="FFFFFF"/>
                </a:solidFill>
                <a:latin typeface="Calibri"/>
                <a:cs typeface="Calibri"/>
              </a:rPr>
              <a:t>TDMA</a:t>
            </a:r>
            <a:r>
              <a:rPr sz="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Access</a:t>
            </a:r>
            <a:r>
              <a:rPr sz="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FFFFFF"/>
                </a:solidFill>
                <a:latin typeface="Calibri"/>
                <a:cs typeface="Calibri"/>
              </a:rPr>
              <a:t>τεχνική </a:t>
            </a:r>
            <a:r>
              <a:rPr sz="6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solidFill>
                  <a:srgbClr val="FFFFFF"/>
                </a:solidFill>
                <a:latin typeface="Calibri"/>
                <a:cs typeface="Calibri"/>
              </a:rPr>
              <a:t>διαμοιρασμού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1" name="object 6">
            <a:extLst>
              <a:ext uri="{FF2B5EF4-FFF2-40B4-BE49-F238E27FC236}">
                <a16:creationId xmlns:a16="http://schemas.microsoft.com/office/drawing/2014/main" id="{7C1CD76E-CE0C-508C-F6DD-513E1A9B381B}"/>
              </a:ext>
            </a:extLst>
          </p:cNvPr>
          <p:cNvSpPr/>
          <p:nvPr/>
        </p:nvSpPr>
        <p:spPr>
          <a:xfrm>
            <a:off x="9923463" y="2484437"/>
            <a:ext cx="1079500" cy="234315"/>
          </a:xfrm>
          <a:custGeom>
            <a:avLst/>
            <a:gdLst/>
            <a:ahLst/>
            <a:cxnLst/>
            <a:rect l="l" t="t" r="r" b="b"/>
            <a:pathLst>
              <a:path w="1079500" h="234314">
                <a:moveTo>
                  <a:pt x="0" y="234314"/>
                </a:moveTo>
                <a:lnTo>
                  <a:pt x="0" y="0"/>
                </a:lnTo>
                <a:lnTo>
                  <a:pt x="1079500" y="0"/>
                </a:lnTo>
                <a:lnTo>
                  <a:pt x="1079500" y="234314"/>
                </a:lnTo>
                <a:lnTo>
                  <a:pt x="0" y="234314"/>
                </a:lnTo>
                <a:close/>
              </a:path>
            </a:pathLst>
          </a:custGeom>
          <a:solidFill>
            <a:srgbClr val="B11A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">
            <a:extLst>
              <a:ext uri="{FF2B5EF4-FFF2-40B4-BE49-F238E27FC236}">
                <a16:creationId xmlns:a16="http://schemas.microsoft.com/office/drawing/2014/main" id="{29FB88D8-DA9B-69A9-75EE-98FA9133428E}"/>
              </a:ext>
            </a:extLst>
          </p:cNvPr>
          <p:cNvSpPr txBox="1"/>
          <p:nvPr/>
        </p:nvSpPr>
        <p:spPr>
          <a:xfrm>
            <a:off x="9952038" y="2469832"/>
            <a:ext cx="1002665" cy="20129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7145">
              <a:lnSpc>
                <a:spcPts val="670"/>
              </a:lnSpc>
              <a:spcBef>
                <a:spcPts val="160"/>
              </a:spcBef>
            </a:pP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IEEE</a:t>
            </a:r>
            <a:r>
              <a:rPr sz="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802.15.4</a:t>
            </a:r>
            <a:r>
              <a:rPr sz="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40" dirty="0">
                <a:solidFill>
                  <a:srgbClr val="FFFFFF"/>
                </a:solidFill>
                <a:latin typeface="Calibri"/>
                <a:cs typeface="Calibri"/>
              </a:rPr>
              <a:t>PHY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FFFFFF"/>
                </a:solidFill>
                <a:latin typeface="Calibri"/>
                <a:cs typeface="Calibri"/>
              </a:rPr>
              <a:t>(2,4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GHz, </a:t>
            </a:r>
            <a:r>
              <a:rPr sz="6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O-QPSK)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3" name="object 8">
            <a:extLst>
              <a:ext uri="{FF2B5EF4-FFF2-40B4-BE49-F238E27FC236}">
                <a16:creationId xmlns:a16="http://schemas.microsoft.com/office/drawing/2014/main" id="{B02361A5-9D2E-B08C-6900-76B4F2380300}"/>
              </a:ext>
            </a:extLst>
          </p:cNvPr>
          <p:cNvSpPr txBox="1"/>
          <p:nvPr/>
        </p:nvSpPr>
        <p:spPr>
          <a:xfrm>
            <a:off x="10099992" y="2912110"/>
            <a:ext cx="45656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10" dirty="0">
                <a:latin typeface="Calibri"/>
                <a:cs typeface="Calibri"/>
              </a:rPr>
              <a:t>I</a:t>
            </a:r>
            <a:r>
              <a:rPr sz="650" b="1" spc="35" dirty="0">
                <a:latin typeface="Calibri"/>
                <a:cs typeface="Calibri"/>
              </a:rPr>
              <a:t>S</a:t>
            </a:r>
            <a:r>
              <a:rPr sz="650" b="1" spc="45" dirty="0">
                <a:latin typeface="Calibri"/>
                <a:cs typeface="Calibri"/>
              </a:rPr>
              <a:t>A</a:t>
            </a:r>
            <a:r>
              <a:rPr sz="650" b="1" spc="40" dirty="0">
                <a:latin typeface="Calibri"/>
                <a:cs typeface="Calibri"/>
              </a:rPr>
              <a:t>1</a:t>
            </a:r>
            <a:r>
              <a:rPr sz="650" b="1" spc="35" dirty="0">
                <a:latin typeface="Calibri"/>
                <a:cs typeface="Calibri"/>
              </a:rPr>
              <a:t>0</a:t>
            </a:r>
            <a:r>
              <a:rPr sz="650" b="1" spc="40" dirty="0">
                <a:latin typeface="Calibri"/>
                <a:cs typeface="Calibri"/>
              </a:rPr>
              <a:t>0</a:t>
            </a:r>
            <a:r>
              <a:rPr sz="650" b="1" spc="10" dirty="0">
                <a:latin typeface="Calibri"/>
                <a:cs typeface="Calibri"/>
              </a:rPr>
              <a:t>.</a:t>
            </a:r>
            <a:r>
              <a:rPr sz="650" b="1" spc="40" dirty="0">
                <a:latin typeface="Calibri"/>
                <a:cs typeface="Calibri"/>
              </a:rPr>
              <a:t>11</a:t>
            </a:r>
            <a:r>
              <a:rPr sz="650" b="1" spc="45" dirty="0">
                <a:latin typeface="Calibri"/>
                <a:cs typeface="Calibri"/>
              </a:rPr>
              <a:t>a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64" name="object 9">
            <a:extLst>
              <a:ext uri="{FF2B5EF4-FFF2-40B4-BE49-F238E27FC236}">
                <a16:creationId xmlns:a16="http://schemas.microsoft.com/office/drawing/2014/main" id="{7E4D4993-7962-F5D3-C644-DBB3B40F03BF}"/>
              </a:ext>
            </a:extLst>
          </p:cNvPr>
          <p:cNvSpPr txBox="1"/>
          <p:nvPr/>
        </p:nvSpPr>
        <p:spPr>
          <a:xfrm>
            <a:off x="9923463" y="3029268"/>
            <a:ext cx="1079500" cy="234315"/>
          </a:xfrm>
          <a:prstGeom prst="rect">
            <a:avLst/>
          </a:prstGeom>
          <a:solidFill>
            <a:srgbClr val="EB7B6E"/>
          </a:solidFill>
        </p:spPr>
        <p:txBody>
          <a:bodyPr vert="horz" wrap="square" lIns="0" tIns="6985" rIns="0" bIns="0" rtlCol="0">
            <a:spAutoFit/>
          </a:bodyPr>
          <a:lstStyle/>
          <a:p>
            <a:pPr marL="191770" marR="203200" indent="-9525">
              <a:lnSpc>
                <a:spcPts val="660"/>
              </a:lnSpc>
              <a:spcBef>
                <a:spcPts val="55"/>
              </a:spcBef>
            </a:pP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600" spc="45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600" spc="4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600" spc="3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600" spc="4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ογ</a:t>
            </a:r>
            <a:r>
              <a:rPr sz="600" spc="45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600" spc="40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600" spc="2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600" spc="3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600" spc="20" dirty="0">
                <a:solidFill>
                  <a:srgbClr val="FFFFFF"/>
                </a:solidFill>
                <a:latin typeface="Calibri"/>
                <a:cs typeface="Calibri"/>
              </a:rPr>
              <a:t>ξ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η  σήραγγας)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5" name="object 10">
            <a:extLst>
              <a:ext uri="{FF2B5EF4-FFF2-40B4-BE49-F238E27FC236}">
                <a16:creationId xmlns:a16="http://schemas.microsoft.com/office/drawing/2014/main" id="{42DB65D2-C1F2-99C8-9945-68AC3A42F223}"/>
              </a:ext>
            </a:extLst>
          </p:cNvPr>
          <p:cNvSpPr txBox="1"/>
          <p:nvPr/>
        </p:nvSpPr>
        <p:spPr>
          <a:xfrm>
            <a:off x="9923463" y="3284855"/>
            <a:ext cx="1079500" cy="487680"/>
          </a:xfrm>
          <a:prstGeom prst="rect">
            <a:avLst/>
          </a:prstGeom>
          <a:solidFill>
            <a:srgbClr val="EB7B6E"/>
          </a:solidFill>
        </p:spPr>
        <p:txBody>
          <a:bodyPr vert="horz" wrap="square" lIns="0" tIns="56515" rIns="0" bIns="0" rtlCol="0">
            <a:spAutoFit/>
          </a:bodyPr>
          <a:lstStyle/>
          <a:p>
            <a:pPr marR="414655" algn="r">
              <a:lnSpc>
                <a:spcPct val="100000"/>
              </a:lnSpc>
              <a:spcBef>
                <a:spcPts val="445"/>
              </a:spcBef>
            </a:pP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Μεταφορά</a:t>
            </a:r>
            <a:r>
              <a:rPr sz="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UDP)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00">
              <a:latin typeface="Calibri"/>
              <a:cs typeface="Calibri"/>
            </a:endParaRPr>
          </a:p>
          <a:p>
            <a:pPr marR="467359" algn="r">
              <a:lnSpc>
                <a:spcPct val="100000"/>
              </a:lnSpc>
              <a:spcBef>
                <a:spcPts val="385"/>
              </a:spcBef>
            </a:pPr>
            <a:r>
              <a:rPr sz="600" spc="3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solidFill>
                  <a:srgbClr val="FFFFFF"/>
                </a:solidFill>
                <a:latin typeface="Calibri"/>
                <a:cs typeface="Calibri"/>
              </a:rPr>
              <a:t>6LowPAN)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6" name="object 11">
            <a:extLst>
              <a:ext uri="{FF2B5EF4-FFF2-40B4-BE49-F238E27FC236}">
                <a16:creationId xmlns:a16="http://schemas.microsoft.com/office/drawing/2014/main" id="{EEF33C3E-EF23-952D-C517-570F551D04B8}"/>
              </a:ext>
            </a:extLst>
          </p:cNvPr>
          <p:cNvSpPr txBox="1"/>
          <p:nvPr/>
        </p:nvSpPr>
        <p:spPr>
          <a:xfrm>
            <a:off x="9923463" y="3772535"/>
            <a:ext cx="1079500" cy="271780"/>
          </a:xfrm>
          <a:prstGeom prst="rect">
            <a:avLst/>
          </a:prstGeom>
          <a:solidFill>
            <a:srgbClr val="ED82A3"/>
          </a:solidFill>
        </p:spPr>
        <p:txBody>
          <a:bodyPr vert="horz" wrap="square" lIns="0" tIns="20320" rIns="0" bIns="0" rtlCol="0">
            <a:spAutoFit/>
          </a:bodyPr>
          <a:lstStyle/>
          <a:p>
            <a:pPr marL="158115" marR="241300" indent="-67945">
              <a:lnSpc>
                <a:spcPts val="660"/>
              </a:lnSpc>
              <a:spcBef>
                <a:spcPts val="160"/>
              </a:spcBef>
            </a:pPr>
            <a:r>
              <a:rPr sz="600" spc="40" dirty="0">
                <a:solidFill>
                  <a:srgbClr val="FFFFFF"/>
                </a:solidFill>
                <a:latin typeface="Calibri"/>
                <a:cs typeface="Calibri"/>
              </a:rPr>
              <a:t>Ανώτερη σύνδεση </a:t>
            </a:r>
            <a:r>
              <a:rPr sz="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40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40" dirty="0">
                <a:solidFill>
                  <a:srgbClr val="FFFFFF"/>
                </a:solidFill>
                <a:latin typeface="Calibri"/>
                <a:cs typeface="Calibri"/>
              </a:rPr>
              <a:t>ISA100 </a:t>
            </a:r>
            <a:r>
              <a:rPr sz="6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(Σύνδεσμος)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67" name="object 12">
            <a:extLst>
              <a:ext uri="{FF2B5EF4-FFF2-40B4-BE49-F238E27FC236}">
                <a16:creationId xmlns:a16="http://schemas.microsoft.com/office/drawing/2014/main" id="{6A9692AE-FF15-9F20-BE36-E2AB61F76E20}"/>
              </a:ext>
            </a:extLst>
          </p:cNvPr>
          <p:cNvSpPr/>
          <p:nvPr/>
        </p:nvSpPr>
        <p:spPr>
          <a:xfrm>
            <a:off x="9923463" y="4197350"/>
            <a:ext cx="1079500" cy="234315"/>
          </a:xfrm>
          <a:custGeom>
            <a:avLst/>
            <a:gdLst/>
            <a:ahLst/>
            <a:cxnLst/>
            <a:rect l="l" t="t" r="r" b="b"/>
            <a:pathLst>
              <a:path w="1079500" h="234314">
                <a:moveTo>
                  <a:pt x="0" y="234315"/>
                </a:moveTo>
                <a:lnTo>
                  <a:pt x="0" y="0"/>
                </a:lnTo>
                <a:lnTo>
                  <a:pt x="1079500" y="0"/>
                </a:lnTo>
                <a:lnTo>
                  <a:pt x="1079500" y="234315"/>
                </a:lnTo>
                <a:lnTo>
                  <a:pt x="0" y="234315"/>
                </a:lnTo>
                <a:close/>
              </a:path>
            </a:pathLst>
          </a:custGeom>
          <a:solidFill>
            <a:srgbClr val="B11A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3">
            <a:extLst>
              <a:ext uri="{FF2B5EF4-FFF2-40B4-BE49-F238E27FC236}">
                <a16:creationId xmlns:a16="http://schemas.microsoft.com/office/drawing/2014/main" id="{BD5469C9-321C-EC6A-D80E-9D86DF310ECE}"/>
              </a:ext>
            </a:extLst>
          </p:cNvPr>
          <p:cNvSpPr txBox="1"/>
          <p:nvPr/>
        </p:nvSpPr>
        <p:spPr>
          <a:xfrm>
            <a:off x="9952038" y="4182745"/>
            <a:ext cx="1002665" cy="20129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17145">
              <a:lnSpc>
                <a:spcPts val="660"/>
              </a:lnSpc>
              <a:spcBef>
                <a:spcPts val="170"/>
              </a:spcBef>
            </a:pP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IEEE</a:t>
            </a:r>
            <a:r>
              <a:rPr sz="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802.15.4</a:t>
            </a:r>
            <a:r>
              <a:rPr sz="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40" dirty="0">
                <a:solidFill>
                  <a:srgbClr val="FFFFFF"/>
                </a:solidFill>
                <a:latin typeface="Calibri"/>
                <a:cs typeface="Calibri"/>
              </a:rPr>
              <a:t>PHY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FFFFFF"/>
                </a:solidFill>
                <a:latin typeface="Calibri"/>
                <a:cs typeface="Calibri"/>
              </a:rPr>
              <a:t>(2,4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GHz, </a:t>
            </a:r>
            <a:r>
              <a:rPr sz="6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O-QPSK)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9" name="object 14">
            <a:extLst>
              <a:ext uri="{FF2B5EF4-FFF2-40B4-BE49-F238E27FC236}">
                <a16:creationId xmlns:a16="http://schemas.microsoft.com/office/drawing/2014/main" id="{9DCC5D3F-280C-FC7D-9684-779B9EBE05F7}"/>
              </a:ext>
            </a:extLst>
          </p:cNvPr>
          <p:cNvSpPr txBox="1"/>
          <p:nvPr/>
        </p:nvSpPr>
        <p:spPr>
          <a:xfrm>
            <a:off x="10096817" y="4537075"/>
            <a:ext cx="46926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40" dirty="0">
                <a:latin typeface="Calibri"/>
                <a:cs typeface="Calibri"/>
              </a:rPr>
              <a:t>Zigbee</a:t>
            </a:r>
            <a:r>
              <a:rPr sz="650" b="1" spc="-25" dirty="0">
                <a:latin typeface="Calibri"/>
                <a:cs typeface="Calibri"/>
              </a:rPr>
              <a:t> </a:t>
            </a:r>
            <a:r>
              <a:rPr sz="650" b="1" spc="35" dirty="0">
                <a:latin typeface="Calibri"/>
                <a:cs typeface="Calibri"/>
              </a:rPr>
              <a:t>PRO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70" name="object 15">
            <a:extLst>
              <a:ext uri="{FF2B5EF4-FFF2-40B4-BE49-F238E27FC236}">
                <a16:creationId xmlns:a16="http://schemas.microsoft.com/office/drawing/2014/main" id="{C027A5B4-DFC6-3BDD-19AD-F49A77AF810E}"/>
              </a:ext>
            </a:extLst>
          </p:cNvPr>
          <p:cNvSpPr txBox="1"/>
          <p:nvPr/>
        </p:nvSpPr>
        <p:spPr>
          <a:xfrm>
            <a:off x="9923463" y="4654232"/>
            <a:ext cx="1068705" cy="234315"/>
          </a:xfrm>
          <a:prstGeom prst="rect">
            <a:avLst/>
          </a:prstGeom>
          <a:solidFill>
            <a:srgbClr val="EB7B6E"/>
          </a:solidFill>
        </p:spPr>
        <p:txBody>
          <a:bodyPr vert="horz" wrap="square" lIns="0" tIns="56515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445"/>
              </a:spcBef>
            </a:pPr>
            <a:r>
              <a:rPr sz="600" spc="35" dirty="0">
                <a:solidFill>
                  <a:srgbClr val="FFFFFF"/>
                </a:solidFill>
                <a:latin typeface="Calibri"/>
                <a:cs typeface="Calibri"/>
              </a:rPr>
              <a:t>Εφαρμογή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1" name="object 16">
            <a:extLst>
              <a:ext uri="{FF2B5EF4-FFF2-40B4-BE49-F238E27FC236}">
                <a16:creationId xmlns:a16="http://schemas.microsoft.com/office/drawing/2014/main" id="{E1D8196B-6104-77B9-EE0B-0F0D0C3013C8}"/>
              </a:ext>
            </a:extLst>
          </p:cNvPr>
          <p:cNvSpPr txBox="1"/>
          <p:nvPr/>
        </p:nvSpPr>
        <p:spPr>
          <a:xfrm>
            <a:off x="9923463" y="4904740"/>
            <a:ext cx="1068705" cy="468630"/>
          </a:xfrm>
          <a:prstGeom prst="rect">
            <a:avLst/>
          </a:prstGeom>
          <a:solidFill>
            <a:srgbClr val="EB7B6E"/>
          </a:solidFill>
        </p:spPr>
        <p:txBody>
          <a:bodyPr vert="horz" wrap="square" lIns="0" tIns="55880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440"/>
              </a:spcBef>
            </a:pPr>
            <a:r>
              <a:rPr sz="600" spc="20" dirty="0">
                <a:solidFill>
                  <a:srgbClr val="FFFFFF"/>
                </a:solidFill>
                <a:latin typeface="Calibri"/>
                <a:cs typeface="Calibri"/>
              </a:rPr>
              <a:t>Μεταφορά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00">
              <a:latin typeface="Calibri"/>
              <a:cs typeface="Calibri"/>
            </a:endParaRPr>
          </a:p>
          <a:p>
            <a:pPr marL="255270">
              <a:lnSpc>
                <a:spcPct val="100000"/>
              </a:lnSpc>
              <a:spcBef>
                <a:spcPts val="409"/>
              </a:spcBef>
            </a:pP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2" name="object 17">
            <a:extLst>
              <a:ext uri="{FF2B5EF4-FFF2-40B4-BE49-F238E27FC236}">
                <a16:creationId xmlns:a16="http://schemas.microsoft.com/office/drawing/2014/main" id="{A2EB78B2-8DCC-69F0-2564-6402DEECEEF5}"/>
              </a:ext>
            </a:extLst>
          </p:cNvPr>
          <p:cNvSpPr/>
          <p:nvPr/>
        </p:nvSpPr>
        <p:spPr>
          <a:xfrm>
            <a:off x="9923463" y="5702618"/>
            <a:ext cx="1068705" cy="234315"/>
          </a:xfrm>
          <a:custGeom>
            <a:avLst/>
            <a:gdLst/>
            <a:ahLst/>
            <a:cxnLst/>
            <a:rect l="l" t="t" r="r" b="b"/>
            <a:pathLst>
              <a:path w="1068705" h="234314">
                <a:moveTo>
                  <a:pt x="0" y="234314"/>
                </a:moveTo>
                <a:lnTo>
                  <a:pt x="0" y="0"/>
                </a:lnTo>
                <a:lnTo>
                  <a:pt x="1068705" y="0"/>
                </a:lnTo>
                <a:lnTo>
                  <a:pt x="1068705" y="234314"/>
                </a:lnTo>
                <a:lnTo>
                  <a:pt x="0" y="234314"/>
                </a:lnTo>
                <a:close/>
              </a:path>
            </a:pathLst>
          </a:custGeom>
          <a:solidFill>
            <a:srgbClr val="B11A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8">
            <a:extLst>
              <a:ext uri="{FF2B5EF4-FFF2-40B4-BE49-F238E27FC236}">
                <a16:creationId xmlns:a16="http://schemas.microsoft.com/office/drawing/2014/main" id="{1FE162D5-9347-D2EC-23FE-055156272E4C}"/>
              </a:ext>
            </a:extLst>
          </p:cNvPr>
          <p:cNvSpPr txBox="1"/>
          <p:nvPr/>
        </p:nvSpPr>
        <p:spPr>
          <a:xfrm>
            <a:off x="9941242" y="5688013"/>
            <a:ext cx="1002665" cy="20129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7145">
              <a:lnSpc>
                <a:spcPts val="670"/>
              </a:lnSpc>
              <a:spcBef>
                <a:spcPts val="160"/>
              </a:spcBef>
            </a:pP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IEEE</a:t>
            </a:r>
            <a:r>
              <a:rPr sz="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802.15.4</a:t>
            </a:r>
            <a:r>
              <a:rPr sz="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40" dirty="0">
                <a:solidFill>
                  <a:srgbClr val="FFFFFF"/>
                </a:solidFill>
                <a:latin typeface="Calibri"/>
                <a:cs typeface="Calibri"/>
              </a:rPr>
              <a:t>PHY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FFFFFF"/>
                </a:solidFill>
                <a:latin typeface="Calibri"/>
                <a:cs typeface="Calibri"/>
              </a:rPr>
              <a:t>(2,4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GHz, </a:t>
            </a:r>
            <a:r>
              <a:rPr sz="6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O-QPSK)</a:t>
            </a:r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2997517"/>
              <a:ext cx="4253547" cy="295465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544435" y="2992754"/>
              <a:ext cx="4263390" cy="2964180"/>
            </a:xfrm>
            <a:custGeom>
              <a:avLst/>
              <a:gdLst/>
              <a:ahLst/>
              <a:cxnLst/>
              <a:rect l="l" t="t" r="r" b="b"/>
              <a:pathLst>
                <a:path w="4263390" h="2964179">
                  <a:moveTo>
                    <a:pt x="0" y="0"/>
                  </a:moveTo>
                  <a:lnTo>
                    <a:pt x="4263072" y="0"/>
                  </a:lnTo>
                  <a:lnTo>
                    <a:pt x="4263072" y="2964180"/>
                  </a:lnTo>
                  <a:lnTo>
                    <a:pt x="0" y="296418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76060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Ορισμένα</a:t>
            </a:r>
            <a:r>
              <a:rPr spc="210" dirty="0"/>
              <a:t> </a:t>
            </a:r>
            <a:r>
              <a:rPr spc="175" dirty="0"/>
              <a:t>πρωτόκολλα</a:t>
            </a:r>
            <a:r>
              <a:rPr spc="220" dirty="0"/>
              <a:t> </a:t>
            </a:r>
            <a:r>
              <a:rPr spc="140" dirty="0"/>
              <a:t>και</a:t>
            </a:r>
            <a:r>
              <a:rPr spc="225" dirty="0"/>
              <a:t> </a:t>
            </a:r>
            <a:r>
              <a:rPr spc="155" dirty="0"/>
              <a:t>χαρακτηριστικά/χαρακτηριστικά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91515" y="1547495"/>
            <a:ext cx="6639559" cy="1360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8148"/>
              <a:buFont typeface="Arial"/>
              <a:buChar char="•"/>
              <a:tabLst>
                <a:tab pos="242570" algn="l"/>
                <a:tab pos="243204" algn="l"/>
              </a:tabLst>
            </a:pPr>
            <a:r>
              <a:rPr sz="1350" spc="85" dirty="0">
                <a:latin typeface="Calibri"/>
                <a:cs typeface="Calibri"/>
              </a:rPr>
              <a:t>Επίσης,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υπάρχει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μια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σχετική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ποικιλία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b="1" spc="105" dirty="0">
                <a:latin typeface="Calibri"/>
                <a:cs typeface="Calibri"/>
              </a:rPr>
              <a:t>πρωτοκόλλων</a:t>
            </a:r>
            <a:r>
              <a:rPr sz="1350" b="1" spc="55" dirty="0">
                <a:latin typeface="Calibri"/>
                <a:cs typeface="Calibri"/>
              </a:rPr>
              <a:t> </a:t>
            </a:r>
            <a:r>
              <a:rPr sz="1350" b="1" spc="95" dirty="0">
                <a:latin typeface="Calibri"/>
                <a:cs typeface="Calibri"/>
              </a:rPr>
              <a:t>επιπέδου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90" dirty="0">
                <a:latin typeface="Calibri"/>
                <a:cs typeface="Calibri"/>
              </a:rPr>
              <a:t>επιχείρησης</a:t>
            </a:r>
            <a:r>
              <a:rPr sz="1350" b="1" spc="50" dirty="0">
                <a:latin typeface="Calibri"/>
                <a:cs typeface="Calibri"/>
              </a:rPr>
              <a:t> </a:t>
            </a:r>
            <a:r>
              <a:rPr sz="1350" b="1" spc="85" dirty="0">
                <a:latin typeface="Calibri"/>
                <a:cs typeface="Calibri"/>
              </a:rPr>
              <a:t>και </a:t>
            </a:r>
            <a:r>
              <a:rPr sz="1350" b="1" spc="-290" dirty="0">
                <a:latin typeface="Calibri"/>
                <a:cs typeface="Calibri"/>
              </a:rPr>
              <a:t> </a:t>
            </a:r>
            <a:r>
              <a:rPr sz="1350" b="1" spc="85" dirty="0">
                <a:latin typeface="Calibri"/>
                <a:cs typeface="Calibri"/>
              </a:rPr>
              <a:t>λειτουργίας,</a:t>
            </a:r>
            <a:r>
              <a:rPr sz="1350" b="1" spc="3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που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λειτουργούν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σε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διαφορετικές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υποδομές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επικοινωνίας.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130" dirty="0">
                <a:latin typeface="Calibri"/>
                <a:cs typeface="Calibri"/>
              </a:rPr>
              <a:t>Τρόποι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150" dirty="0">
                <a:latin typeface="Calibri"/>
                <a:cs typeface="Calibri"/>
              </a:rPr>
              <a:t>νέφους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και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55" dirty="0">
                <a:latin typeface="Calibri"/>
                <a:cs typeface="Calibri"/>
              </a:rPr>
              <a:t>άκρων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44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75" dirty="0">
                <a:latin typeface="Calibri"/>
                <a:cs typeface="Calibri"/>
              </a:rPr>
              <a:t>Αρχιτεκτονικές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βασίζονται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RESTful/REST,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όπως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το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CoAP</a:t>
            </a:r>
            <a:endParaRPr sz="12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2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80" dirty="0">
                <a:latin typeface="Calibri"/>
                <a:cs typeface="Calibri"/>
              </a:rPr>
              <a:t>Δίκτυα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βασισμένα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στη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δημοσίευση/συνδρομή,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όπως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MQTT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το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AMQP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899794" y="2966402"/>
          <a:ext cx="6482079" cy="30175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9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9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 gridSpan="2"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9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Ορισμένα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πρωτόκολλα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9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Χαρακτηριστικά/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59">
                <a:tc gridSpan="2">
                  <a:txBody>
                    <a:bodyPr/>
                    <a:lstStyle/>
                    <a:p>
                      <a:pPr marL="97790" marR="508634">
                        <a:lnSpc>
                          <a:spcPts val="950"/>
                        </a:lnSpc>
                        <a:spcBef>
                          <a:spcPts val="409"/>
                        </a:spcBef>
                      </a:pPr>
                      <a:r>
                        <a:rPr sz="800" b="1" spc="60" dirty="0">
                          <a:latin typeface="Calibri"/>
                          <a:cs typeface="Calibri"/>
                        </a:rPr>
                        <a:t>CoAP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0" dirty="0">
                          <a:latin typeface="Calibri"/>
                          <a:cs typeface="Calibri"/>
                        </a:rPr>
                        <a:t>(Πρωτόκολλο </a:t>
                      </a:r>
                      <a:r>
                        <a:rPr sz="800" b="1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περιορισμένης </a:t>
                      </a:r>
                      <a:r>
                        <a:rPr sz="8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0" dirty="0">
                          <a:latin typeface="Calibri"/>
                          <a:cs typeface="Calibri"/>
                        </a:rPr>
                        <a:t>εφαρμογής)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2270" marR="396240" indent="-285750">
                        <a:lnSpc>
                          <a:spcPct val="101800"/>
                        </a:lnSpc>
                        <a:spcBef>
                          <a:spcPts val="62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45" dirty="0">
                          <a:latin typeface="Calibri"/>
                          <a:cs typeface="Calibri"/>
                        </a:rPr>
                        <a:t>Τρέχει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μέσω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70" dirty="0">
                          <a:latin typeface="Calibri"/>
                          <a:cs typeface="Calibri"/>
                        </a:rPr>
                        <a:t>UDP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(User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Datagram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Protocol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πρωτόκολλο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μεταφοράς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δεδομένων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χωρίς </a:t>
                      </a:r>
                      <a:r>
                        <a:rPr sz="8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επιβεβαίωση),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οπότε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45" dirty="0">
                          <a:latin typeface="Calibri"/>
                          <a:cs typeface="Calibri"/>
                        </a:rPr>
                        <a:t>είναι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προαπαιτούμενο</a:t>
                      </a:r>
                      <a:r>
                        <a:rPr sz="8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8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60" dirty="0">
                          <a:latin typeface="Calibri"/>
                          <a:cs typeface="Calibri"/>
                        </a:rPr>
                        <a:t>DTLS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640">
                <a:tc gridSpan="2">
                  <a:txBody>
                    <a:bodyPr/>
                    <a:lstStyle/>
                    <a:p>
                      <a:pPr marL="97790" marR="554990">
                        <a:lnSpc>
                          <a:spcPts val="950"/>
                        </a:lnSpc>
                        <a:spcBef>
                          <a:spcPts val="409"/>
                        </a:spcBef>
                      </a:pPr>
                      <a:r>
                        <a:rPr sz="800" b="1" spc="50" dirty="0">
                          <a:latin typeface="Calibri"/>
                          <a:cs typeface="Calibri"/>
                        </a:rPr>
                        <a:t>MQTT </a:t>
                      </a:r>
                      <a:r>
                        <a:rPr sz="800" b="1" spc="30" dirty="0">
                          <a:latin typeface="Calibri"/>
                          <a:cs typeface="Calibri"/>
                        </a:rPr>
                        <a:t>(Μεταφορά </a:t>
                      </a:r>
                      <a:r>
                        <a:rPr sz="800" b="1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ηλ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τρ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ία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ς</a:t>
                      </a:r>
                      <a:r>
                        <a:rPr sz="8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υ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ράς  </a:t>
                      </a:r>
                      <a:r>
                        <a:rPr sz="800" b="1" spc="35" dirty="0">
                          <a:latin typeface="Calibri"/>
                          <a:cs typeface="Calibri"/>
                        </a:rPr>
                        <a:t>μηνυμάτων)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2270" marR="840740" indent="-285750">
                        <a:lnSpc>
                          <a:spcPts val="940"/>
                        </a:lnSpc>
                        <a:spcBef>
                          <a:spcPts val="68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45" dirty="0">
                          <a:latin typeface="Calibri"/>
                          <a:cs typeface="Calibri"/>
                        </a:rPr>
                        <a:t>Τρέχει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μέσω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TCP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(Transmission Control Protocol 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πρωτόκολλο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επικοινωνίας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 δικτύου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που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χρησιμοποιείται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στο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διαδίκτυο)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ελαφριές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επικεφαλίδες </a:t>
                      </a:r>
                      <a:r>
                        <a:rPr sz="8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μειώσει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την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κατανάλωση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ενέργειας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εύρος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ζώνης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270" marR="1225550" indent="-285750">
                        <a:lnSpc>
                          <a:spcPts val="950"/>
                        </a:lnSpc>
                        <a:spcBef>
                          <a:spcPts val="28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75" dirty="0">
                          <a:latin typeface="Calibri"/>
                          <a:cs typeface="Calibri"/>
                        </a:rPr>
                        <a:t>Η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διαχείριση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0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8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ταυτοποίησης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χρήστη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45" dirty="0">
                          <a:latin typeface="Calibri"/>
                          <a:cs typeface="Calibri"/>
                        </a:rPr>
                        <a:t>γίνεται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από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μεσίτες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μέσω </a:t>
                      </a:r>
                      <a:r>
                        <a:rPr sz="8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ονόματος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45" dirty="0">
                          <a:latin typeface="Calibri"/>
                          <a:cs typeface="Calibri"/>
                        </a:rPr>
                        <a:t>χρήστη/κωδικού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45" dirty="0">
                          <a:latin typeface="Calibri"/>
                          <a:cs typeface="Calibri"/>
                        </a:rPr>
                        <a:t>πρόσβασης.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295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b="1" spc="55" dirty="0">
                          <a:latin typeface="Calibri"/>
                          <a:cs typeface="Calibri"/>
                        </a:rPr>
                        <a:t>Δεν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παρέχει</a:t>
                      </a:r>
                      <a:r>
                        <a:rPr sz="8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60" dirty="0">
                          <a:latin typeface="Calibri"/>
                          <a:cs typeface="Calibri"/>
                        </a:rPr>
                        <a:t>κρυπτογράφηση,</a:t>
                      </a:r>
                      <a:r>
                        <a:rPr sz="8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οπότε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45" dirty="0">
                          <a:latin typeface="Calibri"/>
                          <a:cs typeface="Calibri"/>
                        </a:rPr>
                        <a:t>είναι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προαπαιτούμενο</a:t>
                      </a:r>
                      <a:r>
                        <a:rPr sz="8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TLS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144">
                <a:tc gridSpan="2"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b="1" spc="35" dirty="0">
                          <a:latin typeface="Calibri"/>
                          <a:cs typeface="Calibri"/>
                        </a:rPr>
                        <a:t>AMQP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97790" marR="353695">
                        <a:lnSpc>
                          <a:spcPts val="950"/>
                        </a:lnSpc>
                        <a:spcBef>
                          <a:spcPts val="90"/>
                        </a:spcBef>
                      </a:pPr>
                      <a:r>
                        <a:rPr sz="800" b="1" spc="60" dirty="0">
                          <a:latin typeface="Calibri"/>
                          <a:cs typeface="Calibri"/>
                        </a:rPr>
                        <a:t>(Σύνθετο</a:t>
                      </a:r>
                      <a:r>
                        <a:rPr sz="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60" dirty="0">
                          <a:latin typeface="Calibri"/>
                          <a:cs typeface="Calibri"/>
                        </a:rPr>
                        <a:t>πρωτόκολλο </a:t>
                      </a:r>
                      <a:r>
                        <a:rPr sz="800" b="1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ουράς)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2270" marR="200025" indent="-285750">
                        <a:lnSpc>
                          <a:spcPct val="137500"/>
                        </a:lnSpc>
                        <a:spcBef>
                          <a:spcPts val="30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45" dirty="0">
                          <a:latin typeface="Calibri"/>
                          <a:cs typeface="Calibri"/>
                        </a:rPr>
                        <a:t>Τρέχει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μέσω</a:t>
                      </a:r>
                      <a:r>
                        <a:rPr sz="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TCP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800" b="1" spc="50" dirty="0">
                          <a:latin typeface="Calibri"/>
                          <a:cs typeface="Calibri"/>
                        </a:rPr>
                        <a:t>Transmission</a:t>
                      </a:r>
                      <a:r>
                        <a:rPr sz="8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0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8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45" dirty="0">
                          <a:latin typeface="Calibri"/>
                          <a:cs typeface="Calibri"/>
                        </a:rPr>
                        <a:t>Protocol</a:t>
                      </a:r>
                      <a:r>
                        <a:rPr sz="800" b="1" spc="35" dirty="0">
                          <a:latin typeface="Calibri"/>
                          <a:cs typeface="Calibri"/>
                        </a:rPr>
                        <a:t> -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60" dirty="0">
                          <a:latin typeface="Calibri"/>
                          <a:cs typeface="Calibri"/>
                        </a:rPr>
                        <a:t>πρωτόκολλο</a:t>
                      </a:r>
                      <a:r>
                        <a:rPr sz="80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0" dirty="0">
                          <a:latin typeface="Calibri"/>
                          <a:cs typeface="Calibri"/>
                        </a:rPr>
                        <a:t>επικοινωνίας</a:t>
                      </a:r>
                      <a:r>
                        <a:rPr sz="80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δικτύου</a:t>
                      </a:r>
                      <a:r>
                        <a:rPr sz="8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60" dirty="0">
                          <a:latin typeface="Calibri"/>
                          <a:cs typeface="Calibri"/>
                        </a:rPr>
                        <a:t>που </a:t>
                      </a:r>
                      <a:r>
                        <a:rPr sz="800" b="1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0" dirty="0">
                          <a:latin typeface="Calibri"/>
                          <a:cs typeface="Calibri"/>
                        </a:rPr>
                        <a:t>χρησιμοποιείται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στο</a:t>
                      </a:r>
                      <a:r>
                        <a:rPr sz="8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0" dirty="0">
                          <a:latin typeface="Calibri"/>
                          <a:cs typeface="Calibri"/>
                        </a:rPr>
                        <a:t>διαδίκτυο)</a:t>
                      </a:r>
                      <a:r>
                        <a:rPr sz="8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latin typeface="Calibri"/>
                          <a:cs typeface="Calibri"/>
                        </a:rPr>
                        <a:t>προαπαιτούμενο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45" dirty="0">
                          <a:latin typeface="Calibri"/>
                          <a:cs typeface="Calibri"/>
                        </a:rPr>
                        <a:t>την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ασφάλεια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82270" marR="173355" indent="-285750">
                        <a:lnSpc>
                          <a:spcPts val="950"/>
                        </a:lnSpc>
                        <a:spcBef>
                          <a:spcPts val="350"/>
                        </a:spcBef>
                        <a:buSzPct val="137500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800" spc="50" dirty="0">
                          <a:latin typeface="Calibri"/>
                          <a:cs typeface="Calibri"/>
                        </a:rPr>
                        <a:t>Απαιτεί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επεξεργασία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μνήμη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τη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διαχείριση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πολλαπλών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60" dirty="0">
                          <a:latin typeface="Calibri"/>
                          <a:cs typeface="Calibri"/>
                        </a:rPr>
                        <a:t>ουρών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αναμονής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πιθανότατα </a:t>
                      </a:r>
                      <a:r>
                        <a:rPr sz="8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διπλές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πληροφορίες),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οπότε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δεν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συνιστάται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συσκευές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περιορισμούς.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500" spc="-20" dirty="0">
                          <a:latin typeface="Calibri"/>
                          <a:cs typeface="Calibri"/>
                        </a:rPr>
                        <a:t>TLS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97155" marR="300355">
                        <a:lnSpc>
                          <a:spcPct val="101699"/>
                        </a:lnSpc>
                        <a:spcBef>
                          <a:spcPts val="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Ασφάλεια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επιπέδου μεταφοράς,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που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παρέχει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ασφάλεια στο μεταφοράς 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και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στο TCP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(Transmission Control Protocol 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πρωτόκολλο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επικοινωνίας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δικτύου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που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χρησιμοποιείται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στο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διαδίκτυο)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45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spc="-5" dirty="0">
                          <a:latin typeface="Calibri"/>
                          <a:cs typeface="Calibri"/>
                        </a:rPr>
                        <a:t>DTLS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7155" marR="20383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Δεδομενόγραμμα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Transport Layer 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Security,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που προσφέρει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την 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ίδια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ασφάλεια με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το TLS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αλλά μέσω 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UDP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(User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Datagram </a:t>
                      </a:r>
                      <a:r>
                        <a:rPr sz="5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Protocol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-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πρωτόκολλο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μεταφοράς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δεδομένων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χωρίς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επιβεβαίωση)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122554" y="6108382"/>
            <a:ext cx="4235450" cy="41655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325"/>
              </a:spcBef>
            </a:pPr>
            <a:r>
              <a:rPr sz="500" spc="20" dirty="0">
                <a:latin typeface="Calibri"/>
                <a:cs typeface="Calibri"/>
              </a:rPr>
              <a:t>Πηγή</a:t>
            </a:r>
            <a:r>
              <a:rPr sz="500" spc="5" dirty="0"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</a:rPr>
              <a:t>εικόνας: </a:t>
            </a:r>
            <a:r>
              <a:rPr sz="500" spc="20" dirty="0">
                <a:latin typeface="Calibri"/>
                <a:cs typeface="Calibri"/>
              </a:rPr>
              <a:t>Πηγή: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</a:rPr>
              <a:t>Pradeesi, </a:t>
            </a:r>
            <a:r>
              <a:rPr sz="500" spc="10" dirty="0">
                <a:latin typeface="Calibri"/>
                <a:cs typeface="Calibri"/>
              </a:rPr>
              <a:t>MQTT-Wireshark-Capture</a:t>
            </a:r>
            <a:endParaRPr sz="500">
              <a:latin typeface="Calibri"/>
              <a:cs typeface="Calibri"/>
            </a:endParaRPr>
          </a:p>
          <a:p>
            <a:pPr marL="208279">
              <a:lnSpc>
                <a:spcPct val="100000"/>
              </a:lnSpc>
              <a:spcBef>
                <a:spcPts val="225"/>
              </a:spcBef>
            </a:pPr>
            <a:r>
              <a:rPr sz="500" spc="20" dirty="0">
                <a:latin typeface="Calibri"/>
                <a:cs typeface="Calibri"/>
              </a:rPr>
              <a:t>URL:</a:t>
            </a:r>
            <a:r>
              <a:rPr sz="500" spc="100" dirty="0">
                <a:latin typeface="Calibri"/>
                <a:cs typeface="Calibri"/>
              </a:rPr>
              <a:t> </a:t>
            </a:r>
            <a:r>
              <a:rPr sz="500" spc="1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XML-ph-0000@DeepL.internal</a:t>
            </a:r>
            <a:r>
              <a:rPr sz="500" spc="6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500" spc="5" dirty="0">
                <a:solidFill>
                  <a:srgbClr val="87872D"/>
                </a:solidFill>
                <a:latin typeface="Calibri"/>
                <a:cs typeface="Calibri"/>
              </a:rPr>
              <a:t>https://github.com/pradeesi/MQTT-Wireshark-Capture/blob/master/mqtt_packets.pcapng</a:t>
            </a:r>
            <a:endParaRPr sz="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29365" y="73977"/>
            <a:ext cx="469900" cy="54756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90" dirty="0">
                <a:solidFill>
                  <a:srgbClr val="D8D8D8"/>
                </a:solidFill>
                <a:latin typeface="Calibri"/>
                <a:cs typeface="Calibri"/>
              </a:rPr>
              <a:t>ΑΣΦΑΛΕΣ</a:t>
            </a:r>
            <a:r>
              <a:rPr sz="3500" spc="7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500" spc="155" dirty="0">
                <a:solidFill>
                  <a:srgbClr val="D8D8D8"/>
                </a:solidFill>
                <a:latin typeface="Calibri"/>
                <a:cs typeface="Calibri"/>
              </a:rPr>
              <a:t>ΑΡΧΙΤΕΚΤΟΝΙΚΈΣ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26787" y="6149657"/>
            <a:ext cx="1257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148387" y="4773295"/>
            <a:ext cx="3371215" cy="221615"/>
            <a:chOff x="6148387" y="4773295"/>
            <a:chExt cx="3371215" cy="221615"/>
          </a:xfrm>
        </p:grpSpPr>
        <p:sp>
          <p:nvSpPr>
            <p:cNvPr id="16" name="object 16"/>
            <p:cNvSpPr/>
            <p:nvPr/>
          </p:nvSpPr>
          <p:spPr>
            <a:xfrm>
              <a:off x="6156325" y="4781232"/>
              <a:ext cx="3355340" cy="205740"/>
            </a:xfrm>
            <a:custGeom>
              <a:avLst/>
              <a:gdLst/>
              <a:ahLst/>
              <a:cxnLst/>
              <a:rect l="l" t="t" r="r" b="b"/>
              <a:pathLst>
                <a:path w="3355340" h="205739">
                  <a:moveTo>
                    <a:pt x="3252152" y="0"/>
                  </a:moveTo>
                  <a:lnTo>
                    <a:pt x="3252152" y="51434"/>
                  </a:lnTo>
                  <a:lnTo>
                    <a:pt x="0" y="51434"/>
                  </a:lnTo>
                  <a:lnTo>
                    <a:pt x="0" y="154304"/>
                  </a:lnTo>
                  <a:lnTo>
                    <a:pt x="3252152" y="154304"/>
                  </a:lnTo>
                  <a:lnTo>
                    <a:pt x="3252152" y="205739"/>
                  </a:lnTo>
                  <a:lnTo>
                    <a:pt x="3355022" y="102869"/>
                  </a:lnTo>
                  <a:lnTo>
                    <a:pt x="3252152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56325" y="4781232"/>
              <a:ext cx="3355340" cy="205740"/>
            </a:xfrm>
            <a:custGeom>
              <a:avLst/>
              <a:gdLst/>
              <a:ahLst/>
              <a:cxnLst/>
              <a:rect l="l" t="t" r="r" b="b"/>
              <a:pathLst>
                <a:path w="3355340" h="205739">
                  <a:moveTo>
                    <a:pt x="3252152" y="205739"/>
                  </a:moveTo>
                  <a:lnTo>
                    <a:pt x="3355022" y="102869"/>
                  </a:lnTo>
                  <a:lnTo>
                    <a:pt x="3252152" y="0"/>
                  </a:lnTo>
                  <a:lnTo>
                    <a:pt x="3252152" y="51434"/>
                  </a:lnTo>
                  <a:lnTo>
                    <a:pt x="0" y="51434"/>
                  </a:lnTo>
                  <a:lnTo>
                    <a:pt x="0" y="154304"/>
                  </a:lnTo>
                  <a:lnTo>
                    <a:pt x="3252152" y="154304"/>
                  </a:lnTo>
                  <a:lnTo>
                    <a:pt x="3252152" y="205739"/>
                  </a:lnTo>
                </a:path>
              </a:pathLst>
            </a:custGeom>
            <a:ln w="15875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460057"/>
            <a:ext cx="32219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Ασφαλείς</a:t>
            </a:r>
            <a:r>
              <a:rPr spc="125" dirty="0"/>
              <a:t> </a:t>
            </a:r>
            <a:r>
              <a:rPr spc="155" dirty="0"/>
              <a:t>αρχιτεκτονικές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5344" y="855027"/>
            <a:ext cx="451358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50" dirty="0">
                <a:latin typeface="Calibri"/>
                <a:cs typeface="Calibri"/>
              </a:rPr>
              <a:t>στο</a:t>
            </a:r>
            <a:r>
              <a:rPr sz="2100" spc="240" dirty="0">
                <a:latin typeface="Calibri"/>
                <a:cs typeface="Calibri"/>
              </a:rPr>
              <a:t> </a:t>
            </a:r>
            <a:r>
              <a:rPr sz="2100" spc="155" dirty="0">
                <a:latin typeface="Calibri"/>
                <a:cs typeface="Calibri"/>
              </a:rPr>
              <a:t>πλαίσιο</a:t>
            </a:r>
            <a:r>
              <a:rPr sz="2100" spc="250" dirty="0">
                <a:latin typeface="Calibri"/>
                <a:cs typeface="Calibri"/>
              </a:rPr>
              <a:t> </a:t>
            </a:r>
            <a:r>
              <a:rPr sz="2100" spc="155" dirty="0">
                <a:latin typeface="Calibri"/>
                <a:cs typeface="Calibri"/>
              </a:rPr>
              <a:t>των</a:t>
            </a:r>
            <a:r>
              <a:rPr sz="2100" spc="240" dirty="0">
                <a:latin typeface="Calibri"/>
                <a:cs typeface="Calibri"/>
              </a:rPr>
              <a:t> </a:t>
            </a:r>
            <a:r>
              <a:rPr sz="2100" spc="165" dirty="0">
                <a:latin typeface="Calibri"/>
                <a:cs typeface="Calibri"/>
              </a:rPr>
              <a:t>αρχών</a:t>
            </a:r>
            <a:r>
              <a:rPr sz="2100" spc="250" dirty="0">
                <a:latin typeface="Calibri"/>
                <a:cs typeface="Calibri"/>
              </a:rPr>
              <a:t> </a:t>
            </a:r>
            <a:r>
              <a:rPr sz="2100" spc="170" dirty="0">
                <a:latin typeface="Calibri"/>
                <a:cs typeface="Calibri"/>
              </a:rPr>
              <a:t>ασφαλείας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0715" y="1564957"/>
            <a:ext cx="7031355" cy="1126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spc="110" dirty="0">
                <a:latin typeface="Calibri"/>
                <a:cs typeface="Calibri"/>
              </a:rPr>
              <a:t>Ως </a:t>
            </a:r>
            <a:r>
              <a:rPr sz="1350" spc="90" dirty="0">
                <a:latin typeface="Calibri"/>
                <a:cs typeface="Calibri"/>
              </a:rPr>
              <a:t>εκ τούτου, </a:t>
            </a:r>
            <a:r>
              <a:rPr sz="1350" spc="100" dirty="0">
                <a:latin typeface="Calibri"/>
                <a:cs typeface="Calibri"/>
              </a:rPr>
              <a:t>υπάρχουν πολλά πρωτόκολλα </a:t>
            </a:r>
            <a:r>
              <a:rPr sz="1350" spc="105" dirty="0">
                <a:latin typeface="Calibri"/>
                <a:cs typeface="Calibri"/>
              </a:rPr>
              <a:t>που </a:t>
            </a:r>
            <a:r>
              <a:rPr sz="1350" spc="95" dirty="0">
                <a:latin typeface="Calibri"/>
                <a:cs typeface="Calibri"/>
              </a:rPr>
              <a:t>προσθέτουν μέτρα ασφάλειας </a:t>
            </a:r>
            <a:r>
              <a:rPr sz="1350" spc="110" dirty="0">
                <a:latin typeface="Calibri"/>
                <a:cs typeface="Calibri"/>
              </a:rPr>
              <a:t>ή </a:t>
            </a:r>
            <a:r>
              <a:rPr sz="1350" spc="114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βασίζονται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σε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μεγάλο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βαθμό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σε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εξωτερικούς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μηχανισμούς,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όπως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TLS/DTLS,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για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την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εμπιστευτικότητα,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την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ταυτοποίηση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χρήστη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την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ακεραιότητα.</a:t>
            </a:r>
            <a:endParaRPr sz="1350">
              <a:latin typeface="Calibri"/>
              <a:cs typeface="Calibri"/>
            </a:endParaRPr>
          </a:p>
          <a:p>
            <a:pPr marL="396875" marR="382905" lvl="1" indent="-182880">
              <a:lnSpc>
                <a:spcPct val="103499"/>
              </a:lnSpc>
              <a:spcBef>
                <a:spcPts val="83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55" dirty="0">
                <a:latin typeface="Calibri"/>
                <a:cs typeface="Calibri"/>
              </a:rPr>
              <a:t>Αλλά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ακόμη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και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έτσι,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επίσης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απαραίτητο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να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εξεταστούν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μέτρα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ασφαλείας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σύμφωνα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με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την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καλή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αρχή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της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"άμυνας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b="1" i="1" u="sng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σε</a:t>
            </a:r>
            <a:r>
              <a:rPr sz="1200" b="1" i="1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i="1" u="sng" spc="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βάθος".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76952" y="608806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6266497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29365" y="73977"/>
            <a:ext cx="469900" cy="54756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90" dirty="0">
                <a:solidFill>
                  <a:srgbClr val="D8D8D8"/>
                </a:solidFill>
                <a:latin typeface="Calibri"/>
                <a:cs typeface="Calibri"/>
              </a:rPr>
              <a:t>ΑΣΦΑΛΕΣ</a:t>
            </a:r>
            <a:r>
              <a:rPr sz="3500" spc="7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500" spc="155" dirty="0">
                <a:solidFill>
                  <a:srgbClr val="D8D8D8"/>
                </a:solidFill>
                <a:latin typeface="Calibri"/>
                <a:cs typeface="Calibri"/>
              </a:rPr>
              <a:t>ΑΡΧΙΤΕΚΤΟΝΙΚΈΣ</a:t>
            </a:r>
            <a:endParaRPr sz="35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880552" y="2889250"/>
            <a:ext cx="3740150" cy="3154680"/>
            <a:chOff x="1880552" y="2889250"/>
            <a:chExt cx="3740150" cy="3154680"/>
          </a:xfrm>
        </p:grpSpPr>
        <p:sp>
          <p:nvSpPr>
            <p:cNvPr id="14" name="object 14"/>
            <p:cNvSpPr/>
            <p:nvPr/>
          </p:nvSpPr>
          <p:spPr>
            <a:xfrm>
              <a:off x="2680017" y="3063875"/>
              <a:ext cx="2195195" cy="2257425"/>
            </a:xfrm>
            <a:custGeom>
              <a:avLst/>
              <a:gdLst/>
              <a:ahLst/>
              <a:cxnLst/>
              <a:rect l="l" t="t" r="r" b="b"/>
              <a:pathLst>
                <a:path w="2195195" h="2257425">
                  <a:moveTo>
                    <a:pt x="2195195" y="0"/>
                  </a:moveTo>
                  <a:lnTo>
                    <a:pt x="0" y="0"/>
                  </a:lnTo>
                  <a:lnTo>
                    <a:pt x="1097597" y="2257107"/>
                  </a:lnTo>
                  <a:lnTo>
                    <a:pt x="2195195" y="0"/>
                  </a:lnTo>
                  <a:close/>
                </a:path>
              </a:pathLst>
            </a:custGeom>
            <a:solidFill>
              <a:srgbClr val="FFBA00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80017" y="3063875"/>
              <a:ext cx="2195195" cy="2257425"/>
            </a:xfrm>
            <a:custGeom>
              <a:avLst/>
              <a:gdLst/>
              <a:ahLst/>
              <a:cxnLst/>
              <a:rect l="l" t="t" r="r" b="b"/>
              <a:pathLst>
                <a:path w="2195195" h="2257425">
                  <a:moveTo>
                    <a:pt x="2195195" y="0"/>
                  </a:moveTo>
                  <a:lnTo>
                    <a:pt x="1097597" y="2257107"/>
                  </a:lnTo>
                  <a:lnTo>
                    <a:pt x="0" y="0"/>
                  </a:lnTo>
                  <a:lnTo>
                    <a:pt x="2195195" y="0"/>
                  </a:lnTo>
                </a:path>
              </a:pathLst>
            </a:custGeom>
            <a:ln w="15875">
              <a:solidFill>
                <a:srgbClr val="FF90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0552" y="2889250"/>
              <a:ext cx="3739832" cy="315468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907222" y="2917825"/>
              <a:ext cx="3648075" cy="3061335"/>
            </a:xfrm>
            <a:custGeom>
              <a:avLst/>
              <a:gdLst/>
              <a:ahLst/>
              <a:cxnLst/>
              <a:rect l="l" t="t" r="r" b="b"/>
              <a:pathLst>
                <a:path w="3648075" h="3061335">
                  <a:moveTo>
                    <a:pt x="1824037" y="0"/>
                  </a:moveTo>
                  <a:lnTo>
                    <a:pt x="1771014" y="635"/>
                  </a:lnTo>
                  <a:lnTo>
                    <a:pt x="1718627" y="2539"/>
                  </a:lnTo>
                  <a:lnTo>
                    <a:pt x="1666557" y="5714"/>
                  </a:lnTo>
                  <a:lnTo>
                    <a:pt x="1614804" y="9842"/>
                  </a:lnTo>
                  <a:lnTo>
                    <a:pt x="1563687" y="15557"/>
                  </a:lnTo>
                  <a:lnTo>
                    <a:pt x="1512887" y="22225"/>
                  </a:lnTo>
                  <a:lnTo>
                    <a:pt x="1462722" y="30162"/>
                  </a:lnTo>
                  <a:lnTo>
                    <a:pt x="1412875" y="39052"/>
                  </a:lnTo>
                  <a:lnTo>
                    <a:pt x="1363344" y="49212"/>
                  </a:lnTo>
                  <a:lnTo>
                    <a:pt x="1314767" y="60325"/>
                  </a:lnTo>
                  <a:lnTo>
                    <a:pt x="1266507" y="72707"/>
                  </a:lnTo>
                  <a:lnTo>
                    <a:pt x="1218882" y="86360"/>
                  </a:lnTo>
                  <a:lnTo>
                    <a:pt x="1171892" y="100647"/>
                  </a:lnTo>
                  <a:lnTo>
                    <a:pt x="1125537" y="116204"/>
                  </a:lnTo>
                  <a:lnTo>
                    <a:pt x="1079817" y="132714"/>
                  </a:lnTo>
                  <a:lnTo>
                    <a:pt x="1034732" y="150495"/>
                  </a:lnTo>
                  <a:lnTo>
                    <a:pt x="990282" y="168910"/>
                  </a:lnTo>
                  <a:lnTo>
                    <a:pt x="946467" y="188595"/>
                  </a:lnTo>
                  <a:lnTo>
                    <a:pt x="903287" y="208914"/>
                  </a:lnTo>
                  <a:lnTo>
                    <a:pt x="861059" y="230504"/>
                  </a:lnTo>
                  <a:lnTo>
                    <a:pt x="819467" y="252729"/>
                  </a:lnTo>
                  <a:lnTo>
                    <a:pt x="778827" y="276225"/>
                  </a:lnTo>
                  <a:lnTo>
                    <a:pt x="738822" y="300354"/>
                  </a:lnTo>
                  <a:lnTo>
                    <a:pt x="699769" y="325120"/>
                  </a:lnTo>
                  <a:lnTo>
                    <a:pt x="661352" y="351154"/>
                  </a:lnTo>
                  <a:lnTo>
                    <a:pt x="623887" y="377825"/>
                  </a:lnTo>
                  <a:lnTo>
                    <a:pt x="587375" y="405447"/>
                  </a:lnTo>
                  <a:lnTo>
                    <a:pt x="551814" y="433704"/>
                  </a:lnTo>
                  <a:lnTo>
                    <a:pt x="516889" y="462914"/>
                  </a:lnTo>
                  <a:lnTo>
                    <a:pt x="483234" y="493077"/>
                  </a:lnTo>
                  <a:lnTo>
                    <a:pt x="450214" y="523557"/>
                  </a:lnTo>
                  <a:lnTo>
                    <a:pt x="418464" y="554989"/>
                  </a:lnTo>
                  <a:lnTo>
                    <a:pt x="387667" y="587057"/>
                  </a:lnTo>
                  <a:lnTo>
                    <a:pt x="357822" y="620077"/>
                  </a:lnTo>
                  <a:lnTo>
                    <a:pt x="328929" y="653414"/>
                  </a:lnTo>
                  <a:lnTo>
                    <a:pt x="301307" y="687704"/>
                  </a:lnTo>
                  <a:lnTo>
                    <a:pt x="274637" y="722630"/>
                  </a:lnTo>
                  <a:lnTo>
                    <a:pt x="248919" y="758189"/>
                  </a:lnTo>
                  <a:lnTo>
                    <a:pt x="224472" y="794385"/>
                  </a:lnTo>
                  <a:lnTo>
                    <a:pt x="201294" y="830897"/>
                  </a:lnTo>
                  <a:lnTo>
                    <a:pt x="179069" y="868362"/>
                  </a:lnTo>
                  <a:lnTo>
                    <a:pt x="158114" y="906144"/>
                  </a:lnTo>
                  <a:lnTo>
                    <a:pt x="138429" y="944562"/>
                  </a:lnTo>
                  <a:lnTo>
                    <a:pt x="120014" y="983614"/>
                  </a:lnTo>
                  <a:lnTo>
                    <a:pt x="102869" y="1022985"/>
                  </a:lnTo>
                  <a:lnTo>
                    <a:pt x="86677" y="1062989"/>
                  </a:lnTo>
                  <a:lnTo>
                    <a:pt x="72072" y="1103312"/>
                  </a:lnTo>
                  <a:lnTo>
                    <a:pt x="58737" y="1144270"/>
                  </a:lnTo>
                  <a:lnTo>
                    <a:pt x="46672" y="1185545"/>
                  </a:lnTo>
                  <a:lnTo>
                    <a:pt x="35877" y="1227455"/>
                  </a:lnTo>
                  <a:lnTo>
                    <a:pt x="26352" y="1269682"/>
                  </a:lnTo>
                  <a:lnTo>
                    <a:pt x="18414" y="1312227"/>
                  </a:lnTo>
                  <a:lnTo>
                    <a:pt x="11747" y="1355407"/>
                  </a:lnTo>
                  <a:lnTo>
                    <a:pt x="6667" y="1398587"/>
                  </a:lnTo>
                  <a:lnTo>
                    <a:pt x="2857" y="1442402"/>
                  </a:lnTo>
                  <a:lnTo>
                    <a:pt x="634" y="1486217"/>
                  </a:lnTo>
                  <a:lnTo>
                    <a:pt x="0" y="1530667"/>
                  </a:lnTo>
                  <a:lnTo>
                    <a:pt x="634" y="1575117"/>
                  </a:lnTo>
                  <a:lnTo>
                    <a:pt x="2857" y="1618932"/>
                  </a:lnTo>
                  <a:lnTo>
                    <a:pt x="6667" y="1662747"/>
                  </a:lnTo>
                  <a:lnTo>
                    <a:pt x="11747" y="1706245"/>
                  </a:lnTo>
                  <a:lnTo>
                    <a:pt x="18414" y="1749107"/>
                  </a:lnTo>
                  <a:lnTo>
                    <a:pt x="26352" y="1791652"/>
                  </a:lnTo>
                  <a:lnTo>
                    <a:pt x="35877" y="1833880"/>
                  </a:lnTo>
                  <a:lnTo>
                    <a:pt x="46672" y="1875789"/>
                  </a:lnTo>
                  <a:lnTo>
                    <a:pt x="58737" y="1917064"/>
                  </a:lnTo>
                  <a:lnTo>
                    <a:pt x="72072" y="1958022"/>
                  </a:lnTo>
                  <a:lnTo>
                    <a:pt x="86677" y="1998345"/>
                  </a:lnTo>
                  <a:lnTo>
                    <a:pt x="102869" y="2038350"/>
                  </a:lnTo>
                  <a:lnTo>
                    <a:pt x="120014" y="2078037"/>
                  </a:lnTo>
                  <a:lnTo>
                    <a:pt x="138429" y="2116772"/>
                  </a:lnTo>
                  <a:lnTo>
                    <a:pt x="158114" y="2155190"/>
                  </a:lnTo>
                  <a:lnTo>
                    <a:pt x="179069" y="2192972"/>
                  </a:lnTo>
                  <a:lnTo>
                    <a:pt x="201294" y="2230437"/>
                  </a:lnTo>
                  <a:lnTo>
                    <a:pt x="224472" y="2267267"/>
                  </a:lnTo>
                  <a:lnTo>
                    <a:pt x="248919" y="2303145"/>
                  </a:lnTo>
                  <a:lnTo>
                    <a:pt x="274637" y="2338705"/>
                  </a:lnTo>
                  <a:lnTo>
                    <a:pt x="301307" y="2373630"/>
                  </a:lnTo>
                  <a:lnTo>
                    <a:pt x="328929" y="2407920"/>
                  </a:lnTo>
                  <a:lnTo>
                    <a:pt x="357822" y="2441257"/>
                  </a:lnTo>
                  <a:lnTo>
                    <a:pt x="387667" y="2474277"/>
                  </a:lnTo>
                  <a:lnTo>
                    <a:pt x="418464" y="2506345"/>
                  </a:lnTo>
                  <a:lnTo>
                    <a:pt x="450214" y="2537777"/>
                  </a:lnTo>
                  <a:lnTo>
                    <a:pt x="483234" y="2568575"/>
                  </a:lnTo>
                  <a:lnTo>
                    <a:pt x="516889" y="2598420"/>
                  </a:lnTo>
                  <a:lnTo>
                    <a:pt x="551814" y="2627630"/>
                  </a:lnTo>
                  <a:lnTo>
                    <a:pt x="587375" y="2655887"/>
                  </a:lnTo>
                  <a:lnTo>
                    <a:pt x="623887" y="2683510"/>
                  </a:lnTo>
                  <a:lnTo>
                    <a:pt x="661352" y="2710180"/>
                  </a:lnTo>
                  <a:lnTo>
                    <a:pt x="699769" y="2736215"/>
                  </a:lnTo>
                  <a:lnTo>
                    <a:pt x="738822" y="2760980"/>
                  </a:lnTo>
                  <a:lnTo>
                    <a:pt x="778827" y="2785427"/>
                  </a:lnTo>
                  <a:lnTo>
                    <a:pt x="819467" y="2808605"/>
                  </a:lnTo>
                  <a:lnTo>
                    <a:pt x="861059" y="2830830"/>
                  </a:lnTo>
                  <a:lnTo>
                    <a:pt x="903287" y="2852420"/>
                  </a:lnTo>
                  <a:lnTo>
                    <a:pt x="946467" y="2872740"/>
                  </a:lnTo>
                  <a:lnTo>
                    <a:pt x="990282" y="2892425"/>
                  </a:lnTo>
                  <a:lnTo>
                    <a:pt x="1034732" y="2910840"/>
                  </a:lnTo>
                  <a:lnTo>
                    <a:pt x="1079817" y="2928620"/>
                  </a:lnTo>
                  <a:lnTo>
                    <a:pt x="1125537" y="2945130"/>
                  </a:lnTo>
                  <a:lnTo>
                    <a:pt x="1171892" y="2960687"/>
                  </a:lnTo>
                  <a:lnTo>
                    <a:pt x="1218882" y="2975292"/>
                  </a:lnTo>
                  <a:lnTo>
                    <a:pt x="1266507" y="2988627"/>
                  </a:lnTo>
                  <a:lnTo>
                    <a:pt x="1314767" y="3001010"/>
                  </a:lnTo>
                  <a:lnTo>
                    <a:pt x="1363344" y="3012122"/>
                  </a:lnTo>
                  <a:lnTo>
                    <a:pt x="1412875" y="3022282"/>
                  </a:lnTo>
                  <a:lnTo>
                    <a:pt x="1462722" y="3031172"/>
                  </a:lnTo>
                  <a:lnTo>
                    <a:pt x="1512887" y="3039110"/>
                  </a:lnTo>
                  <a:lnTo>
                    <a:pt x="1563687" y="3045777"/>
                  </a:lnTo>
                  <a:lnTo>
                    <a:pt x="1614804" y="3051492"/>
                  </a:lnTo>
                  <a:lnTo>
                    <a:pt x="1666557" y="3055620"/>
                  </a:lnTo>
                  <a:lnTo>
                    <a:pt x="1718627" y="3058795"/>
                  </a:lnTo>
                  <a:lnTo>
                    <a:pt x="1771014" y="3060700"/>
                  </a:lnTo>
                  <a:lnTo>
                    <a:pt x="1824037" y="3061335"/>
                  </a:lnTo>
                  <a:lnTo>
                    <a:pt x="1876742" y="3060700"/>
                  </a:lnTo>
                  <a:lnTo>
                    <a:pt x="1929129" y="3058795"/>
                  </a:lnTo>
                  <a:lnTo>
                    <a:pt x="1981200" y="3055620"/>
                  </a:lnTo>
                  <a:lnTo>
                    <a:pt x="2032952" y="3051492"/>
                  </a:lnTo>
                  <a:lnTo>
                    <a:pt x="2084069" y="3045777"/>
                  </a:lnTo>
                  <a:lnTo>
                    <a:pt x="2134869" y="3039110"/>
                  </a:lnTo>
                  <a:lnTo>
                    <a:pt x="2185352" y="3031172"/>
                  </a:lnTo>
                  <a:lnTo>
                    <a:pt x="2235200" y="3022282"/>
                  </a:lnTo>
                  <a:lnTo>
                    <a:pt x="2284412" y="3012122"/>
                  </a:lnTo>
                  <a:lnTo>
                    <a:pt x="2332990" y="3001010"/>
                  </a:lnTo>
                  <a:lnTo>
                    <a:pt x="2381250" y="2988627"/>
                  </a:lnTo>
                  <a:lnTo>
                    <a:pt x="2428875" y="2975292"/>
                  </a:lnTo>
                  <a:lnTo>
                    <a:pt x="2475865" y="2960687"/>
                  </a:lnTo>
                  <a:lnTo>
                    <a:pt x="2522219" y="2945130"/>
                  </a:lnTo>
                  <a:lnTo>
                    <a:pt x="2568257" y="2928620"/>
                  </a:lnTo>
                  <a:lnTo>
                    <a:pt x="2613342" y="2910840"/>
                  </a:lnTo>
                  <a:lnTo>
                    <a:pt x="2657792" y="2892425"/>
                  </a:lnTo>
                  <a:lnTo>
                    <a:pt x="2701607" y="2872740"/>
                  </a:lnTo>
                  <a:lnTo>
                    <a:pt x="2744469" y="2852420"/>
                  </a:lnTo>
                  <a:lnTo>
                    <a:pt x="2786697" y="2830830"/>
                  </a:lnTo>
                  <a:lnTo>
                    <a:pt x="2828290" y="2808605"/>
                  </a:lnTo>
                  <a:lnTo>
                    <a:pt x="2868929" y="2785427"/>
                  </a:lnTo>
                  <a:lnTo>
                    <a:pt x="2908935" y="2760980"/>
                  </a:lnTo>
                  <a:lnTo>
                    <a:pt x="2948304" y="2736215"/>
                  </a:lnTo>
                  <a:lnTo>
                    <a:pt x="2986404" y="2710180"/>
                  </a:lnTo>
                  <a:lnTo>
                    <a:pt x="3023869" y="2683510"/>
                  </a:lnTo>
                  <a:lnTo>
                    <a:pt x="3060382" y="2655887"/>
                  </a:lnTo>
                  <a:lnTo>
                    <a:pt x="3096260" y="2627630"/>
                  </a:lnTo>
                  <a:lnTo>
                    <a:pt x="3130867" y="2598420"/>
                  </a:lnTo>
                  <a:lnTo>
                    <a:pt x="3164840" y="2568575"/>
                  </a:lnTo>
                  <a:lnTo>
                    <a:pt x="3197542" y="2537777"/>
                  </a:lnTo>
                  <a:lnTo>
                    <a:pt x="3229292" y="2506345"/>
                  </a:lnTo>
                  <a:lnTo>
                    <a:pt x="3260407" y="2474277"/>
                  </a:lnTo>
                  <a:lnTo>
                    <a:pt x="3290252" y="2441257"/>
                  </a:lnTo>
                  <a:lnTo>
                    <a:pt x="3318827" y="2407920"/>
                  </a:lnTo>
                  <a:lnTo>
                    <a:pt x="3346767" y="2373630"/>
                  </a:lnTo>
                  <a:lnTo>
                    <a:pt x="3373437" y="2338705"/>
                  </a:lnTo>
                  <a:lnTo>
                    <a:pt x="3398837" y="2303145"/>
                  </a:lnTo>
                  <a:lnTo>
                    <a:pt x="3423285" y="2267267"/>
                  </a:lnTo>
                  <a:lnTo>
                    <a:pt x="3446462" y="2230437"/>
                  </a:lnTo>
                  <a:lnTo>
                    <a:pt x="3468687" y="2192972"/>
                  </a:lnTo>
                  <a:lnTo>
                    <a:pt x="3489642" y="2155190"/>
                  </a:lnTo>
                  <a:lnTo>
                    <a:pt x="3509327" y="2116772"/>
                  </a:lnTo>
                  <a:lnTo>
                    <a:pt x="3527742" y="2078037"/>
                  </a:lnTo>
                  <a:lnTo>
                    <a:pt x="3545204" y="2038350"/>
                  </a:lnTo>
                  <a:lnTo>
                    <a:pt x="3561079" y="1998345"/>
                  </a:lnTo>
                  <a:lnTo>
                    <a:pt x="3575685" y="1958022"/>
                  </a:lnTo>
                  <a:lnTo>
                    <a:pt x="3589337" y="1917064"/>
                  </a:lnTo>
                  <a:lnTo>
                    <a:pt x="3601402" y="1875789"/>
                  </a:lnTo>
                  <a:lnTo>
                    <a:pt x="3612197" y="1833880"/>
                  </a:lnTo>
                  <a:lnTo>
                    <a:pt x="3621404" y="1791652"/>
                  </a:lnTo>
                  <a:lnTo>
                    <a:pt x="3629342" y="1749107"/>
                  </a:lnTo>
                  <a:lnTo>
                    <a:pt x="3636010" y="1706245"/>
                  </a:lnTo>
                  <a:lnTo>
                    <a:pt x="3641090" y="1662747"/>
                  </a:lnTo>
                  <a:lnTo>
                    <a:pt x="3644900" y="1618932"/>
                  </a:lnTo>
                  <a:lnTo>
                    <a:pt x="3647122" y="1575117"/>
                  </a:lnTo>
                  <a:lnTo>
                    <a:pt x="3647757" y="1530667"/>
                  </a:lnTo>
                  <a:lnTo>
                    <a:pt x="3647122" y="1486217"/>
                  </a:lnTo>
                  <a:lnTo>
                    <a:pt x="3644900" y="1442402"/>
                  </a:lnTo>
                  <a:lnTo>
                    <a:pt x="3641090" y="1398587"/>
                  </a:lnTo>
                  <a:lnTo>
                    <a:pt x="3636010" y="1355407"/>
                  </a:lnTo>
                  <a:lnTo>
                    <a:pt x="3629342" y="1312227"/>
                  </a:lnTo>
                  <a:lnTo>
                    <a:pt x="3621404" y="1269682"/>
                  </a:lnTo>
                  <a:lnTo>
                    <a:pt x="3612197" y="1227455"/>
                  </a:lnTo>
                  <a:lnTo>
                    <a:pt x="3601402" y="1185545"/>
                  </a:lnTo>
                  <a:lnTo>
                    <a:pt x="3589337" y="1144270"/>
                  </a:lnTo>
                  <a:lnTo>
                    <a:pt x="3575685" y="1103312"/>
                  </a:lnTo>
                  <a:lnTo>
                    <a:pt x="3561079" y="1062989"/>
                  </a:lnTo>
                  <a:lnTo>
                    <a:pt x="3545204" y="1022985"/>
                  </a:lnTo>
                  <a:lnTo>
                    <a:pt x="3527742" y="983614"/>
                  </a:lnTo>
                  <a:lnTo>
                    <a:pt x="3509327" y="944562"/>
                  </a:lnTo>
                  <a:lnTo>
                    <a:pt x="3489642" y="906144"/>
                  </a:lnTo>
                  <a:lnTo>
                    <a:pt x="3468687" y="868362"/>
                  </a:lnTo>
                  <a:lnTo>
                    <a:pt x="3446462" y="830897"/>
                  </a:lnTo>
                  <a:lnTo>
                    <a:pt x="3423285" y="794385"/>
                  </a:lnTo>
                  <a:lnTo>
                    <a:pt x="3398837" y="758189"/>
                  </a:lnTo>
                  <a:lnTo>
                    <a:pt x="3373437" y="722630"/>
                  </a:lnTo>
                  <a:lnTo>
                    <a:pt x="3346767" y="687704"/>
                  </a:lnTo>
                  <a:lnTo>
                    <a:pt x="3318827" y="653414"/>
                  </a:lnTo>
                  <a:lnTo>
                    <a:pt x="3290252" y="620077"/>
                  </a:lnTo>
                  <a:lnTo>
                    <a:pt x="3260407" y="587057"/>
                  </a:lnTo>
                  <a:lnTo>
                    <a:pt x="3229292" y="554989"/>
                  </a:lnTo>
                  <a:lnTo>
                    <a:pt x="3197542" y="523557"/>
                  </a:lnTo>
                  <a:lnTo>
                    <a:pt x="3164840" y="493077"/>
                  </a:lnTo>
                  <a:lnTo>
                    <a:pt x="3130867" y="462914"/>
                  </a:lnTo>
                  <a:lnTo>
                    <a:pt x="3096260" y="433704"/>
                  </a:lnTo>
                  <a:lnTo>
                    <a:pt x="3060382" y="405447"/>
                  </a:lnTo>
                  <a:lnTo>
                    <a:pt x="3023869" y="377825"/>
                  </a:lnTo>
                  <a:lnTo>
                    <a:pt x="2986404" y="351154"/>
                  </a:lnTo>
                  <a:lnTo>
                    <a:pt x="2948304" y="325120"/>
                  </a:lnTo>
                  <a:lnTo>
                    <a:pt x="2908935" y="300354"/>
                  </a:lnTo>
                  <a:lnTo>
                    <a:pt x="2868929" y="276225"/>
                  </a:lnTo>
                  <a:lnTo>
                    <a:pt x="2828290" y="252729"/>
                  </a:lnTo>
                  <a:lnTo>
                    <a:pt x="2786697" y="230504"/>
                  </a:lnTo>
                  <a:lnTo>
                    <a:pt x="2744469" y="208914"/>
                  </a:lnTo>
                  <a:lnTo>
                    <a:pt x="2701607" y="188595"/>
                  </a:lnTo>
                  <a:lnTo>
                    <a:pt x="2657792" y="168910"/>
                  </a:lnTo>
                  <a:lnTo>
                    <a:pt x="2613342" y="150495"/>
                  </a:lnTo>
                  <a:lnTo>
                    <a:pt x="2568257" y="132714"/>
                  </a:lnTo>
                  <a:lnTo>
                    <a:pt x="2522219" y="116204"/>
                  </a:lnTo>
                  <a:lnTo>
                    <a:pt x="2475865" y="100647"/>
                  </a:lnTo>
                  <a:lnTo>
                    <a:pt x="2428875" y="86360"/>
                  </a:lnTo>
                  <a:lnTo>
                    <a:pt x="2381250" y="72707"/>
                  </a:lnTo>
                  <a:lnTo>
                    <a:pt x="2332990" y="60325"/>
                  </a:lnTo>
                  <a:lnTo>
                    <a:pt x="2284412" y="49212"/>
                  </a:lnTo>
                  <a:lnTo>
                    <a:pt x="2235200" y="39052"/>
                  </a:lnTo>
                  <a:lnTo>
                    <a:pt x="2185352" y="30162"/>
                  </a:lnTo>
                  <a:lnTo>
                    <a:pt x="2134869" y="22225"/>
                  </a:lnTo>
                  <a:lnTo>
                    <a:pt x="2084069" y="15557"/>
                  </a:lnTo>
                  <a:lnTo>
                    <a:pt x="2032952" y="9842"/>
                  </a:lnTo>
                  <a:lnTo>
                    <a:pt x="1981200" y="5714"/>
                  </a:lnTo>
                  <a:lnTo>
                    <a:pt x="1929129" y="2539"/>
                  </a:lnTo>
                  <a:lnTo>
                    <a:pt x="1876742" y="635"/>
                  </a:lnTo>
                  <a:lnTo>
                    <a:pt x="182403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07222" y="2917825"/>
              <a:ext cx="3648075" cy="3061335"/>
            </a:xfrm>
            <a:custGeom>
              <a:avLst/>
              <a:gdLst/>
              <a:ahLst/>
              <a:cxnLst/>
              <a:rect l="l" t="t" r="r" b="b"/>
              <a:pathLst>
                <a:path w="3648075" h="3061335">
                  <a:moveTo>
                    <a:pt x="0" y="1530667"/>
                  </a:moveTo>
                  <a:lnTo>
                    <a:pt x="634" y="1486217"/>
                  </a:lnTo>
                  <a:lnTo>
                    <a:pt x="2857" y="1442402"/>
                  </a:lnTo>
                  <a:lnTo>
                    <a:pt x="6667" y="1398587"/>
                  </a:lnTo>
                  <a:lnTo>
                    <a:pt x="11747" y="1355407"/>
                  </a:lnTo>
                  <a:lnTo>
                    <a:pt x="18414" y="1312227"/>
                  </a:lnTo>
                  <a:lnTo>
                    <a:pt x="26352" y="1269682"/>
                  </a:lnTo>
                  <a:lnTo>
                    <a:pt x="35877" y="1227455"/>
                  </a:lnTo>
                  <a:lnTo>
                    <a:pt x="46672" y="1185545"/>
                  </a:lnTo>
                  <a:lnTo>
                    <a:pt x="58737" y="1144270"/>
                  </a:lnTo>
                  <a:lnTo>
                    <a:pt x="72072" y="1103312"/>
                  </a:lnTo>
                  <a:lnTo>
                    <a:pt x="86677" y="1062989"/>
                  </a:lnTo>
                  <a:lnTo>
                    <a:pt x="102869" y="1022985"/>
                  </a:lnTo>
                  <a:lnTo>
                    <a:pt x="120014" y="983614"/>
                  </a:lnTo>
                  <a:lnTo>
                    <a:pt x="138429" y="944562"/>
                  </a:lnTo>
                  <a:lnTo>
                    <a:pt x="158114" y="906144"/>
                  </a:lnTo>
                  <a:lnTo>
                    <a:pt x="179069" y="868362"/>
                  </a:lnTo>
                  <a:lnTo>
                    <a:pt x="201294" y="830897"/>
                  </a:lnTo>
                  <a:lnTo>
                    <a:pt x="224472" y="794385"/>
                  </a:lnTo>
                  <a:lnTo>
                    <a:pt x="248919" y="758189"/>
                  </a:lnTo>
                  <a:lnTo>
                    <a:pt x="274637" y="722630"/>
                  </a:lnTo>
                  <a:lnTo>
                    <a:pt x="301307" y="687704"/>
                  </a:lnTo>
                  <a:lnTo>
                    <a:pt x="328929" y="653414"/>
                  </a:lnTo>
                  <a:lnTo>
                    <a:pt x="357822" y="620077"/>
                  </a:lnTo>
                  <a:lnTo>
                    <a:pt x="387667" y="587057"/>
                  </a:lnTo>
                  <a:lnTo>
                    <a:pt x="418464" y="554989"/>
                  </a:lnTo>
                  <a:lnTo>
                    <a:pt x="450214" y="523557"/>
                  </a:lnTo>
                  <a:lnTo>
                    <a:pt x="483234" y="493077"/>
                  </a:lnTo>
                  <a:lnTo>
                    <a:pt x="516889" y="462914"/>
                  </a:lnTo>
                  <a:lnTo>
                    <a:pt x="551814" y="433704"/>
                  </a:lnTo>
                  <a:lnTo>
                    <a:pt x="587375" y="405447"/>
                  </a:lnTo>
                  <a:lnTo>
                    <a:pt x="623887" y="377825"/>
                  </a:lnTo>
                  <a:lnTo>
                    <a:pt x="661352" y="351154"/>
                  </a:lnTo>
                  <a:lnTo>
                    <a:pt x="699769" y="325120"/>
                  </a:lnTo>
                  <a:lnTo>
                    <a:pt x="738822" y="300354"/>
                  </a:lnTo>
                  <a:lnTo>
                    <a:pt x="778827" y="276225"/>
                  </a:lnTo>
                  <a:lnTo>
                    <a:pt x="819467" y="252729"/>
                  </a:lnTo>
                  <a:lnTo>
                    <a:pt x="861059" y="230504"/>
                  </a:lnTo>
                  <a:lnTo>
                    <a:pt x="903287" y="208914"/>
                  </a:lnTo>
                  <a:lnTo>
                    <a:pt x="946467" y="188595"/>
                  </a:lnTo>
                  <a:lnTo>
                    <a:pt x="990282" y="168910"/>
                  </a:lnTo>
                  <a:lnTo>
                    <a:pt x="1034732" y="150495"/>
                  </a:lnTo>
                  <a:lnTo>
                    <a:pt x="1079817" y="132714"/>
                  </a:lnTo>
                  <a:lnTo>
                    <a:pt x="1125537" y="116204"/>
                  </a:lnTo>
                  <a:lnTo>
                    <a:pt x="1171892" y="100647"/>
                  </a:lnTo>
                  <a:lnTo>
                    <a:pt x="1218882" y="86360"/>
                  </a:lnTo>
                  <a:lnTo>
                    <a:pt x="1266507" y="72707"/>
                  </a:lnTo>
                  <a:lnTo>
                    <a:pt x="1314767" y="60325"/>
                  </a:lnTo>
                  <a:lnTo>
                    <a:pt x="1363344" y="49212"/>
                  </a:lnTo>
                  <a:lnTo>
                    <a:pt x="1412875" y="39052"/>
                  </a:lnTo>
                  <a:lnTo>
                    <a:pt x="1462722" y="30162"/>
                  </a:lnTo>
                  <a:lnTo>
                    <a:pt x="1512887" y="22225"/>
                  </a:lnTo>
                  <a:lnTo>
                    <a:pt x="1563687" y="15557"/>
                  </a:lnTo>
                  <a:lnTo>
                    <a:pt x="1614804" y="9842"/>
                  </a:lnTo>
                  <a:lnTo>
                    <a:pt x="1666557" y="5714"/>
                  </a:lnTo>
                  <a:lnTo>
                    <a:pt x="1718627" y="2539"/>
                  </a:lnTo>
                  <a:lnTo>
                    <a:pt x="1771014" y="635"/>
                  </a:lnTo>
                  <a:lnTo>
                    <a:pt x="1824037" y="0"/>
                  </a:lnTo>
                  <a:lnTo>
                    <a:pt x="1876742" y="635"/>
                  </a:lnTo>
                  <a:lnTo>
                    <a:pt x="1929129" y="2539"/>
                  </a:lnTo>
                  <a:lnTo>
                    <a:pt x="1981200" y="5714"/>
                  </a:lnTo>
                  <a:lnTo>
                    <a:pt x="2032952" y="9842"/>
                  </a:lnTo>
                  <a:lnTo>
                    <a:pt x="2084069" y="15557"/>
                  </a:lnTo>
                  <a:lnTo>
                    <a:pt x="2134869" y="22225"/>
                  </a:lnTo>
                  <a:lnTo>
                    <a:pt x="2185352" y="30162"/>
                  </a:lnTo>
                  <a:lnTo>
                    <a:pt x="2235200" y="39052"/>
                  </a:lnTo>
                  <a:lnTo>
                    <a:pt x="2284412" y="49212"/>
                  </a:lnTo>
                  <a:lnTo>
                    <a:pt x="2332990" y="60325"/>
                  </a:lnTo>
                  <a:lnTo>
                    <a:pt x="2381250" y="72707"/>
                  </a:lnTo>
                  <a:lnTo>
                    <a:pt x="2428875" y="86360"/>
                  </a:lnTo>
                  <a:lnTo>
                    <a:pt x="2475865" y="100647"/>
                  </a:lnTo>
                  <a:lnTo>
                    <a:pt x="2522219" y="116204"/>
                  </a:lnTo>
                  <a:lnTo>
                    <a:pt x="2568257" y="132714"/>
                  </a:lnTo>
                  <a:lnTo>
                    <a:pt x="2613342" y="150495"/>
                  </a:lnTo>
                  <a:lnTo>
                    <a:pt x="2657792" y="168910"/>
                  </a:lnTo>
                  <a:lnTo>
                    <a:pt x="2701607" y="188595"/>
                  </a:lnTo>
                  <a:lnTo>
                    <a:pt x="2744469" y="208914"/>
                  </a:lnTo>
                  <a:lnTo>
                    <a:pt x="2786697" y="230504"/>
                  </a:lnTo>
                  <a:lnTo>
                    <a:pt x="2828290" y="252729"/>
                  </a:lnTo>
                  <a:lnTo>
                    <a:pt x="2868929" y="276225"/>
                  </a:lnTo>
                  <a:lnTo>
                    <a:pt x="2908935" y="300354"/>
                  </a:lnTo>
                  <a:lnTo>
                    <a:pt x="2948304" y="325120"/>
                  </a:lnTo>
                  <a:lnTo>
                    <a:pt x="2986404" y="351154"/>
                  </a:lnTo>
                  <a:lnTo>
                    <a:pt x="3023869" y="377825"/>
                  </a:lnTo>
                  <a:lnTo>
                    <a:pt x="3060382" y="405447"/>
                  </a:lnTo>
                  <a:lnTo>
                    <a:pt x="3096260" y="433704"/>
                  </a:lnTo>
                  <a:lnTo>
                    <a:pt x="3130867" y="462914"/>
                  </a:lnTo>
                  <a:lnTo>
                    <a:pt x="3164840" y="493077"/>
                  </a:lnTo>
                  <a:lnTo>
                    <a:pt x="3197542" y="523557"/>
                  </a:lnTo>
                  <a:lnTo>
                    <a:pt x="3229292" y="554989"/>
                  </a:lnTo>
                  <a:lnTo>
                    <a:pt x="3260407" y="587057"/>
                  </a:lnTo>
                  <a:lnTo>
                    <a:pt x="3290252" y="620077"/>
                  </a:lnTo>
                  <a:lnTo>
                    <a:pt x="3318827" y="653414"/>
                  </a:lnTo>
                  <a:lnTo>
                    <a:pt x="3346767" y="687704"/>
                  </a:lnTo>
                  <a:lnTo>
                    <a:pt x="3373437" y="722630"/>
                  </a:lnTo>
                  <a:lnTo>
                    <a:pt x="3398837" y="758189"/>
                  </a:lnTo>
                  <a:lnTo>
                    <a:pt x="3423285" y="794385"/>
                  </a:lnTo>
                  <a:lnTo>
                    <a:pt x="3446462" y="830897"/>
                  </a:lnTo>
                  <a:lnTo>
                    <a:pt x="3468687" y="868362"/>
                  </a:lnTo>
                  <a:lnTo>
                    <a:pt x="3489642" y="906144"/>
                  </a:lnTo>
                  <a:lnTo>
                    <a:pt x="3509327" y="944562"/>
                  </a:lnTo>
                  <a:lnTo>
                    <a:pt x="3527742" y="983614"/>
                  </a:lnTo>
                  <a:lnTo>
                    <a:pt x="3545204" y="1022985"/>
                  </a:lnTo>
                  <a:lnTo>
                    <a:pt x="3561079" y="1062989"/>
                  </a:lnTo>
                  <a:lnTo>
                    <a:pt x="3575685" y="1103312"/>
                  </a:lnTo>
                  <a:lnTo>
                    <a:pt x="3589337" y="1144270"/>
                  </a:lnTo>
                  <a:lnTo>
                    <a:pt x="3601402" y="1185545"/>
                  </a:lnTo>
                  <a:lnTo>
                    <a:pt x="3612197" y="1227455"/>
                  </a:lnTo>
                  <a:lnTo>
                    <a:pt x="3621404" y="1269682"/>
                  </a:lnTo>
                  <a:lnTo>
                    <a:pt x="3629342" y="1312227"/>
                  </a:lnTo>
                  <a:lnTo>
                    <a:pt x="3636010" y="1355407"/>
                  </a:lnTo>
                  <a:lnTo>
                    <a:pt x="3641090" y="1398587"/>
                  </a:lnTo>
                  <a:lnTo>
                    <a:pt x="3644900" y="1442402"/>
                  </a:lnTo>
                  <a:lnTo>
                    <a:pt x="3647122" y="1486217"/>
                  </a:lnTo>
                  <a:lnTo>
                    <a:pt x="3647757" y="1530667"/>
                  </a:lnTo>
                  <a:lnTo>
                    <a:pt x="3647122" y="1575117"/>
                  </a:lnTo>
                  <a:lnTo>
                    <a:pt x="3644900" y="1618932"/>
                  </a:lnTo>
                  <a:lnTo>
                    <a:pt x="3641090" y="1662747"/>
                  </a:lnTo>
                  <a:lnTo>
                    <a:pt x="3636010" y="1706245"/>
                  </a:lnTo>
                  <a:lnTo>
                    <a:pt x="3629342" y="1749107"/>
                  </a:lnTo>
                  <a:lnTo>
                    <a:pt x="3621404" y="1791652"/>
                  </a:lnTo>
                  <a:lnTo>
                    <a:pt x="3612197" y="1833880"/>
                  </a:lnTo>
                  <a:lnTo>
                    <a:pt x="3601402" y="1875789"/>
                  </a:lnTo>
                  <a:lnTo>
                    <a:pt x="3589337" y="1917064"/>
                  </a:lnTo>
                  <a:lnTo>
                    <a:pt x="3575685" y="1958022"/>
                  </a:lnTo>
                  <a:lnTo>
                    <a:pt x="3561079" y="1998345"/>
                  </a:lnTo>
                  <a:lnTo>
                    <a:pt x="3545204" y="2038350"/>
                  </a:lnTo>
                  <a:lnTo>
                    <a:pt x="3527742" y="2078037"/>
                  </a:lnTo>
                  <a:lnTo>
                    <a:pt x="3509327" y="2116772"/>
                  </a:lnTo>
                  <a:lnTo>
                    <a:pt x="3489642" y="2155190"/>
                  </a:lnTo>
                  <a:lnTo>
                    <a:pt x="3468687" y="2192972"/>
                  </a:lnTo>
                  <a:lnTo>
                    <a:pt x="3446462" y="2230437"/>
                  </a:lnTo>
                  <a:lnTo>
                    <a:pt x="3423285" y="2267267"/>
                  </a:lnTo>
                  <a:lnTo>
                    <a:pt x="3398837" y="2303145"/>
                  </a:lnTo>
                  <a:lnTo>
                    <a:pt x="3373437" y="2338705"/>
                  </a:lnTo>
                  <a:lnTo>
                    <a:pt x="3346767" y="2373630"/>
                  </a:lnTo>
                  <a:lnTo>
                    <a:pt x="3318827" y="2407920"/>
                  </a:lnTo>
                  <a:lnTo>
                    <a:pt x="3290252" y="2441257"/>
                  </a:lnTo>
                  <a:lnTo>
                    <a:pt x="3260407" y="2474277"/>
                  </a:lnTo>
                  <a:lnTo>
                    <a:pt x="3229292" y="2506345"/>
                  </a:lnTo>
                  <a:lnTo>
                    <a:pt x="3197542" y="2537777"/>
                  </a:lnTo>
                  <a:lnTo>
                    <a:pt x="3164840" y="2568575"/>
                  </a:lnTo>
                  <a:lnTo>
                    <a:pt x="3130867" y="2598420"/>
                  </a:lnTo>
                  <a:lnTo>
                    <a:pt x="3096260" y="2627630"/>
                  </a:lnTo>
                  <a:lnTo>
                    <a:pt x="3060382" y="2655887"/>
                  </a:lnTo>
                  <a:lnTo>
                    <a:pt x="3023869" y="2683510"/>
                  </a:lnTo>
                  <a:lnTo>
                    <a:pt x="2986404" y="2710180"/>
                  </a:lnTo>
                  <a:lnTo>
                    <a:pt x="2948304" y="2736215"/>
                  </a:lnTo>
                  <a:lnTo>
                    <a:pt x="2908935" y="2760980"/>
                  </a:lnTo>
                  <a:lnTo>
                    <a:pt x="2868929" y="2785427"/>
                  </a:lnTo>
                  <a:lnTo>
                    <a:pt x="2828290" y="2808605"/>
                  </a:lnTo>
                  <a:lnTo>
                    <a:pt x="2786697" y="2830830"/>
                  </a:lnTo>
                  <a:lnTo>
                    <a:pt x="2744469" y="2852420"/>
                  </a:lnTo>
                  <a:lnTo>
                    <a:pt x="2701607" y="2872740"/>
                  </a:lnTo>
                  <a:lnTo>
                    <a:pt x="2657792" y="2892425"/>
                  </a:lnTo>
                  <a:lnTo>
                    <a:pt x="2613342" y="2910840"/>
                  </a:lnTo>
                  <a:lnTo>
                    <a:pt x="2568257" y="2928620"/>
                  </a:lnTo>
                  <a:lnTo>
                    <a:pt x="2522219" y="2945130"/>
                  </a:lnTo>
                  <a:lnTo>
                    <a:pt x="2475865" y="2960687"/>
                  </a:lnTo>
                  <a:lnTo>
                    <a:pt x="2428875" y="2975292"/>
                  </a:lnTo>
                  <a:lnTo>
                    <a:pt x="2381250" y="2988627"/>
                  </a:lnTo>
                  <a:lnTo>
                    <a:pt x="2332990" y="3001010"/>
                  </a:lnTo>
                  <a:lnTo>
                    <a:pt x="2284412" y="3012122"/>
                  </a:lnTo>
                  <a:lnTo>
                    <a:pt x="2235200" y="3022282"/>
                  </a:lnTo>
                  <a:lnTo>
                    <a:pt x="2185352" y="3031172"/>
                  </a:lnTo>
                  <a:lnTo>
                    <a:pt x="2134869" y="3039110"/>
                  </a:lnTo>
                  <a:lnTo>
                    <a:pt x="2084069" y="3045777"/>
                  </a:lnTo>
                  <a:lnTo>
                    <a:pt x="2032952" y="3051492"/>
                  </a:lnTo>
                  <a:lnTo>
                    <a:pt x="1981200" y="3055620"/>
                  </a:lnTo>
                  <a:lnTo>
                    <a:pt x="1929129" y="3058795"/>
                  </a:lnTo>
                  <a:lnTo>
                    <a:pt x="1876742" y="3060700"/>
                  </a:lnTo>
                  <a:lnTo>
                    <a:pt x="1824037" y="3061335"/>
                  </a:lnTo>
                  <a:lnTo>
                    <a:pt x="1771014" y="3060700"/>
                  </a:lnTo>
                  <a:lnTo>
                    <a:pt x="1718627" y="3058795"/>
                  </a:lnTo>
                  <a:lnTo>
                    <a:pt x="1666557" y="3055620"/>
                  </a:lnTo>
                  <a:lnTo>
                    <a:pt x="1614804" y="3051492"/>
                  </a:lnTo>
                  <a:lnTo>
                    <a:pt x="1563687" y="3045777"/>
                  </a:lnTo>
                  <a:lnTo>
                    <a:pt x="1512887" y="3039110"/>
                  </a:lnTo>
                  <a:lnTo>
                    <a:pt x="1462722" y="3031172"/>
                  </a:lnTo>
                  <a:lnTo>
                    <a:pt x="1412875" y="3022282"/>
                  </a:lnTo>
                  <a:lnTo>
                    <a:pt x="1363344" y="3012122"/>
                  </a:lnTo>
                  <a:lnTo>
                    <a:pt x="1314767" y="3001010"/>
                  </a:lnTo>
                  <a:lnTo>
                    <a:pt x="1266507" y="2988627"/>
                  </a:lnTo>
                  <a:lnTo>
                    <a:pt x="1218882" y="2975292"/>
                  </a:lnTo>
                  <a:lnTo>
                    <a:pt x="1171892" y="2960687"/>
                  </a:lnTo>
                  <a:lnTo>
                    <a:pt x="1125537" y="2945130"/>
                  </a:lnTo>
                  <a:lnTo>
                    <a:pt x="1079817" y="2928620"/>
                  </a:lnTo>
                  <a:lnTo>
                    <a:pt x="1034732" y="2910840"/>
                  </a:lnTo>
                  <a:lnTo>
                    <a:pt x="990282" y="2892425"/>
                  </a:lnTo>
                  <a:lnTo>
                    <a:pt x="946467" y="2872740"/>
                  </a:lnTo>
                  <a:lnTo>
                    <a:pt x="903287" y="2852420"/>
                  </a:lnTo>
                  <a:lnTo>
                    <a:pt x="861059" y="2830830"/>
                  </a:lnTo>
                  <a:lnTo>
                    <a:pt x="819467" y="2808605"/>
                  </a:lnTo>
                  <a:lnTo>
                    <a:pt x="778827" y="2785427"/>
                  </a:lnTo>
                  <a:lnTo>
                    <a:pt x="738822" y="2760980"/>
                  </a:lnTo>
                  <a:lnTo>
                    <a:pt x="699769" y="2736215"/>
                  </a:lnTo>
                  <a:lnTo>
                    <a:pt x="661352" y="2710180"/>
                  </a:lnTo>
                  <a:lnTo>
                    <a:pt x="623887" y="2683510"/>
                  </a:lnTo>
                  <a:lnTo>
                    <a:pt x="587375" y="2655887"/>
                  </a:lnTo>
                  <a:lnTo>
                    <a:pt x="551814" y="2627630"/>
                  </a:lnTo>
                  <a:lnTo>
                    <a:pt x="516889" y="2598420"/>
                  </a:lnTo>
                  <a:lnTo>
                    <a:pt x="483234" y="2568575"/>
                  </a:lnTo>
                  <a:lnTo>
                    <a:pt x="450214" y="2537777"/>
                  </a:lnTo>
                  <a:lnTo>
                    <a:pt x="418464" y="2506345"/>
                  </a:lnTo>
                  <a:lnTo>
                    <a:pt x="387667" y="2474277"/>
                  </a:lnTo>
                  <a:lnTo>
                    <a:pt x="357822" y="2441257"/>
                  </a:lnTo>
                  <a:lnTo>
                    <a:pt x="328929" y="2407920"/>
                  </a:lnTo>
                  <a:lnTo>
                    <a:pt x="301307" y="2373630"/>
                  </a:lnTo>
                  <a:lnTo>
                    <a:pt x="274637" y="2338705"/>
                  </a:lnTo>
                  <a:lnTo>
                    <a:pt x="248919" y="2303145"/>
                  </a:lnTo>
                  <a:lnTo>
                    <a:pt x="224472" y="2267267"/>
                  </a:lnTo>
                  <a:lnTo>
                    <a:pt x="201294" y="2230437"/>
                  </a:lnTo>
                  <a:lnTo>
                    <a:pt x="179069" y="2192972"/>
                  </a:lnTo>
                  <a:lnTo>
                    <a:pt x="158114" y="2155190"/>
                  </a:lnTo>
                  <a:lnTo>
                    <a:pt x="138429" y="2116772"/>
                  </a:lnTo>
                  <a:lnTo>
                    <a:pt x="120014" y="2078037"/>
                  </a:lnTo>
                  <a:lnTo>
                    <a:pt x="102869" y="2038350"/>
                  </a:lnTo>
                  <a:lnTo>
                    <a:pt x="86677" y="1998345"/>
                  </a:lnTo>
                  <a:lnTo>
                    <a:pt x="72072" y="1958022"/>
                  </a:lnTo>
                  <a:lnTo>
                    <a:pt x="58737" y="1917064"/>
                  </a:lnTo>
                  <a:lnTo>
                    <a:pt x="46672" y="1875789"/>
                  </a:lnTo>
                  <a:lnTo>
                    <a:pt x="35877" y="1833880"/>
                  </a:lnTo>
                  <a:lnTo>
                    <a:pt x="26352" y="1791652"/>
                  </a:lnTo>
                  <a:lnTo>
                    <a:pt x="18414" y="1749107"/>
                  </a:lnTo>
                  <a:lnTo>
                    <a:pt x="11747" y="1706245"/>
                  </a:lnTo>
                  <a:lnTo>
                    <a:pt x="6667" y="1662747"/>
                  </a:lnTo>
                  <a:lnTo>
                    <a:pt x="2857" y="1618932"/>
                  </a:lnTo>
                  <a:lnTo>
                    <a:pt x="634" y="1575117"/>
                  </a:lnTo>
                  <a:lnTo>
                    <a:pt x="0" y="1530667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27567" y="3407409"/>
              <a:ext cx="3340735" cy="257238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156142" y="3434715"/>
              <a:ext cx="3249295" cy="2479675"/>
            </a:xfrm>
            <a:custGeom>
              <a:avLst/>
              <a:gdLst/>
              <a:ahLst/>
              <a:cxnLst/>
              <a:rect l="l" t="t" r="r" b="b"/>
              <a:pathLst>
                <a:path w="3249295" h="2479675">
                  <a:moveTo>
                    <a:pt x="1624330" y="0"/>
                  </a:moveTo>
                  <a:lnTo>
                    <a:pt x="1569720" y="635"/>
                  </a:lnTo>
                  <a:lnTo>
                    <a:pt x="1515427" y="2857"/>
                  </a:lnTo>
                  <a:lnTo>
                    <a:pt x="1461770" y="6032"/>
                  </a:lnTo>
                  <a:lnTo>
                    <a:pt x="1408430" y="10795"/>
                  </a:lnTo>
                  <a:lnTo>
                    <a:pt x="1355724" y="16827"/>
                  </a:lnTo>
                  <a:lnTo>
                    <a:pt x="1303655" y="24130"/>
                  </a:lnTo>
                  <a:lnTo>
                    <a:pt x="1251902" y="32702"/>
                  </a:lnTo>
                  <a:lnTo>
                    <a:pt x="1201102" y="42545"/>
                  </a:lnTo>
                  <a:lnTo>
                    <a:pt x="1150620" y="53657"/>
                  </a:lnTo>
                  <a:lnTo>
                    <a:pt x="1101090" y="65722"/>
                  </a:lnTo>
                  <a:lnTo>
                    <a:pt x="1052195" y="79057"/>
                  </a:lnTo>
                  <a:lnTo>
                    <a:pt x="1003934" y="93662"/>
                  </a:lnTo>
                  <a:lnTo>
                    <a:pt x="956627" y="109220"/>
                  </a:lnTo>
                  <a:lnTo>
                    <a:pt x="909955" y="126047"/>
                  </a:lnTo>
                  <a:lnTo>
                    <a:pt x="864234" y="143827"/>
                  </a:lnTo>
                  <a:lnTo>
                    <a:pt x="819467" y="162877"/>
                  </a:lnTo>
                  <a:lnTo>
                    <a:pt x="775334" y="182562"/>
                  </a:lnTo>
                  <a:lnTo>
                    <a:pt x="732155" y="203517"/>
                  </a:lnTo>
                  <a:lnTo>
                    <a:pt x="689927" y="225742"/>
                  </a:lnTo>
                  <a:lnTo>
                    <a:pt x="648652" y="248602"/>
                  </a:lnTo>
                  <a:lnTo>
                    <a:pt x="608330" y="272415"/>
                  </a:lnTo>
                  <a:lnTo>
                    <a:pt x="569277" y="297180"/>
                  </a:lnTo>
                  <a:lnTo>
                    <a:pt x="530859" y="322897"/>
                  </a:lnTo>
                  <a:lnTo>
                    <a:pt x="494030" y="349567"/>
                  </a:lnTo>
                  <a:lnTo>
                    <a:pt x="457834" y="376872"/>
                  </a:lnTo>
                  <a:lnTo>
                    <a:pt x="422909" y="405447"/>
                  </a:lnTo>
                  <a:lnTo>
                    <a:pt x="389255" y="434340"/>
                  </a:lnTo>
                  <a:lnTo>
                    <a:pt x="356869" y="464502"/>
                  </a:lnTo>
                  <a:lnTo>
                    <a:pt x="325437" y="494982"/>
                  </a:lnTo>
                  <a:lnTo>
                    <a:pt x="295592" y="526732"/>
                  </a:lnTo>
                  <a:lnTo>
                    <a:pt x="266700" y="558800"/>
                  </a:lnTo>
                  <a:lnTo>
                    <a:pt x="239394" y="591820"/>
                  </a:lnTo>
                  <a:lnTo>
                    <a:pt x="213359" y="625475"/>
                  </a:lnTo>
                  <a:lnTo>
                    <a:pt x="188594" y="659765"/>
                  </a:lnTo>
                  <a:lnTo>
                    <a:pt x="165100" y="694690"/>
                  </a:lnTo>
                  <a:lnTo>
                    <a:pt x="143192" y="730250"/>
                  </a:lnTo>
                  <a:lnTo>
                    <a:pt x="122555" y="766445"/>
                  </a:lnTo>
                  <a:lnTo>
                    <a:pt x="103505" y="803275"/>
                  </a:lnTo>
                  <a:lnTo>
                    <a:pt x="86042" y="840422"/>
                  </a:lnTo>
                  <a:lnTo>
                    <a:pt x="70167" y="878205"/>
                  </a:lnTo>
                  <a:lnTo>
                    <a:pt x="55880" y="916622"/>
                  </a:lnTo>
                  <a:lnTo>
                    <a:pt x="42862" y="955675"/>
                  </a:lnTo>
                  <a:lnTo>
                    <a:pt x="31750" y="995045"/>
                  </a:lnTo>
                  <a:lnTo>
                    <a:pt x="22225" y="1034732"/>
                  </a:lnTo>
                  <a:lnTo>
                    <a:pt x="14287" y="1075055"/>
                  </a:lnTo>
                  <a:lnTo>
                    <a:pt x="7937" y="1115695"/>
                  </a:lnTo>
                  <a:lnTo>
                    <a:pt x="3492" y="1156652"/>
                  </a:lnTo>
                  <a:lnTo>
                    <a:pt x="952" y="1198245"/>
                  </a:lnTo>
                  <a:lnTo>
                    <a:pt x="0" y="1239837"/>
                  </a:lnTo>
                  <a:lnTo>
                    <a:pt x="952" y="1281747"/>
                  </a:lnTo>
                  <a:lnTo>
                    <a:pt x="3492" y="1323022"/>
                  </a:lnTo>
                  <a:lnTo>
                    <a:pt x="7937" y="1363980"/>
                  </a:lnTo>
                  <a:lnTo>
                    <a:pt x="14287" y="1404620"/>
                  </a:lnTo>
                  <a:lnTo>
                    <a:pt x="22225" y="1444942"/>
                  </a:lnTo>
                  <a:lnTo>
                    <a:pt x="31750" y="1484947"/>
                  </a:lnTo>
                  <a:lnTo>
                    <a:pt x="42862" y="1524317"/>
                  </a:lnTo>
                  <a:lnTo>
                    <a:pt x="55880" y="1563052"/>
                  </a:lnTo>
                  <a:lnTo>
                    <a:pt x="70167" y="1601470"/>
                  </a:lnTo>
                  <a:lnTo>
                    <a:pt x="86042" y="1639252"/>
                  </a:lnTo>
                  <a:lnTo>
                    <a:pt x="103505" y="1676717"/>
                  </a:lnTo>
                  <a:lnTo>
                    <a:pt x="122555" y="1713547"/>
                  </a:lnTo>
                  <a:lnTo>
                    <a:pt x="143192" y="1749425"/>
                  </a:lnTo>
                  <a:lnTo>
                    <a:pt x="165100" y="1785302"/>
                  </a:lnTo>
                  <a:lnTo>
                    <a:pt x="188594" y="1820227"/>
                  </a:lnTo>
                  <a:lnTo>
                    <a:pt x="213359" y="1854517"/>
                  </a:lnTo>
                  <a:lnTo>
                    <a:pt x="239394" y="1888172"/>
                  </a:lnTo>
                  <a:lnTo>
                    <a:pt x="266700" y="1920875"/>
                  </a:lnTo>
                  <a:lnTo>
                    <a:pt x="295592" y="1953260"/>
                  </a:lnTo>
                  <a:lnTo>
                    <a:pt x="325437" y="1984692"/>
                  </a:lnTo>
                  <a:lnTo>
                    <a:pt x="356869" y="2015490"/>
                  </a:lnTo>
                  <a:lnTo>
                    <a:pt x="389255" y="2045335"/>
                  </a:lnTo>
                  <a:lnTo>
                    <a:pt x="422909" y="2074545"/>
                  </a:lnTo>
                  <a:lnTo>
                    <a:pt x="457834" y="2102802"/>
                  </a:lnTo>
                  <a:lnTo>
                    <a:pt x="494030" y="2130107"/>
                  </a:lnTo>
                  <a:lnTo>
                    <a:pt x="530859" y="2156777"/>
                  </a:lnTo>
                  <a:lnTo>
                    <a:pt x="569277" y="2182495"/>
                  </a:lnTo>
                  <a:lnTo>
                    <a:pt x="608330" y="2207260"/>
                  </a:lnTo>
                  <a:lnTo>
                    <a:pt x="648652" y="2231390"/>
                  </a:lnTo>
                  <a:lnTo>
                    <a:pt x="689927" y="2254250"/>
                  </a:lnTo>
                  <a:lnTo>
                    <a:pt x="732155" y="2276157"/>
                  </a:lnTo>
                  <a:lnTo>
                    <a:pt x="775334" y="2297112"/>
                  </a:lnTo>
                  <a:lnTo>
                    <a:pt x="819467" y="2317115"/>
                  </a:lnTo>
                  <a:lnTo>
                    <a:pt x="864234" y="2335847"/>
                  </a:lnTo>
                  <a:lnTo>
                    <a:pt x="909955" y="2353627"/>
                  </a:lnTo>
                  <a:lnTo>
                    <a:pt x="956627" y="2370455"/>
                  </a:lnTo>
                  <a:lnTo>
                    <a:pt x="1003934" y="2386012"/>
                  </a:lnTo>
                  <a:lnTo>
                    <a:pt x="1052195" y="2400617"/>
                  </a:lnTo>
                  <a:lnTo>
                    <a:pt x="1101090" y="2413952"/>
                  </a:lnTo>
                  <a:lnTo>
                    <a:pt x="1150620" y="2426335"/>
                  </a:lnTo>
                  <a:lnTo>
                    <a:pt x="1201102" y="2437130"/>
                  </a:lnTo>
                  <a:lnTo>
                    <a:pt x="1251902" y="2446972"/>
                  </a:lnTo>
                  <a:lnTo>
                    <a:pt x="1303655" y="2455545"/>
                  </a:lnTo>
                  <a:lnTo>
                    <a:pt x="1355724" y="2462847"/>
                  </a:lnTo>
                  <a:lnTo>
                    <a:pt x="1408430" y="2468880"/>
                  </a:lnTo>
                  <a:lnTo>
                    <a:pt x="1461770" y="2473642"/>
                  </a:lnTo>
                  <a:lnTo>
                    <a:pt x="1515427" y="2477135"/>
                  </a:lnTo>
                  <a:lnTo>
                    <a:pt x="1569720" y="2479040"/>
                  </a:lnTo>
                  <a:lnTo>
                    <a:pt x="1624330" y="2479675"/>
                  </a:lnTo>
                  <a:lnTo>
                    <a:pt x="1679257" y="2479040"/>
                  </a:lnTo>
                  <a:lnTo>
                    <a:pt x="1733232" y="2477135"/>
                  </a:lnTo>
                  <a:lnTo>
                    <a:pt x="1787207" y="2473642"/>
                  </a:lnTo>
                  <a:lnTo>
                    <a:pt x="1840547" y="2468880"/>
                  </a:lnTo>
                  <a:lnTo>
                    <a:pt x="1893252" y="2462847"/>
                  </a:lnTo>
                  <a:lnTo>
                    <a:pt x="1945322" y="2455545"/>
                  </a:lnTo>
                  <a:lnTo>
                    <a:pt x="1996757" y="2446972"/>
                  </a:lnTo>
                  <a:lnTo>
                    <a:pt x="2047874" y="2437130"/>
                  </a:lnTo>
                  <a:lnTo>
                    <a:pt x="2098040" y="2426335"/>
                  </a:lnTo>
                  <a:lnTo>
                    <a:pt x="2147570" y="2413952"/>
                  </a:lnTo>
                  <a:lnTo>
                    <a:pt x="2196465" y="2400617"/>
                  </a:lnTo>
                  <a:lnTo>
                    <a:pt x="2244724" y="2386012"/>
                  </a:lnTo>
                  <a:lnTo>
                    <a:pt x="2292032" y="2370455"/>
                  </a:lnTo>
                  <a:lnTo>
                    <a:pt x="2338705" y="2353627"/>
                  </a:lnTo>
                  <a:lnTo>
                    <a:pt x="2384424" y="2335847"/>
                  </a:lnTo>
                  <a:lnTo>
                    <a:pt x="2429510" y="2317115"/>
                  </a:lnTo>
                  <a:lnTo>
                    <a:pt x="2473642" y="2297112"/>
                  </a:lnTo>
                  <a:lnTo>
                    <a:pt x="2516822" y="2276157"/>
                  </a:lnTo>
                  <a:lnTo>
                    <a:pt x="2559049" y="2254250"/>
                  </a:lnTo>
                  <a:lnTo>
                    <a:pt x="2600007" y="2231390"/>
                  </a:lnTo>
                  <a:lnTo>
                    <a:pt x="2640330" y="2207260"/>
                  </a:lnTo>
                  <a:lnTo>
                    <a:pt x="2679699" y="2182495"/>
                  </a:lnTo>
                  <a:lnTo>
                    <a:pt x="2717799" y="2156777"/>
                  </a:lnTo>
                  <a:lnTo>
                    <a:pt x="2754947" y="2130107"/>
                  </a:lnTo>
                  <a:lnTo>
                    <a:pt x="2790824" y="2102802"/>
                  </a:lnTo>
                  <a:lnTo>
                    <a:pt x="2825749" y="2074545"/>
                  </a:lnTo>
                  <a:lnTo>
                    <a:pt x="2859405" y="2045335"/>
                  </a:lnTo>
                  <a:lnTo>
                    <a:pt x="2892107" y="2015490"/>
                  </a:lnTo>
                  <a:lnTo>
                    <a:pt x="2923222" y="1984692"/>
                  </a:lnTo>
                  <a:lnTo>
                    <a:pt x="2953385" y="1953260"/>
                  </a:lnTo>
                  <a:lnTo>
                    <a:pt x="2981960" y="1920875"/>
                  </a:lnTo>
                  <a:lnTo>
                    <a:pt x="3009582" y="1888172"/>
                  </a:lnTo>
                  <a:lnTo>
                    <a:pt x="3035617" y="1854517"/>
                  </a:lnTo>
                  <a:lnTo>
                    <a:pt x="3060382" y="1820227"/>
                  </a:lnTo>
                  <a:lnTo>
                    <a:pt x="3083877" y="1785302"/>
                  </a:lnTo>
                  <a:lnTo>
                    <a:pt x="3105785" y="1749425"/>
                  </a:lnTo>
                  <a:lnTo>
                    <a:pt x="3126105" y="1713547"/>
                  </a:lnTo>
                  <a:lnTo>
                    <a:pt x="3145155" y="1676717"/>
                  </a:lnTo>
                  <a:lnTo>
                    <a:pt x="3162617" y="1639252"/>
                  </a:lnTo>
                  <a:lnTo>
                    <a:pt x="3178810" y="1601470"/>
                  </a:lnTo>
                  <a:lnTo>
                    <a:pt x="3193097" y="1563052"/>
                  </a:lnTo>
                  <a:lnTo>
                    <a:pt x="3205797" y="1524317"/>
                  </a:lnTo>
                  <a:lnTo>
                    <a:pt x="3217227" y="1484947"/>
                  </a:lnTo>
                  <a:lnTo>
                    <a:pt x="3226752" y="1444942"/>
                  </a:lnTo>
                  <a:lnTo>
                    <a:pt x="3234690" y="1404620"/>
                  </a:lnTo>
                  <a:lnTo>
                    <a:pt x="3240722" y="1363980"/>
                  </a:lnTo>
                  <a:lnTo>
                    <a:pt x="3245167" y="1323022"/>
                  </a:lnTo>
                  <a:lnTo>
                    <a:pt x="3248024" y="1281747"/>
                  </a:lnTo>
                  <a:lnTo>
                    <a:pt x="3248977" y="1239837"/>
                  </a:lnTo>
                  <a:lnTo>
                    <a:pt x="3248024" y="1198245"/>
                  </a:lnTo>
                  <a:lnTo>
                    <a:pt x="3245167" y="1156652"/>
                  </a:lnTo>
                  <a:lnTo>
                    <a:pt x="3240722" y="1115695"/>
                  </a:lnTo>
                  <a:lnTo>
                    <a:pt x="3234690" y="1075055"/>
                  </a:lnTo>
                  <a:lnTo>
                    <a:pt x="3226752" y="1034732"/>
                  </a:lnTo>
                  <a:lnTo>
                    <a:pt x="3217227" y="995045"/>
                  </a:lnTo>
                  <a:lnTo>
                    <a:pt x="3205797" y="955675"/>
                  </a:lnTo>
                  <a:lnTo>
                    <a:pt x="3193097" y="916622"/>
                  </a:lnTo>
                  <a:lnTo>
                    <a:pt x="3178810" y="878205"/>
                  </a:lnTo>
                  <a:lnTo>
                    <a:pt x="3162617" y="840422"/>
                  </a:lnTo>
                  <a:lnTo>
                    <a:pt x="3145155" y="803275"/>
                  </a:lnTo>
                  <a:lnTo>
                    <a:pt x="3126105" y="766445"/>
                  </a:lnTo>
                  <a:lnTo>
                    <a:pt x="3105785" y="730250"/>
                  </a:lnTo>
                  <a:lnTo>
                    <a:pt x="3083877" y="694690"/>
                  </a:lnTo>
                  <a:lnTo>
                    <a:pt x="3060382" y="659765"/>
                  </a:lnTo>
                  <a:lnTo>
                    <a:pt x="3035617" y="625475"/>
                  </a:lnTo>
                  <a:lnTo>
                    <a:pt x="3009582" y="591820"/>
                  </a:lnTo>
                  <a:lnTo>
                    <a:pt x="2981960" y="558800"/>
                  </a:lnTo>
                  <a:lnTo>
                    <a:pt x="2953385" y="526732"/>
                  </a:lnTo>
                  <a:lnTo>
                    <a:pt x="2923222" y="494982"/>
                  </a:lnTo>
                  <a:lnTo>
                    <a:pt x="2892107" y="464502"/>
                  </a:lnTo>
                  <a:lnTo>
                    <a:pt x="2859405" y="434340"/>
                  </a:lnTo>
                  <a:lnTo>
                    <a:pt x="2825749" y="405447"/>
                  </a:lnTo>
                  <a:lnTo>
                    <a:pt x="2790824" y="376872"/>
                  </a:lnTo>
                  <a:lnTo>
                    <a:pt x="2754947" y="349567"/>
                  </a:lnTo>
                  <a:lnTo>
                    <a:pt x="2717799" y="322897"/>
                  </a:lnTo>
                  <a:lnTo>
                    <a:pt x="2679699" y="297180"/>
                  </a:lnTo>
                  <a:lnTo>
                    <a:pt x="2640330" y="272415"/>
                  </a:lnTo>
                  <a:lnTo>
                    <a:pt x="2600007" y="248602"/>
                  </a:lnTo>
                  <a:lnTo>
                    <a:pt x="2559049" y="225742"/>
                  </a:lnTo>
                  <a:lnTo>
                    <a:pt x="2516822" y="203517"/>
                  </a:lnTo>
                  <a:lnTo>
                    <a:pt x="2473642" y="182562"/>
                  </a:lnTo>
                  <a:lnTo>
                    <a:pt x="2429510" y="162877"/>
                  </a:lnTo>
                  <a:lnTo>
                    <a:pt x="2384424" y="143827"/>
                  </a:lnTo>
                  <a:lnTo>
                    <a:pt x="2338705" y="126047"/>
                  </a:lnTo>
                  <a:lnTo>
                    <a:pt x="2292032" y="109220"/>
                  </a:lnTo>
                  <a:lnTo>
                    <a:pt x="2244724" y="93662"/>
                  </a:lnTo>
                  <a:lnTo>
                    <a:pt x="2196465" y="79057"/>
                  </a:lnTo>
                  <a:lnTo>
                    <a:pt x="2147570" y="65722"/>
                  </a:lnTo>
                  <a:lnTo>
                    <a:pt x="2098040" y="53657"/>
                  </a:lnTo>
                  <a:lnTo>
                    <a:pt x="2047874" y="42545"/>
                  </a:lnTo>
                  <a:lnTo>
                    <a:pt x="1996757" y="32702"/>
                  </a:lnTo>
                  <a:lnTo>
                    <a:pt x="1945322" y="24130"/>
                  </a:lnTo>
                  <a:lnTo>
                    <a:pt x="1893252" y="16827"/>
                  </a:lnTo>
                  <a:lnTo>
                    <a:pt x="1840547" y="10795"/>
                  </a:lnTo>
                  <a:lnTo>
                    <a:pt x="1787207" y="6032"/>
                  </a:lnTo>
                  <a:lnTo>
                    <a:pt x="1733232" y="2857"/>
                  </a:lnTo>
                  <a:lnTo>
                    <a:pt x="1679257" y="635"/>
                  </a:lnTo>
                  <a:lnTo>
                    <a:pt x="162433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156142" y="3434715"/>
              <a:ext cx="3249295" cy="2479675"/>
            </a:xfrm>
            <a:custGeom>
              <a:avLst/>
              <a:gdLst/>
              <a:ahLst/>
              <a:cxnLst/>
              <a:rect l="l" t="t" r="r" b="b"/>
              <a:pathLst>
                <a:path w="3249295" h="2479675">
                  <a:moveTo>
                    <a:pt x="0" y="1239837"/>
                  </a:moveTo>
                  <a:lnTo>
                    <a:pt x="952" y="1198245"/>
                  </a:lnTo>
                  <a:lnTo>
                    <a:pt x="3492" y="1156652"/>
                  </a:lnTo>
                  <a:lnTo>
                    <a:pt x="7937" y="1115695"/>
                  </a:lnTo>
                  <a:lnTo>
                    <a:pt x="14287" y="1075055"/>
                  </a:lnTo>
                  <a:lnTo>
                    <a:pt x="22225" y="1034732"/>
                  </a:lnTo>
                  <a:lnTo>
                    <a:pt x="31750" y="995045"/>
                  </a:lnTo>
                  <a:lnTo>
                    <a:pt x="42862" y="955675"/>
                  </a:lnTo>
                  <a:lnTo>
                    <a:pt x="55880" y="916622"/>
                  </a:lnTo>
                  <a:lnTo>
                    <a:pt x="70167" y="878205"/>
                  </a:lnTo>
                  <a:lnTo>
                    <a:pt x="86042" y="840422"/>
                  </a:lnTo>
                  <a:lnTo>
                    <a:pt x="103505" y="803275"/>
                  </a:lnTo>
                  <a:lnTo>
                    <a:pt x="122555" y="766445"/>
                  </a:lnTo>
                  <a:lnTo>
                    <a:pt x="143192" y="730250"/>
                  </a:lnTo>
                  <a:lnTo>
                    <a:pt x="165100" y="694690"/>
                  </a:lnTo>
                  <a:lnTo>
                    <a:pt x="188594" y="659765"/>
                  </a:lnTo>
                  <a:lnTo>
                    <a:pt x="213359" y="625475"/>
                  </a:lnTo>
                  <a:lnTo>
                    <a:pt x="239394" y="591820"/>
                  </a:lnTo>
                  <a:lnTo>
                    <a:pt x="266700" y="558800"/>
                  </a:lnTo>
                  <a:lnTo>
                    <a:pt x="295592" y="526732"/>
                  </a:lnTo>
                  <a:lnTo>
                    <a:pt x="325437" y="494982"/>
                  </a:lnTo>
                  <a:lnTo>
                    <a:pt x="356869" y="464502"/>
                  </a:lnTo>
                  <a:lnTo>
                    <a:pt x="389255" y="434340"/>
                  </a:lnTo>
                  <a:lnTo>
                    <a:pt x="422909" y="405447"/>
                  </a:lnTo>
                  <a:lnTo>
                    <a:pt x="457834" y="376872"/>
                  </a:lnTo>
                  <a:lnTo>
                    <a:pt x="494030" y="349567"/>
                  </a:lnTo>
                  <a:lnTo>
                    <a:pt x="530859" y="322897"/>
                  </a:lnTo>
                  <a:lnTo>
                    <a:pt x="569277" y="297180"/>
                  </a:lnTo>
                  <a:lnTo>
                    <a:pt x="608330" y="272415"/>
                  </a:lnTo>
                  <a:lnTo>
                    <a:pt x="648652" y="248602"/>
                  </a:lnTo>
                  <a:lnTo>
                    <a:pt x="689927" y="225742"/>
                  </a:lnTo>
                  <a:lnTo>
                    <a:pt x="732155" y="203517"/>
                  </a:lnTo>
                  <a:lnTo>
                    <a:pt x="775334" y="182562"/>
                  </a:lnTo>
                  <a:lnTo>
                    <a:pt x="819467" y="162877"/>
                  </a:lnTo>
                  <a:lnTo>
                    <a:pt x="864234" y="143827"/>
                  </a:lnTo>
                  <a:lnTo>
                    <a:pt x="909955" y="126047"/>
                  </a:lnTo>
                  <a:lnTo>
                    <a:pt x="956627" y="109220"/>
                  </a:lnTo>
                  <a:lnTo>
                    <a:pt x="1003934" y="93662"/>
                  </a:lnTo>
                  <a:lnTo>
                    <a:pt x="1052195" y="79057"/>
                  </a:lnTo>
                  <a:lnTo>
                    <a:pt x="1101090" y="65722"/>
                  </a:lnTo>
                  <a:lnTo>
                    <a:pt x="1150620" y="53657"/>
                  </a:lnTo>
                  <a:lnTo>
                    <a:pt x="1201102" y="42545"/>
                  </a:lnTo>
                  <a:lnTo>
                    <a:pt x="1251902" y="32702"/>
                  </a:lnTo>
                  <a:lnTo>
                    <a:pt x="1303655" y="24130"/>
                  </a:lnTo>
                  <a:lnTo>
                    <a:pt x="1355724" y="16827"/>
                  </a:lnTo>
                  <a:lnTo>
                    <a:pt x="1408430" y="10795"/>
                  </a:lnTo>
                  <a:lnTo>
                    <a:pt x="1461770" y="6032"/>
                  </a:lnTo>
                  <a:lnTo>
                    <a:pt x="1515427" y="2857"/>
                  </a:lnTo>
                  <a:lnTo>
                    <a:pt x="1569720" y="635"/>
                  </a:lnTo>
                  <a:lnTo>
                    <a:pt x="1624330" y="0"/>
                  </a:lnTo>
                  <a:lnTo>
                    <a:pt x="1679257" y="635"/>
                  </a:lnTo>
                  <a:lnTo>
                    <a:pt x="1733232" y="2857"/>
                  </a:lnTo>
                  <a:lnTo>
                    <a:pt x="1787207" y="6032"/>
                  </a:lnTo>
                  <a:lnTo>
                    <a:pt x="1840547" y="10795"/>
                  </a:lnTo>
                  <a:lnTo>
                    <a:pt x="1893252" y="16827"/>
                  </a:lnTo>
                  <a:lnTo>
                    <a:pt x="1945322" y="24130"/>
                  </a:lnTo>
                  <a:lnTo>
                    <a:pt x="1996757" y="32702"/>
                  </a:lnTo>
                  <a:lnTo>
                    <a:pt x="2047874" y="42545"/>
                  </a:lnTo>
                  <a:lnTo>
                    <a:pt x="2098040" y="53657"/>
                  </a:lnTo>
                  <a:lnTo>
                    <a:pt x="2147570" y="65722"/>
                  </a:lnTo>
                  <a:lnTo>
                    <a:pt x="2196465" y="79057"/>
                  </a:lnTo>
                  <a:lnTo>
                    <a:pt x="2244724" y="93662"/>
                  </a:lnTo>
                  <a:lnTo>
                    <a:pt x="2292032" y="109220"/>
                  </a:lnTo>
                  <a:lnTo>
                    <a:pt x="2338705" y="126047"/>
                  </a:lnTo>
                  <a:lnTo>
                    <a:pt x="2384424" y="143827"/>
                  </a:lnTo>
                  <a:lnTo>
                    <a:pt x="2429510" y="162877"/>
                  </a:lnTo>
                  <a:lnTo>
                    <a:pt x="2473642" y="182562"/>
                  </a:lnTo>
                  <a:lnTo>
                    <a:pt x="2516822" y="203517"/>
                  </a:lnTo>
                  <a:lnTo>
                    <a:pt x="2559049" y="225742"/>
                  </a:lnTo>
                  <a:lnTo>
                    <a:pt x="2600007" y="248602"/>
                  </a:lnTo>
                  <a:lnTo>
                    <a:pt x="2640330" y="272415"/>
                  </a:lnTo>
                  <a:lnTo>
                    <a:pt x="2679699" y="297180"/>
                  </a:lnTo>
                  <a:lnTo>
                    <a:pt x="2717799" y="322897"/>
                  </a:lnTo>
                  <a:lnTo>
                    <a:pt x="2754947" y="349567"/>
                  </a:lnTo>
                  <a:lnTo>
                    <a:pt x="2790824" y="376872"/>
                  </a:lnTo>
                  <a:lnTo>
                    <a:pt x="2825749" y="405447"/>
                  </a:lnTo>
                  <a:lnTo>
                    <a:pt x="2859405" y="434340"/>
                  </a:lnTo>
                  <a:lnTo>
                    <a:pt x="2892107" y="464502"/>
                  </a:lnTo>
                  <a:lnTo>
                    <a:pt x="2923222" y="494982"/>
                  </a:lnTo>
                  <a:lnTo>
                    <a:pt x="2953385" y="526732"/>
                  </a:lnTo>
                  <a:lnTo>
                    <a:pt x="2981960" y="558800"/>
                  </a:lnTo>
                  <a:lnTo>
                    <a:pt x="3009582" y="591820"/>
                  </a:lnTo>
                  <a:lnTo>
                    <a:pt x="3035617" y="625475"/>
                  </a:lnTo>
                  <a:lnTo>
                    <a:pt x="3060382" y="659765"/>
                  </a:lnTo>
                  <a:lnTo>
                    <a:pt x="3083877" y="694690"/>
                  </a:lnTo>
                  <a:lnTo>
                    <a:pt x="3105785" y="730250"/>
                  </a:lnTo>
                  <a:lnTo>
                    <a:pt x="3126105" y="766445"/>
                  </a:lnTo>
                  <a:lnTo>
                    <a:pt x="3145155" y="803275"/>
                  </a:lnTo>
                  <a:lnTo>
                    <a:pt x="3162617" y="840422"/>
                  </a:lnTo>
                  <a:lnTo>
                    <a:pt x="3178810" y="878205"/>
                  </a:lnTo>
                  <a:lnTo>
                    <a:pt x="3193097" y="916622"/>
                  </a:lnTo>
                  <a:lnTo>
                    <a:pt x="3205797" y="955675"/>
                  </a:lnTo>
                  <a:lnTo>
                    <a:pt x="3217227" y="995045"/>
                  </a:lnTo>
                  <a:lnTo>
                    <a:pt x="3226752" y="1034732"/>
                  </a:lnTo>
                  <a:lnTo>
                    <a:pt x="3234690" y="1075055"/>
                  </a:lnTo>
                  <a:lnTo>
                    <a:pt x="3240722" y="1115695"/>
                  </a:lnTo>
                  <a:lnTo>
                    <a:pt x="3245167" y="1156652"/>
                  </a:lnTo>
                  <a:lnTo>
                    <a:pt x="3248024" y="1198245"/>
                  </a:lnTo>
                  <a:lnTo>
                    <a:pt x="3248977" y="1239837"/>
                  </a:lnTo>
                  <a:lnTo>
                    <a:pt x="3248024" y="1281747"/>
                  </a:lnTo>
                  <a:lnTo>
                    <a:pt x="3245167" y="1323022"/>
                  </a:lnTo>
                  <a:lnTo>
                    <a:pt x="3240722" y="1363980"/>
                  </a:lnTo>
                  <a:lnTo>
                    <a:pt x="3234690" y="1404620"/>
                  </a:lnTo>
                  <a:lnTo>
                    <a:pt x="3226752" y="1444942"/>
                  </a:lnTo>
                  <a:lnTo>
                    <a:pt x="3217227" y="1484947"/>
                  </a:lnTo>
                  <a:lnTo>
                    <a:pt x="3205797" y="1524317"/>
                  </a:lnTo>
                  <a:lnTo>
                    <a:pt x="3193097" y="1563052"/>
                  </a:lnTo>
                  <a:lnTo>
                    <a:pt x="3178810" y="1601470"/>
                  </a:lnTo>
                  <a:lnTo>
                    <a:pt x="3162617" y="1639252"/>
                  </a:lnTo>
                  <a:lnTo>
                    <a:pt x="3145155" y="1676717"/>
                  </a:lnTo>
                  <a:lnTo>
                    <a:pt x="3126105" y="1713547"/>
                  </a:lnTo>
                  <a:lnTo>
                    <a:pt x="3105785" y="1749425"/>
                  </a:lnTo>
                  <a:lnTo>
                    <a:pt x="3083877" y="1785302"/>
                  </a:lnTo>
                  <a:lnTo>
                    <a:pt x="3060382" y="1820227"/>
                  </a:lnTo>
                  <a:lnTo>
                    <a:pt x="3035617" y="1854517"/>
                  </a:lnTo>
                  <a:lnTo>
                    <a:pt x="3009582" y="1888172"/>
                  </a:lnTo>
                  <a:lnTo>
                    <a:pt x="2981960" y="1920875"/>
                  </a:lnTo>
                  <a:lnTo>
                    <a:pt x="2953385" y="1953260"/>
                  </a:lnTo>
                  <a:lnTo>
                    <a:pt x="2923222" y="1984692"/>
                  </a:lnTo>
                  <a:lnTo>
                    <a:pt x="2892107" y="2015490"/>
                  </a:lnTo>
                  <a:lnTo>
                    <a:pt x="2859405" y="2045335"/>
                  </a:lnTo>
                  <a:lnTo>
                    <a:pt x="2825749" y="2074545"/>
                  </a:lnTo>
                  <a:lnTo>
                    <a:pt x="2790824" y="2102802"/>
                  </a:lnTo>
                  <a:lnTo>
                    <a:pt x="2754947" y="2130107"/>
                  </a:lnTo>
                  <a:lnTo>
                    <a:pt x="2717799" y="2156777"/>
                  </a:lnTo>
                  <a:lnTo>
                    <a:pt x="2679699" y="2182495"/>
                  </a:lnTo>
                  <a:lnTo>
                    <a:pt x="2640330" y="2207260"/>
                  </a:lnTo>
                  <a:lnTo>
                    <a:pt x="2600007" y="2231390"/>
                  </a:lnTo>
                  <a:lnTo>
                    <a:pt x="2559049" y="2254250"/>
                  </a:lnTo>
                  <a:lnTo>
                    <a:pt x="2516822" y="2276157"/>
                  </a:lnTo>
                  <a:lnTo>
                    <a:pt x="2473642" y="2297112"/>
                  </a:lnTo>
                  <a:lnTo>
                    <a:pt x="2429510" y="2317115"/>
                  </a:lnTo>
                  <a:lnTo>
                    <a:pt x="2384424" y="2335847"/>
                  </a:lnTo>
                  <a:lnTo>
                    <a:pt x="2338705" y="2353627"/>
                  </a:lnTo>
                  <a:lnTo>
                    <a:pt x="2292032" y="2370455"/>
                  </a:lnTo>
                  <a:lnTo>
                    <a:pt x="2244724" y="2386012"/>
                  </a:lnTo>
                  <a:lnTo>
                    <a:pt x="2196465" y="2400617"/>
                  </a:lnTo>
                  <a:lnTo>
                    <a:pt x="2147570" y="2413952"/>
                  </a:lnTo>
                  <a:lnTo>
                    <a:pt x="2098040" y="2426335"/>
                  </a:lnTo>
                  <a:lnTo>
                    <a:pt x="2047874" y="2437130"/>
                  </a:lnTo>
                  <a:lnTo>
                    <a:pt x="1996757" y="2446972"/>
                  </a:lnTo>
                  <a:lnTo>
                    <a:pt x="1945322" y="2455545"/>
                  </a:lnTo>
                  <a:lnTo>
                    <a:pt x="1893252" y="2462847"/>
                  </a:lnTo>
                  <a:lnTo>
                    <a:pt x="1840547" y="2468880"/>
                  </a:lnTo>
                  <a:lnTo>
                    <a:pt x="1787207" y="2473642"/>
                  </a:lnTo>
                  <a:lnTo>
                    <a:pt x="1733232" y="2477135"/>
                  </a:lnTo>
                  <a:lnTo>
                    <a:pt x="1679257" y="2479040"/>
                  </a:lnTo>
                  <a:lnTo>
                    <a:pt x="1624330" y="2479675"/>
                  </a:lnTo>
                  <a:lnTo>
                    <a:pt x="1569720" y="2479040"/>
                  </a:lnTo>
                  <a:lnTo>
                    <a:pt x="1515427" y="2477135"/>
                  </a:lnTo>
                  <a:lnTo>
                    <a:pt x="1461770" y="2473642"/>
                  </a:lnTo>
                  <a:lnTo>
                    <a:pt x="1408430" y="2468880"/>
                  </a:lnTo>
                  <a:lnTo>
                    <a:pt x="1355724" y="2462847"/>
                  </a:lnTo>
                  <a:lnTo>
                    <a:pt x="1303655" y="2455545"/>
                  </a:lnTo>
                  <a:lnTo>
                    <a:pt x="1251902" y="2446972"/>
                  </a:lnTo>
                  <a:lnTo>
                    <a:pt x="1201102" y="2437130"/>
                  </a:lnTo>
                  <a:lnTo>
                    <a:pt x="1150620" y="2426335"/>
                  </a:lnTo>
                  <a:lnTo>
                    <a:pt x="1101090" y="2413952"/>
                  </a:lnTo>
                  <a:lnTo>
                    <a:pt x="1052195" y="2400617"/>
                  </a:lnTo>
                  <a:lnTo>
                    <a:pt x="1003934" y="2386012"/>
                  </a:lnTo>
                  <a:lnTo>
                    <a:pt x="956627" y="2370455"/>
                  </a:lnTo>
                  <a:lnTo>
                    <a:pt x="909955" y="2353627"/>
                  </a:lnTo>
                  <a:lnTo>
                    <a:pt x="864234" y="2335847"/>
                  </a:lnTo>
                  <a:lnTo>
                    <a:pt x="819467" y="2317115"/>
                  </a:lnTo>
                  <a:lnTo>
                    <a:pt x="775334" y="2297112"/>
                  </a:lnTo>
                  <a:lnTo>
                    <a:pt x="732155" y="2276157"/>
                  </a:lnTo>
                  <a:lnTo>
                    <a:pt x="689927" y="2254250"/>
                  </a:lnTo>
                  <a:lnTo>
                    <a:pt x="648652" y="2231390"/>
                  </a:lnTo>
                  <a:lnTo>
                    <a:pt x="608330" y="2207260"/>
                  </a:lnTo>
                  <a:lnTo>
                    <a:pt x="569277" y="2182495"/>
                  </a:lnTo>
                  <a:lnTo>
                    <a:pt x="530859" y="2156777"/>
                  </a:lnTo>
                  <a:lnTo>
                    <a:pt x="494030" y="2130107"/>
                  </a:lnTo>
                  <a:lnTo>
                    <a:pt x="457834" y="2102802"/>
                  </a:lnTo>
                  <a:lnTo>
                    <a:pt x="422909" y="2074545"/>
                  </a:lnTo>
                  <a:lnTo>
                    <a:pt x="389255" y="2045335"/>
                  </a:lnTo>
                  <a:lnTo>
                    <a:pt x="356869" y="2015490"/>
                  </a:lnTo>
                  <a:lnTo>
                    <a:pt x="325437" y="1984692"/>
                  </a:lnTo>
                  <a:lnTo>
                    <a:pt x="295592" y="1953260"/>
                  </a:lnTo>
                  <a:lnTo>
                    <a:pt x="266700" y="1920875"/>
                  </a:lnTo>
                  <a:lnTo>
                    <a:pt x="239394" y="1888172"/>
                  </a:lnTo>
                  <a:lnTo>
                    <a:pt x="213359" y="1854517"/>
                  </a:lnTo>
                  <a:lnTo>
                    <a:pt x="188594" y="1820227"/>
                  </a:lnTo>
                  <a:lnTo>
                    <a:pt x="165100" y="1785302"/>
                  </a:lnTo>
                  <a:lnTo>
                    <a:pt x="143192" y="1749425"/>
                  </a:lnTo>
                  <a:lnTo>
                    <a:pt x="122555" y="1713547"/>
                  </a:lnTo>
                  <a:lnTo>
                    <a:pt x="103505" y="1676717"/>
                  </a:lnTo>
                  <a:lnTo>
                    <a:pt x="86042" y="1639252"/>
                  </a:lnTo>
                  <a:lnTo>
                    <a:pt x="70167" y="1601470"/>
                  </a:lnTo>
                  <a:lnTo>
                    <a:pt x="55880" y="1563052"/>
                  </a:lnTo>
                  <a:lnTo>
                    <a:pt x="42862" y="1524317"/>
                  </a:lnTo>
                  <a:lnTo>
                    <a:pt x="31750" y="1484947"/>
                  </a:lnTo>
                  <a:lnTo>
                    <a:pt x="22225" y="1444942"/>
                  </a:lnTo>
                  <a:lnTo>
                    <a:pt x="14287" y="1404620"/>
                  </a:lnTo>
                  <a:lnTo>
                    <a:pt x="7937" y="1363980"/>
                  </a:lnTo>
                  <a:lnTo>
                    <a:pt x="3492" y="1323022"/>
                  </a:lnTo>
                  <a:lnTo>
                    <a:pt x="952" y="1281747"/>
                  </a:lnTo>
                  <a:lnTo>
                    <a:pt x="0" y="1239837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5057" y="3721417"/>
              <a:ext cx="2892425" cy="229520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394267" y="3750310"/>
              <a:ext cx="2799715" cy="2203450"/>
            </a:xfrm>
            <a:custGeom>
              <a:avLst/>
              <a:gdLst/>
              <a:ahLst/>
              <a:cxnLst/>
              <a:rect l="l" t="t" r="r" b="b"/>
              <a:pathLst>
                <a:path w="2799715" h="2203450">
                  <a:moveTo>
                    <a:pt x="1399857" y="0"/>
                  </a:moveTo>
                  <a:lnTo>
                    <a:pt x="1346199" y="952"/>
                  </a:lnTo>
                  <a:lnTo>
                    <a:pt x="1292859" y="3175"/>
                  </a:lnTo>
                  <a:lnTo>
                    <a:pt x="1240155" y="6984"/>
                  </a:lnTo>
                  <a:lnTo>
                    <a:pt x="1188084" y="12382"/>
                  </a:lnTo>
                  <a:lnTo>
                    <a:pt x="1136649" y="19367"/>
                  </a:lnTo>
                  <a:lnTo>
                    <a:pt x="1086167" y="27939"/>
                  </a:lnTo>
                  <a:lnTo>
                    <a:pt x="1036002" y="37464"/>
                  </a:lnTo>
                  <a:lnTo>
                    <a:pt x="986472" y="48894"/>
                  </a:lnTo>
                  <a:lnTo>
                    <a:pt x="937894" y="61277"/>
                  </a:lnTo>
                  <a:lnTo>
                    <a:pt x="890269" y="75247"/>
                  </a:lnTo>
                  <a:lnTo>
                    <a:pt x="843280" y="90487"/>
                  </a:lnTo>
                  <a:lnTo>
                    <a:pt x="797242" y="106997"/>
                  </a:lnTo>
                  <a:lnTo>
                    <a:pt x="752157" y="124777"/>
                  </a:lnTo>
                  <a:lnTo>
                    <a:pt x="707707" y="143827"/>
                  </a:lnTo>
                  <a:lnTo>
                    <a:pt x="664527" y="164147"/>
                  </a:lnTo>
                  <a:lnTo>
                    <a:pt x="622300" y="185419"/>
                  </a:lnTo>
                  <a:lnTo>
                    <a:pt x="581342" y="207962"/>
                  </a:lnTo>
                  <a:lnTo>
                    <a:pt x="541019" y="231457"/>
                  </a:lnTo>
                  <a:lnTo>
                    <a:pt x="502284" y="256222"/>
                  </a:lnTo>
                  <a:lnTo>
                    <a:pt x="464502" y="281939"/>
                  </a:lnTo>
                  <a:lnTo>
                    <a:pt x="427672" y="308927"/>
                  </a:lnTo>
                  <a:lnTo>
                    <a:pt x="392430" y="336867"/>
                  </a:lnTo>
                  <a:lnTo>
                    <a:pt x="358457" y="365442"/>
                  </a:lnTo>
                  <a:lnTo>
                    <a:pt x="325755" y="395287"/>
                  </a:lnTo>
                  <a:lnTo>
                    <a:pt x="294322" y="425767"/>
                  </a:lnTo>
                  <a:lnTo>
                    <a:pt x="264159" y="457517"/>
                  </a:lnTo>
                  <a:lnTo>
                    <a:pt x="235584" y="489902"/>
                  </a:lnTo>
                  <a:lnTo>
                    <a:pt x="208280" y="523239"/>
                  </a:lnTo>
                  <a:lnTo>
                    <a:pt x="182562" y="557212"/>
                  </a:lnTo>
                  <a:lnTo>
                    <a:pt x="158432" y="591819"/>
                  </a:lnTo>
                  <a:lnTo>
                    <a:pt x="135889" y="627379"/>
                  </a:lnTo>
                  <a:lnTo>
                    <a:pt x="114934" y="663575"/>
                  </a:lnTo>
                  <a:lnTo>
                    <a:pt x="95567" y="700722"/>
                  </a:lnTo>
                  <a:lnTo>
                    <a:pt x="78105" y="738187"/>
                  </a:lnTo>
                  <a:lnTo>
                    <a:pt x="61912" y="776604"/>
                  </a:lnTo>
                  <a:lnTo>
                    <a:pt x="47625" y="815339"/>
                  </a:lnTo>
                  <a:lnTo>
                    <a:pt x="35242" y="854709"/>
                  </a:lnTo>
                  <a:lnTo>
                    <a:pt x="24764" y="894714"/>
                  </a:lnTo>
                  <a:lnTo>
                    <a:pt x="15875" y="935354"/>
                  </a:lnTo>
                  <a:lnTo>
                    <a:pt x="8889" y="976312"/>
                  </a:lnTo>
                  <a:lnTo>
                    <a:pt x="4127" y="1017587"/>
                  </a:lnTo>
                  <a:lnTo>
                    <a:pt x="952" y="1059497"/>
                  </a:lnTo>
                  <a:lnTo>
                    <a:pt x="0" y="1101725"/>
                  </a:lnTo>
                  <a:lnTo>
                    <a:pt x="952" y="1143952"/>
                  </a:lnTo>
                  <a:lnTo>
                    <a:pt x="4127" y="1185862"/>
                  </a:lnTo>
                  <a:lnTo>
                    <a:pt x="8889" y="1227454"/>
                  </a:lnTo>
                  <a:lnTo>
                    <a:pt x="15875" y="1268412"/>
                  </a:lnTo>
                  <a:lnTo>
                    <a:pt x="24764" y="1308734"/>
                  </a:lnTo>
                  <a:lnTo>
                    <a:pt x="35242" y="1348739"/>
                  </a:lnTo>
                  <a:lnTo>
                    <a:pt x="47625" y="1388109"/>
                  </a:lnTo>
                  <a:lnTo>
                    <a:pt x="61912" y="1426845"/>
                  </a:lnTo>
                  <a:lnTo>
                    <a:pt x="78105" y="1465262"/>
                  </a:lnTo>
                  <a:lnTo>
                    <a:pt x="95567" y="1502727"/>
                  </a:lnTo>
                  <a:lnTo>
                    <a:pt x="114934" y="1539874"/>
                  </a:lnTo>
                  <a:lnTo>
                    <a:pt x="135889" y="1576070"/>
                  </a:lnTo>
                  <a:lnTo>
                    <a:pt x="158432" y="1611630"/>
                  </a:lnTo>
                  <a:lnTo>
                    <a:pt x="182562" y="1646554"/>
                  </a:lnTo>
                  <a:lnTo>
                    <a:pt x="208280" y="1680527"/>
                  </a:lnTo>
                  <a:lnTo>
                    <a:pt x="235584" y="1713547"/>
                  </a:lnTo>
                  <a:lnTo>
                    <a:pt x="264159" y="1745932"/>
                  </a:lnTo>
                  <a:lnTo>
                    <a:pt x="294322" y="1777682"/>
                  </a:lnTo>
                  <a:lnTo>
                    <a:pt x="325755" y="1808162"/>
                  </a:lnTo>
                  <a:lnTo>
                    <a:pt x="358457" y="1838007"/>
                  </a:lnTo>
                  <a:lnTo>
                    <a:pt x="392430" y="1866900"/>
                  </a:lnTo>
                  <a:lnTo>
                    <a:pt x="427672" y="1894522"/>
                  </a:lnTo>
                  <a:lnTo>
                    <a:pt x="464502" y="1921509"/>
                  </a:lnTo>
                  <a:lnTo>
                    <a:pt x="502284" y="1947227"/>
                  </a:lnTo>
                  <a:lnTo>
                    <a:pt x="541019" y="1971992"/>
                  </a:lnTo>
                  <a:lnTo>
                    <a:pt x="581342" y="1995487"/>
                  </a:lnTo>
                  <a:lnTo>
                    <a:pt x="622300" y="2018029"/>
                  </a:lnTo>
                  <a:lnTo>
                    <a:pt x="664527" y="2039620"/>
                  </a:lnTo>
                  <a:lnTo>
                    <a:pt x="707707" y="2059622"/>
                  </a:lnTo>
                  <a:lnTo>
                    <a:pt x="752157" y="2078672"/>
                  </a:lnTo>
                  <a:lnTo>
                    <a:pt x="797242" y="2096452"/>
                  </a:lnTo>
                  <a:lnTo>
                    <a:pt x="843280" y="2112962"/>
                  </a:lnTo>
                  <a:lnTo>
                    <a:pt x="890269" y="2128202"/>
                  </a:lnTo>
                  <a:lnTo>
                    <a:pt x="937894" y="2142172"/>
                  </a:lnTo>
                  <a:lnTo>
                    <a:pt x="986472" y="2154872"/>
                  </a:lnTo>
                  <a:lnTo>
                    <a:pt x="1036002" y="2165985"/>
                  </a:lnTo>
                  <a:lnTo>
                    <a:pt x="1086167" y="2175827"/>
                  </a:lnTo>
                  <a:lnTo>
                    <a:pt x="1136649" y="2184082"/>
                  </a:lnTo>
                  <a:lnTo>
                    <a:pt x="1188084" y="2191067"/>
                  </a:lnTo>
                  <a:lnTo>
                    <a:pt x="1240155" y="2196465"/>
                  </a:lnTo>
                  <a:lnTo>
                    <a:pt x="1292859" y="2200275"/>
                  </a:lnTo>
                  <a:lnTo>
                    <a:pt x="1346199" y="2202815"/>
                  </a:lnTo>
                  <a:lnTo>
                    <a:pt x="1399857" y="2203450"/>
                  </a:lnTo>
                  <a:lnTo>
                    <a:pt x="1453515" y="2202815"/>
                  </a:lnTo>
                  <a:lnTo>
                    <a:pt x="1506537" y="2200275"/>
                  </a:lnTo>
                  <a:lnTo>
                    <a:pt x="1559242" y="2196465"/>
                  </a:lnTo>
                  <a:lnTo>
                    <a:pt x="1611312" y="2191067"/>
                  </a:lnTo>
                  <a:lnTo>
                    <a:pt x="1662747" y="2184082"/>
                  </a:lnTo>
                  <a:lnTo>
                    <a:pt x="1713547" y="2175827"/>
                  </a:lnTo>
                  <a:lnTo>
                    <a:pt x="1763712" y="2165985"/>
                  </a:lnTo>
                  <a:lnTo>
                    <a:pt x="1812924" y="2154872"/>
                  </a:lnTo>
                  <a:lnTo>
                    <a:pt x="1861502" y="2142172"/>
                  </a:lnTo>
                  <a:lnTo>
                    <a:pt x="1909445" y="2128202"/>
                  </a:lnTo>
                  <a:lnTo>
                    <a:pt x="1956434" y="2112962"/>
                  </a:lnTo>
                  <a:lnTo>
                    <a:pt x="2002472" y="2096452"/>
                  </a:lnTo>
                  <a:lnTo>
                    <a:pt x="2047557" y="2078672"/>
                  </a:lnTo>
                  <a:lnTo>
                    <a:pt x="2091690" y="2059622"/>
                  </a:lnTo>
                  <a:lnTo>
                    <a:pt x="2134870" y="2039620"/>
                  </a:lnTo>
                  <a:lnTo>
                    <a:pt x="2177097" y="2018029"/>
                  </a:lnTo>
                  <a:lnTo>
                    <a:pt x="2218372" y="1995487"/>
                  </a:lnTo>
                  <a:lnTo>
                    <a:pt x="2258377" y="1971992"/>
                  </a:lnTo>
                  <a:lnTo>
                    <a:pt x="2297430" y="1947227"/>
                  </a:lnTo>
                  <a:lnTo>
                    <a:pt x="2335212" y="1921509"/>
                  </a:lnTo>
                  <a:lnTo>
                    <a:pt x="2371724" y="1894522"/>
                  </a:lnTo>
                  <a:lnTo>
                    <a:pt x="2406967" y="1866900"/>
                  </a:lnTo>
                  <a:lnTo>
                    <a:pt x="2441257" y="1838007"/>
                  </a:lnTo>
                  <a:lnTo>
                    <a:pt x="2473960" y="1808162"/>
                  </a:lnTo>
                  <a:lnTo>
                    <a:pt x="2505392" y="1777682"/>
                  </a:lnTo>
                  <a:lnTo>
                    <a:pt x="2535237" y="1745932"/>
                  </a:lnTo>
                  <a:lnTo>
                    <a:pt x="2564130" y="1713547"/>
                  </a:lnTo>
                  <a:lnTo>
                    <a:pt x="2591117" y="1680527"/>
                  </a:lnTo>
                  <a:lnTo>
                    <a:pt x="2616835" y="1646554"/>
                  </a:lnTo>
                  <a:lnTo>
                    <a:pt x="2640965" y="1611630"/>
                  </a:lnTo>
                  <a:lnTo>
                    <a:pt x="2663507" y="1576070"/>
                  </a:lnTo>
                  <a:lnTo>
                    <a:pt x="2684462" y="1539874"/>
                  </a:lnTo>
                  <a:lnTo>
                    <a:pt x="2703830" y="1502727"/>
                  </a:lnTo>
                  <a:lnTo>
                    <a:pt x="2721610" y="1465262"/>
                  </a:lnTo>
                  <a:lnTo>
                    <a:pt x="2737485" y="1426845"/>
                  </a:lnTo>
                  <a:lnTo>
                    <a:pt x="2751772" y="1388109"/>
                  </a:lnTo>
                  <a:lnTo>
                    <a:pt x="2764155" y="1348739"/>
                  </a:lnTo>
                  <a:lnTo>
                    <a:pt x="2774949" y="1308734"/>
                  </a:lnTo>
                  <a:lnTo>
                    <a:pt x="2783522" y="1268412"/>
                  </a:lnTo>
                  <a:lnTo>
                    <a:pt x="2790507" y="1227454"/>
                  </a:lnTo>
                  <a:lnTo>
                    <a:pt x="2795587" y="1185862"/>
                  </a:lnTo>
                  <a:lnTo>
                    <a:pt x="2798445" y="1143952"/>
                  </a:lnTo>
                  <a:lnTo>
                    <a:pt x="2799715" y="1101725"/>
                  </a:lnTo>
                  <a:lnTo>
                    <a:pt x="2798445" y="1059497"/>
                  </a:lnTo>
                  <a:lnTo>
                    <a:pt x="2795587" y="1017587"/>
                  </a:lnTo>
                  <a:lnTo>
                    <a:pt x="2790507" y="976312"/>
                  </a:lnTo>
                  <a:lnTo>
                    <a:pt x="2783522" y="935354"/>
                  </a:lnTo>
                  <a:lnTo>
                    <a:pt x="2774949" y="894714"/>
                  </a:lnTo>
                  <a:lnTo>
                    <a:pt x="2764155" y="854709"/>
                  </a:lnTo>
                  <a:lnTo>
                    <a:pt x="2751772" y="815339"/>
                  </a:lnTo>
                  <a:lnTo>
                    <a:pt x="2737485" y="776604"/>
                  </a:lnTo>
                  <a:lnTo>
                    <a:pt x="2721610" y="738187"/>
                  </a:lnTo>
                  <a:lnTo>
                    <a:pt x="2703830" y="700722"/>
                  </a:lnTo>
                  <a:lnTo>
                    <a:pt x="2684462" y="663575"/>
                  </a:lnTo>
                  <a:lnTo>
                    <a:pt x="2663507" y="627379"/>
                  </a:lnTo>
                  <a:lnTo>
                    <a:pt x="2640965" y="591819"/>
                  </a:lnTo>
                  <a:lnTo>
                    <a:pt x="2616835" y="557212"/>
                  </a:lnTo>
                  <a:lnTo>
                    <a:pt x="2591117" y="523239"/>
                  </a:lnTo>
                  <a:lnTo>
                    <a:pt x="2564130" y="489902"/>
                  </a:lnTo>
                  <a:lnTo>
                    <a:pt x="2535237" y="457517"/>
                  </a:lnTo>
                  <a:lnTo>
                    <a:pt x="2505392" y="425767"/>
                  </a:lnTo>
                  <a:lnTo>
                    <a:pt x="2473960" y="395287"/>
                  </a:lnTo>
                  <a:lnTo>
                    <a:pt x="2441257" y="365442"/>
                  </a:lnTo>
                  <a:lnTo>
                    <a:pt x="2406967" y="336867"/>
                  </a:lnTo>
                  <a:lnTo>
                    <a:pt x="2371724" y="308927"/>
                  </a:lnTo>
                  <a:lnTo>
                    <a:pt x="2335212" y="281939"/>
                  </a:lnTo>
                  <a:lnTo>
                    <a:pt x="2297430" y="256222"/>
                  </a:lnTo>
                  <a:lnTo>
                    <a:pt x="2258377" y="231457"/>
                  </a:lnTo>
                  <a:lnTo>
                    <a:pt x="2218372" y="207962"/>
                  </a:lnTo>
                  <a:lnTo>
                    <a:pt x="2177097" y="185419"/>
                  </a:lnTo>
                  <a:lnTo>
                    <a:pt x="2134870" y="164147"/>
                  </a:lnTo>
                  <a:lnTo>
                    <a:pt x="2091690" y="143827"/>
                  </a:lnTo>
                  <a:lnTo>
                    <a:pt x="2047557" y="124777"/>
                  </a:lnTo>
                  <a:lnTo>
                    <a:pt x="2002472" y="106997"/>
                  </a:lnTo>
                  <a:lnTo>
                    <a:pt x="1956434" y="90487"/>
                  </a:lnTo>
                  <a:lnTo>
                    <a:pt x="1909445" y="75247"/>
                  </a:lnTo>
                  <a:lnTo>
                    <a:pt x="1861502" y="61277"/>
                  </a:lnTo>
                  <a:lnTo>
                    <a:pt x="1812924" y="48894"/>
                  </a:lnTo>
                  <a:lnTo>
                    <a:pt x="1763712" y="37464"/>
                  </a:lnTo>
                  <a:lnTo>
                    <a:pt x="1713547" y="27939"/>
                  </a:lnTo>
                  <a:lnTo>
                    <a:pt x="1662747" y="19367"/>
                  </a:lnTo>
                  <a:lnTo>
                    <a:pt x="1611312" y="12382"/>
                  </a:lnTo>
                  <a:lnTo>
                    <a:pt x="1559242" y="6984"/>
                  </a:lnTo>
                  <a:lnTo>
                    <a:pt x="1506537" y="3175"/>
                  </a:lnTo>
                  <a:lnTo>
                    <a:pt x="1453515" y="952"/>
                  </a:lnTo>
                  <a:lnTo>
                    <a:pt x="1399857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394267" y="3750310"/>
              <a:ext cx="2799715" cy="2203450"/>
            </a:xfrm>
            <a:custGeom>
              <a:avLst/>
              <a:gdLst/>
              <a:ahLst/>
              <a:cxnLst/>
              <a:rect l="l" t="t" r="r" b="b"/>
              <a:pathLst>
                <a:path w="2799715" h="2203450">
                  <a:moveTo>
                    <a:pt x="0" y="1101725"/>
                  </a:moveTo>
                  <a:lnTo>
                    <a:pt x="952" y="1059497"/>
                  </a:lnTo>
                  <a:lnTo>
                    <a:pt x="4127" y="1017587"/>
                  </a:lnTo>
                  <a:lnTo>
                    <a:pt x="8889" y="976312"/>
                  </a:lnTo>
                  <a:lnTo>
                    <a:pt x="15875" y="935354"/>
                  </a:lnTo>
                  <a:lnTo>
                    <a:pt x="24764" y="894714"/>
                  </a:lnTo>
                  <a:lnTo>
                    <a:pt x="35242" y="854709"/>
                  </a:lnTo>
                  <a:lnTo>
                    <a:pt x="47625" y="815339"/>
                  </a:lnTo>
                  <a:lnTo>
                    <a:pt x="61912" y="776604"/>
                  </a:lnTo>
                  <a:lnTo>
                    <a:pt x="78105" y="738187"/>
                  </a:lnTo>
                  <a:lnTo>
                    <a:pt x="95567" y="700722"/>
                  </a:lnTo>
                  <a:lnTo>
                    <a:pt x="114934" y="663575"/>
                  </a:lnTo>
                  <a:lnTo>
                    <a:pt x="135889" y="627379"/>
                  </a:lnTo>
                  <a:lnTo>
                    <a:pt x="158432" y="591819"/>
                  </a:lnTo>
                  <a:lnTo>
                    <a:pt x="182562" y="557212"/>
                  </a:lnTo>
                  <a:lnTo>
                    <a:pt x="208280" y="523239"/>
                  </a:lnTo>
                  <a:lnTo>
                    <a:pt x="235584" y="489902"/>
                  </a:lnTo>
                  <a:lnTo>
                    <a:pt x="264159" y="457517"/>
                  </a:lnTo>
                  <a:lnTo>
                    <a:pt x="294322" y="425767"/>
                  </a:lnTo>
                  <a:lnTo>
                    <a:pt x="325755" y="395287"/>
                  </a:lnTo>
                  <a:lnTo>
                    <a:pt x="358457" y="365442"/>
                  </a:lnTo>
                  <a:lnTo>
                    <a:pt x="392430" y="336867"/>
                  </a:lnTo>
                  <a:lnTo>
                    <a:pt x="427672" y="308927"/>
                  </a:lnTo>
                  <a:lnTo>
                    <a:pt x="464502" y="281939"/>
                  </a:lnTo>
                  <a:lnTo>
                    <a:pt x="502284" y="256222"/>
                  </a:lnTo>
                  <a:lnTo>
                    <a:pt x="541019" y="231457"/>
                  </a:lnTo>
                  <a:lnTo>
                    <a:pt x="581342" y="207962"/>
                  </a:lnTo>
                  <a:lnTo>
                    <a:pt x="622300" y="185419"/>
                  </a:lnTo>
                  <a:lnTo>
                    <a:pt x="664527" y="164147"/>
                  </a:lnTo>
                  <a:lnTo>
                    <a:pt x="707707" y="143827"/>
                  </a:lnTo>
                  <a:lnTo>
                    <a:pt x="752157" y="124777"/>
                  </a:lnTo>
                  <a:lnTo>
                    <a:pt x="797242" y="106997"/>
                  </a:lnTo>
                  <a:lnTo>
                    <a:pt x="843280" y="90487"/>
                  </a:lnTo>
                  <a:lnTo>
                    <a:pt x="890269" y="75247"/>
                  </a:lnTo>
                  <a:lnTo>
                    <a:pt x="937894" y="61277"/>
                  </a:lnTo>
                  <a:lnTo>
                    <a:pt x="986472" y="48894"/>
                  </a:lnTo>
                  <a:lnTo>
                    <a:pt x="1036002" y="37464"/>
                  </a:lnTo>
                  <a:lnTo>
                    <a:pt x="1086167" y="27939"/>
                  </a:lnTo>
                  <a:lnTo>
                    <a:pt x="1136649" y="19367"/>
                  </a:lnTo>
                  <a:lnTo>
                    <a:pt x="1188084" y="12382"/>
                  </a:lnTo>
                  <a:lnTo>
                    <a:pt x="1240155" y="6984"/>
                  </a:lnTo>
                  <a:lnTo>
                    <a:pt x="1292859" y="3175"/>
                  </a:lnTo>
                  <a:lnTo>
                    <a:pt x="1346199" y="952"/>
                  </a:lnTo>
                  <a:lnTo>
                    <a:pt x="1399857" y="0"/>
                  </a:lnTo>
                  <a:lnTo>
                    <a:pt x="1453515" y="952"/>
                  </a:lnTo>
                  <a:lnTo>
                    <a:pt x="1506537" y="3175"/>
                  </a:lnTo>
                  <a:lnTo>
                    <a:pt x="1559242" y="6984"/>
                  </a:lnTo>
                  <a:lnTo>
                    <a:pt x="1611312" y="12382"/>
                  </a:lnTo>
                  <a:lnTo>
                    <a:pt x="1662747" y="19367"/>
                  </a:lnTo>
                  <a:lnTo>
                    <a:pt x="1713547" y="27939"/>
                  </a:lnTo>
                  <a:lnTo>
                    <a:pt x="1763712" y="37464"/>
                  </a:lnTo>
                  <a:lnTo>
                    <a:pt x="1812924" y="48894"/>
                  </a:lnTo>
                  <a:lnTo>
                    <a:pt x="1861502" y="61277"/>
                  </a:lnTo>
                  <a:lnTo>
                    <a:pt x="1909445" y="75247"/>
                  </a:lnTo>
                  <a:lnTo>
                    <a:pt x="1956434" y="90487"/>
                  </a:lnTo>
                  <a:lnTo>
                    <a:pt x="2002472" y="106997"/>
                  </a:lnTo>
                  <a:lnTo>
                    <a:pt x="2047557" y="124777"/>
                  </a:lnTo>
                  <a:lnTo>
                    <a:pt x="2091690" y="143827"/>
                  </a:lnTo>
                  <a:lnTo>
                    <a:pt x="2134870" y="164147"/>
                  </a:lnTo>
                  <a:lnTo>
                    <a:pt x="2177097" y="185419"/>
                  </a:lnTo>
                  <a:lnTo>
                    <a:pt x="2218372" y="207962"/>
                  </a:lnTo>
                  <a:lnTo>
                    <a:pt x="2258377" y="231457"/>
                  </a:lnTo>
                  <a:lnTo>
                    <a:pt x="2297430" y="256222"/>
                  </a:lnTo>
                  <a:lnTo>
                    <a:pt x="2335212" y="281939"/>
                  </a:lnTo>
                  <a:lnTo>
                    <a:pt x="2371724" y="308927"/>
                  </a:lnTo>
                  <a:lnTo>
                    <a:pt x="2406967" y="336867"/>
                  </a:lnTo>
                  <a:lnTo>
                    <a:pt x="2441257" y="365442"/>
                  </a:lnTo>
                  <a:lnTo>
                    <a:pt x="2473960" y="395287"/>
                  </a:lnTo>
                  <a:lnTo>
                    <a:pt x="2505392" y="425767"/>
                  </a:lnTo>
                  <a:lnTo>
                    <a:pt x="2535237" y="457517"/>
                  </a:lnTo>
                  <a:lnTo>
                    <a:pt x="2564130" y="489902"/>
                  </a:lnTo>
                  <a:lnTo>
                    <a:pt x="2591117" y="523239"/>
                  </a:lnTo>
                  <a:lnTo>
                    <a:pt x="2616835" y="557212"/>
                  </a:lnTo>
                  <a:lnTo>
                    <a:pt x="2640965" y="591819"/>
                  </a:lnTo>
                  <a:lnTo>
                    <a:pt x="2663507" y="627379"/>
                  </a:lnTo>
                  <a:lnTo>
                    <a:pt x="2684462" y="663575"/>
                  </a:lnTo>
                  <a:lnTo>
                    <a:pt x="2703830" y="700722"/>
                  </a:lnTo>
                  <a:lnTo>
                    <a:pt x="2721610" y="738187"/>
                  </a:lnTo>
                  <a:lnTo>
                    <a:pt x="2737485" y="776604"/>
                  </a:lnTo>
                  <a:lnTo>
                    <a:pt x="2751772" y="815339"/>
                  </a:lnTo>
                  <a:lnTo>
                    <a:pt x="2764155" y="854709"/>
                  </a:lnTo>
                  <a:lnTo>
                    <a:pt x="2774949" y="894714"/>
                  </a:lnTo>
                  <a:lnTo>
                    <a:pt x="2783522" y="935354"/>
                  </a:lnTo>
                  <a:lnTo>
                    <a:pt x="2790507" y="976312"/>
                  </a:lnTo>
                  <a:lnTo>
                    <a:pt x="2795587" y="1017587"/>
                  </a:lnTo>
                  <a:lnTo>
                    <a:pt x="2798445" y="1059497"/>
                  </a:lnTo>
                  <a:lnTo>
                    <a:pt x="2799715" y="1101725"/>
                  </a:lnTo>
                  <a:lnTo>
                    <a:pt x="2798445" y="1143952"/>
                  </a:lnTo>
                  <a:lnTo>
                    <a:pt x="2795587" y="1185862"/>
                  </a:lnTo>
                  <a:lnTo>
                    <a:pt x="2790507" y="1227454"/>
                  </a:lnTo>
                  <a:lnTo>
                    <a:pt x="2783522" y="1268412"/>
                  </a:lnTo>
                  <a:lnTo>
                    <a:pt x="2774949" y="1308734"/>
                  </a:lnTo>
                  <a:lnTo>
                    <a:pt x="2764155" y="1348739"/>
                  </a:lnTo>
                  <a:lnTo>
                    <a:pt x="2751772" y="1388109"/>
                  </a:lnTo>
                  <a:lnTo>
                    <a:pt x="2737485" y="1426845"/>
                  </a:lnTo>
                  <a:lnTo>
                    <a:pt x="2721610" y="1465262"/>
                  </a:lnTo>
                  <a:lnTo>
                    <a:pt x="2703830" y="1502727"/>
                  </a:lnTo>
                  <a:lnTo>
                    <a:pt x="2684462" y="1539874"/>
                  </a:lnTo>
                  <a:lnTo>
                    <a:pt x="2663507" y="1576070"/>
                  </a:lnTo>
                  <a:lnTo>
                    <a:pt x="2640965" y="1611630"/>
                  </a:lnTo>
                  <a:lnTo>
                    <a:pt x="2616835" y="1646554"/>
                  </a:lnTo>
                  <a:lnTo>
                    <a:pt x="2591117" y="1680527"/>
                  </a:lnTo>
                  <a:lnTo>
                    <a:pt x="2564130" y="1713547"/>
                  </a:lnTo>
                  <a:lnTo>
                    <a:pt x="2535237" y="1745932"/>
                  </a:lnTo>
                  <a:lnTo>
                    <a:pt x="2505392" y="1777682"/>
                  </a:lnTo>
                  <a:lnTo>
                    <a:pt x="2473960" y="1808162"/>
                  </a:lnTo>
                  <a:lnTo>
                    <a:pt x="2441257" y="1838007"/>
                  </a:lnTo>
                  <a:lnTo>
                    <a:pt x="2406967" y="1866900"/>
                  </a:lnTo>
                  <a:lnTo>
                    <a:pt x="2371724" y="1894522"/>
                  </a:lnTo>
                  <a:lnTo>
                    <a:pt x="2335212" y="1921509"/>
                  </a:lnTo>
                  <a:lnTo>
                    <a:pt x="2297430" y="1947227"/>
                  </a:lnTo>
                  <a:lnTo>
                    <a:pt x="2258377" y="1971992"/>
                  </a:lnTo>
                  <a:lnTo>
                    <a:pt x="2218372" y="1995487"/>
                  </a:lnTo>
                  <a:lnTo>
                    <a:pt x="2177097" y="2018029"/>
                  </a:lnTo>
                  <a:lnTo>
                    <a:pt x="2134870" y="2039620"/>
                  </a:lnTo>
                  <a:lnTo>
                    <a:pt x="2091690" y="2059622"/>
                  </a:lnTo>
                  <a:lnTo>
                    <a:pt x="2047557" y="2078672"/>
                  </a:lnTo>
                  <a:lnTo>
                    <a:pt x="2002472" y="2096452"/>
                  </a:lnTo>
                  <a:lnTo>
                    <a:pt x="1956434" y="2112962"/>
                  </a:lnTo>
                  <a:lnTo>
                    <a:pt x="1909445" y="2128202"/>
                  </a:lnTo>
                  <a:lnTo>
                    <a:pt x="1861502" y="2142172"/>
                  </a:lnTo>
                  <a:lnTo>
                    <a:pt x="1812924" y="2154872"/>
                  </a:lnTo>
                  <a:lnTo>
                    <a:pt x="1763712" y="2165985"/>
                  </a:lnTo>
                  <a:lnTo>
                    <a:pt x="1713547" y="2175827"/>
                  </a:lnTo>
                  <a:lnTo>
                    <a:pt x="1662747" y="2184082"/>
                  </a:lnTo>
                  <a:lnTo>
                    <a:pt x="1611312" y="2191067"/>
                  </a:lnTo>
                  <a:lnTo>
                    <a:pt x="1559242" y="2196465"/>
                  </a:lnTo>
                  <a:lnTo>
                    <a:pt x="1506537" y="2200275"/>
                  </a:lnTo>
                  <a:lnTo>
                    <a:pt x="1453515" y="2202815"/>
                  </a:lnTo>
                  <a:lnTo>
                    <a:pt x="1399857" y="2203450"/>
                  </a:lnTo>
                  <a:lnTo>
                    <a:pt x="1346199" y="2202815"/>
                  </a:lnTo>
                  <a:lnTo>
                    <a:pt x="1292859" y="2200275"/>
                  </a:lnTo>
                  <a:lnTo>
                    <a:pt x="1240155" y="2196465"/>
                  </a:lnTo>
                  <a:lnTo>
                    <a:pt x="1188084" y="2191067"/>
                  </a:lnTo>
                  <a:lnTo>
                    <a:pt x="1136649" y="2184082"/>
                  </a:lnTo>
                  <a:lnTo>
                    <a:pt x="1086167" y="2175827"/>
                  </a:lnTo>
                  <a:lnTo>
                    <a:pt x="1036002" y="2165985"/>
                  </a:lnTo>
                  <a:lnTo>
                    <a:pt x="986472" y="2154872"/>
                  </a:lnTo>
                  <a:lnTo>
                    <a:pt x="937894" y="2142172"/>
                  </a:lnTo>
                  <a:lnTo>
                    <a:pt x="890269" y="2128202"/>
                  </a:lnTo>
                  <a:lnTo>
                    <a:pt x="843280" y="2112962"/>
                  </a:lnTo>
                  <a:lnTo>
                    <a:pt x="797242" y="2096452"/>
                  </a:lnTo>
                  <a:lnTo>
                    <a:pt x="752157" y="2078672"/>
                  </a:lnTo>
                  <a:lnTo>
                    <a:pt x="707707" y="2059622"/>
                  </a:lnTo>
                  <a:lnTo>
                    <a:pt x="664527" y="2039620"/>
                  </a:lnTo>
                  <a:lnTo>
                    <a:pt x="622300" y="2018029"/>
                  </a:lnTo>
                  <a:lnTo>
                    <a:pt x="581342" y="1995487"/>
                  </a:lnTo>
                  <a:lnTo>
                    <a:pt x="541019" y="1971992"/>
                  </a:lnTo>
                  <a:lnTo>
                    <a:pt x="502284" y="1947227"/>
                  </a:lnTo>
                  <a:lnTo>
                    <a:pt x="464502" y="1921509"/>
                  </a:lnTo>
                  <a:lnTo>
                    <a:pt x="427672" y="1894522"/>
                  </a:lnTo>
                  <a:lnTo>
                    <a:pt x="392430" y="1866900"/>
                  </a:lnTo>
                  <a:lnTo>
                    <a:pt x="358457" y="1838007"/>
                  </a:lnTo>
                  <a:lnTo>
                    <a:pt x="325755" y="1808162"/>
                  </a:lnTo>
                  <a:lnTo>
                    <a:pt x="294322" y="1777682"/>
                  </a:lnTo>
                  <a:lnTo>
                    <a:pt x="264159" y="1745932"/>
                  </a:lnTo>
                  <a:lnTo>
                    <a:pt x="235584" y="1713547"/>
                  </a:lnTo>
                  <a:lnTo>
                    <a:pt x="208280" y="1680527"/>
                  </a:lnTo>
                  <a:lnTo>
                    <a:pt x="182562" y="1646554"/>
                  </a:lnTo>
                  <a:lnTo>
                    <a:pt x="158432" y="1611630"/>
                  </a:lnTo>
                  <a:lnTo>
                    <a:pt x="135889" y="1576070"/>
                  </a:lnTo>
                  <a:lnTo>
                    <a:pt x="114934" y="1539874"/>
                  </a:lnTo>
                  <a:lnTo>
                    <a:pt x="95567" y="1502727"/>
                  </a:lnTo>
                  <a:lnTo>
                    <a:pt x="78105" y="1465262"/>
                  </a:lnTo>
                  <a:lnTo>
                    <a:pt x="61912" y="1426845"/>
                  </a:lnTo>
                  <a:lnTo>
                    <a:pt x="47625" y="1388109"/>
                  </a:lnTo>
                  <a:lnTo>
                    <a:pt x="35242" y="1348739"/>
                  </a:lnTo>
                  <a:lnTo>
                    <a:pt x="24764" y="1308734"/>
                  </a:lnTo>
                  <a:lnTo>
                    <a:pt x="15875" y="1268412"/>
                  </a:lnTo>
                  <a:lnTo>
                    <a:pt x="8889" y="1227454"/>
                  </a:lnTo>
                  <a:lnTo>
                    <a:pt x="4127" y="1185862"/>
                  </a:lnTo>
                  <a:lnTo>
                    <a:pt x="952" y="1143952"/>
                  </a:lnTo>
                  <a:lnTo>
                    <a:pt x="0" y="1101725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4304" y="3986530"/>
              <a:ext cx="2285999" cy="199643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722244" y="4015105"/>
              <a:ext cx="2195195" cy="1904364"/>
            </a:xfrm>
            <a:custGeom>
              <a:avLst/>
              <a:gdLst/>
              <a:ahLst/>
              <a:cxnLst/>
              <a:rect l="l" t="t" r="r" b="b"/>
              <a:pathLst>
                <a:path w="2195195" h="1904364">
                  <a:moveTo>
                    <a:pt x="1097597" y="0"/>
                  </a:moveTo>
                  <a:lnTo>
                    <a:pt x="1045844" y="952"/>
                  </a:lnTo>
                  <a:lnTo>
                    <a:pt x="995044" y="4127"/>
                  </a:lnTo>
                  <a:lnTo>
                    <a:pt x="944562" y="9207"/>
                  </a:lnTo>
                  <a:lnTo>
                    <a:pt x="894715" y="16192"/>
                  </a:lnTo>
                  <a:lnTo>
                    <a:pt x="845819" y="25082"/>
                  </a:lnTo>
                  <a:lnTo>
                    <a:pt x="797877" y="35877"/>
                  </a:lnTo>
                  <a:lnTo>
                    <a:pt x="750569" y="48577"/>
                  </a:lnTo>
                  <a:lnTo>
                    <a:pt x="704532" y="62865"/>
                  </a:lnTo>
                  <a:lnTo>
                    <a:pt x="659130" y="79057"/>
                  </a:lnTo>
                  <a:lnTo>
                    <a:pt x="614997" y="96837"/>
                  </a:lnTo>
                  <a:lnTo>
                    <a:pt x="571817" y="116205"/>
                  </a:lnTo>
                  <a:lnTo>
                    <a:pt x="529907" y="137160"/>
                  </a:lnTo>
                  <a:lnTo>
                    <a:pt x="488950" y="159702"/>
                  </a:lnTo>
                  <a:lnTo>
                    <a:pt x="449262" y="183832"/>
                  </a:lnTo>
                  <a:lnTo>
                    <a:pt x="411162" y="209232"/>
                  </a:lnTo>
                  <a:lnTo>
                    <a:pt x="374332" y="235902"/>
                  </a:lnTo>
                  <a:lnTo>
                    <a:pt x="338772" y="264160"/>
                  </a:lnTo>
                  <a:lnTo>
                    <a:pt x="304800" y="293687"/>
                  </a:lnTo>
                  <a:lnTo>
                    <a:pt x="272097" y="324485"/>
                  </a:lnTo>
                  <a:lnTo>
                    <a:pt x="240982" y="356552"/>
                  </a:lnTo>
                  <a:lnTo>
                    <a:pt x="211772" y="389890"/>
                  </a:lnTo>
                  <a:lnTo>
                    <a:pt x="184150" y="424180"/>
                  </a:lnTo>
                  <a:lnTo>
                    <a:pt x="158115" y="459422"/>
                  </a:lnTo>
                  <a:lnTo>
                    <a:pt x="133985" y="495935"/>
                  </a:lnTo>
                  <a:lnTo>
                    <a:pt x="111442" y="533400"/>
                  </a:lnTo>
                  <a:lnTo>
                    <a:pt x="91122" y="571817"/>
                  </a:lnTo>
                  <a:lnTo>
                    <a:pt x="72390" y="611187"/>
                  </a:lnTo>
                  <a:lnTo>
                    <a:pt x="55880" y="651192"/>
                  </a:lnTo>
                  <a:lnTo>
                    <a:pt x="41275" y="692150"/>
                  </a:lnTo>
                  <a:lnTo>
                    <a:pt x="28892" y="733742"/>
                  </a:lnTo>
                  <a:lnTo>
                    <a:pt x="18732" y="776287"/>
                  </a:lnTo>
                  <a:lnTo>
                    <a:pt x="10477" y="819467"/>
                  </a:lnTo>
                  <a:lnTo>
                    <a:pt x="4762" y="862965"/>
                  </a:lnTo>
                  <a:lnTo>
                    <a:pt x="1269" y="907415"/>
                  </a:lnTo>
                  <a:lnTo>
                    <a:pt x="0" y="952182"/>
                  </a:lnTo>
                  <a:lnTo>
                    <a:pt x="1269" y="996950"/>
                  </a:lnTo>
                  <a:lnTo>
                    <a:pt x="4762" y="1041400"/>
                  </a:lnTo>
                  <a:lnTo>
                    <a:pt x="10477" y="1084897"/>
                  </a:lnTo>
                  <a:lnTo>
                    <a:pt x="18732" y="1128077"/>
                  </a:lnTo>
                  <a:lnTo>
                    <a:pt x="28892" y="1170305"/>
                  </a:lnTo>
                  <a:lnTo>
                    <a:pt x="41275" y="1212215"/>
                  </a:lnTo>
                  <a:lnTo>
                    <a:pt x="55880" y="1253172"/>
                  </a:lnTo>
                  <a:lnTo>
                    <a:pt x="72390" y="1293177"/>
                  </a:lnTo>
                  <a:lnTo>
                    <a:pt x="91122" y="1332547"/>
                  </a:lnTo>
                  <a:lnTo>
                    <a:pt x="111442" y="1370965"/>
                  </a:lnTo>
                  <a:lnTo>
                    <a:pt x="133985" y="1408430"/>
                  </a:lnTo>
                  <a:lnTo>
                    <a:pt x="158115" y="1444625"/>
                  </a:lnTo>
                  <a:lnTo>
                    <a:pt x="184150" y="1480185"/>
                  </a:lnTo>
                  <a:lnTo>
                    <a:pt x="211772" y="1514475"/>
                  </a:lnTo>
                  <a:lnTo>
                    <a:pt x="240982" y="1547812"/>
                  </a:lnTo>
                  <a:lnTo>
                    <a:pt x="272097" y="1579562"/>
                  </a:lnTo>
                  <a:lnTo>
                    <a:pt x="304800" y="1610360"/>
                  </a:lnTo>
                  <a:lnTo>
                    <a:pt x="338772" y="1639887"/>
                  </a:lnTo>
                  <a:lnTo>
                    <a:pt x="374332" y="1668145"/>
                  </a:lnTo>
                  <a:lnTo>
                    <a:pt x="411162" y="1695132"/>
                  </a:lnTo>
                  <a:lnTo>
                    <a:pt x="449262" y="1720532"/>
                  </a:lnTo>
                  <a:lnTo>
                    <a:pt x="488950" y="1744662"/>
                  </a:lnTo>
                  <a:lnTo>
                    <a:pt x="529907" y="1767205"/>
                  </a:lnTo>
                  <a:lnTo>
                    <a:pt x="571817" y="1788160"/>
                  </a:lnTo>
                  <a:lnTo>
                    <a:pt x="614997" y="1807527"/>
                  </a:lnTo>
                  <a:lnTo>
                    <a:pt x="659130" y="1825307"/>
                  </a:lnTo>
                  <a:lnTo>
                    <a:pt x="704532" y="1841500"/>
                  </a:lnTo>
                  <a:lnTo>
                    <a:pt x="750569" y="1855787"/>
                  </a:lnTo>
                  <a:lnTo>
                    <a:pt x="797877" y="1868487"/>
                  </a:lnTo>
                  <a:lnTo>
                    <a:pt x="845819" y="1879282"/>
                  </a:lnTo>
                  <a:lnTo>
                    <a:pt x="894715" y="1888172"/>
                  </a:lnTo>
                  <a:lnTo>
                    <a:pt x="944562" y="1895157"/>
                  </a:lnTo>
                  <a:lnTo>
                    <a:pt x="995044" y="1900237"/>
                  </a:lnTo>
                  <a:lnTo>
                    <a:pt x="1045844" y="1903412"/>
                  </a:lnTo>
                  <a:lnTo>
                    <a:pt x="1097597" y="1904365"/>
                  </a:lnTo>
                  <a:lnTo>
                    <a:pt x="1149350" y="1903412"/>
                  </a:lnTo>
                  <a:lnTo>
                    <a:pt x="1200467" y="1900237"/>
                  </a:lnTo>
                  <a:lnTo>
                    <a:pt x="1250632" y="1895157"/>
                  </a:lnTo>
                  <a:lnTo>
                    <a:pt x="1300480" y="1888172"/>
                  </a:lnTo>
                  <a:lnTo>
                    <a:pt x="1349375" y="1879282"/>
                  </a:lnTo>
                  <a:lnTo>
                    <a:pt x="1397317" y="1868487"/>
                  </a:lnTo>
                  <a:lnTo>
                    <a:pt x="1444625" y="1855787"/>
                  </a:lnTo>
                  <a:lnTo>
                    <a:pt x="1490662" y="1841500"/>
                  </a:lnTo>
                  <a:lnTo>
                    <a:pt x="1536065" y="1825307"/>
                  </a:lnTo>
                  <a:lnTo>
                    <a:pt x="1580197" y="1807527"/>
                  </a:lnTo>
                  <a:lnTo>
                    <a:pt x="1623377" y="1788160"/>
                  </a:lnTo>
                  <a:lnTo>
                    <a:pt x="1665605" y="1767205"/>
                  </a:lnTo>
                  <a:lnTo>
                    <a:pt x="1706245" y="1744662"/>
                  </a:lnTo>
                  <a:lnTo>
                    <a:pt x="1745932" y="1720532"/>
                  </a:lnTo>
                  <a:lnTo>
                    <a:pt x="1784032" y="1695132"/>
                  </a:lnTo>
                  <a:lnTo>
                    <a:pt x="1821180" y="1668145"/>
                  </a:lnTo>
                  <a:lnTo>
                    <a:pt x="1856422" y="1639887"/>
                  </a:lnTo>
                  <a:lnTo>
                    <a:pt x="1890712" y="1610360"/>
                  </a:lnTo>
                  <a:lnTo>
                    <a:pt x="1923097" y="1579562"/>
                  </a:lnTo>
                  <a:lnTo>
                    <a:pt x="1954212" y="1547812"/>
                  </a:lnTo>
                  <a:lnTo>
                    <a:pt x="1983422" y="1514475"/>
                  </a:lnTo>
                  <a:lnTo>
                    <a:pt x="2011045" y="1480185"/>
                  </a:lnTo>
                  <a:lnTo>
                    <a:pt x="2037080" y="1444625"/>
                  </a:lnTo>
                  <a:lnTo>
                    <a:pt x="2061209" y="1408430"/>
                  </a:lnTo>
                  <a:lnTo>
                    <a:pt x="2083752" y="1370965"/>
                  </a:lnTo>
                  <a:lnTo>
                    <a:pt x="2104072" y="1332547"/>
                  </a:lnTo>
                  <a:lnTo>
                    <a:pt x="2122805" y="1293177"/>
                  </a:lnTo>
                  <a:lnTo>
                    <a:pt x="2139315" y="1253172"/>
                  </a:lnTo>
                  <a:lnTo>
                    <a:pt x="2153920" y="1212215"/>
                  </a:lnTo>
                  <a:lnTo>
                    <a:pt x="2166302" y="1170305"/>
                  </a:lnTo>
                  <a:lnTo>
                    <a:pt x="2176462" y="1128077"/>
                  </a:lnTo>
                  <a:lnTo>
                    <a:pt x="2184717" y="1084897"/>
                  </a:lnTo>
                  <a:lnTo>
                    <a:pt x="2190432" y="1041400"/>
                  </a:lnTo>
                  <a:lnTo>
                    <a:pt x="2193925" y="996950"/>
                  </a:lnTo>
                  <a:lnTo>
                    <a:pt x="2195195" y="952182"/>
                  </a:lnTo>
                  <a:lnTo>
                    <a:pt x="2193925" y="907415"/>
                  </a:lnTo>
                  <a:lnTo>
                    <a:pt x="2190432" y="862965"/>
                  </a:lnTo>
                  <a:lnTo>
                    <a:pt x="2184717" y="819467"/>
                  </a:lnTo>
                  <a:lnTo>
                    <a:pt x="2176462" y="776287"/>
                  </a:lnTo>
                  <a:lnTo>
                    <a:pt x="2166302" y="733742"/>
                  </a:lnTo>
                  <a:lnTo>
                    <a:pt x="2153920" y="692150"/>
                  </a:lnTo>
                  <a:lnTo>
                    <a:pt x="2139315" y="651192"/>
                  </a:lnTo>
                  <a:lnTo>
                    <a:pt x="2122805" y="611187"/>
                  </a:lnTo>
                  <a:lnTo>
                    <a:pt x="2104072" y="571817"/>
                  </a:lnTo>
                  <a:lnTo>
                    <a:pt x="2083752" y="533400"/>
                  </a:lnTo>
                  <a:lnTo>
                    <a:pt x="2061209" y="495935"/>
                  </a:lnTo>
                  <a:lnTo>
                    <a:pt x="2037080" y="459422"/>
                  </a:lnTo>
                  <a:lnTo>
                    <a:pt x="2011045" y="424180"/>
                  </a:lnTo>
                  <a:lnTo>
                    <a:pt x="1983422" y="389890"/>
                  </a:lnTo>
                  <a:lnTo>
                    <a:pt x="1954212" y="356552"/>
                  </a:lnTo>
                  <a:lnTo>
                    <a:pt x="1923097" y="324485"/>
                  </a:lnTo>
                  <a:lnTo>
                    <a:pt x="1890712" y="293687"/>
                  </a:lnTo>
                  <a:lnTo>
                    <a:pt x="1856422" y="264160"/>
                  </a:lnTo>
                  <a:lnTo>
                    <a:pt x="1821180" y="235902"/>
                  </a:lnTo>
                  <a:lnTo>
                    <a:pt x="1784032" y="209232"/>
                  </a:lnTo>
                  <a:lnTo>
                    <a:pt x="1745932" y="183832"/>
                  </a:lnTo>
                  <a:lnTo>
                    <a:pt x="1706245" y="159702"/>
                  </a:lnTo>
                  <a:lnTo>
                    <a:pt x="1665605" y="137160"/>
                  </a:lnTo>
                  <a:lnTo>
                    <a:pt x="1623377" y="116205"/>
                  </a:lnTo>
                  <a:lnTo>
                    <a:pt x="1580197" y="96837"/>
                  </a:lnTo>
                  <a:lnTo>
                    <a:pt x="1536065" y="79057"/>
                  </a:lnTo>
                  <a:lnTo>
                    <a:pt x="1490662" y="62865"/>
                  </a:lnTo>
                  <a:lnTo>
                    <a:pt x="1444625" y="48577"/>
                  </a:lnTo>
                  <a:lnTo>
                    <a:pt x="1397317" y="35877"/>
                  </a:lnTo>
                  <a:lnTo>
                    <a:pt x="1349375" y="25082"/>
                  </a:lnTo>
                  <a:lnTo>
                    <a:pt x="1300480" y="16192"/>
                  </a:lnTo>
                  <a:lnTo>
                    <a:pt x="1250632" y="9207"/>
                  </a:lnTo>
                  <a:lnTo>
                    <a:pt x="1200467" y="4127"/>
                  </a:lnTo>
                  <a:lnTo>
                    <a:pt x="1149350" y="952"/>
                  </a:lnTo>
                  <a:lnTo>
                    <a:pt x="1097597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722244" y="4015105"/>
              <a:ext cx="2195195" cy="1904364"/>
            </a:xfrm>
            <a:custGeom>
              <a:avLst/>
              <a:gdLst/>
              <a:ahLst/>
              <a:cxnLst/>
              <a:rect l="l" t="t" r="r" b="b"/>
              <a:pathLst>
                <a:path w="2195195" h="1904364">
                  <a:moveTo>
                    <a:pt x="0" y="952182"/>
                  </a:moveTo>
                  <a:lnTo>
                    <a:pt x="1269" y="907415"/>
                  </a:lnTo>
                  <a:lnTo>
                    <a:pt x="4762" y="862965"/>
                  </a:lnTo>
                  <a:lnTo>
                    <a:pt x="10477" y="819467"/>
                  </a:lnTo>
                  <a:lnTo>
                    <a:pt x="18732" y="776287"/>
                  </a:lnTo>
                  <a:lnTo>
                    <a:pt x="28892" y="733742"/>
                  </a:lnTo>
                  <a:lnTo>
                    <a:pt x="41275" y="692150"/>
                  </a:lnTo>
                  <a:lnTo>
                    <a:pt x="55880" y="651192"/>
                  </a:lnTo>
                  <a:lnTo>
                    <a:pt x="72390" y="611187"/>
                  </a:lnTo>
                  <a:lnTo>
                    <a:pt x="91122" y="571817"/>
                  </a:lnTo>
                  <a:lnTo>
                    <a:pt x="111442" y="533400"/>
                  </a:lnTo>
                  <a:lnTo>
                    <a:pt x="133985" y="495935"/>
                  </a:lnTo>
                  <a:lnTo>
                    <a:pt x="158115" y="459422"/>
                  </a:lnTo>
                  <a:lnTo>
                    <a:pt x="184150" y="424180"/>
                  </a:lnTo>
                  <a:lnTo>
                    <a:pt x="211772" y="389890"/>
                  </a:lnTo>
                  <a:lnTo>
                    <a:pt x="240982" y="356552"/>
                  </a:lnTo>
                  <a:lnTo>
                    <a:pt x="272097" y="324485"/>
                  </a:lnTo>
                  <a:lnTo>
                    <a:pt x="304800" y="293687"/>
                  </a:lnTo>
                  <a:lnTo>
                    <a:pt x="338772" y="264160"/>
                  </a:lnTo>
                  <a:lnTo>
                    <a:pt x="374332" y="235902"/>
                  </a:lnTo>
                  <a:lnTo>
                    <a:pt x="411162" y="209232"/>
                  </a:lnTo>
                  <a:lnTo>
                    <a:pt x="449262" y="183832"/>
                  </a:lnTo>
                  <a:lnTo>
                    <a:pt x="488950" y="159702"/>
                  </a:lnTo>
                  <a:lnTo>
                    <a:pt x="529907" y="137160"/>
                  </a:lnTo>
                  <a:lnTo>
                    <a:pt x="571817" y="116205"/>
                  </a:lnTo>
                  <a:lnTo>
                    <a:pt x="614997" y="96837"/>
                  </a:lnTo>
                  <a:lnTo>
                    <a:pt x="659130" y="79057"/>
                  </a:lnTo>
                  <a:lnTo>
                    <a:pt x="704532" y="62865"/>
                  </a:lnTo>
                  <a:lnTo>
                    <a:pt x="750569" y="48577"/>
                  </a:lnTo>
                  <a:lnTo>
                    <a:pt x="797877" y="35877"/>
                  </a:lnTo>
                  <a:lnTo>
                    <a:pt x="845819" y="25082"/>
                  </a:lnTo>
                  <a:lnTo>
                    <a:pt x="894715" y="16192"/>
                  </a:lnTo>
                  <a:lnTo>
                    <a:pt x="944562" y="9207"/>
                  </a:lnTo>
                  <a:lnTo>
                    <a:pt x="995044" y="4127"/>
                  </a:lnTo>
                  <a:lnTo>
                    <a:pt x="1045844" y="952"/>
                  </a:lnTo>
                  <a:lnTo>
                    <a:pt x="1097597" y="0"/>
                  </a:lnTo>
                  <a:lnTo>
                    <a:pt x="1149350" y="952"/>
                  </a:lnTo>
                  <a:lnTo>
                    <a:pt x="1200467" y="4127"/>
                  </a:lnTo>
                  <a:lnTo>
                    <a:pt x="1250632" y="9207"/>
                  </a:lnTo>
                  <a:lnTo>
                    <a:pt x="1300480" y="16192"/>
                  </a:lnTo>
                  <a:lnTo>
                    <a:pt x="1349375" y="25082"/>
                  </a:lnTo>
                  <a:lnTo>
                    <a:pt x="1397317" y="35877"/>
                  </a:lnTo>
                  <a:lnTo>
                    <a:pt x="1444625" y="48577"/>
                  </a:lnTo>
                  <a:lnTo>
                    <a:pt x="1490662" y="62865"/>
                  </a:lnTo>
                  <a:lnTo>
                    <a:pt x="1536065" y="79057"/>
                  </a:lnTo>
                  <a:lnTo>
                    <a:pt x="1580197" y="96837"/>
                  </a:lnTo>
                  <a:lnTo>
                    <a:pt x="1623377" y="116205"/>
                  </a:lnTo>
                  <a:lnTo>
                    <a:pt x="1665605" y="137160"/>
                  </a:lnTo>
                  <a:lnTo>
                    <a:pt x="1706245" y="159702"/>
                  </a:lnTo>
                  <a:lnTo>
                    <a:pt x="1745932" y="183832"/>
                  </a:lnTo>
                  <a:lnTo>
                    <a:pt x="1784032" y="209232"/>
                  </a:lnTo>
                  <a:lnTo>
                    <a:pt x="1821180" y="235902"/>
                  </a:lnTo>
                  <a:lnTo>
                    <a:pt x="1856422" y="264160"/>
                  </a:lnTo>
                  <a:lnTo>
                    <a:pt x="1890712" y="293687"/>
                  </a:lnTo>
                  <a:lnTo>
                    <a:pt x="1923097" y="324485"/>
                  </a:lnTo>
                  <a:lnTo>
                    <a:pt x="1954212" y="356552"/>
                  </a:lnTo>
                  <a:lnTo>
                    <a:pt x="1983422" y="389890"/>
                  </a:lnTo>
                  <a:lnTo>
                    <a:pt x="2011045" y="424180"/>
                  </a:lnTo>
                  <a:lnTo>
                    <a:pt x="2037080" y="459422"/>
                  </a:lnTo>
                  <a:lnTo>
                    <a:pt x="2061209" y="495935"/>
                  </a:lnTo>
                  <a:lnTo>
                    <a:pt x="2083752" y="533400"/>
                  </a:lnTo>
                  <a:lnTo>
                    <a:pt x="2104072" y="571817"/>
                  </a:lnTo>
                  <a:lnTo>
                    <a:pt x="2122805" y="611187"/>
                  </a:lnTo>
                  <a:lnTo>
                    <a:pt x="2139315" y="651192"/>
                  </a:lnTo>
                  <a:lnTo>
                    <a:pt x="2153920" y="692150"/>
                  </a:lnTo>
                  <a:lnTo>
                    <a:pt x="2166302" y="733742"/>
                  </a:lnTo>
                  <a:lnTo>
                    <a:pt x="2176462" y="776287"/>
                  </a:lnTo>
                  <a:lnTo>
                    <a:pt x="2184717" y="819467"/>
                  </a:lnTo>
                  <a:lnTo>
                    <a:pt x="2190432" y="862965"/>
                  </a:lnTo>
                  <a:lnTo>
                    <a:pt x="2193925" y="907415"/>
                  </a:lnTo>
                  <a:lnTo>
                    <a:pt x="2195195" y="952182"/>
                  </a:lnTo>
                  <a:lnTo>
                    <a:pt x="2193925" y="996950"/>
                  </a:lnTo>
                  <a:lnTo>
                    <a:pt x="2190432" y="1041400"/>
                  </a:lnTo>
                  <a:lnTo>
                    <a:pt x="2184717" y="1084897"/>
                  </a:lnTo>
                  <a:lnTo>
                    <a:pt x="2176462" y="1128077"/>
                  </a:lnTo>
                  <a:lnTo>
                    <a:pt x="2166302" y="1170305"/>
                  </a:lnTo>
                  <a:lnTo>
                    <a:pt x="2153920" y="1212215"/>
                  </a:lnTo>
                  <a:lnTo>
                    <a:pt x="2139315" y="1253172"/>
                  </a:lnTo>
                  <a:lnTo>
                    <a:pt x="2122805" y="1293177"/>
                  </a:lnTo>
                  <a:lnTo>
                    <a:pt x="2104072" y="1332547"/>
                  </a:lnTo>
                  <a:lnTo>
                    <a:pt x="2083752" y="1370965"/>
                  </a:lnTo>
                  <a:lnTo>
                    <a:pt x="2061209" y="1408430"/>
                  </a:lnTo>
                  <a:lnTo>
                    <a:pt x="2037080" y="1444625"/>
                  </a:lnTo>
                  <a:lnTo>
                    <a:pt x="2011045" y="1480185"/>
                  </a:lnTo>
                  <a:lnTo>
                    <a:pt x="1983422" y="1514475"/>
                  </a:lnTo>
                  <a:lnTo>
                    <a:pt x="1954212" y="1547812"/>
                  </a:lnTo>
                  <a:lnTo>
                    <a:pt x="1923097" y="1579562"/>
                  </a:lnTo>
                  <a:lnTo>
                    <a:pt x="1890712" y="1610360"/>
                  </a:lnTo>
                  <a:lnTo>
                    <a:pt x="1856422" y="1639887"/>
                  </a:lnTo>
                  <a:lnTo>
                    <a:pt x="1821180" y="1668145"/>
                  </a:lnTo>
                  <a:lnTo>
                    <a:pt x="1784032" y="1695132"/>
                  </a:lnTo>
                  <a:lnTo>
                    <a:pt x="1745932" y="1720532"/>
                  </a:lnTo>
                  <a:lnTo>
                    <a:pt x="1706245" y="1744662"/>
                  </a:lnTo>
                  <a:lnTo>
                    <a:pt x="1665605" y="1767205"/>
                  </a:lnTo>
                  <a:lnTo>
                    <a:pt x="1623377" y="1788160"/>
                  </a:lnTo>
                  <a:lnTo>
                    <a:pt x="1580197" y="1807527"/>
                  </a:lnTo>
                  <a:lnTo>
                    <a:pt x="1536065" y="1825307"/>
                  </a:lnTo>
                  <a:lnTo>
                    <a:pt x="1490662" y="1841500"/>
                  </a:lnTo>
                  <a:lnTo>
                    <a:pt x="1444625" y="1855787"/>
                  </a:lnTo>
                  <a:lnTo>
                    <a:pt x="1397317" y="1868487"/>
                  </a:lnTo>
                  <a:lnTo>
                    <a:pt x="1349375" y="1879282"/>
                  </a:lnTo>
                  <a:lnTo>
                    <a:pt x="1300480" y="1888172"/>
                  </a:lnTo>
                  <a:lnTo>
                    <a:pt x="1250632" y="1895157"/>
                  </a:lnTo>
                  <a:lnTo>
                    <a:pt x="1200467" y="1900237"/>
                  </a:lnTo>
                  <a:lnTo>
                    <a:pt x="1149350" y="1903412"/>
                  </a:lnTo>
                  <a:lnTo>
                    <a:pt x="1097597" y="1904365"/>
                  </a:lnTo>
                  <a:lnTo>
                    <a:pt x="1045844" y="1903412"/>
                  </a:lnTo>
                  <a:lnTo>
                    <a:pt x="995044" y="1900237"/>
                  </a:lnTo>
                  <a:lnTo>
                    <a:pt x="944562" y="1895157"/>
                  </a:lnTo>
                  <a:lnTo>
                    <a:pt x="894715" y="1888172"/>
                  </a:lnTo>
                  <a:lnTo>
                    <a:pt x="845819" y="1879282"/>
                  </a:lnTo>
                  <a:lnTo>
                    <a:pt x="797877" y="1868487"/>
                  </a:lnTo>
                  <a:lnTo>
                    <a:pt x="750569" y="1855787"/>
                  </a:lnTo>
                  <a:lnTo>
                    <a:pt x="704532" y="1841500"/>
                  </a:lnTo>
                  <a:lnTo>
                    <a:pt x="659130" y="1825307"/>
                  </a:lnTo>
                  <a:lnTo>
                    <a:pt x="614997" y="1807527"/>
                  </a:lnTo>
                  <a:lnTo>
                    <a:pt x="571817" y="1788160"/>
                  </a:lnTo>
                  <a:lnTo>
                    <a:pt x="529907" y="1767205"/>
                  </a:lnTo>
                  <a:lnTo>
                    <a:pt x="488950" y="1744662"/>
                  </a:lnTo>
                  <a:lnTo>
                    <a:pt x="449262" y="1720532"/>
                  </a:lnTo>
                  <a:lnTo>
                    <a:pt x="411162" y="1695132"/>
                  </a:lnTo>
                  <a:lnTo>
                    <a:pt x="374332" y="1668145"/>
                  </a:lnTo>
                  <a:lnTo>
                    <a:pt x="338772" y="1639887"/>
                  </a:lnTo>
                  <a:lnTo>
                    <a:pt x="304800" y="1610360"/>
                  </a:lnTo>
                  <a:lnTo>
                    <a:pt x="272097" y="1579562"/>
                  </a:lnTo>
                  <a:lnTo>
                    <a:pt x="240982" y="1547812"/>
                  </a:lnTo>
                  <a:lnTo>
                    <a:pt x="211772" y="1514475"/>
                  </a:lnTo>
                  <a:lnTo>
                    <a:pt x="184150" y="1480185"/>
                  </a:lnTo>
                  <a:lnTo>
                    <a:pt x="158115" y="1444625"/>
                  </a:lnTo>
                  <a:lnTo>
                    <a:pt x="133985" y="1408430"/>
                  </a:lnTo>
                  <a:lnTo>
                    <a:pt x="111442" y="1370965"/>
                  </a:lnTo>
                  <a:lnTo>
                    <a:pt x="91122" y="1332547"/>
                  </a:lnTo>
                  <a:lnTo>
                    <a:pt x="72390" y="1293177"/>
                  </a:lnTo>
                  <a:lnTo>
                    <a:pt x="55880" y="1253172"/>
                  </a:lnTo>
                  <a:lnTo>
                    <a:pt x="41275" y="1212215"/>
                  </a:lnTo>
                  <a:lnTo>
                    <a:pt x="28892" y="1170305"/>
                  </a:lnTo>
                  <a:lnTo>
                    <a:pt x="18732" y="1128077"/>
                  </a:lnTo>
                  <a:lnTo>
                    <a:pt x="10477" y="1084897"/>
                  </a:lnTo>
                  <a:lnTo>
                    <a:pt x="4762" y="1041400"/>
                  </a:lnTo>
                  <a:lnTo>
                    <a:pt x="1269" y="996950"/>
                  </a:lnTo>
                  <a:lnTo>
                    <a:pt x="0" y="952182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2279" y="4324985"/>
              <a:ext cx="1633855" cy="163988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030854" y="4351337"/>
              <a:ext cx="1542415" cy="1550670"/>
            </a:xfrm>
            <a:custGeom>
              <a:avLst/>
              <a:gdLst/>
              <a:ahLst/>
              <a:cxnLst/>
              <a:rect l="l" t="t" r="r" b="b"/>
              <a:pathLst>
                <a:path w="1542414" h="1550670">
                  <a:moveTo>
                    <a:pt x="771207" y="0"/>
                  </a:moveTo>
                  <a:lnTo>
                    <a:pt x="722312" y="1587"/>
                  </a:lnTo>
                  <a:lnTo>
                    <a:pt x="674369" y="6032"/>
                  </a:lnTo>
                  <a:lnTo>
                    <a:pt x="627380" y="13335"/>
                  </a:lnTo>
                  <a:lnTo>
                    <a:pt x="581342" y="23812"/>
                  </a:lnTo>
                  <a:lnTo>
                    <a:pt x="536257" y="36512"/>
                  </a:lnTo>
                  <a:lnTo>
                    <a:pt x="492442" y="52069"/>
                  </a:lnTo>
                  <a:lnTo>
                    <a:pt x="449897" y="70167"/>
                  </a:lnTo>
                  <a:lnTo>
                    <a:pt x="408622" y="90805"/>
                  </a:lnTo>
                  <a:lnTo>
                    <a:pt x="368934" y="113664"/>
                  </a:lnTo>
                  <a:lnTo>
                    <a:pt x="330517" y="138747"/>
                  </a:lnTo>
                  <a:lnTo>
                    <a:pt x="294005" y="166369"/>
                  </a:lnTo>
                  <a:lnTo>
                    <a:pt x="259080" y="195580"/>
                  </a:lnTo>
                  <a:lnTo>
                    <a:pt x="225742" y="227012"/>
                  </a:lnTo>
                  <a:lnTo>
                    <a:pt x="194627" y="260350"/>
                  </a:lnTo>
                  <a:lnTo>
                    <a:pt x="165417" y="295592"/>
                  </a:lnTo>
                  <a:lnTo>
                    <a:pt x="138112" y="332422"/>
                  </a:lnTo>
                  <a:lnTo>
                    <a:pt x="113030" y="370839"/>
                  </a:lnTo>
                  <a:lnTo>
                    <a:pt x="90487" y="410844"/>
                  </a:lnTo>
                  <a:lnTo>
                    <a:pt x="69850" y="452119"/>
                  </a:lnTo>
                  <a:lnTo>
                    <a:pt x="51752" y="494982"/>
                  </a:lnTo>
                  <a:lnTo>
                    <a:pt x="36512" y="539114"/>
                  </a:lnTo>
                  <a:lnTo>
                    <a:pt x="23494" y="584200"/>
                  </a:lnTo>
                  <a:lnTo>
                    <a:pt x="13334" y="630555"/>
                  </a:lnTo>
                  <a:lnTo>
                    <a:pt x="6032" y="677862"/>
                  </a:lnTo>
                  <a:lnTo>
                    <a:pt x="1587" y="726122"/>
                  </a:lnTo>
                  <a:lnTo>
                    <a:pt x="0" y="775335"/>
                  </a:lnTo>
                  <a:lnTo>
                    <a:pt x="1587" y="824230"/>
                  </a:lnTo>
                  <a:lnTo>
                    <a:pt x="6032" y="872489"/>
                  </a:lnTo>
                  <a:lnTo>
                    <a:pt x="13334" y="919797"/>
                  </a:lnTo>
                  <a:lnTo>
                    <a:pt x="23494" y="966152"/>
                  </a:lnTo>
                  <a:lnTo>
                    <a:pt x="36512" y="1011237"/>
                  </a:lnTo>
                  <a:lnTo>
                    <a:pt x="51752" y="1055370"/>
                  </a:lnTo>
                  <a:lnTo>
                    <a:pt x="69850" y="1098232"/>
                  </a:lnTo>
                  <a:lnTo>
                    <a:pt x="90487" y="1139825"/>
                  </a:lnTo>
                  <a:lnTo>
                    <a:pt x="113030" y="1179830"/>
                  </a:lnTo>
                  <a:lnTo>
                    <a:pt x="138112" y="1218247"/>
                  </a:lnTo>
                  <a:lnTo>
                    <a:pt x="165417" y="1255077"/>
                  </a:lnTo>
                  <a:lnTo>
                    <a:pt x="194627" y="1290002"/>
                  </a:lnTo>
                  <a:lnTo>
                    <a:pt x="225742" y="1323340"/>
                  </a:lnTo>
                  <a:lnTo>
                    <a:pt x="259080" y="1354772"/>
                  </a:lnTo>
                  <a:lnTo>
                    <a:pt x="294005" y="1384300"/>
                  </a:lnTo>
                  <a:lnTo>
                    <a:pt x="330517" y="1411605"/>
                  </a:lnTo>
                  <a:lnTo>
                    <a:pt x="368934" y="1436687"/>
                  </a:lnTo>
                  <a:lnTo>
                    <a:pt x="408622" y="1459547"/>
                  </a:lnTo>
                  <a:lnTo>
                    <a:pt x="449897" y="1480185"/>
                  </a:lnTo>
                  <a:lnTo>
                    <a:pt x="492442" y="1498282"/>
                  </a:lnTo>
                  <a:lnTo>
                    <a:pt x="536257" y="1513840"/>
                  </a:lnTo>
                  <a:lnTo>
                    <a:pt x="581342" y="1526857"/>
                  </a:lnTo>
                  <a:lnTo>
                    <a:pt x="627380" y="1537017"/>
                  </a:lnTo>
                  <a:lnTo>
                    <a:pt x="674369" y="1544320"/>
                  </a:lnTo>
                  <a:lnTo>
                    <a:pt x="722312" y="1549082"/>
                  </a:lnTo>
                  <a:lnTo>
                    <a:pt x="771207" y="1550352"/>
                  </a:lnTo>
                  <a:lnTo>
                    <a:pt x="819784" y="1549082"/>
                  </a:lnTo>
                  <a:lnTo>
                    <a:pt x="867727" y="1544320"/>
                  </a:lnTo>
                  <a:lnTo>
                    <a:pt x="915034" y="1537017"/>
                  </a:lnTo>
                  <a:lnTo>
                    <a:pt x="961072" y="1526857"/>
                  </a:lnTo>
                  <a:lnTo>
                    <a:pt x="1006157" y="1513840"/>
                  </a:lnTo>
                  <a:lnTo>
                    <a:pt x="1049972" y="1498282"/>
                  </a:lnTo>
                  <a:lnTo>
                    <a:pt x="1092517" y="1480185"/>
                  </a:lnTo>
                  <a:lnTo>
                    <a:pt x="1133792" y="1459547"/>
                  </a:lnTo>
                  <a:lnTo>
                    <a:pt x="1173480" y="1436687"/>
                  </a:lnTo>
                  <a:lnTo>
                    <a:pt x="1211580" y="1411605"/>
                  </a:lnTo>
                  <a:lnTo>
                    <a:pt x="1248409" y="1384300"/>
                  </a:lnTo>
                  <a:lnTo>
                    <a:pt x="1283334" y="1354772"/>
                  </a:lnTo>
                  <a:lnTo>
                    <a:pt x="1316355" y="1323340"/>
                  </a:lnTo>
                  <a:lnTo>
                    <a:pt x="1347787" y="1290002"/>
                  </a:lnTo>
                  <a:lnTo>
                    <a:pt x="1376997" y="1255077"/>
                  </a:lnTo>
                  <a:lnTo>
                    <a:pt x="1403984" y="1218247"/>
                  </a:lnTo>
                  <a:lnTo>
                    <a:pt x="1429067" y="1179830"/>
                  </a:lnTo>
                  <a:lnTo>
                    <a:pt x="1451927" y="1139825"/>
                  </a:lnTo>
                  <a:lnTo>
                    <a:pt x="1472247" y="1098232"/>
                  </a:lnTo>
                  <a:lnTo>
                    <a:pt x="1490345" y="1055370"/>
                  </a:lnTo>
                  <a:lnTo>
                    <a:pt x="1505902" y="1011237"/>
                  </a:lnTo>
                  <a:lnTo>
                    <a:pt x="1518602" y="966152"/>
                  </a:lnTo>
                  <a:lnTo>
                    <a:pt x="1529080" y="919797"/>
                  </a:lnTo>
                  <a:lnTo>
                    <a:pt x="1536382" y="872489"/>
                  </a:lnTo>
                  <a:lnTo>
                    <a:pt x="1540827" y="824230"/>
                  </a:lnTo>
                  <a:lnTo>
                    <a:pt x="1542415" y="775335"/>
                  </a:lnTo>
                  <a:lnTo>
                    <a:pt x="1540827" y="726122"/>
                  </a:lnTo>
                  <a:lnTo>
                    <a:pt x="1536382" y="677862"/>
                  </a:lnTo>
                  <a:lnTo>
                    <a:pt x="1529080" y="630555"/>
                  </a:lnTo>
                  <a:lnTo>
                    <a:pt x="1518602" y="584200"/>
                  </a:lnTo>
                  <a:lnTo>
                    <a:pt x="1505902" y="539114"/>
                  </a:lnTo>
                  <a:lnTo>
                    <a:pt x="1490345" y="494982"/>
                  </a:lnTo>
                  <a:lnTo>
                    <a:pt x="1472247" y="452119"/>
                  </a:lnTo>
                  <a:lnTo>
                    <a:pt x="1451927" y="410844"/>
                  </a:lnTo>
                  <a:lnTo>
                    <a:pt x="1429067" y="370839"/>
                  </a:lnTo>
                  <a:lnTo>
                    <a:pt x="1403984" y="332422"/>
                  </a:lnTo>
                  <a:lnTo>
                    <a:pt x="1376997" y="295592"/>
                  </a:lnTo>
                  <a:lnTo>
                    <a:pt x="1347787" y="260350"/>
                  </a:lnTo>
                  <a:lnTo>
                    <a:pt x="1316355" y="227012"/>
                  </a:lnTo>
                  <a:lnTo>
                    <a:pt x="1283334" y="195580"/>
                  </a:lnTo>
                  <a:lnTo>
                    <a:pt x="1248409" y="166369"/>
                  </a:lnTo>
                  <a:lnTo>
                    <a:pt x="1211580" y="138747"/>
                  </a:lnTo>
                  <a:lnTo>
                    <a:pt x="1173480" y="113664"/>
                  </a:lnTo>
                  <a:lnTo>
                    <a:pt x="1133792" y="90805"/>
                  </a:lnTo>
                  <a:lnTo>
                    <a:pt x="1092517" y="70167"/>
                  </a:lnTo>
                  <a:lnTo>
                    <a:pt x="1049972" y="52069"/>
                  </a:lnTo>
                  <a:lnTo>
                    <a:pt x="1006157" y="36512"/>
                  </a:lnTo>
                  <a:lnTo>
                    <a:pt x="961072" y="23812"/>
                  </a:lnTo>
                  <a:lnTo>
                    <a:pt x="915034" y="13335"/>
                  </a:lnTo>
                  <a:lnTo>
                    <a:pt x="867727" y="6032"/>
                  </a:lnTo>
                  <a:lnTo>
                    <a:pt x="819784" y="1587"/>
                  </a:lnTo>
                  <a:lnTo>
                    <a:pt x="771207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030854" y="4351337"/>
              <a:ext cx="1542415" cy="1550670"/>
            </a:xfrm>
            <a:custGeom>
              <a:avLst/>
              <a:gdLst/>
              <a:ahLst/>
              <a:cxnLst/>
              <a:rect l="l" t="t" r="r" b="b"/>
              <a:pathLst>
                <a:path w="1542414" h="1550670">
                  <a:moveTo>
                    <a:pt x="0" y="775335"/>
                  </a:moveTo>
                  <a:lnTo>
                    <a:pt x="1587" y="726122"/>
                  </a:lnTo>
                  <a:lnTo>
                    <a:pt x="6032" y="677862"/>
                  </a:lnTo>
                  <a:lnTo>
                    <a:pt x="13334" y="630555"/>
                  </a:lnTo>
                  <a:lnTo>
                    <a:pt x="23494" y="584200"/>
                  </a:lnTo>
                  <a:lnTo>
                    <a:pt x="36512" y="539114"/>
                  </a:lnTo>
                  <a:lnTo>
                    <a:pt x="51752" y="494982"/>
                  </a:lnTo>
                  <a:lnTo>
                    <a:pt x="69850" y="452119"/>
                  </a:lnTo>
                  <a:lnTo>
                    <a:pt x="90487" y="410844"/>
                  </a:lnTo>
                  <a:lnTo>
                    <a:pt x="113030" y="370839"/>
                  </a:lnTo>
                  <a:lnTo>
                    <a:pt x="138112" y="332422"/>
                  </a:lnTo>
                  <a:lnTo>
                    <a:pt x="165417" y="295592"/>
                  </a:lnTo>
                  <a:lnTo>
                    <a:pt x="194627" y="260350"/>
                  </a:lnTo>
                  <a:lnTo>
                    <a:pt x="225742" y="227012"/>
                  </a:lnTo>
                  <a:lnTo>
                    <a:pt x="259080" y="195580"/>
                  </a:lnTo>
                  <a:lnTo>
                    <a:pt x="294005" y="166369"/>
                  </a:lnTo>
                  <a:lnTo>
                    <a:pt x="330517" y="138747"/>
                  </a:lnTo>
                  <a:lnTo>
                    <a:pt x="368934" y="113664"/>
                  </a:lnTo>
                  <a:lnTo>
                    <a:pt x="408622" y="90805"/>
                  </a:lnTo>
                  <a:lnTo>
                    <a:pt x="449897" y="70167"/>
                  </a:lnTo>
                  <a:lnTo>
                    <a:pt x="492442" y="52069"/>
                  </a:lnTo>
                  <a:lnTo>
                    <a:pt x="536257" y="36512"/>
                  </a:lnTo>
                  <a:lnTo>
                    <a:pt x="581342" y="23812"/>
                  </a:lnTo>
                  <a:lnTo>
                    <a:pt x="627380" y="13335"/>
                  </a:lnTo>
                  <a:lnTo>
                    <a:pt x="674369" y="6032"/>
                  </a:lnTo>
                  <a:lnTo>
                    <a:pt x="722312" y="1587"/>
                  </a:lnTo>
                  <a:lnTo>
                    <a:pt x="771207" y="0"/>
                  </a:lnTo>
                  <a:lnTo>
                    <a:pt x="819784" y="1587"/>
                  </a:lnTo>
                  <a:lnTo>
                    <a:pt x="867727" y="6032"/>
                  </a:lnTo>
                  <a:lnTo>
                    <a:pt x="915034" y="13335"/>
                  </a:lnTo>
                  <a:lnTo>
                    <a:pt x="961072" y="23812"/>
                  </a:lnTo>
                  <a:lnTo>
                    <a:pt x="1006157" y="36512"/>
                  </a:lnTo>
                  <a:lnTo>
                    <a:pt x="1049972" y="52069"/>
                  </a:lnTo>
                  <a:lnTo>
                    <a:pt x="1092517" y="70167"/>
                  </a:lnTo>
                  <a:lnTo>
                    <a:pt x="1133792" y="90805"/>
                  </a:lnTo>
                  <a:lnTo>
                    <a:pt x="1173480" y="113664"/>
                  </a:lnTo>
                  <a:lnTo>
                    <a:pt x="1211580" y="138747"/>
                  </a:lnTo>
                  <a:lnTo>
                    <a:pt x="1248409" y="166369"/>
                  </a:lnTo>
                  <a:lnTo>
                    <a:pt x="1283334" y="195580"/>
                  </a:lnTo>
                  <a:lnTo>
                    <a:pt x="1316355" y="227012"/>
                  </a:lnTo>
                  <a:lnTo>
                    <a:pt x="1347787" y="260350"/>
                  </a:lnTo>
                  <a:lnTo>
                    <a:pt x="1376997" y="295592"/>
                  </a:lnTo>
                  <a:lnTo>
                    <a:pt x="1403984" y="332422"/>
                  </a:lnTo>
                  <a:lnTo>
                    <a:pt x="1429067" y="370839"/>
                  </a:lnTo>
                  <a:lnTo>
                    <a:pt x="1451927" y="410844"/>
                  </a:lnTo>
                  <a:lnTo>
                    <a:pt x="1472247" y="452119"/>
                  </a:lnTo>
                  <a:lnTo>
                    <a:pt x="1490345" y="494982"/>
                  </a:lnTo>
                  <a:lnTo>
                    <a:pt x="1505902" y="539114"/>
                  </a:lnTo>
                  <a:lnTo>
                    <a:pt x="1518602" y="584200"/>
                  </a:lnTo>
                  <a:lnTo>
                    <a:pt x="1529080" y="630555"/>
                  </a:lnTo>
                  <a:lnTo>
                    <a:pt x="1536382" y="677862"/>
                  </a:lnTo>
                  <a:lnTo>
                    <a:pt x="1540827" y="726122"/>
                  </a:lnTo>
                  <a:lnTo>
                    <a:pt x="1542415" y="775335"/>
                  </a:lnTo>
                  <a:lnTo>
                    <a:pt x="1540827" y="824230"/>
                  </a:lnTo>
                  <a:lnTo>
                    <a:pt x="1536382" y="872489"/>
                  </a:lnTo>
                  <a:lnTo>
                    <a:pt x="1529080" y="919797"/>
                  </a:lnTo>
                  <a:lnTo>
                    <a:pt x="1518602" y="966152"/>
                  </a:lnTo>
                  <a:lnTo>
                    <a:pt x="1505902" y="1011237"/>
                  </a:lnTo>
                  <a:lnTo>
                    <a:pt x="1490345" y="1055370"/>
                  </a:lnTo>
                  <a:lnTo>
                    <a:pt x="1472247" y="1098232"/>
                  </a:lnTo>
                  <a:lnTo>
                    <a:pt x="1451927" y="1139825"/>
                  </a:lnTo>
                  <a:lnTo>
                    <a:pt x="1429067" y="1179830"/>
                  </a:lnTo>
                  <a:lnTo>
                    <a:pt x="1403984" y="1218247"/>
                  </a:lnTo>
                  <a:lnTo>
                    <a:pt x="1376997" y="1255077"/>
                  </a:lnTo>
                  <a:lnTo>
                    <a:pt x="1347787" y="1290002"/>
                  </a:lnTo>
                  <a:lnTo>
                    <a:pt x="1316355" y="1323340"/>
                  </a:lnTo>
                  <a:lnTo>
                    <a:pt x="1283334" y="1354772"/>
                  </a:lnTo>
                  <a:lnTo>
                    <a:pt x="1248409" y="1384300"/>
                  </a:lnTo>
                  <a:lnTo>
                    <a:pt x="1211580" y="1411605"/>
                  </a:lnTo>
                  <a:lnTo>
                    <a:pt x="1173480" y="1436687"/>
                  </a:lnTo>
                  <a:lnTo>
                    <a:pt x="1133792" y="1459547"/>
                  </a:lnTo>
                  <a:lnTo>
                    <a:pt x="1092517" y="1480185"/>
                  </a:lnTo>
                  <a:lnTo>
                    <a:pt x="1049972" y="1498282"/>
                  </a:lnTo>
                  <a:lnTo>
                    <a:pt x="1006157" y="1513840"/>
                  </a:lnTo>
                  <a:lnTo>
                    <a:pt x="961072" y="1526857"/>
                  </a:lnTo>
                  <a:lnTo>
                    <a:pt x="915034" y="1537017"/>
                  </a:lnTo>
                  <a:lnTo>
                    <a:pt x="867727" y="1544320"/>
                  </a:lnTo>
                  <a:lnTo>
                    <a:pt x="819784" y="1549082"/>
                  </a:lnTo>
                  <a:lnTo>
                    <a:pt x="771207" y="1550352"/>
                  </a:lnTo>
                  <a:lnTo>
                    <a:pt x="722312" y="1549082"/>
                  </a:lnTo>
                  <a:lnTo>
                    <a:pt x="674369" y="1544320"/>
                  </a:lnTo>
                  <a:lnTo>
                    <a:pt x="627380" y="1537017"/>
                  </a:lnTo>
                  <a:lnTo>
                    <a:pt x="581342" y="1526857"/>
                  </a:lnTo>
                  <a:lnTo>
                    <a:pt x="536257" y="1513840"/>
                  </a:lnTo>
                  <a:lnTo>
                    <a:pt x="492442" y="1498282"/>
                  </a:lnTo>
                  <a:lnTo>
                    <a:pt x="449897" y="1480185"/>
                  </a:lnTo>
                  <a:lnTo>
                    <a:pt x="408622" y="1459547"/>
                  </a:lnTo>
                  <a:lnTo>
                    <a:pt x="368934" y="1436687"/>
                  </a:lnTo>
                  <a:lnTo>
                    <a:pt x="330517" y="1411605"/>
                  </a:lnTo>
                  <a:lnTo>
                    <a:pt x="294005" y="1384300"/>
                  </a:lnTo>
                  <a:lnTo>
                    <a:pt x="259080" y="1354772"/>
                  </a:lnTo>
                  <a:lnTo>
                    <a:pt x="225742" y="1323340"/>
                  </a:lnTo>
                  <a:lnTo>
                    <a:pt x="194627" y="1290002"/>
                  </a:lnTo>
                  <a:lnTo>
                    <a:pt x="165417" y="1255077"/>
                  </a:lnTo>
                  <a:lnTo>
                    <a:pt x="138112" y="1218247"/>
                  </a:lnTo>
                  <a:lnTo>
                    <a:pt x="113030" y="1179830"/>
                  </a:lnTo>
                  <a:lnTo>
                    <a:pt x="90487" y="1139825"/>
                  </a:lnTo>
                  <a:lnTo>
                    <a:pt x="69850" y="1098232"/>
                  </a:lnTo>
                  <a:lnTo>
                    <a:pt x="51752" y="1055370"/>
                  </a:lnTo>
                  <a:lnTo>
                    <a:pt x="36512" y="1011237"/>
                  </a:lnTo>
                  <a:lnTo>
                    <a:pt x="23494" y="966152"/>
                  </a:lnTo>
                  <a:lnTo>
                    <a:pt x="13334" y="919797"/>
                  </a:lnTo>
                  <a:lnTo>
                    <a:pt x="6032" y="872489"/>
                  </a:lnTo>
                  <a:lnTo>
                    <a:pt x="1587" y="824230"/>
                  </a:lnTo>
                  <a:lnTo>
                    <a:pt x="0" y="77533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42297" y="4714875"/>
              <a:ext cx="1353185" cy="12192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168967" y="4744402"/>
              <a:ext cx="1263650" cy="1125855"/>
            </a:xfrm>
            <a:custGeom>
              <a:avLst/>
              <a:gdLst/>
              <a:ahLst/>
              <a:cxnLst/>
              <a:rect l="l" t="t" r="r" b="b"/>
              <a:pathLst>
                <a:path w="1263650" h="1125854">
                  <a:moveTo>
                    <a:pt x="631824" y="0"/>
                  </a:moveTo>
                  <a:lnTo>
                    <a:pt x="579755" y="1905"/>
                  </a:lnTo>
                  <a:lnTo>
                    <a:pt x="529272" y="7302"/>
                  </a:lnTo>
                  <a:lnTo>
                    <a:pt x="479742" y="16510"/>
                  </a:lnTo>
                  <a:lnTo>
                    <a:pt x="432117" y="28575"/>
                  </a:lnTo>
                  <a:lnTo>
                    <a:pt x="385762" y="44132"/>
                  </a:lnTo>
                  <a:lnTo>
                    <a:pt x="341312" y="62865"/>
                  </a:lnTo>
                  <a:lnTo>
                    <a:pt x="299084" y="84455"/>
                  </a:lnTo>
                  <a:lnTo>
                    <a:pt x="258762" y="108585"/>
                  </a:lnTo>
                  <a:lnTo>
                    <a:pt x="220662" y="135572"/>
                  </a:lnTo>
                  <a:lnTo>
                    <a:pt x="185102" y="164782"/>
                  </a:lnTo>
                  <a:lnTo>
                    <a:pt x="152082" y="196532"/>
                  </a:lnTo>
                  <a:lnTo>
                    <a:pt x="121919" y="230505"/>
                  </a:lnTo>
                  <a:lnTo>
                    <a:pt x="94615" y="266382"/>
                  </a:lnTo>
                  <a:lnTo>
                    <a:pt x="70484" y="304165"/>
                  </a:lnTo>
                  <a:lnTo>
                    <a:pt x="49530" y="343852"/>
                  </a:lnTo>
                  <a:lnTo>
                    <a:pt x="32067" y="384810"/>
                  </a:lnTo>
                  <a:lnTo>
                    <a:pt x="18414" y="427672"/>
                  </a:lnTo>
                  <a:lnTo>
                    <a:pt x="8255" y="471487"/>
                  </a:lnTo>
                  <a:lnTo>
                    <a:pt x="2222" y="516572"/>
                  </a:lnTo>
                  <a:lnTo>
                    <a:pt x="0" y="562927"/>
                  </a:lnTo>
                  <a:lnTo>
                    <a:pt x="2222" y="608965"/>
                  </a:lnTo>
                  <a:lnTo>
                    <a:pt x="8255" y="654050"/>
                  </a:lnTo>
                  <a:lnTo>
                    <a:pt x="18414" y="698182"/>
                  </a:lnTo>
                  <a:lnTo>
                    <a:pt x="32067" y="740727"/>
                  </a:lnTo>
                  <a:lnTo>
                    <a:pt x="49530" y="782002"/>
                  </a:lnTo>
                  <a:lnTo>
                    <a:pt x="70484" y="821690"/>
                  </a:lnTo>
                  <a:lnTo>
                    <a:pt x="94615" y="859472"/>
                  </a:lnTo>
                  <a:lnTo>
                    <a:pt x="121919" y="895350"/>
                  </a:lnTo>
                  <a:lnTo>
                    <a:pt x="152082" y="929322"/>
                  </a:lnTo>
                  <a:lnTo>
                    <a:pt x="185102" y="960755"/>
                  </a:lnTo>
                  <a:lnTo>
                    <a:pt x="220662" y="990282"/>
                  </a:lnTo>
                  <a:lnTo>
                    <a:pt x="258762" y="1017270"/>
                  </a:lnTo>
                  <a:lnTo>
                    <a:pt x="299084" y="1041400"/>
                  </a:lnTo>
                  <a:lnTo>
                    <a:pt x="341312" y="1062990"/>
                  </a:lnTo>
                  <a:lnTo>
                    <a:pt x="385762" y="1081405"/>
                  </a:lnTo>
                  <a:lnTo>
                    <a:pt x="432117" y="1096962"/>
                  </a:lnTo>
                  <a:lnTo>
                    <a:pt x="479742" y="1109345"/>
                  </a:lnTo>
                  <a:lnTo>
                    <a:pt x="529272" y="1118235"/>
                  </a:lnTo>
                  <a:lnTo>
                    <a:pt x="579755" y="1123950"/>
                  </a:lnTo>
                  <a:lnTo>
                    <a:pt x="631824" y="1125855"/>
                  </a:lnTo>
                  <a:lnTo>
                    <a:pt x="683577" y="1123950"/>
                  </a:lnTo>
                  <a:lnTo>
                    <a:pt x="734059" y="1118235"/>
                  </a:lnTo>
                  <a:lnTo>
                    <a:pt x="783590" y="1109345"/>
                  </a:lnTo>
                  <a:lnTo>
                    <a:pt x="831215" y="1096962"/>
                  </a:lnTo>
                  <a:lnTo>
                    <a:pt x="877569" y="1081405"/>
                  </a:lnTo>
                  <a:lnTo>
                    <a:pt x="922019" y="1062990"/>
                  </a:lnTo>
                  <a:lnTo>
                    <a:pt x="964565" y="1041400"/>
                  </a:lnTo>
                  <a:lnTo>
                    <a:pt x="1004887" y="1017270"/>
                  </a:lnTo>
                  <a:lnTo>
                    <a:pt x="1042669" y="990282"/>
                  </a:lnTo>
                  <a:lnTo>
                    <a:pt x="1078230" y="960755"/>
                  </a:lnTo>
                  <a:lnTo>
                    <a:pt x="1111249" y="929322"/>
                  </a:lnTo>
                  <a:lnTo>
                    <a:pt x="1141412" y="895350"/>
                  </a:lnTo>
                  <a:lnTo>
                    <a:pt x="1168717" y="859472"/>
                  </a:lnTo>
                  <a:lnTo>
                    <a:pt x="1192847" y="821690"/>
                  </a:lnTo>
                  <a:lnTo>
                    <a:pt x="1213802" y="782002"/>
                  </a:lnTo>
                  <a:lnTo>
                    <a:pt x="1231265" y="740727"/>
                  </a:lnTo>
                  <a:lnTo>
                    <a:pt x="1244917" y="698182"/>
                  </a:lnTo>
                  <a:lnTo>
                    <a:pt x="1255077" y="654050"/>
                  </a:lnTo>
                  <a:lnTo>
                    <a:pt x="1261427" y="608965"/>
                  </a:lnTo>
                  <a:lnTo>
                    <a:pt x="1263332" y="562927"/>
                  </a:lnTo>
                  <a:lnTo>
                    <a:pt x="1261427" y="516572"/>
                  </a:lnTo>
                  <a:lnTo>
                    <a:pt x="1255077" y="471487"/>
                  </a:lnTo>
                  <a:lnTo>
                    <a:pt x="1244917" y="427672"/>
                  </a:lnTo>
                  <a:lnTo>
                    <a:pt x="1231265" y="384810"/>
                  </a:lnTo>
                  <a:lnTo>
                    <a:pt x="1213802" y="343852"/>
                  </a:lnTo>
                  <a:lnTo>
                    <a:pt x="1192847" y="304165"/>
                  </a:lnTo>
                  <a:lnTo>
                    <a:pt x="1168717" y="266382"/>
                  </a:lnTo>
                  <a:lnTo>
                    <a:pt x="1141412" y="230505"/>
                  </a:lnTo>
                  <a:lnTo>
                    <a:pt x="1111249" y="196532"/>
                  </a:lnTo>
                  <a:lnTo>
                    <a:pt x="1078230" y="164782"/>
                  </a:lnTo>
                  <a:lnTo>
                    <a:pt x="1042669" y="135572"/>
                  </a:lnTo>
                  <a:lnTo>
                    <a:pt x="1004887" y="108585"/>
                  </a:lnTo>
                  <a:lnTo>
                    <a:pt x="964565" y="84455"/>
                  </a:lnTo>
                  <a:lnTo>
                    <a:pt x="922019" y="62865"/>
                  </a:lnTo>
                  <a:lnTo>
                    <a:pt x="877569" y="44132"/>
                  </a:lnTo>
                  <a:lnTo>
                    <a:pt x="831215" y="28575"/>
                  </a:lnTo>
                  <a:lnTo>
                    <a:pt x="783590" y="16510"/>
                  </a:lnTo>
                  <a:lnTo>
                    <a:pt x="734059" y="7302"/>
                  </a:lnTo>
                  <a:lnTo>
                    <a:pt x="683577" y="1905"/>
                  </a:lnTo>
                  <a:lnTo>
                    <a:pt x="63182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168967" y="4744402"/>
              <a:ext cx="1263650" cy="1125855"/>
            </a:xfrm>
            <a:custGeom>
              <a:avLst/>
              <a:gdLst/>
              <a:ahLst/>
              <a:cxnLst/>
              <a:rect l="l" t="t" r="r" b="b"/>
              <a:pathLst>
                <a:path w="1263650" h="1125854">
                  <a:moveTo>
                    <a:pt x="0" y="562927"/>
                  </a:moveTo>
                  <a:lnTo>
                    <a:pt x="2222" y="516572"/>
                  </a:lnTo>
                  <a:lnTo>
                    <a:pt x="8255" y="471487"/>
                  </a:lnTo>
                  <a:lnTo>
                    <a:pt x="18414" y="427672"/>
                  </a:lnTo>
                  <a:lnTo>
                    <a:pt x="32067" y="384810"/>
                  </a:lnTo>
                  <a:lnTo>
                    <a:pt x="49530" y="343852"/>
                  </a:lnTo>
                  <a:lnTo>
                    <a:pt x="70484" y="304165"/>
                  </a:lnTo>
                  <a:lnTo>
                    <a:pt x="94615" y="266382"/>
                  </a:lnTo>
                  <a:lnTo>
                    <a:pt x="121919" y="230505"/>
                  </a:lnTo>
                  <a:lnTo>
                    <a:pt x="152082" y="196532"/>
                  </a:lnTo>
                  <a:lnTo>
                    <a:pt x="185102" y="164782"/>
                  </a:lnTo>
                  <a:lnTo>
                    <a:pt x="220662" y="135572"/>
                  </a:lnTo>
                  <a:lnTo>
                    <a:pt x="258762" y="108585"/>
                  </a:lnTo>
                  <a:lnTo>
                    <a:pt x="299084" y="84455"/>
                  </a:lnTo>
                  <a:lnTo>
                    <a:pt x="341312" y="62865"/>
                  </a:lnTo>
                  <a:lnTo>
                    <a:pt x="385762" y="44132"/>
                  </a:lnTo>
                  <a:lnTo>
                    <a:pt x="432117" y="28575"/>
                  </a:lnTo>
                  <a:lnTo>
                    <a:pt x="479742" y="16510"/>
                  </a:lnTo>
                  <a:lnTo>
                    <a:pt x="529272" y="7302"/>
                  </a:lnTo>
                  <a:lnTo>
                    <a:pt x="579755" y="1905"/>
                  </a:lnTo>
                  <a:lnTo>
                    <a:pt x="631824" y="0"/>
                  </a:lnTo>
                  <a:lnTo>
                    <a:pt x="683577" y="1905"/>
                  </a:lnTo>
                  <a:lnTo>
                    <a:pt x="734059" y="7302"/>
                  </a:lnTo>
                  <a:lnTo>
                    <a:pt x="783590" y="16510"/>
                  </a:lnTo>
                  <a:lnTo>
                    <a:pt x="831215" y="28575"/>
                  </a:lnTo>
                  <a:lnTo>
                    <a:pt x="877569" y="44132"/>
                  </a:lnTo>
                  <a:lnTo>
                    <a:pt x="922019" y="62865"/>
                  </a:lnTo>
                  <a:lnTo>
                    <a:pt x="964565" y="84455"/>
                  </a:lnTo>
                  <a:lnTo>
                    <a:pt x="1004887" y="108585"/>
                  </a:lnTo>
                  <a:lnTo>
                    <a:pt x="1042669" y="135572"/>
                  </a:lnTo>
                  <a:lnTo>
                    <a:pt x="1078230" y="164782"/>
                  </a:lnTo>
                  <a:lnTo>
                    <a:pt x="1111249" y="196532"/>
                  </a:lnTo>
                  <a:lnTo>
                    <a:pt x="1141412" y="230505"/>
                  </a:lnTo>
                  <a:lnTo>
                    <a:pt x="1168717" y="266382"/>
                  </a:lnTo>
                  <a:lnTo>
                    <a:pt x="1192847" y="304165"/>
                  </a:lnTo>
                  <a:lnTo>
                    <a:pt x="1213802" y="343852"/>
                  </a:lnTo>
                  <a:lnTo>
                    <a:pt x="1231265" y="384810"/>
                  </a:lnTo>
                  <a:lnTo>
                    <a:pt x="1244917" y="427672"/>
                  </a:lnTo>
                  <a:lnTo>
                    <a:pt x="1255077" y="471487"/>
                  </a:lnTo>
                  <a:lnTo>
                    <a:pt x="1261427" y="516572"/>
                  </a:lnTo>
                  <a:lnTo>
                    <a:pt x="1263332" y="562927"/>
                  </a:lnTo>
                  <a:lnTo>
                    <a:pt x="1261427" y="608965"/>
                  </a:lnTo>
                  <a:lnTo>
                    <a:pt x="1255077" y="654050"/>
                  </a:lnTo>
                  <a:lnTo>
                    <a:pt x="1244917" y="698182"/>
                  </a:lnTo>
                  <a:lnTo>
                    <a:pt x="1231265" y="740727"/>
                  </a:lnTo>
                  <a:lnTo>
                    <a:pt x="1213802" y="782002"/>
                  </a:lnTo>
                  <a:lnTo>
                    <a:pt x="1192847" y="821690"/>
                  </a:lnTo>
                  <a:lnTo>
                    <a:pt x="1168717" y="859472"/>
                  </a:lnTo>
                  <a:lnTo>
                    <a:pt x="1141412" y="895350"/>
                  </a:lnTo>
                  <a:lnTo>
                    <a:pt x="1111249" y="929322"/>
                  </a:lnTo>
                  <a:lnTo>
                    <a:pt x="1078230" y="960755"/>
                  </a:lnTo>
                  <a:lnTo>
                    <a:pt x="1042669" y="990282"/>
                  </a:lnTo>
                  <a:lnTo>
                    <a:pt x="1004887" y="1017270"/>
                  </a:lnTo>
                  <a:lnTo>
                    <a:pt x="964565" y="1041400"/>
                  </a:lnTo>
                  <a:lnTo>
                    <a:pt x="922019" y="1062990"/>
                  </a:lnTo>
                  <a:lnTo>
                    <a:pt x="877569" y="1081405"/>
                  </a:lnTo>
                  <a:lnTo>
                    <a:pt x="831215" y="1096962"/>
                  </a:lnTo>
                  <a:lnTo>
                    <a:pt x="783590" y="1109345"/>
                  </a:lnTo>
                  <a:lnTo>
                    <a:pt x="734059" y="1118235"/>
                  </a:lnTo>
                  <a:lnTo>
                    <a:pt x="683577" y="1123950"/>
                  </a:lnTo>
                  <a:lnTo>
                    <a:pt x="631824" y="1125855"/>
                  </a:lnTo>
                  <a:lnTo>
                    <a:pt x="579755" y="1123950"/>
                  </a:lnTo>
                  <a:lnTo>
                    <a:pt x="529272" y="1118235"/>
                  </a:lnTo>
                  <a:lnTo>
                    <a:pt x="479742" y="1109345"/>
                  </a:lnTo>
                  <a:lnTo>
                    <a:pt x="432117" y="1096962"/>
                  </a:lnTo>
                  <a:lnTo>
                    <a:pt x="385762" y="1081405"/>
                  </a:lnTo>
                  <a:lnTo>
                    <a:pt x="341312" y="1062990"/>
                  </a:lnTo>
                  <a:lnTo>
                    <a:pt x="299084" y="1041400"/>
                  </a:lnTo>
                  <a:lnTo>
                    <a:pt x="258762" y="1017270"/>
                  </a:lnTo>
                  <a:lnTo>
                    <a:pt x="220662" y="990282"/>
                  </a:lnTo>
                  <a:lnTo>
                    <a:pt x="185102" y="960755"/>
                  </a:lnTo>
                  <a:lnTo>
                    <a:pt x="152082" y="929322"/>
                  </a:lnTo>
                  <a:lnTo>
                    <a:pt x="121919" y="895350"/>
                  </a:lnTo>
                  <a:lnTo>
                    <a:pt x="94615" y="859472"/>
                  </a:lnTo>
                  <a:lnTo>
                    <a:pt x="70484" y="821690"/>
                  </a:lnTo>
                  <a:lnTo>
                    <a:pt x="49530" y="782002"/>
                  </a:lnTo>
                  <a:lnTo>
                    <a:pt x="32067" y="740727"/>
                  </a:lnTo>
                  <a:lnTo>
                    <a:pt x="18414" y="698182"/>
                  </a:lnTo>
                  <a:lnTo>
                    <a:pt x="8255" y="654050"/>
                  </a:lnTo>
                  <a:lnTo>
                    <a:pt x="2222" y="608965"/>
                  </a:lnTo>
                  <a:lnTo>
                    <a:pt x="0" y="562927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278187" y="3022600"/>
            <a:ext cx="1106805" cy="1181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7820" marR="5080" indent="-325755">
              <a:lnSpc>
                <a:spcPct val="100000"/>
              </a:lnSpc>
              <a:spcBef>
                <a:spcPts val="100"/>
              </a:spcBef>
            </a:pPr>
            <a:r>
              <a:rPr sz="750" b="1" spc="30" dirty="0">
                <a:solidFill>
                  <a:srgbClr val="FFFFFF"/>
                </a:solidFill>
                <a:latin typeface="Calibri"/>
                <a:cs typeface="Calibri"/>
              </a:rPr>
              <a:t>ΠΟΛΙΤΙΚΈΣ,</a:t>
            </a:r>
            <a:r>
              <a:rPr sz="75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30" dirty="0">
                <a:solidFill>
                  <a:srgbClr val="FFFFFF"/>
                </a:solidFill>
                <a:latin typeface="Calibri"/>
                <a:cs typeface="Calibri"/>
              </a:rPr>
              <a:t>ΔΙΑΔΙΚΑΣΊΕΣ, </a:t>
            </a:r>
            <a:r>
              <a:rPr sz="750" b="1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40" dirty="0">
                <a:solidFill>
                  <a:srgbClr val="FFFFFF"/>
                </a:solidFill>
                <a:latin typeface="Calibri"/>
                <a:cs typeface="Calibri"/>
              </a:rPr>
              <a:t>ΠΡΌΤΥΠΑ</a:t>
            </a:r>
            <a:endParaRPr sz="750">
              <a:latin typeface="Calibri"/>
              <a:cs typeface="Calibri"/>
            </a:endParaRPr>
          </a:p>
          <a:p>
            <a:pPr marL="370840" marR="142875" indent="-276225">
              <a:lnSpc>
                <a:spcPct val="220299"/>
              </a:lnSpc>
              <a:spcBef>
                <a:spcPts val="254"/>
              </a:spcBef>
            </a:pPr>
            <a:r>
              <a:rPr sz="750" b="1" spc="-15" dirty="0">
                <a:solidFill>
                  <a:srgbClr val="FFFFFF"/>
                </a:solidFill>
                <a:latin typeface="Calibri"/>
                <a:cs typeface="Calibri"/>
              </a:rPr>
              <a:t>ΔΙΚ</a:t>
            </a:r>
            <a:r>
              <a:rPr sz="750" b="1" spc="-1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750" b="1" spc="-15" dirty="0">
                <a:solidFill>
                  <a:srgbClr val="FFFFFF"/>
                </a:solidFill>
                <a:latin typeface="Calibri"/>
                <a:cs typeface="Calibri"/>
              </a:rPr>
              <a:t>ΥΩΜΕ</a:t>
            </a:r>
            <a:r>
              <a:rPr sz="750" b="1" spc="-1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75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5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750" b="1" spc="-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750" b="1" spc="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750" b="1" spc="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750" b="1" spc="10" dirty="0">
                <a:solidFill>
                  <a:srgbClr val="FFFFFF"/>
                </a:solidFill>
                <a:latin typeface="Calibri"/>
                <a:cs typeface="Calibri"/>
              </a:rPr>
              <a:t>Ο 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HOST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 marL="232410">
              <a:lnSpc>
                <a:spcPct val="100000"/>
              </a:lnSpc>
              <a:spcBef>
                <a:spcPts val="475"/>
              </a:spcBef>
            </a:pPr>
            <a:r>
              <a:rPr sz="750" b="1" spc="60" dirty="0">
                <a:solidFill>
                  <a:srgbClr val="FFFFFF"/>
                </a:solidFill>
                <a:latin typeface="Calibri"/>
                <a:cs typeface="Calibri"/>
              </a:rPr>
              <a:t>ΕΦΑΡΜΟΓΗ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616325" y="5247640"/>
            <a:ext cx="35052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15" dirty="0">
                <a:solidFill>
                  <a:srgbClr val="7E7E7E"/>
                </a:solidFill>
                <a:latin typeface="Calibri"/>
                <a:cs typeface="Calibri"/>
              </a:rPr>
              <a:t>ΔΕΔ</a:t>
            </a:r>
            <a:r>
              <a:rPr sz="750" b="1" spc="30" dirty="0">
                <a:solidFill>
                  <a:srgbClr val="7E7E7E"/>
                </a:solidFill>
                <a:latin typeface="Calibri"/>
                <a:cs typeface="Calibri"/>
              </a:rPr>
              <a:t>Ο</a:t>
            </a:r>
            <a:r>
              <a:rPr sz="750" b="1" spc="65" dirty="0">
                <a:solidFill>
                  <a:srgbClr val="7E7E7E"/>
                </a:solidFill>
                <a:latin typeface="Calibri"/>
                <a:cs typeface="Calibri"/>
              </a:rPr>
              <a:t>Μ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3007" y="5001895"/>
              <a:ext cx="1822767" cy="7527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81582" y="5030152"/>
              <a:ext cx="1730692" cy="6616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18905" y="3584575"/>
              <a:ext cx="1490345" cy="7527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45575" y="3612197"/>
              <a:ext cx="1398904" cy="66166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045575" y="3612197"/>
              <a:ext cx="1398905" cy="661670"/>
            </a:xfrm>
            <a:custGeom>
              <a:avLst/>
              <a:gdLst/>
              <a:ahLst/>
              <a:cxnLst/>
              <a:rect l="l" t="t" r="r" b="b"/>
              <a:pathLst>
                <a:path w="1398904" h="661670">
                  <a:moveTo>
                    <a:pt x="0" y="0"/>
                  </a:moveTo>
                  <a:lnTo>
                    <a:pt x="1398904" y="0"/>
                  </a:lnTo>
                  <a:lnTo>
                    <a:pt x="1398904" y="661669"/>
                  </a:lnTo>
                  <a:lnTo>
                    <a:pt x="0" y="66166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94457" y="4316095"/>
              <a:ext cx="432752" cy="63690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031605" y="4345304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160972"/>
                  </a:moveTo>
                  <a:lnTo>
                    <a:pt x="80327" y="160972"/>
                  </a:lnTo>
                  <a:lnTo>
                    <a:pt x="80327" y="542925"/>
                  </a:lnTo>
                  <a:lnTo>
                    <a:pt x="241300" y="542925"/>
                  </a:lnTo>
                  <a:lnTo>
                    <a:pt x="241300" y="160972"/>
                  </a:lnTo>
                  <a:close/>
                </a:path>
                <a:path w="321945" h="542925">
                  <a:moveTo>
                    <a:pt x="160972" y="0"/>
                  </a:moveTo>
                  <a:lnTo>
                    <a:pt x="0" y="160972"/>
                  </a:lnTo>
                  <a:lnTo>
                    <a:pt x="321945" y="160972"/>
                  </a:lnTo>
                  <a:lnTo>
                    <a:pt x="16097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31605" y="4345304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80327" y="542925"/>
                  </a:moveTo>
                  <a:lnTo>
                    <a:pt x="80327" y="160972"/>
                  </a:lnTo>
                  <a:lnTo>
                    <a:pt x="0" y="160972"/>
                  </a:lnTo>
                  <a:lnTo>
                    <a:pt x="160972" y="0"/>
                  </a:lnTo>
                  <a:lnTo>
                    <a:pt x="321945" y="160972"/>
                  </a:lnTo>
                  <a:lnTo>
                    <a:pt x="241300" y="160972"/>
                  </a:lnTo>
                  <a:lnTo>
                    <a:pt x="241300" y="542925"/>
                  </a:lnTo>
                  <a:lnTo>
                    <a:pt x="80327" y="54292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85705" y="4334192"/>
              <a:ext cx="432752" cy="64008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122852" y="4363720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321944" y="381952"/>
                  </a:moveTo>
                  <a:lnTo>
                    <a:pt x="0" y="381952"/>
                  </a:lnTo>
                  <a:lnTo>
                    <a:pt x="160972" y="542924"/>
                  </a:lnTo>
                  <a:lnTo>
                    <a:pt x="321944" y="381952"/>
                  </a:lnTo>
                  <a:close/>
                </a:path>
                <a:path w="321945" h="542925">
                  <a:moveTo>
                    <a:pt x="241300" y="0"/>
                  </a:moveTo>
                  <a:lnTo>
                    <a:pt x="80327" y="0"/>
                  </a:lnTo>
                  <a:lnTo>
                    <a:pt x="80327" y="381952"/>
                  </a:lnTo>
                  <a:lnTo>
                    <a:pt x="241300" y="381952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122852" y="4363720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0"/>
                  </a:moveTo>
                  <a:lnTo>
                    <a:pt x="241300" y="381952"/>
                  </a:lnTo>
                  <a:lnTo>
                    <a:pt x="321944" y="381952"/>
                  </a:lnTo>
                  <a:lnTo>
                    <a:pt x="160972" y="542924"/>
                  </a:lnTo>
                  <a:lnTo>
                    <a:pt x="0" y="381952"/>
                  </a:lnTo>
                  <a:lnTo>
                    <a:pt x="80327" y="381952"/>
                  </a:lnTo>
                  <a:lnTo>
                    <a:pt x="80327" y="0"/>
                  </a:lnTo>
                  <a:lnTo>
                    <a:pt x="24130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35577" y="4971415"/>
              <a:ext cx="1490345" cy="7832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62565" y="4999672"/>
              <a:ext cx="1398904" cy="6918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21825" y="2953385"/>
              <a:ext cx="457200" cy="63404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550717" y="2980054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90"/>
                  </a:lnTo>
                  <a:lnTo>
                    <a:pt x="365442" y="359727"/>
                  </a:lnTo>
                  <a:close/>
                </a:path>
                <a:path w="365759" h="542289">
                  <a:moveTo>
                    <a:pt x="274002" y="182562"/>
                  </a:moveTo>
                  <a:lnTo>
                    <a:pt x="91440" y="182562"/>
                  </a:lnTo>
                  <a:lnTo>
                    <a:pt x="91440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89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50717" y="2980054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90"/>
                  </a:lnTo>
                  <a:lnTo>
                    <a:pt x="0" y="359727"/>
                  </a:lnTo>
                  <a:lnTo>
                    <a:pt x="91440" y="359727"/>
                  </a:lnTo>
                  <a:lnTo>
                    <a:pt x="91440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05152" y="3508375"/>
              <a:ext cx="917575" cy="9175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03665" y="231775"/>
              <a:ext cx="1490345" cy="7559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31605" y="260984"/>
              <a:ext cx="1398904" cy="66167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91345" y="966152"/>
              <a:ext cx="457200" cy="63404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518332" y="994092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90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90"/>
                  </a:lnTo>
                  <a:lnTo>
                    <a:pt x="365442" y="359727"/>
                  </a:lnTo>
                  <a:close/>
                </a:path>
                <a:path w="365759" h="542290">
                  <a:moveTo>
                    <a:pt x="274002" y="182562"/>
                  </a:moveTo>
                  <a:lnTo>
                    <a:pt x="91439" y="182562"/>
                  </a:lnTo>
                  <a:lnTo>
                    <a:pt x="91439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90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518332" y="994092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90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90"/>
                  </a:lnTo>
                  <a:lnTo>
                    <a:pt x="0" y="359727"/>
                  </a:lnTo>
                  <a:lnTo>
                    <a:pt x="91439" y="359727"/>
                  </a:lnTo>
                  <a:lnTo>
                    <a:pt x="91439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95765" y="2248217"/>
              <a:ext cx="843597" cy="90614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081452" y="1636712"/>
              <a:ext cx="1298575" cy="711200"/>
            </a:xfrm>
            <a:custGeom>
              <a:avLst/>
              <a:gdLst/>
              <a:ahLst/>
              <a:cxnLst/>
              <a:rect l="l" t="t" r="r" b="b"/>
              <a:pathLst>
                <a:path w="1298575" h="711200">
                  <a:moveTo>
                    <a:pt x="832438" y="643572"/>
                  </a:moveTo>
                  <a:lnTo>
                    <a:pt x="495617" y="643572"/>
                  </a:lnTo>
                  <a:lnTo>
                    <a:pt x="517525" y="663892"/>
                  </a:lnTo>
                  <a:lnTo>
                    <a:pt x="543559" y="681037"/>
                  </a:lnTo>
                  <a:lnTo>
                    <a:pt x="573087" y="694689"/>
                  </a:lnTo>
                  <a:lnTo>
                    <a:pt x="605789" y="704214"/>
                  </a:lnTo>
                  <a:lnTo>
                    <a:pt x="659447" y="710882"/>
                  </a:lnTo>
                  <a:lnTo>
                    <a:pt x="711834" y="706754"/>
                  </a:lnTo>
                  <a:lnTo>
                    <a:pt x="760412" y="692785"/>
                  </a:lnTo>
                  <a:lnTo>
                    <a:pt x="802639" y="670560"/>
                  </a:lnTo>
                  <a:lnTo>
                    <a:pt x="832438" y="643572"/>
                  </a:lnTo>
                  <a:close/>
                </a:path>
                <a:path w="1298575" h="711200">
                  <a:moveTo>
                    <a:pt x="325119" y="62547"/>
                  </a:moveTo>
                  <a:lnTo>
                    <a:pt x="238759" y="74612"/>
                  </a:lnTo>
                  <a:lnTo>
                    <a:pt x="193357" y="94614"/>
                  </a:lnTo>
                  <a:lnTo>
                    <a:pt x="156844" y="121920"/>
                  </a:lnTo>
                  <a:lnTo>
                    <a:pt x="130809" y="155575"/>
                  </a:lnTo>
                  <a:lnTo>
                    <a:pt x="117157" y="193357"/>
                  </a:lnTo>
                  <a:lnTo>
                    <a:pt x="117157" y="233997"/>
                  </a:lnTo>
                  <a:lnTo>
                    <a:pt x="116204" y="236220"/>
                  </a:lnTo>
                  <a:lnTo>
                    <a:pt x="58737" y="251142"/>
                  </a:lnTo>
                  <a:lnTo>
                    <a:pt x="16827" y="284162"/>
                  </a:lnTo>
                  <a:lnTo>
                    <a:pt x="0" y="320675"/>
                  </a:lnTo>
                  <a:lnTo>
                    <a:pt x="3175" y="358139"/>
                  </a:lnTo>
                  <a:lnTo>
                    <a:pt x="24764" y="392112"/>
                  </a:lnTo>
                  <a:lnTo>
                    <a:pt x="63500" y="417829"/>
                  </a:lnTo>
                  <a:lnTo>
                    <a:pt x="46354" y="434975"/>
                  </a:lnTo>
                  <a:lnTo>
                    <a:pt x="34607" y="454025"/>
                  </a:lnTo>
                  <a:lnTo>
                    <a:pt x="28892" y="474345"/>
                  </a:lnTo>
                  <a:lnTo>
                    <a:pt x="29209" y="495617"/>
                  </a:lnTo>
                  <a:lnTo>
                    <a:pt x="45402" y="532447"/>
                  </a:lnTo>
                  <a:lnTo>
                    <a:pt x="78104" y="560704"/>
                  </a:lnTo>
                  <a:lnTo>
                    <a:pt x="122554" y="577850"/>
                  </a:lnTo>
                  <a:lnTo>
                    <a:pt x="174625" y="581025"/>
                  </a:lnTo>
                  <a:lnTo>
                    <a:pt x="177164" y="584200"/>
                  </a:lnTo>
                  <a:lnTo>
                    <a:pt x="209867" y="615950"/>
                  </a:lnTo>
                  <a:lnTo>
                    <a:pt x="249872" y="640397"/>
                  </a:lnTo>
                  <a:lnTo>
                    <a:pt x="295592" y="657542"/>
                  </a:lnTo>
                  <a:lnTo>
                    <a:pt x="344804" y="666750"/>
                  </a:lnTo>
                  <a:lnTo>
                    <a:pt x="395922" y="667702"/>
                  </a:lnTo>
                  <a:lnTo>
                    <a:pt x="446722" y="660082"/>
                  </a:lnTo>
                  <a:lnTo>
                    <a:pt x="495617" y="643572"/>
                  </a:lnTo>
                  <a:lnTo>
                    <a:pt x="832438" y="643572"/>
                  </a:lnTo>
                  <a:lnTo>
                    <a:pt x="836294" y="640079"/>
                  </a:lnTo>
                  <a:lnTo>
                    <a:pt x="858837" y="603250"/>
                  </a:lnTo>
                  <a:lnTo>
                    <a:pt x="1039896" y="603250"/>
                  </a:lnTo>
                  <a:lnTo>
                    <a:pt x="1052512" y="598487"/>
                  </a:lnTo>
                  <a:lnTo>
                    <a:pt x="1090612" y="570547"/>
                  </a:lnTo>
                  <a:lnTo>
                    <a:pt x="1115694" y="535304"/>
                  </a:lnTo>
                  <a:lnTo>
                    <a:pt x="1124902" y="494347"/>
                  </a:lnTo>
                  <a:lnTo>
                    <a:pt x="1150619" y="490537"/>
                  </a:lnTo>
                  <a:lnTo>
                    <a:pt x="1198562" y="475297"/>
                  </a:lnTo>
                  <a:lnTo>
                    <a:pt x="1258887" y="435610"/>
                  </a:lnTo>
                  <a:lnTo>
                    <a:pt x="1284922" y="401637"/>
                  </a:lnTo>
                  <a:lnTo>
                    <a:pt x="1298257" y="363854"/>
                  </a:lnTo>
                  <a:lnTo>
                    <a:pt x="1298257" y="325120"/>
                  </a:lnTo>
                  <a:lnTo>
                    <a:pt x="1284922" y="287020"/>
                  </a:lnTo>
                  <a:lnTo>
                    <a:pt x="1257617" y="251777"/>
                  </a:lnTo>
                  <a:lnTo>
                    <a:pt x="1260792" y="246697"/>
                  </a:lnTo>
                  <a:lnTo>
                    <a:pt x="1263014" y="241617"/>
                  </a:lnTo>
                  <a:lnTo>
                    <a:pt x="1264919" y="236220"/>
                  </a:lnTo>
                  <a:lnTo>
                    <a:pt x="1270634" y="198120"/>
                  </a:lnTo>
                  <a:lnTo>
                    <a:pt x="1260157" y="161925"/>
                  </a:lnTo>
                  <a:lnTo>
                    <a:pt x="1235709" y="130175"/>
                  </a:lnTo>
                  <a:lnTo>
                    <a:pt x="1199197" y="105092"/>
                  </a:lnTo>
                  <a:lnTo>
                    <a:pt x="1152525" y="89217"/>
                  </a:lnTo>
                  <a:lnTo>
                    <a:pt x="1150302" y="83185"/>
                  </a:lnTo>
                  <a:lnTo>
                    <a:pt x="421322" y="83185"/>
                  </a:lnTo>
                  <a:lnTo>
                    <a:pt x="390842" y="72072"/>
                  </a:lnTo>
                  <a:lnTo>
                    <a:pt x="358457" y="65404"/>
                  </a:lnTo>
                  <a:lnTo>
                    <a:pt x="325119" y="62547"/>
                  </a:lnTo>
                  <a:close/>
                </a:path>
                <a:path w="1298575" h="711200">
                  <a:moveTo>
                    <a:pt x="1039896" y="603250"/>
                  </a:moveTo>
                  <a:lnTo>
                    <a:pt x="858837" y="603250"/>
                  </a:lnTo>
                  <a:lnTo>
                    <a:pt x="880109" y="611504"/>
                  </a:lnTo>
                  <a:lnTo>
                    <a:pt x="902334" y="617537"/>
                  </a:lnTo>
                  <a:lnTo>
                    <a:pt x="925829" y="621347"/>
                  </a:lnTo>
                  <a:lnTo>
                    <a:pt x="949642" y="622935"/>
                  </a:lnTo>
                  <a:lnTo>
                    <a:pt x="1004569" y="616585"/>
                  </a:lnTo>
                  <a:lnTo>
                    <a:pt x="1039896" y="603250"/>
                  </a:lnTo>
                  <a:close/>
                </a:path>
                <a:path w="1298575" h="711200">
                  <a:moveTo>
                    <a:pt x="540067" y="20954"/>
                  </a:moveTo>
                  <a:lnTo>
                    <a:pt x="493077" y="31432"/>
                  </a:lnTo>
                  <a:lnTo>
                    <a:pt x="452119" y="52704"/>
                  </a:lnTo>
                  <a:lnTo>
                    <a:pt x="421322" y="83185"/>
                  </a:lnTo>
                  <a:lnTo>
                    <a:pt x="1150302" y="83185"/>
                  </a:lnTo>
                  <a:lnTo>
                    <a:pt x="1145857" y="71120"/>
                  </a:lnTo>
                  <a:lnTo>
                    <a:pt x="1132447" y="53975"/>
                  </a:lnTo>
                  <a:lnTo>
                    <a:pt x="675322" y="53975"/>
                  </a:lnTo>
                  <a:lnTo>
                    <a:pt x="666750" y="48260"/>
                  </a:lnTo>
                  <a:lnTo>
                    <a:pt x="589597" y="21272"/>
                  </a:lnTo>
                  <a:lnTo>
                    <a:pt x="540067" y="20954"/>
                  </a:lnTo>
                  <a:close/>
                </a:path>
                <a:path w="1298575" h="711200">
                  <a:moveTo>
                    <a:pt x="801052" y="0"/>
                  </a:moveTo>
                  <a:lnTo>
                    <a:pt x="751204" y="4762"/>
                  </a:lnTo>
                  <a:lnTo>
                    <a:pt x="707389" y="23495"/>
                  </a:lnTo>
                  <a:lnTo>
                    <a:pt x="675322" y="53975"/>
                  </a:lnTo>
                  <a:lnTo>
                    <a:pt x="1132447" y="53975"/>
                  </a:lnTo>
                  <a:lnTo>
                    <a:pt x="1120775" y="39052"/>
                  </a:lnTo>
                  <a:lnTo>
                    <a:pt x="1119607" y="38417"/>
                  </a:lnTo>
                  <a:lnTo>
                    <a:pt x="897254" y="38417"/>
                  </a:lnTo>
                  <a:lnTo>
                    <a:pt x="887412" y="29845"/>
                  </a:lnTo>
                  <a:lnTo>
                    <a:pt x="876617" y="22225"/>
                  </a:lnTo>
                  <a:lnTo>
                    <a:pt x="864552" y="15557"/>
                  </a:lnTo>
                  <a:lnTo>
                    <a:pt x="851534" y="10160"/>
                  </a:lnTo>
                  <a:lnTo>
                    <a:pt x="801052" y="0"/>
                  </a:lnTo>
                  <a:close/>
                </a:path>
                <a:path w="1298575" h="711200">
                  <a:moveTo>
                    <a:pt x="1019175" y="317"/>
                  </a:moveTo>
                  <a:lnTo>
                    <a:pt x="974407" y="2857"/>
                  </a:lnTo>
                  <a:lnTo>
                    <a:pt x="932814" y="15875"/>
                  </a:lnTo>
                  <a:lnTo>
                    <a:pt x="897254" y="38417"/>
                  </a:lnTo>
                  <a:lnTo>
                    <a:pt x="1119607" y="38417"/>
                  </a:lnTo>
                  <a:lnTo>
                    <a:pt x="1062989" y="7620"/>
                  </a:lnTo>
                  <a:lnTo>
                    <a:pt x="1019175" y="317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081452" y="1636712"/>
              <a:ext cx="1298575" cy="711200"/>
            </a:xfrm>
            <a:custGeom>
              <a:avLst/>
              <a:gdLst/>
              <a:ahLst/>
              <a:cxnLst/>
              <a:rect l="l" t="t" r="r" b="b"/>
              <a:pathLst>
                <a:path w="1298575" h="711200">
                  <a:moveTo>
                    <a:pt x="117157" y="233997"/>
                  </a:moveTo>
                  <a:lnTo>
                    <a:pt x="117157" y="193357"/>
                  </a:lnTo>
                  <a:lnTo>
                    <a:pt x="130809" y="155575"/>
                  </a:lnTo>
                  <a:lnTo>
                    <a:pt x="156844" y="121920"/>
                  </a:lnTo>
                  <a:lnTo>
                    <a:pt x="193357" y="94614"/>
                  </a:lnTo>
                  <a:lnTo>
                    <a:pt x="238759" y="74612"/>
                  </a:lnTo>
                  <a:lnTo>
                    <a:pt x="291147" y="63817"/>
                  </a:lnTo>
                  <a:lnTo>
                    <a:pt x="325119" y="62547"/>
                  </a:lnTo>
                  <a:lnTo>
                    <a:pt x="358457" y="65404"/>
                  </a:lnTo>
                  <a:lnTo>
                    <a:pt x="390842" y="72072"/>
                  </a:lnTo>
                  <a:lnTo>
                    <a:pt x="421322" y="83185"/>
                  </a:lnTo>
                  <a:lnTo>
                    <a:pt x="452119" y="52704"/>
                  </a:lnTo>
                  <a:lnTo>
                    <a:pt x="493077" y="31432"/>
                  </a:lnTo>
                  <a:lnTo>
                    <a:pt x="540067" y="20954"/>
                  </a:lnTo>
                  <a:lnTo>
                    <a:pt x="589597" y="21272"/>
                  </a:lnTo>
                  <a:lnTo>
                    <a:pt x="638175" y="33654"/>
                  </a:lnTo>
                  <a:lnTo>
                    <a:pt x="675322" y="53975"/>
                  </a:lnTo>
                  <a:lnTo>
                    <a:pt x="707389" y="23495"/>
                  </a:lnTo>
                  <a:lnTo>
                    <a:pt x="751204" y="4762"/>
                  </a:lnTo>
                  <a:lnTo>
                    <a:pt x="801052" y="0"/>
                  </a:lnTo>
                  <a:lnTo>
                    <a:pt x="851534" y="10160"/>
                  </a:lnTo>
                  <a:lnTo>
                    <a:pt x="864552" y="15557"/>
                  </a:lnTo>
                  <a:lnTo>
                    <a:pt x="876617" y="22225"/>
                  </a:lnTo>
                  <a:lnTo>
                    <a:pt x="887412" y="29845"/>
                  </a:lnTo>
                  <a:lnTo>
                    <a:pt x="897254" y="38417"/>
                  </a:lnTo>
                  <a:lnTo>
                    <a:pt x="932814" y="15875"/>
                  </a:lnTo>
                  <a:lnTo>
                    <a:pt x="974407" y="2857"/>
                  </a:lnTo>
                  <a:lnTo>
                    <a:pt x="1019175" y="317"/>
                  </a:lnTo>
                  <a:lnTo>
                    <a:pt x="1062989" y="7620"/>
                  </a:lnTo>
                  <a:lnTo>
                    <a:pt x="1102994" y="25717"/>
                  </a:lnTo>
                  <a:lnTo>
                    <a:pt x="1135379" y="54292"/>
                  </a:lnTo>
                  <a:lnTo>
                    <a:pt x="1152525" y="89217"/>
                  </a:lnTo>
                  <a:lnTo>
                    <a:pt x="1199197" y="105092"/>
                  </a:lnTo>
                  <a:lnTo>
                    <a:pt x="1235709" y="130175"/>
                  </a:lnTo>
                  <a:lnTo>
                    <a:pt x="1260157" y="161925"/>
                  </a:lnTo>
                  <a:lnTo>
                    <a:pt x="1270634" y="198120"/>
                  </a:lnTo>
                  <a:lnTo>
                    <a:pt x="1264919" y="236220"/>
                  </a:lnTo>
                  <a:lnTo>
                    <a:pt x="1263014" y="241617"/>
                  </a:lnTo>
                  <a:lnTo>
                    <a:pt x="1260792" y="246697"/>
                  </a:lnTo>
                  <a:lnTo>
                    <a:pt x="1257617" y="251777"/>
                  </a:lnTo>
                  <a:lnTo>
                    <a:pt x="1284922" y="287020"/>
                  </a:lnTo>
                  <a:lnTo>
                    <a:pt x="1298257" y="325120"/>
                  </a:lnTo>
                  <a:lnTo>
                    <a:pt x="1298257" y="363854"/>
                  </a:lnTo>
                  <a:lnTo>
                    <a:pt x="1284922" y="401637"/>
                  </a:lnTo>
                  <a:lnTo>
                    <a:pt x="1258887" y="435610"/>
                  </a:lnTo>
                  <a:lnTo>
                    <a:pt x="1220152" y="464502"/>
                  </a:lnTo>
                  <a:lnTo>
                    <a:pt x="1175067" y="484187"/>
                  </a:lnTo>
                  <a:lnTo>
                    <a:pt x="1124902" y="494347"/>
                  </a:lnTo>
                  <a:lnTo>
                    <a:pt x="1115694" y="535304"/>
                  </a:lnTo>
                  <a:lnTo>
                    <a:pt x="1090612" y="570547"/>
                  </a:lnTo>
                  <a:lnTo>
                    <a:pt x="1052512" y="598487"/>
                  </a:lnTo>
                  <a:lnTo>
                    <a:pt x="1004569" y="616585"/>
                  </a:lnTo>
                  <a:lnTo>
                    <a:pt x="949642" y="622935"/>
                  </a:lnTo>
                  <a:lnTo>
                    <a:pt x="925829" y="621347"/>
                  </a:lnTo>
                  <a:lnTo>
                    <a:pt x="902334" y="617537"/>
                  </a:lnTo>
                  <a:lnTo>
                    <a:pt x="880109" y="611504"/>
                  </a:lnTo>
                  <a:lnTo>
                    <a:pt x="858837" y="603250"/>
                  </a:lnTo>
                  <a:lnTo>
                    <a:pt x="836294" y="640079"/>
                  </a:lnTo>
                  <a:lnTo>
                    <a:pt x="802639" y="670560"/>
                  </a:lnTo>
                  <a:lnTo>
                    <a:pt x="760412" y="692785"/>
                  </a:lnTo>
                  <a:lnTo>
                    <a:pt x="711834" y="706754"/>
                  </a:lnTo>
                  <a:lnTo>
                    <a:pt x="659447" y="710882"/>
                  </a:lnTo>
                  <a:lnTo>
                    <a:pt x="605789" y="704214"/>
                  </a:lnTo>
                  <a:lnTo>
                    <a:pt x="573087" y="694689"/>
                  </a:lnTo>
                  <a:lnTo>
                    <a:pt x="543559" y="681037"/>
                  </a:lnTo>
                  <a:lnTo>
                    <a:pt x="517525" y="663892"/>
                  </a:lnTo>
                  <a:lnTo>
                    <a:pt x="495617" y="643572"/>
                  </a:lnTo>
                  <a:lnTo>
                    <a:pt x="446722" y="660082"/>
                  </a:lnTo>
                  <a:lnTo>
                    <a:pt x="395922" y="667702"/>
                  </a:lnTo>
                  <a:lnTo>
                    <a:pt x="344804" y="666750"/>
                  </a:lnTo>
                  <a:lnTo>
                    <a:pt x="295592" y="657542"/>
                  </a:lnTo>
                  <a:lnTo>
                    <a:pt x="249872" y="640397"/>
                  </a:lnTo>
                  <a:lnTo>
                    <a:pt x="209867" y="615950"/>
                  </a:lnTo>
                  <a:lnTo>
                    <a:pt x="177164" y="584200"/>
                  </a:lnTo>
                  <a:lnTo>
                    <a:pt x="174625" y="581025"/>
                  </a:lnTo>
                  <a:lnTo>
                    <a:pt x="122554" y="577850"/>
                  </a:lnTo>
                  <a:lnTo>
                    <a:pt x="78104" y="560704"/>
                  </a:lnTo>
                  <a:lnTo>
                    <a:pt x="45402" y="532447"/>
                  </a:lnTo>
                  <a:lnTo>
                    <a:pt x="29209" y="495617"/>
                  </a:lnTo>
                  <a:lnTo>
                    <a:pt x="28892" y="474345"/>
                  </a:lnTo>
                  <a:lnTo>
                    <a:pt x="34607" y="454025"/>
                  </a:lnTo>
                  <a:lnTo>
                    <a:pt x="46354" y="434975"/>
                  </a:lnTo>
                  <a:lnTo>
                    <a:pt x="63500" y="417829"/>
                  </a:lnTo>
                  <a:lnTo>
                    <a:pt x="24764" y="392112"/>
                  </a:lnTo>
                  <a:lnTo>
                    <a:pt x="3175" y="358139"/>
                  </a:lnTo>
                  <a:lnTo>
                    <a:pt x="0" y="320675"/>
                  </a:lnTo>
                  <a:lnTo>
                    <a:pt x="16827" y="284162"/>
                  </a:lnTo>
                  <a:lnTo>
                    <a:pt x="35559" y="265747"/>
                  </a:lnTo>
                  <a:lnTo>
                    <a:pt x="58737" y="251142"/>
                  </a:lnTo>
                  <a:lnTo>
                    <a:pt x="86042" y="241300"/>
                  </a:lnTo>
                  <a:lnTo>
                    <a:pt x="116204" y="236220"/>
                  </a:lnTo>
                  <a:lnTo>
                    <a:pt x="117157" y="233997"/>
                  </a:lnTo>
                </a:path>
                <a:path w="1298575" h="711200">
                  <a:moveTo>
                    <a:pt x="141287" y="428307"/>
                  </a:moveTo>
                  <a:lnTo>
                    <a:pt x="121284" y="428307"/>
                  </a:lnTo>
                  <a:lnTo>
                    <a:pt x="101600" y="426085"/>
                  </a:lnTo>
                  <a:lnTo>
                    <a:pt x="82867" y="421639"/>
                  </a:lnTo>
                  <a:lnTo>
                    <a:pt x="65087" y="414972"/>
                  </a:lnTo>
                </a:path>
                <a:path w="1298575" h="711200">
                  <a:moveTo>
                    <a:pt x="208279" y="571817"/>
                  </a:moveTo>
                  <a:lnTo>
                    <a:pt x="200342" y="573722"/>
                  </a:lnTo>
                  <a:lnTo>
                    <a:pt x="192087" y="575627"/>
                  </a:lnTo>
                  <a:lnTo>
                    <a:pt x="183514" y="576897"/>
                  </a:lnTo>
                  <a:lnTo>
                    <a:pt x="174942" y="577850"/>
                  </a:lnTo>
                </a:path>
                <a:path w="1298575" h="711200">
                  <a:moveTo>
                    <a:pt x="495617" y="640714"/>
                  </a:moveTo>
                  <a:lnTo>
                    <a:pt x="489902" y="633729"/>
                  </a:lnTo>
                  <a:lnTo>
                    <a:pt x="484504" y="626745"/>
                  </a:lnTo>
                  <a:lnTo>
                    <a:pt x="479742" y="619442"/>
                  </a:lnTo>
                  <a:lnTo>
                    <a:pt x="475614" y="612139"/>
                  </a:lnTo>
                </a:path>
                <a:path w="1298575" h="711200">
                  <a:moveTo>
                    <a:pt x="867092" y="569277"/>
                  </a:moveTo>
                  <a:lnTo>
                    <a:pt x="865822" y="577214"/>
                  </a:lnTo>
                  <a:lnTo>
                    <a:pt x="864234" y="585152"/>
                  </a:lnTo>
                  <a:lnTo>
                    <a:pt x="861694" y="593089"/>
                  </a:lnTo>
                  <a:lnTo>
                    <a:pt x="858837" y="600710"/>
                  </a:lnTo>
                </a:path>
                <a:path w="1298575" h="711200">
                  <a:moveTo>
                    <a:pt x="1026477" y="375285"/>
                  </a:moveTo>
                  <a:lnTo>
                    <a:pt x="1067117" y="395604"/>
                  </a:lnTo>
                  <a:lnTo>
                    <a:pt x="1098232" y="423227"/>
                  </a:lnTo>
                  <a:lnTo>
                    <a:pt x="1117600" y="456247"/>
                  </a:lnTo>
                  <a:lnTo>
                    <a:pt x="1124267" y="492442"/>
                  </a:lnTo>
                </a:path>
                <a:path w="1298575" h="711200">
                  <a:moveTo>
                    <a:pt x="1256982" y="250189"/>
                  </a:moveTo>
                  <a:lnTo>
                    <a:pt x="1248727" y="262572"/>
                  </a:lnTo>
                  <a:lnTo>
                    <a:pt x="1238884" y="274002"/>
                  </a:lnTo>
                  <a:lnTo>
                    <a:pt x="1226819" y="284479"/>
                  </a:lnTo>
                  <a:lnTo>
                    <a:pt x="1213484" y="294004"/>
                  </a:lnTo>
                </a:path>
                <a:path w="1298575" h="711200">
                  <a:moveTo>
                    <a:pt x="1152525" y="86677"/>
                  </a:moveTo>
                  <a:lnTo>
                    <a:pt x="1154429" y="93662"/>
                  </a:lnTo>
                  <a:lnTo>
                    <a:pt x="1155064" y="100647"/>
                  </a:lnTo>
                  <a:lnTo>
                    <a:pt x="1155064" y="107632"/>
                  </a:lnTo>
                </a:path>
                <a:path w="1298575" h="711200">
                  <a:moveTo>
                    <a:pt x="874394" y="62547"/>
                  </a:moveTo>
                  <a:lnTo>
                    <a:pt x="879157" y="55562"/>
                  </a:lnTo>
                  <a:lnTo>
                    <a:pt x="884554" y="48577"/>
                  </a:lnTo>
                  <a:lnTo>
                    <a:pt x="890269" y="42227"/>
                  </a:lnTo>
                  <a:lnTo>
                    <a:pt x="896937" y="35877"/>
                  </a:lnTo>
                </a:path>
                <a:path w="1298575" h="711200">
                  <a:moveTo>
                    <a:pt x="665797" y="75247"/>
                  </a:moveTo>
                  <a:lnTo>
                    <a:pt x="668337" y="67310"/>
                  </a:lnTo>
                  <a:lnTo>
                    <a:pt x="671829" y="59689"/>
                  </a:lnTo>
                  <a:lnTo>
                    <a:pt x="676592" y="52387"/>
                  </a:lnTo>
                </a:path>
                <a:path w="1298575" h="711200">
                  <a:moveTo>
                    <a:pt x="421004" y="82867"/>
                  </a:moveTo>
                  <a:lnTo>
                    <a:pt x="431482" y="87947"/>
                  </a:lnTo>
                  <a:lnTo>
                    <a:pt x="441642" y="93027"/>
                  </a:lnTo>
                  <a:lnTo>
                    <a:pt x="451167" y="99060"/>
                  </a:lnTo>
                  <a:lnTo>
                    <a:pt x="460057" y="105092"/>
                  </a:lnTo>
                </a:path>
                <a:path w="1298575" h="711200">
                  <a:moveTo>
                    <a:pt x="124142" y="257175"/>
                  </a:moveTo>
                  <a:lnTo>
                    <a:pt x="120967" y="249554"/>
                  </a:lnTo>
                  <a:lnTo>
                    <a:pt x="118744" y="241935"/>
                  </a:lnTo>
                  <a:lnTo>
                    <a:pt x="117157" y="233997"/>
                  </a:lnTo>
                </a:path>
              </a:pathLst>
            </a:custGeom>
            <a:ln w="15875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98087" y="2606039"/>
              <a:ext cx="634047" cy="45720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0124440" y="2633027"/>
              <a:ext cx="542290" cy="365760"/>
            </a:xfrm>
            <a:custGeom>
              <a:avLst/>
              <a:gdLst/>
              <a:ahLst/>
              <a:cxnLst/>
              <a:rect l="l" t="t" r="r" b="b"/>
              <a:pathLst>
                <a:path w="542290" h="365760">
                  <a:moveTo>
                    <a:pt x="182562" y="0"/>
                  </a:moveTo>
                  <a:lnTo>
                    <a:pt x="0" y="182562"/>
                  </a:lnTo>
                  <a:lnTo>
                    <a:pt x="182562" y="365442"/>
                  </a:lnTo>
                  <a:lnTo>
                    <a:pt x="182562" y="274002"/>
                  </a:lnTo>
                  <a:lnTo>
                    <a:pt x="451008" y="274002"/>
                  </a:lnTo>
                  <a:lnTo>
                    <a:pt x="542289" y="182562"/>
                  </a:lnTo>
                  <a:lnTo>
                    <a:pt x="451167" y="91439"/>
                  </a:lnTo>
                  <a:lnTo>
                    <a:pt x="182562" y="91439"/>
                  </a:lnTo>
                  <a:lnTo>
                    <a:pt x="182562" y="0"/>
                  </a:lnTo>
                  <a:close/>
                </a:path>
                <a:path w="542290" h="365760">
                  <a:moveTo>
                    <a:pt x="451008" y="274002"/>
                  </a:moveTo>
                  <a:lnTo>
                    <a:pt x="359727" y="274002"/>
                  </a:lnTo>
                  <a:lnTo>
                    <a:pt x="359727" y="365442"/>
                  </a:lnTo>
                  <a:lnTo>
                    <a:pt x="451008" y="274002"/>
                  </a:lnTo>
                  <a:close/>
                </a:path>
                <a:path w="542290" h="365760">
                  <a:moveTo>
                    <a:pt x="359727" y="0"/>
                  </a:moveTo>
                  <a:lnTo>
                    <a:pt x="359727" y="91439"/>
                  </a:lnTo>
                  <a:lnTo>
                    <a:pt x="451167" y="91439"/>
                  </a:lnTo>
                  <a:lnTo>
                    <a:pt x="35972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124440" y="2633027"/>
              <a:ext cx="542290" cy="365760"/>
            </a:xfrm>
            <a:custGeom>
              <a:avLst/>
              <a:gdLst/>
              <a:ahLst/>
              <a:cxnLst/>
              <a:rect l="l" t="t" r="r" b="b"/>
              <a:pathLst>
                <a:path w="542290" h="365760">
                  <a:moveTo>
                    <a:pt x="0" y="182562"/>
                  </a:moveTo>
                  <a:lnTo>
                    <a:pt x="182562" y="0"/>
                  </a:lnTo>
                  <a:lnTo>
                    <a:pt x="182562" y="91439"/>
                  </a:lnTo>
                  <a:lnTo>
                    <a:pt x="359727" y="91439"/>
                  </a:lnTo>
                  <a:lnTo>
                    <a:pt x="359727" y="0"/>
                  </a:lnTo>
                  <a:lnTo>
                    <a:pt x="542289" y="182562"/>
                  </a:lnTo>
                  <a:lnTo>
                    <a:pt x="359727" y="365442"/>
                  </a:lnTo>
                  <a:lnTo>
                    <a:pt x="359727" y="274002"/>
                  </a:lnTo>
                  <a:lnTo>
                    <a:pt x="182562" y="274002"/>
                  </a:lnTo>
                  <a:lnTo>
                    <a:pt x="182562" y="365442"/>
                  </a:lnTo>
                  <a:lnTo>
                    <a:pt x="0" y="182562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724832" y="2600007"/>
              <a:ext cx="1385570" cy="440055"/>
            </a:xfrm>
            <a:custGeom>
              <a:avLst/>
              <a:gdLst/>
              <a:ahLst/>
              <a:cxnLst/>
              <a:rect l="l" t="t" r="r" b="b"/>
              <a:pathLst>
                <a:path w="1385570" h="440055">
                  <a:moveTo>
                    <a:pt x="692784" y="0"/>
                  </a:moveTo>
                  <a:lnTo>
                    <a:pt x="621664" y="1269"/>
                  </a:lnTo>
                  <a:lnTo>
                    <a:pt x="553084" y="4444"/>
                  </a:lnTo>
                  <a:lnTo>
                    <a:pt x="486727" y="9842"/>
                  </a:lnTo>
                  <a:lnTo>
                    <a:pt x="422909" y="17144"/>
                  </a:lnTo>
                  <a:lnTo>
                    <a:pt x="362584" y="26669"/>
                  </a:lnTo>
                  <a:lnTo>
                    <a:pt x="305434" y="37464"/>
                  </a:lnTo>
                  <a:lnTo>
                    <a:pt x="252095" y="50164"/>
                  </a:lnTo>
                  <a:lnTo>
                    <a:pt x="202882" y="64452"/>
                  </a:lnTo>
                  <a:lnTo>
                    <a:pt x="158114" y="80009"/>
                  </a:lnTo>
                  <a:lnTo>
                    <a:pt x="118427" y="97154"/>
                  </a:lnTo>
                  <a:lnTo>
                    <a:pt x="83502" y="115252"/>
                  </a:lnTo>
                  <a:lnTo>
                    <a:pt x="31114" y="154622"/>
                  </a:lnTo>
                  <a:lnTo>
                    <a:pt x="3492" y="197484"/>
                  </a:lnTo>
                  <a:lnTo>
                    <a:pt x="0" y="220027"/>
                  </a:lnTo>
                  <a:lnTo>
                    <a:pt x="3492" y="242569"/>
                  </a:lnTo>
                  <a:lnTo>
                    <a:pt x="31114" y="285432"/>
                  </a:lnTo>
                  <a:lnTo>
                    <a:pt x="83502" y="325119"/>
                  </a:lnTo>
                  <a:lnTo>
                    <a:pt x="118427" y="343217"/>
                  </a:lnTo>
                  <a:lnTo>
                    <a:pt x="158114" y="360044"/>
                  </a:lnTo>
                  <a:lnTo>
                    <a:pt x="202882" y="375602"/>
                  </a:lnTo>
                  <a:lnTo>
                    <a:pt x="252095" y="389889"/>
                  </a:lnTo>
                  <a:lnTo>
                    <a:pt x="305434" y="402589"/>
                  </a:lnTo>
                  <a:lnTo>
                    <a:pt x="362584" y="413702"/>
                  </a:lnTo>
                  <a:lnTo>
                    <a:pt x="422909" y="422909"/>
                  </a:lnTo>
                  <a:lnTo>
                    <a:pt x="486727" y="430212"/>
                  </a:lnTo>
                  <a:lnTo>
                    <a:pt x="553084" y="435609"/>
                  </a:lnTo>
                  <a:lnTo>
                    <a:pt x="621664" y="439102"/>
                  </a:lnTo>
                  <a:lnTo>
                    <a:pt x="692784" y="440054"/>
                  </a:lnTo>
                  <a:lnTo>
                    <a:pt x="763587" y="439102"/>
                  </a:lnTo>
                  <a:lnTo>
                    <a:pt x="832167" y="435609"/>
                  </a:lnTo>
                  <a:lnTo>
                    <a:pt x="898525" y="430212"/>
                  </a:lnTo>
                  <a:lnTo>
                    <a:pt x="962342" y="422909"/>
                  </a:lnTo>
                  <a:lnTo>
                    <a:pt x="1022667" y="413702"/>
                  </a:lnTo>
                  <a:lnTo>
                    <a:pt x="1079817" y="402589"/>
                  </a:lnTo>
                  <a:lnTo>
                    <a:pt x="1133157" y="389889"/>
                  </a:lnTo>
                  <a:lnTo>
                    <a:pt x="1182370" y="375602"/>
                  </a:lnTo>
                  <a:lnTo>
                    <a:pt x="1227137" y="360044"/>
                  </a:lnTo>
                  <a:lnTo>
                    <a:pt x="1266825" y="343217"/>
                  </a:lnTo>
                  <a:lnTo>
                    <a:pt x="1301750" y="325119"/>
                  </a:lnTo>
                  <a:lnTo>
                    <a:pt x="1354137" y="285432"/>
                  </a:lnTo>
                  <a:lnTo>
                    <a:pt x="1381759" y="242569"/>
                  </a:lnTo>
                  <a:lnTo>
                    <a:pt x="1385252" y="220027"/>
                  </a:lnTo>
                  <a:lnTo>
                    <a:pt x="1381759" y="197484"/>
                  </a:lnTo>
                  <a:lnTo>
                    <a:pt x="1354137" y="154622"/>
                  </a:lnTo>
                  <a:lnTo>
                    <a:pt x="1301750" y="115252"/>
                  </a:lnTo>
                  <a:lnTo>
                    <a:pt x="1266825" y="97154"/>
                  </a:lnTo>
                  <a:lnTo>
                    <a:pt x="1227137" y="80009"/>
                  </a:lnTo>
                  <a:lnTo>
                    <a:pt x="1182370" y="64452"/>
                  </a:lnTo>
                  <a:lnTo>
                    <a:pt x="1133157" y="50164"/>
                  </a:lnTo>
                  <a:lnTo>
                    <a:pt x="1079817" y="37464"/>
                  </a:lnTo>
                  <a:lnTo>
                    <a:pt x="1022667" y="26669"/>
                  </a:lnTo>
                  <a:lnTo>
                    <a:pt x="962342" y="17144"/>
                  </a:lnTo>
                  <a:lnTo>
                    <a:pt x="898525" y="9842"/>
                  </a:lnTo>
                  <a:lnTo>
                    <a:pt x="832167" y="4444"/>
                  </a:lnTo>
                  <a:lnTo>
                    <a:pt x="763587" y="1269"/>
                  </a:lnTo>
                  <a:lnTo>
                    <a:pt x="692784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724832" y="2600007"/>
              <a:ext cx="1385570" cy="440055"/>
            </a:xfrm>
            <a:custGeom>
              <a:avLst/>
              <a:gdLst/>
              <a:ahLst/>
              <a:cxnLst/>
              <a:rect l="l" t="t" r="r" b="b"/>
              <a:pathLst>
                <a:path w="1385570" h="440055">
                  <a:moveTo>
                    <a:pt x="0" y="220027"/>
                  </a:moveTo>
                  <a:lnTo>
                    <a:pt x="13970" y="175894"/>
                  </a:lnTo>
                  <a:lnTo>
                    <a:pt x="54292" y="134302"/>
                  </a:lnTo>
                  <a:lnTo>
                    <a:pt x="118427" y="97154"/>
                  </a:lnTo>
                  <a:lnTo>
                    <a:pt x="158114" y="80009"/>
                  </a:lnTo>
                  <a:lnTo>
                    <a:pt x="202882" y="64452"/>
                  </a:lnTo>
                  <a:lnTo>
                    <a:pt x="252095" y="50164"/>
                  </a:lnTo>
                  <a:lnTo>
                    <a:pt x="305434" y="37464"/>
                  </a:lnTo>
                  <a:lnTo>
                    <a:pt x="362584" y="26669"/>
                  </a:lnTo>
                  <a:lnTo>
                    <a:pt x="422909" y="17144"/>
                  </a:lnTo>
                  <a:lnTo>
                    <a:pt x="486727" y="9842"/>
                  </a:lnTo>
                  <a:lnTo>
                    <a:pt x="553084" y="4444"/>
                  </a:lnTo>
                  <a:lnTo>
                    <a:pt x="621664" y="1269"/>
                  </a:lnTo>
                  <a:lnTo>
                    <a:pt x="692784" y="0"/>
                  </a:lnTo>
                  <a:lnTo>
                    <a:pt x="763587" y="1269"/>
                  </a:lnTo>
                  <a:lnTo>
                    <a:pt x="832167" y="4444"/>
                  </a:lnTo>
                  <a:lnTo>
                    <a:pt x="898525" y="9842"/>
                  </a:lnTo>
                  <a:lnTo>
                    <a:pt x="962342" y="17144"/>
                  </a:lnTo>
                  <a:lnTo>
                    <a:pt x="1022667" y="26669"/>
                  </a:lnTo>
                  <a:lnTo>
                    <a:pt x="1079817" y="37464"/>
                  </a:lnTo>
                  <a:lnTo>
                    <a:pt x="1133157" y="50164"/>
                  </a:lnTo>
                  <a:lnTo>
                    <a:pt x="1182370" y="64452"/>
                  </a:lnTo>
                  <a:lnTo>
                    <a:pt x="1227137" y="80009"/>
                  </a:lnTo>
                  <a:lnTo>
                    <a:pt x="1266825" y="97154"/>
                  </a:lnTo>
                  <a:lnTo>
                    <a:pt x="1301750" y="115252"/>
                  </a:lnTo>
                  <a:lnTo>
                    <a:pt x="1354137" y="154622"/>
                  </a:lnTo>
                  <a:lnTo>
                    <a:pt x="1381759" y="197484"/>
                  </a:lnTo>
                  <a:lnTo>
                    <a:pt x="1385252" y="220027"/>
                  </a:lnTo>
                  <a:lnTo>
                    <a:pt x="1381759" y="242569"/>
                  </a:lnTo>
                  <a:lnTo>
                    <a:pt x="1354137" y="285432"/>
                  </a:lnTo>
                  <a:lnTo>
                    <a:pt x="1301750" y="325119"/>
                  </a:lnTo>
                  <a:lnTo>
                    <a:pt x="1266825" y="343217"/>
                  </a:lnTo>
                  <a:lnTo>
                    <a:pt x="1227137" y="360044"/>
                  </a:lnTo>
                  <a:lnTo>
                    <a:pt x="1182370" y="375602"/>
                  </a:lnTo>
                  <a:lnTo>
                    <a:pt x="1133157" y="389889"/>
                  </a:lnTo>
                  <a:lnTo>
                    <a:pt x="1079817" y="402589"/>
                  </a:lnTo>
                  <a:lnTo>
                    <a:pt x="1022667" y="413702"/>
                  </a:lnTo>
                  <a:lnTo>
                    <a:pt x="962342" y="422909"/>
                  </a:lnTo>
                  <a:lnTo>
                    <a:pt x="898525" y="430212"/>
                  </a:lnTo>
                  <a:lnTo>
                    <a:pt x="832167" y="435609"/>
                  </a:lnTo>
                  <a:lnTo>
                    <a:pt x="763587" y="439102"/>
                  </a:lnTo>
                  <a:lnTo>
                    <a:pt x="692784" y="440054"/>
                  </a:lnTo>
                  <a:lnTo>
                    <a:pt x="621664" y="439102"/>
                  </a:lnTo>
                  <a:lnTo>
                    <a:pt x="553084" y="435609"/>
                  </a:lnTo>
                  <a:lnTo>
                    <a:pt x="486727" y="430212"/>
                  </a:lnTo>
                  <a:lnTo>
                    <a:pt x="422909" y="422909"/>
                  </a:lnTo>
                  <a:lnTo>
                    <a:pt x="362584" y="413702"/>
                  </a:lnTo>
                  <a:lnTo>
                    <a:pt x="305434" y="402589"/>
                  </a:lnTo>
                  <a:lnTo>
                    <a:pt x="252095" y="389889"/>
                  </a:lnTo>
                  <a:lnTo>
                    <a:pt x="202882" y="375602"/>
                  </a:lnTo>
                  <a:lnTo>
                    <a:pt x="158114" y="360044"/>
                  </a:lnTo>
                  <a:lnTo>
                    <a:pt x="118427" y="343217"/>
                  </a:lnTo>
                  <a:lnTo>
                    <a:pt x="83502" y="325119"/>
                  </a:lnTo>
                  <a:lnTo>
                    <a:pt x="31114" y="285432"/>
                  </a:lnTo>
                  <a:lnTo>
                    <a:pt x="3492" y="242569"/>
                  </a:lnTo>
                  <a:lnTo>
                    <a:pt x="0" y="220027"/>
                  </a:lnTo>
                </a:path>
              </a:pathLst>
            </a:custGeom>
            <a:ln w="15875">
              <a:solidFill>
                <a:srgbClr val="9A23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03865" y="2767647"/>
              <a:ext cx="545465" cy="54546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30640" y="1556702"/>
              <a:ext cx="497840" cy="497839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11429365" y="72389"/>
            <a:ext cx="469900" cy="379984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90" dirty="0">
                <a:solidFill>
                  <a:srgbClr val="D8D8D8"/>
                </a:solidFill>
                <a:latin typeface="Calibri"/>
                <a:cs typeface="Calibri"/>
              </a:rPr>
              <a:t>ΑΣΦΑΛΕΣ</a:t>
            </a:r>
            <a:r>
              <a:rPr sz="350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500" spc="220" dirty="0">
                <a:solidFill>
                  <a:srgbClr val="D8D8D8"/>
                </a:solidFill>
                <a:latin typeface="Calibri"/>
                <a:cs typeface="Calibri"/>
              </a:rPr>
              <a:t>ΑΡΧΙΤΕΣ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855344" y="460057"/>
            <a:ext cx="331342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Ασφαλείς</a:t>
            </a:r>
            <a:r>
              <a:rPr spc="100" dirty="0"/>
              <a:t> </a:t>
            </a:r>
            <a:r>
              <a:rPr spc="155" dirty="0"/>
              <a:t>αρχιτεκτονικές: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855344" y="855027"/>
            <a:ext cx="53174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latin typeface="Calibri"/>
                <a:cs typeface="Calibri"/>
              </a:rPr>
              <a:t>Στο</a:t>
            </a:r>
            <a:r>
              <a:rPr sz="2100" spc="185" dirty="0">
                <a:latin typeface="Calibri"/>
                <a:cs typeface="Calibri"/>
              </a:rPr>
              <a:t> </a:t>
            </a:r>
            <a:r>
              <a:rPr sz="2100" spc="170" dirty="0">
                <a:latin typeface="Calibri"/>
                <a:cs typeface="Calibri"/>
              </a:rPr>
              <a:t>επίπεδο</a:t>
            </a:r>
            <a:r>
              <a:rPr sz="2100" spc="270" dirty="0">
                <a:latin typeface="Calibri"/>
                <a:cs typeface="Calibri"/>
              </a:rPr>
              <a:t> </a:t>
            </a:r>
            <a:r>
              <a:rPr sz="2100" spc="145" dirty="0">
                <a:latin typeface="Calibri"/>
                <a:cs typeface="Calibri"/>
              </a:rPr>
              <a:t>της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75" dirty="0">
                <a:latin typeface="Calibri"/>
                <a:cs typeface="Calibri"/>
              </a:rPr>
              <a:t>περιμέτρου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50" dirty="0">
                <a:latin typeface="Calibri"/>
                <a:cs typeface="Calibri"/>
              </a:rPr>
              <a:t>του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60" dirty="0">
                <a:latin typeface="Calibri"/>
                <a:cs typeface="Calibri"/>
              </a:rPr>
              <a:t>δικτύου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78180" y="1485850"/>
            <a:ext cx="6467475" cy="14344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50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b="1" spc="20" dirty="0">
                <a:latin typeface="Calibri"/>
                <a:cs typeface="Calibri"/>
              </a:rPr>
              <a:t>Δρομολογητής:</a:t>
            </a:r>
            <a:endParaRPr sz="1350">
              <a:latin typeface="Calibri"/>
              <a:cs typeface="Calibri"/>
            </a:endParaRPr>
          </a:p>
          <a:p>
            <a:pPr marL="396875" marR="221615" lvl="1" indent="-182880">
              <a:lnSpc>
                <a:spcPts val="1420"/>
              </a:lnSpc>
              <a:spcBef>
                <a:spcPts val="94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14" dirty="0">
                <a:latin typeface="Calibri"/>
                <a:cs typeface="Calibri"/>
              </a:rPr>
              <a:t>Συσκευή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ικανή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φιλτράρει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την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κίνηση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δικτύου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και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καθορίζει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την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επόμενη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διαδρομή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ενός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πακέτου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δεδομένων</a:t>
            </a:r>
            <a:endParaRPr sz="120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98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20" dirty="0">
                <a:latin typeface="Calibri"/>
                <a:cs typeface="Calibri"/>
              </a:rPr>
              <a:t>Αυτή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η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ικανότητα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φιλτραρίσματος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επιτρέπει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στο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σύστημα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καθορίζει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πολιτικές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σύνδεσης </a:t>
            </a:r>
            <a:r>
              <a:rPr sz="1200" spc="100" dirty="0">
                <a:latin typeface="Calibri"/>
                <a:cs typeface="Calibri"/>
              </a:rPr>
              <a:t>και </a:t>
            </a:r>
            <a:r>
              <a:rPr sz="1200" spc="114" dirty="0">
                <a:latin typeface="Calibri"/>
                <a:cs typeface="Calibri"/>
              </a:rPr>
              <a:t>πρόσβασης, </a:t>
            </a:r>
            <a:r>
              <a:rPr sz="1200" spc="110" dirty="0">
                <a:latin typeface="Calibri"/>
                <a:cs typeface="Calibri"/>
              </a:rPr>
              <a:t>απορρίπτοντας εισερχόμενα/εξερχόμενα </a:t>
            </a:r>
            <a:r>
              <a:rPr sz="1200" spc="114" dirty="0">
                <a:latin typeface="Calibri"/>
                <a:cs typeface="Calibri"/>
              </a:rPr>
              <a:t>πακέτα </a:t>
            </a:r>
            <a:r>
              <a:rPr sz="1200" spc="120" dirty="0">
                <a:latin typeface="Calibri"/>
                <a:cs typeface="Calibri"/>
              </a:rPr>
              <a:t> δεδομένων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σε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ένα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δίκτυο.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376409" y="1878647"/>
            <a:ext cx="3663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5" dirty="0">
                <a:solidFill>
                  <a:srgbClr val="FFFFFF"/>
                </a:solidFill>
                <a:latin typeface="Calibri"/>
                <a:cs typeface="Calibri"/>
              </a:rPr>
              <a:t>Ίντερνετ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025505" y="2731134"/>
            <a:ext cx="64389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30" dirty="0">
                <a:solidFill>
                  <a:srgbClr val="FFFFFF"/>
                </a:solidFill>
                <a:latin typeface="Calibri"/>
                <a:cs typeface="Calibri"/>
              </a:rPr>
              <a:t>Υποσταθμός-X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031605" y="3795713"/>
            <a:ext cx="146367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Ελεγκτές</a:t>
            </a:r>
            <a:r>
              <a:rPr sz="135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(έλεγχος)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176952" y="5759450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2554" y="5937250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581582" y="4392930"/>
            <a:ext cx="4437380" cy="852169"/>
          </a:xfrm>
          <a:prstGeom prst="rect">
            <a:avLst/>
          </a:prstGeom>
          <a:ln w="38100">
            <a:solidFill>
              <a:srgbClr val="67170E"/>
            </a:solidFill>
          </a:ln>
        </p:spPr>
        <p:txBody>
          <a:bodyPr vert="vert" wrap="square" lIns="0" tIns="0" rIns="0" bIns="0" rtlCol="0">
            <a:spAutoFit/>
          </a:bodyPr>
          <a:lstStyle/>
          <a:p>
            <a:pPr>
              <a:lnSpc>
                <a:spcPts val="4015"/>
              </a:lnSpc>
            </a:pPr>
            <a:r>
              <a:rPr sz="3500" spc="175" dirty="0">
                <a:solidFill>
                  <a:srgbClr val="D8D8D8"/>
                </a:solidFill>
                <a:latin typeface="Calibri"/>
                <a:cs typeface="Calibri"/>
              </a:rPr>
              <a:t>CTU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384096" y="5272722"/>
            <a:ext cx="1731010" cy="264175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 marL="447675">
              <a:lnSpc>
                <a:spcPct val="100000"/>
              </a:lnSpc>
              <a:spcBef>
                <a:spcPts val="440"/>
              </a:spcBef>
              <a:tabLst>
                <a:tab pos="885825" algn="l"/>
              </a:tabLst>
            </a:pPr>
            <a:r>
              <a:rPr lang="el-GR" sz="1350" b="1" spc="7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350" b="1" spc="85" dirty="0" err="1">
                <a:solidFill>
                  <a:srgbClr val="FFFFFF"/>
                </a:solidFill>
                <a:latin typeface="Calibri"/>
                <a:cs typeface="Calibri"/>
              </a:rPr>
              <a:t>ισθητήρες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362247" y="5043805"/>
            <a:ext cx="1399540" cy="692150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63195">
              <a:lnSpc>
                <a:spcPct val="100000"/>
              </a:lnSpc>
            </a:pP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Ενεργοποιητές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031605" y="260667"/>
            <a:ext cx="1399540" cy="661670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marL="294640">
              <a:lnSpc>
                <a:spcPct val="100000"/>
              </a:lnSpc>
            </a:pPr>
            <a:r>
              <a:rPr sz="1350" b="1" spc="180" dirty="0">
                <a:solidFill>
                  <a:srgbClr val="FFFFFF"/>
                </a:solidFill>
                <a:latin typeface="Calibri"/>
                <a:cs typeface="Calibri"/>
              </a:rPr>
              <a:t>SCADA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429365" y="5314632"/>
            <a:ext cx="469900" cy="7486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-35" dirty="0">
                <a:solidFill>
                  <a:srgbClr val="D8D8D8"/>
                </a:solidFill>
                <a:latin typeface="Calibri"/>
                <a:cs typeface="Calibri"/>
              </a:rPr>
              <a:t>R</a:t>
            </a:r>
            <a:r>
              <a:rPr sz="3500" spc="-25" dirty="0">
                <a:solidFill>
                  <a:srgbClr val="D8D8D8"/>
                </a:solidFill>
                <a:latin typeface="Calibri"/>
                <a:cs typeface="Calibri"/>
              </a:rPr>
              <a:t>E</a:t>
            </a:r>
            <a:r>
              <a:rPr sz="3500" dirty="0">
                <a:solidFill>
                  <a:srgbClr val="D8D8D8"/>
                </a:solidFill>
                <a:latin typeface="Calibri"/>
                <a:cs typeface="Calibri"/>
              </a:rPr>
              <a:t>S</a:t>
            </a:r>
            <a:endParaRPr sz="3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28305" y="4931727"/>
              <a:ext cx="1575752" cy="7102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56245" y="4960620"/>
              <a:ext cx="1484947" cy="6165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84017" y="3611879"/>
              <a:ext cx="1292225" cy="7070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12910" y="3639502"/>
              <a:ext cx="1200467" cy="61658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312910" y="3639502"/>
              <a:ext cx="1200785" cy="616585"/>
            </a:xfrm>
            <a:custGeom>
              <a:avLst/>
              <a:gdLst/>
              <a:ahLst/>
              <a:cxnLst/>
              <a:rect l="l" t="t" r="r" b="b"/>
              <a:pathLst>
                <a:path w="1200784" h="616585">
                  <a:moveTo>
                    <a:pt x="0" y="0"/>
                  </a:moveTo>
                  <a:lnTo>
                    <a:pt x="1200467" y="0"/>
                  </a:lnTo>
                  <a:lnTo>
                    <a:pt x="1200467" y="616585"/>
                  </a:lnTo>
                  <a:lnTo>
                    <a:pt x="0" y="616585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62745" y="4291647"/>
              <a:ext cx="387032" cy="60039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300527" y="4322445"/>
              <a:ext cx="276225" cy="506095"/>
            </a:xfrm>
            <a:custGeom>
              <a:avLst/>
              <a:gdLst/>
              <a:ahLst/>
              <a:cxnLst/>
              <a:rect l="l" t="t" r="r" b="b"/>
              <a:pathLst>
                <a:path w="276225" h="506095">
                  <a:moveTo>
                    <a:pt x="207009" y="138112"/>
                  </a:moveTo>
                  <a:lnTo>
                    <a:pt x="68897" y="138112"/>
                  </a:lnTo>
                  <a:lnTo>
                    <a:pt x="68897" y="505777"/>
                  </a:lnTo>
                  <a:lnTo>
                    <a:pt x="207009" y="505777"/>
                  </a:lnTo>
                  <a:lnTo>
                    <a:pt x="207009" y="138112"/>
                  </a:lnTo>
                  <a:close/>
                </a:path>
                <a:path w="276225" h="506095">
                  <a:moveTo>
                    <a:pt x="138112" y="0"/>
                  </a:moveTo>
                  <a:lnTo>
                    <a:pt x="0" y="138112"/>
                  </a:lnTo>
                  <a:lnTo>
                    <a:pt x="276225" y="138112"/>
                  </a:lnTo>
                  <a:lnTo>
                    <a:pt x="13811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300527" y="4322445"/>
              <a:ext cx="276225" cy="506095"/>
            </a:xfrm>
            <a:custGeom>
              <a:avLst/>
              <a:gdLst/>
              <a:ahLst/>
              <a:cxnLst/>
              <a:rect l="l" t="t" r="r" b="b"/>
              <a:pathLst>
                <a:path w="276225" h="506095">
                  <a:moveTo>
                    <a:pt x="68897" y="505777"/>
                  </a:moveTo>
                  <a:lnTo>
                    <a:pt x="68897" y="138112"/>
                  </a:lnTo>
                  <a:lnTo>
                    <a:pt x="0" y="138112"/>
                  </a:lnTo>
                  <a:lnTo>
                    <a:pt x="138112" y="0"/>
                  </a:lnTo>
                  <a:lnTo>
                    <a:pt x="276225" y="138112"/>
                  </a:lnTo>
                  <a:lnTo>
                    <a:pt x="207009" y="138112"/>
                  </a:lnTo>
                  <a:lnTo>
                    <a:pt x="207009" y="505777"/>
                  </a:lnTo>
                  <a:lnTo>
                    <a:pt x="68897" y="505777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01592" y="4312920"/>
              <a:ext cx="384175" cy="60039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237152" y="4339590"/>
              <a:ext cx="276225" cy="506095"/>
            </a:xfrm>
            <a:custGeom>
              <a:avLst/>
              <a:gdLst/>
              <a:ahLst/>
              <a:cxnLst/>
              <a:rect l="l" t="t" r="r" b="b"/>
              <a:pathLst>
                <a:path w="276225" h="506095">
                  <a:moveTo>
                    <a:pt x="276225" y="367665"/>
                  </a:moveTo>
                  <a:lnTo>
                    <a:pt x="0" y="367665"/>
                  </a:lnTo>
                  <a:lnTo>
                    <a:pt x="138112" y="505777"/>
                  </a:lnTo>
                  <a:lnTo>
                    <a:pt x="276225" y="367665"/>
                  </a:lnTo>
                  <a:close/>
                </a:path>
                <a:path w="276225" h="506095">
                  <a:moveTo>
                    <a:pt x="207009" y="0"/>
                  </a:moveTo>
                  <a:lnTo>
                    <a:pt x="68897" y="0"/>
                  </a:lnTo>
                  <a:lnTo>
                    <a:pt x="68897" y="367665"/>
                  </a:lnTo>
                  <a:lnTo>
                    <a:pt x="207009" y="367665"/>
                  </a:lnTo>
                  <a:lnTo>
                    <a:pt x="207009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237152" y="4339590"/>
              <a:ext cx="276225" cy="506095"/>
            </a:xfrm>
            <a:custGeom>
              <a:avLst/>
              <a:gdLst/>
              <a:ahLst/>
              <a:cxnLst/>
              <a:rect l="l" t="t" r="r" b="b"/>
              <a:pathLst>
                <a:path w="276225" h="506095">
                  <a:moveTo>
                    <a:pt x="207009" y="0"/>
                  </a:moveTo>
                  <a:lnTo>
                    <a:pt x="207009" y="367665"/>
                  </a:lnTo>
                  <a:lnTo>
                    <a:pt x="276225" y="367665"/>
                  </a:lnTo>
                  <a:lnTo>
                    <a:pt x="138112" y="505777"/>
                  </a:lnTo>
                  <a:lnTo>
                    <a:pt x="0" y="367665"/>
                  </a:lnTo>
                  <a:lnTo>
                    <a:pt x="68897" y="367665"/>
                  </a:lnTo>
                  <a:lnTo>
                    <a:pt x="68897" y="0"/>
                  </a:lnTo>
                  <a:lnTo>
                    <a:pt x="207009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14952" y="4904104"/>
              <a:ext cx="1292225" cy="73755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42892" y="4932362"/>
              <a:ext cx="1200467" cy="64484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949882" y="4856479"/>
              <a:ext cx="3807460" cy="794385"/>
            </a:xfrm>
            <a:custGeom>
              <a:avLst/>
              <a:gdLst/>
              <a:ahLst/>
              <a:cxnLst/>
              <a:rect l="l" t="t" r="r" b="b"/>
              <a:pathLst>
                <a:path w="3807459" h="794385">
                  <a:moveTo>
                    <a:pt x="0" y="0"/>
                  </a:moveTo>
                  <a:lnTo>
                    <a:pt x="3807459" y="0"/>
                  </a:lnTo>
                  <a:lnTo>
                    <a:pt x="3807459" y="794067"/>
                  </a:lnTo>
                  <a:lnTo>
                    <a:pt x="0" y="794067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23120" y="3218814"/>
              <a:ext cx="405447" cy="53657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751377" y="3246437"/>
              <a:ext cx="313690" cy="444500"/>
            </a:xfrm>
            <a:custGeom>
              <a:avLst/>
              <a:gdLst/>
              <a:ahLst/>
              <a:cxnLst/>
              <a:rect l="l" t="t" r="r" b="b"/>
              <a:pathLst>
                <a:path w="313690" h="444500">
                  <a:moveTo>
                    <a:pt x="313372" y="287972"/>
                  </a:moveTo>
                  <a:lnTo>
                    <a:pt x="0" y="287972"/>
                  </a:lnTo>
                  <a:lnTo>
                    <a:pt x="156844" y="444500"/>
                  </a:lnTo>
                  <a:lnTo>
                    <a:pt x="313372" y="287972"/>
                  </a:lnTo>
                  <a:close/>
                </a:path>
                <a:path w="313690" h="444500">
                  <a:moveTo>
                    <a:pt x="235267" y="156845"/>
                  </a:moveTo>
                  <a:lnTo>
                    <a:pt x="78422" y="156845"/>
                  </a:lnTo>
                  <a:lnTo>
                    <a:pt x="78422" y="287972"/>
                  </a:lnTo>
                  <a:lnTo>
                    <a:pt x="235267" y="287972"/>
                  </a:lnTo>
                  <a:lnTo>
                    <a:pt x="235267" y="156845"/>
                  </a:lnTo>
                  <a:close/>
                </a:path>
                <a:path w="313690" h="444500">
                  <a:moveTo>
                    <a:pt x="156844" y="0"/>
                  </a:moveTo>
                  <a:lnTo>
                    <a:pt x="0" y="156845"/>
                  </a:lnTo>
                  <a:lnTo>
                    <a:pt x="313372" y="156845"/>
                  </a:lnTo>
                  <a:lnTo>
                    <a:pt x="156844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51377" y="3246437"/>
              <a:ext cx="313690" cy="444500"/>
            </a:xfrm>
            <a:custGeom>
              <a:avLst/>
              <a:gdLst/>
              <a:ahLst/>
              <a:cxnLst/>
              <a:rect l="l" t="t" r="r" b="b"/>
              <a:pathLst>
                <a:path w="313690" h="444500">
                  <a:moveTo>
                    <a:pt x="156844" y="0"/>
                  </a:moveTo>
                  <a:lnTo>
                    <a:pt x="313372" y="156845"/>
                  </a:lnTo>
                  <a:lnTo>
                    <a:pt x="235267" y="156845"/>
                  </a:lnTo>
                  <a:lnTo>
                    <a:pt x="235267" y="287972"/>
                  </a:lnTo>
                  <a:lnTo>
                    <a:pt x="313372" y="287972"/>
                  </a:lnTo>
                  <a:lnTo>
                    <a:pt x="156844" y="444500"/>
                  </a:lnTo>
                  <a:lnTo>
                    <a:pt x="0" y="287972"/>
                  </a:lnTo>
                  <a:lnTo>
                    <a:pt x="78422" y="287972"/>
                  </a:lnTo>
                  <a:lnTo>
                    <a:pt x="78422" y="156845"/>
                  </a:lnTo>
                  <a:lnTo>
                    <a:pt x="0" y="156845"/>
                  </a:lnTo>
                  <a:lnTo>
                    <a:pt x="15684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92185" y="3541712"/>
              <a:ext cx="786447" cy="85661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04567" y="487680"/>
              <a:ext cx="1292225" cy="4327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31872" y="516890"/>
              <a:ext cx="1200467" cy="34004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631872" y="516890"/>
              <a:ext cx="1200785" cy="340360"/>
            </a:xfrm>
            <a:custGeom>
              <a:avLst/>
              <a:gdLst/>
              <a:ahLst/>
              <a:cxnLst/>
              <a:rect l="l" t="t" r="r" b="b"/>
              <a:pathLst>
                <a:path w="1200784" h="340359">
                  <a:moveTo>
                    <a:pt x="0" y="0"/>
                  </a:moveTo>
                  <a:lnTo>
                    <a:pt x="1200467" y="0"/>
                  </a:lnTo>
                  <a:lnTo>
                    <a:pt x="1200467" y="340042"/>
                  </a:lnTo>
                  <a:lnTo>
                    <a:pt x="0" y="340042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68192" y="874712"/>
              <a:ext cx="405447" cy="59753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696767" y="902652"/>
              <a:ext cx="313690" cy="505459"/>
            </a:xfrm>
            <a:custGeom>
              <a:avLst/>
              <a:gdLst/>
              <a:ahLst/>
              <a:cxnLst/>
              <a:rect l="l" t="t" r="r" b="b"/>
              <a:pathLst>
                <a:path w="313690" h="505459">
                  <a:moveTo>
                    <a:pt x="313372" y="348614"/>
                  </a:moveTo>
                  <a:lnTo>
                    <a:pt x="0" y="348614"/>
                  </a:lnTo>
                  <a:lnTo>
                    <a:pt x="156845" y="505460"/>
                  </a:lnTo>
                  <a:lnTo>
                    <a:pt x="313372" y="348614"/>
                  </a:lnTo>
                  <a:close/>
                </a:path>
                <a:path w="313690" h="505459">
                  <a:moveTo>
                    <a:pt x="235267" y="156845"/>
                  </a:moveTo>
                  <a:lnTo>
                    <a:pt x="78422" y="156845"/>
                  </a:lnTo>
                  <a:lnTo>
                    <a:pt x="78422" y="348614"/>
                  </a:lnTo>
                  <a:lnTo>
                    <a:pt x="235267" y="348614"/>
                  </a:lnTo>
                  <a:lnTo>
                    <a:pt x="235267" y="156845"/>
                  </a:lnTo>
                  <a:close/>
                </a:path>
                <a:path w="313690" h="505459">
                  <a:moveTo>
                    <a:pt x="156845" y="0"/>
                  </a:moveTo>
                  <a:lnTo>
                    <a:pt x="0" y="156845"/>
                  </a:lnTo>
                  <a:lnTo>
                    <a:pt x="313372" y="156845"/>
                  </a:lnTo>
                  <a:lnTo>
                    <a:pt x="156845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696767" y="902652"/>
              <a:ext cx="313690" cy="505459"/>
            </a:xfrm>
            <a:custGeom>
              <a:avLst/>
              <a:gdLst/>
              <a:ahLst/>
              <a:cxnLst/>
              <a:rect l="l" t="t" r="r" b="b"/>
              <a:pathLst>
                <a:path w="313690" h="505459">
                  <a:moveTo>
                    <a:pt x="156845" y="0"/>
                  </a:moveTo>
                  <a:lnTo>
                    <a:pt x="313372" y="156845"/>
                  </a:lnTo>
                  <a:lnTo>
                    <a:pt x="235267" y="156845"/>
                  </a:lnTo>
                  <a:lnTo>
                    <a:pt x="235267" y="348614"/>
                  </a:lnTo>
                  <a:lnTo>
                    <a:pt x="313372" y="348614"/>
                  </a:lnTo>
                  <a:lnTo>
                    <a:pt x="156845" y="505460"/>
                  </a:lnTo>
                  <a:lnTo>
                    <a:pt x="0" y="348614"/>
                  </a:lnTo>
                  <a:lnTo>
                    <a:pt x="78422" y="348614"/>
                  </a:lnTo>
                  <a:lnTo>
                    <a:pt x="78422" y="156845"/>
                  </a:lnTo>
                  <a:lnTo>
                    <a:pt x="0" y="156845"/>
                  </a:lnTo>
                  <a:lnTo>
                    <a:pt x="156845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555480" y="2095500"/>
              <a:ext cx="649922" cy="75818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83177" y="2352992"/>
              <a:ext cx="557847" cy="43275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0212070" y="2380614"/>
              <a:ext cx="465455" cy="340360"/>
            </a:xfrm>
            <a:custGeom>
              <a:avLst/>
              <a:gdLst/>
              <a:ahLst/>
              <a:cxnLst/>
              <a:rect l="l" t="t" r="r" b="b"/>
              <a:pathLst>
                <a:path w="465454" h="340360">
                  <a:moveTo>
                    <a:pt x="170179" y="0"/>
                  </a:moveTo>
                  <a:lnTo>
                    <a:pt x="0" y="170180"/>
                  </a:lnTo>
                  <a:lnTo>
                    <a:pt x="170179" y="340360"/>
                  </a:lnTo>
                  <a:lnTo>
                    <a:pt x="170179" y="255270"/>
                  </a:lnTo>
                  <a:lnTo>
                    <a:pt x="380364" y="255270"/>
                  </a:lnTo>
                  <a:lnTo>
                    <a:pt x="465454" y="170180"/>
                  </a:lnTo>
                  <a:lnTo>
                    <a:pt x="380364" y="85089"/>
                  </a:lnTo>
                  <a:lnTo>
                    <a:pt x="170179" y="85089"/>
                  </a:lnTo>
                  <a:lnTo>
                    <a:pt x="170179" y="0"/>
                  </a:lnTo>
                  <a:close/>
                </a:path>
                <a:path w="465454" h="340360">
                  <a:moveTo>
                    <a:pt x="380364" y="255270"/>
                  </a:moveTo>
                  <a:lnTo>
                    <a:pt x="295275" y="255270"/>
                  </a:lnTo>
                  <a:lnTo>
                    <a:pt x="295275" y="340360"/>
                  </a:lnTo>
                  <a:lnTo>
                    <a:pt x="380364" y="255270"/>
                  </a:lnTo>
                  <a:close/>
                </a:path>
                <a:path w="465454" h="340360">
                  <a:moveTo>
                    <a:pt x="295275" y="0"/>
                  </a:moveTo>
                  <a:lnTo>
                    <a:pt x="295275" y="85089"/>
                  </a:lnTo>
                  <a:lnTo>
                    <a:pt x="380364" y="85089"/>
                  </a:lnTo>
                  <a:lnTo>
                    <a:pt x="295275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212070" y="2380614"/>
              <a:ext cx="465455" cy="340360"/>
            </a:xfrm>
            <a:custGeom>
              <a:avLst/>
              <a:gdLst/>
              <a:ahLst/>
              <a:cxnLst/>
              <a:rect l="l" t="t" r="r" b="b"/>
              <a:pathLst>
                <a:path w="465454" h="340360">
                  <a:moveTo>
                    <a:pt x="0" y="170180"/>
                  </a:moveTo>
                  <a:lnTo>
                    <a:pt x="170179" y="0"/>
                  </a:lnTo>
                  <a:lnTo>
                    <a:pt x="170179" y="85089"/>
                  </a:lnTo>
                  <a:lnTo>
                    <a:pt x="295275" y="85089"/>
                  </a:lnTo>
                  <a:lnTo>
                    <a:pt x="295275" y="0"/>
                  </a:lnTo>
                  <a:lnTo>
                    <a:pt x="465454" y="170180"/>
                  </a:lnTo>
                  <a:lnTo>
                    <a:pt x="295275" y="340360"/>
                  </a:lnTo>
                  <a:lnTo>
                    <a:pt x="295275" y="255270"/>
                  </a:lnTo>
                  <a:lnTo>
                    <a:pt x="170179" y="255270"/>
                  </a:lnTo>
                  <a:lnTo>
                    <a:pt x="170179" y="340360"/>
                  </a:lnTo>
                  <a:lnTo>
                    <a:pt x="0" y="17018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727055" y="2349817"/>
              <a:ext cx="1188720" cy="410209"/>
            </a:xfrm>
            <a:custGeom>
              <a:avLst/>
              <a:gdLst/>
              <a:ahLst/>
              <a:cxnLst/>
              <a:rect l="l" t="t" r="r" b="b"/>
              <a:pathLst>
                <a:path w="1188720" h="410210">
                  <a:moveTo>
                    <a:pt x="594360" y="0"/>
                  </a:moveTo>
                  <a:lnTo>
                    <a:pt x="525145" y="1270"/>
                  </a:lnTo>
                  <a:lnTo>
                    <a:pt x="458152" y="5397"/>
                  </a:lnTo>
                  <a:lnTo>
                    <a:pt x="394017" y="12065"/>
                  </a:lnTo>
                  <a:lnTo>
                    <a:pt x="333057" y="20955"/>
                  </a:lnTo>
                  <a:lnTo>
                    <a:pt x="275590" y="32067"/>
                  </a:lnTo>
                  <a:lnTo>
                    <a:pt x="222567" y="45085"/>
                  </a:lnTo>
                  <a:lnTo>
                    <a:pt x="173990" y="60007"/>
                  </a:lnTo>
                  <a:lnTo>
                    <a:pt x="130492" y="76835"/>
                  </a:lnTo>
                  <a:lnTo>
                    <a:pt x="92392" y="95250"/>
                  </a:lnTo>
                  <a:lnTo>
                    <a:pt x="34607" y="135890"/>
                  </a:lnTo>
                  <a:lnTo>
                    <a:pt x="4127" y="181292"/>
                  </a:lnTo>
                  <a:lnTo>
                    <a:pt x="0" y="205105"/>
                  </a:lnTo>
                  <a:lnTo>
                    <a:pt x="4127" y="228917"/>
                  </a:lnTo>
                  <a:lnTo>
                    <a:pt x="34607" y="274320"/>
                  </a:lnTo>
                  <a:lnTo>
                    <a:pt x="92392" y="314960"/>
                  </a:lnTo>
                  <a:lnTo>
                    <a:pt x="130492" y="333375"/>
                  </a:lnTo>
                  <a:lnTo>
                    <a:pt x="173990" y="350202"/>
                  </a:lnTo>
                  <a:lnTo>
                    <a:pt x="222567" y="365125"/>
                  </a:lnTo>
                  <a:lnTo>
                    <a:pt x="275590" y="378142"/>
                  </a:lnTo>
                  <a:lnTo>
                    <a:pt x="333057" y="389255"/>
                  </a:lnTo>
                  <a:lnTo>
                    <a:pt x="394017" y="398145"/>
                  </a:lnTo>
                  <a:lnTo>
                    <a:pt x="458152" y="404812"/>
                  </a:lnTo>
                  <a:lnTo>
                    <a:pt x="525145" y="408940"/>
                  </a:lnTo>
                  <a:lnTo>
                    <a:pt x="594360" y="410210"/>
                  </a:lnTo>
                  <a:lnTo>
                    <a:pt x="663575" y="408940"/>
                  </a:lnTo>
                  <a:lnTo>
                    <a:pt x="730567" y="404812"/>
                  </a:lnTo>
                  <a:lnTo>
                    <a:pt x="794702" y="398145"/>
                  </a:lnTo>
                  <a:lnTo>
                    <a:pt x="855662" y="389255"/>
                  </a:lnTo>
                  <a:lnTo>
                    <a:pt x="913129" y="378142"/>
                  </a:lnTo>
                  <a:lnTo>
                    <a:pt x="966152" y="365125"/>
                  </a:lnTo>
                  <a:lnTo>
                    <a:pt x="1014729" y="350202"/>
                  </a:lnTo>
                  <a:lnTo>
                    <a:pt x="1058227" y="333375"/>
                  </a:lnTo>
                  <a:lnTo>
                    <a:pt x="1096327" y="314960"/>
                  </a:lnTo>
                  <a:lnTo>
                    <a:pt x="1154112" y="274320"/>
                  </a:lnTo>
                  <a:lnTo>
                    <a:pt x="1184910" y="228917"/>
                  </a:lnTo>
                  <a:lnTo>
                    <a:pt x="1188720" y="205105"/>
                  </a:lnTo>
                  <a:lnTo>
                    <a:pt x="1184910" y="181292"/>
                  </a:lnTo>
                  <a:lnTo>
                    <a:pt x="1154112" y="135890"/>
                  </a:lnTo>
                  <a:lnTo>
                    <a:pt x="1096327" y="95250"/>
                  </a:lnTo>
                  <a:lnTo>
                    <a:pt x="1058227" y="76835"/>
                  </a:lnTo>
                  <a:lnTo>
                    <a:pt x="1014729" y="60007"/>
                  </a:lnTo>
                  <a:lnTo>
                    <a:pt x="966152" y="45085"/>
                  </a:lnTo>
                  <a:lnTo>
                    <a:pt x="913129" y="32067"/>
                  </a:lnTo>
                  <a:lnTo>
                    <a:pt x="855662" y="20955"/>
                  </a:lnTo>
                  <a:lnTo>
                    <a:pt x="794702" y="12065"/>
                  </a:lnTo>
                  <a:lnTo>
                    <a:pt x="730567" y="5397"/>
                  </a:lnTo>
                  <a:lnTo>
                    <a:pt x="663575" y="1270"/>
                  </a:lnTo>
                  <a:lnTo>
                    <a:pt x="594360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727055" y="2349817"/>
              <a:ext cx="1188720" cy="410209"/>
            </a:xfrm>
            <a:custGeom>
              <a:avLst/>
              <a:gdLst/>
              <a:ahLst/>
              <a:cxnLst/>
              <a:rect l="l" t="t" r="r" b="b"/>
              <a:pathLst>
                <a:path w="1188720" h="410210">
                  <a:moveTo>
                    <a:pt x="0" y="205105"/>
                  </a:moveTo>
                  <a:lnTo>
                    <a:pt x="15557" y="158115"/>
                  </a:lnTo>
                  <a:lnTo>
                    <a:pt x="60325" y="114935"/>
                  </a:lnTo>
                  <a:lnTo>
                    <a:pt x="130492" y="76835"/>
                  </a:lnTo>
                  <a:lnTo>
                    <a:pt x="173990" y="60007"/>
                  </a:lnTo>
                  <a:lnTo>
                    <a:pt x="222567" y="45085"/>
                  </a:lnTo>
                  <a:lnTo>
                    <a:pt x="275590" y="32067"/>
                  </a:lnTo>
                  <a:lnTo>
                    <a:pt x="333057" y="20955"/>
                  </a:lnTo>
                  <a:lnTo>
                    <a:pt x="394017" y="12065"/>
                  </a:lnTo>
                  <a:lnTo>
                    <a:pt x="458152" y="5397"/>
                  </a:lnTo>
                  <a:lnTo>
                    <a:pt x="525145" y="1270"/>
                  </a:lnTo>
                  <a:lnTo>
                    <a:pt x="594360" y="0"/>
                  </a:lnTo>
                  <a:lnTo>
                    <a:pt x="663575" y="1270"/>
                  </a:lnTo>
                  <a:lnTo>
                    <a:pt x="730567" y="5397"/>
                  </a:lnTo>
                  <a:lnTo>
                    <a:pt x="794702" y="12065"/>
                  </a:lnTo>
                  <a:lnTo>
                    <a:pt x="855662" y="20955"/>
                  </a:lnTo>
                  <a:lnTo>
                    <a:pt x="913129" y="32067"/>
                  </a:lnTo>
                  <a:lnTo>
                    <a:pt x="966152" y="45085"/>
                  </a:lnTo>
                  <a:lnTo>
                    <a:pt x="1014729" y="60007"/>
                  </a:lnTo>
                  <a:lnTo>
                    <a:pt x="1058227" y="76835"/>
                  </a:lnTo>
                  <a:lnTo>
                    <a:pt x="1096327" y="95250"/>
                  </a:lnTo>
                  <a:lnTo>
                    <a:pt x="1154112" y="135890"/>
                  </a:lnTo>
                  <a:lnTo>
                    <a:pt x="1184910" y="181292"/>
                  </a:lnTo>
                  <a:lnTo>
                    <a:pt x="1188720" y="205105"/>
                  </a:lnTo>
                  <a:lnTo>
                    <a:pt x="1184910" y="228917"/>
                  </a:lnTo>
                  <a:lnTo>
                    <a:pt x="1154112" y="274320"/>
                  </a:lnTo>
                  <a:lnTo>
                    <a:pt x="1096327" y="314960"/>
                  </a:lnTo>
                  <a:lnTo>
                    <a:pt x="1058227" y="333375"/>
                  </a:lnTo>
                  <a:lnTo>
                    <a:pt x="1014729" y="350202"/>
                  </a:lnTo>
                  <a:lnTo>
                    <a:pt x="966152" y="365125"/>
                  </a:lnTo>
                  <a:lnTo>
                    <a:pt x="913129" y="378142"/>
                  </a:lnTo>
                  <a:lnTo>
                    <a:pt x="855662" y="389255"/>
                  </a:lnTo>
                  <a:lnTo>
                    <a:pt x="794702" y="398145"/>
                  </a:lnTo>
                  <a:lnTo>
                    <a:pt x="730567" y="404812"/>
                  </a:lnTo>
                  <a:lnTo>
                    <a:pt x="663575" y="408940"/>
                  </a:lnTo>
                  <a:lnTo>
                    <a:pt x="594360" y="410210"/>
                  </a:lnTo>
                  <a:lnTo>
                    <a:pt x="525145" y="408940"/>
                  </a:lnTo>
                  <a:lnTo>
                    <a:pt x="458152" y="404812"/>
                  </a:lnTo>
                  <a:lnTo>
                    <a:pt x="394017" y="398145"/>
                  </a:lnTo>
                  <a:lnTo>
                    <a:pt x="333057" y="389255"/>
                  </a:lnTo>
                  <a:lnTo>
                    <a:pt x="275590" y="378142"/>
                  </a:lnTo>
                  <a:lnTo>
                    <a:pt x="222567" y="365125"/>
                  </a:lnTo>
                  <a:lnTo>
                    <a:pt x="173990" y="350202"/>
                  </a:lnTo>
                  <a:lnTo>
                    <a:pt x="130492" y="333375"/>
                  </a:lnTo>
                  <a:lnTo>
                    <a:pt x="92392" y="314960"/>
                  </a:lnTo>
                  <a:lnTo>
                    <a:pt x="34607" y="274320"/>
                  </a:lnTo>
                  <a:lnTo>
                    <a:pt x="4127" y="228917"/>
                  </a:lnTo>
                  <a:lnTo>
                    <a:pt x="0" y="205105"/>
                  </a:lnTo>
                </a:path>
              </a:pathLst>
            </a:custGeom>
            <a:ln w="15875">
              <a:solidFill>
                <a:srgbClr val="9A23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22280" y="2505392"/>
              <a:ext cx="469265" cy="50895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70072" y="2798127"/>
              <a:ext cx="823595" cy="53689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44467" y="4096702"/>
              <a:ext cx="409575" cy="26701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860280" y="490855"/>
              <a:ext cx="1292225" cy="42989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887902" y="517525"/>
              <a:ext cx="1200467" cy="34004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9887902" y="517525"/>
              <a:ext cx="1200785" cy="340360"/>
            </a:xfrm>
            <a:custGeom>
              <a:avLst/>
              <a:gdLst/>
              <a:ahLst/>
              <a:cxnLst/>
              <a:rect l="l" t="t" r="r" b="b"/>
              <a:pathLst>
                <a:path w="1200784" h="340359">
                  <a:moveTo>
                    <a:pt x="0" y="0"/>
                  </a:moveTo>
                  <a:lnTo>
                    <a:pt x="1200467" y="0"/>
                  </a:lnTo>
                  <a:lnTo>
                    <a:pt x="1200467" y="340042"/>
                  </a:lnTo>
                  <a:lnTo>
                    <a:pt x="0" y="34004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89937" y="755650"/>
              <a:ext cx="450850" cy="29368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52785" y="745490"/>
              <a:ext cx="450850" cy="29368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649585" y="3608704"/>
              <a:ext cx="1057592" cy="43275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678795" y="3638232"/>
              <a:ext cx="964565" cy="340042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0678795" y="3638232"/>
              <a:ext cx="964565" cy="340360"/>
            </a:xfrm>
            <a:custGeom>
              <a:avLst/>
              <a:gdLst/>
              <a:ahLst/>
              <a:cxnLst/>
              <a:rect l="l" t="t" r="r" b="b"/>
              <a:pathLst>
                <a:path w="964565" h="340360">
                  <a:moveTo>
                    <a:pt x="0" y="0"/>
                  </a:moveTo>
                  <a:lnTo>
                    <a:pt x="964564" y="0"/>
                  </a:lnTo>
                  <a:lnTo>
                    <a:pt x="964564" y="340042"/>
                  </a:lnTo>
                  <a:lnTo>
                    <a:pt x="0" y="34004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454640" y="3642359"/>
              <a:ext cx="329247" cy="27749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475912" y="3663315"/>
              <a:ext cx="248920" cy="19970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399202" y="3883342"/>
              <a:ext cx="450850" cy="29368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9366567" y="1455419"/>
              <a:ext cx="1115695" cy="662305"/>
            </a:xfrm>
            <a:custGeom>
              <a:avLst/>
              <a:gdLst/>
              <a:ahLst/>
              <a:cxnLst/>
              <a:rect l="l" t="t" r="r" b="b"/>
              <a:pathLst>
                <a:path w="1115695" h="662305">
                  <a:moveTo>
                    <a:pt x="714303" y="599757"/>
                  </a:moveTo>
                  <a:lnTo>
                    <a:pt x="425450" y="599757"/>
                  </a:lnTo>
                  <a:lnTo>
                    <a:pt x="444182" y="618489"/>
                  </a:lnTo>
                  <a:lnTo>
                    <a:pt x="466407" y="634682"/>
                  </a:lnTo>
                  <a:lnTo>
                    <a:pt x="491807" y="647382"/>
                  </a:lnTo>
                  <a:lnTo>
                    <a:pt x="519747" y="656272"/>
                  </a:lnTo>
                  <a:lnTo>
                    <a:pt x="565785" y="662304"/>
                  </a:lnTo>
                  <a:lnTo>
                    <a:pt x="610870" y="658494"/>
                  </a:lnTo>
                  <a:lnTo>
                    <a:pt x="652462" y="645794"/>
                  </a:lnTo>
                  <a:lnTo>
                    <a:pt x="688657" y="624839"/>
                  </a:lnTo>
                  <a:lnTo>
                    <a:pt x="714303" y="599757"/>
                  </a:lnTo>
                  <a:close/>
                </a:path>
                <a:path w="1115695" h="662305">
                  <a:moveTo>
                    <a:pt x="278765" y="58102"/>
                  </a:moveTo>
                  <a:lnTo>
                    <a:pt x="196532" y="72389"/>
                  </a:lnTo>
                  <a:lnTo>
                    <a:pt x="152400" y="97472"/>
                  </a:lnTo>
                  <a:lnTo>
                    <a:pt x="120015" y="131762"/>
                  </a:lnTo>
                  <a:lnTo>
                    <a:pt x="101917" y="173037"/>
                  </a:lnTo>
                  <a:lnTo>
                    <a:pt x="100647" y="218122"/>
                  </a:lnTo>
                  <a:lnTo>
                    <a:pt x="99695" y="220027"/>
                  </a:lnTo>
                  <a:lnTo>
                    <a:pt x="50482" y="233997"/>
                  </a:lnTo>
                  <a:lnTo>
                    <a:pt x="14604" y="264794"/>
                  </a:lnTo>
                  <a:lnTo>
                    <a:pt x="0" y="298767"/>
                  </a:lnTo>
                  <a:lnTo>
                    <a:pt x="2857" y="333692"/>
                  </a:lnTo>
                  <a:lnTo>
                    <a:pt x="21272" y="365125"/>
                  </a:lnTo>
                  <a:lnTo>
                    <a:pt x="54610" y="389254"/>
                  </a:lnTo>
                  <a:lnTo>
                    <a:pt x="39687" y="405129"/>
                  </a:lnTo>
                  <a:lnTo>
                    <a:pt x="29845" y="422909"/>
                  </a:lnTo>
                  <a:lnTo>
                    <a:pt x="24765" y="442277"/>
                  </a:lnTo>
                  <a:lnTo>
                    <a:pt x="25082" y="461962"/>
                  </a:lnTo>
                  <a:lnTo>
                    <a:pt x="38735" y="496252"/>
                  </a:lnTo>
                  <a:lnTo>
                    <a:pt x="66992" y="522604"/>
                  </a:lnTo>
                  <a:lnTo>
                    <a:pt x="105410" y="538479"/>
                  </a:lnTo>
                  <a:lnTo>
                    <a:pt x="149860" y="541337"/>
                  </a:lnTo>
                  <a:lnTo>
                    <a:pt x="152082" y="544512"/>
                  </a:lnTo>
                  <a:lnTo>
                    <a:pt x="185420" y="578167"/>
                  </a:lnTo>
                  <a:lnTo>
                    <a:pt x="227012" y="602932"/>
                  </a:lnTo>
                  <a:lnTo>
                    <a:pt x="274637" y="617854"/>
                  </a:lnTo>
                  <a:lnTo>
                    <a:pt x="325120" y="622617"/>
                  </a:lnTo>
                  <a:lnTo>
                    <a:pt x="376237" y="616902"/>
                  </a:lnTo>
                  <a:lnTo>
                    <a:pt x="425450" y="599757"/>
                  </a:lnTo>
                  <a:lnTo>
                    <a:pt x="714303" y="599757"/>
                  </a:lnTo>
                  <a:lnTo>
                    <a:pt x="717550" y="596582"/>
                  </a:lnTo>
                  <a:lnTo>
                    <a:pt x="736917" y="561975"/>
                  </a:lnTo>
                  <a:lnTo>
                    <a:pt x="892586" y="561975"/>
                  </a:lnTo>
                  <a:lnTo>
                    <a:pt x="903287" y="557529"/>
                  </a:lnTo>
                  <a:lnTo>
                    <a:pt x="935990" y="531812"/>
                  </a:lnTo>
                  <a:lnTo>
                    <a:pt x="957262" y="498792"/>
                  </a:lnTo>
                  <a:lnTo>
                    <a:pt x="965517" y="460692"/>
                  </a:lnTo>
                  <a:lnTo>
                    <a:pt x="987425" y="456882"/>
                  </a:lnTo>
                  <a:lnTo>
                    <a:pt x="1028382" y="442912"/>
                  </a:lnTo>
                  <a:lnTo>
                    <a:pt x="1085532" y="400050"/>
                  </a:lnTo>
                  <a:lnTo>
                    <a:pt x="1108392" y="360362"/>
                  </a:lnTo>
                  <a:lnTo>
                    <a:pt x="1115377" y="317500"/>
                  </a:lnTo>
                  <a:lnTo>
                    <a:pt x="1105852" y="274637"/>
                  </a:lnTo>
                  <a:lnTo>
                    <a:pt x="1079182" y="234632"/>
                  </a:lnTo>
                  <a:lnTo>
                    <a:pt x="1081722" y="229869"/>
                  </a:lnTo>
                  <a:lnTo>
                    <a:pt x="1083945" y="225107"/>
                  </a:lnTo>
                  <a:lnTo>
                    <a:pt x="1085532" y="220027"/>
                  </a:lnTo>
                  <a:lnTo>
                    <a:pt x="1089342" y="175894"/>
                  </a:lnTo>
                  <a:lnTo>
                    <a:pt x="1072197" y="135254"/>
                  </a:lnTo>
                  <a:lnTo>
                    <a:pt x="1037907" y="102869"/>
                  </a:lnTo>
                  <a:lnTo>
                    <a:pt x="989012" y="83184"/>
                  </a:lnTo>
                  <a:lnTo>
                    <a:pt x="987071" y="77469"/>
                  </a:lnTo>
                  <a:lnTo>
                    <a:pt x="361315" y="77469"/>
                  </a:lnTo>
                  <a:lnTo>
                    <a:pt x="335279" y="67309"/>
                  </a:lnTo>
                  <a:lnTo>
                    <a:pt x="307657" y="60959"/>
                  </a:lnTo>
                  <a:lnTo>
                    <a:pt x="278765" y="58102"/>
                  </a:lnTo>
                  <a:close/>
                </a:path>
                <a:path w="1115695" h="662305">
                  <a:moveTo>
                    <a:pt x="892586" y="561975"/>
                  </a:moveTo>
                  <a:lnTo>
                    <a:pt x="736917" y="561975"/>
                  </a:lnTo>
                  <a:lnTo>
                    <a:pt x="755015" y="569912"/>
                  </a:lnTo>
                  <a:lnTo>
                    <a:pt x="774382" y="575627"/>
                  </a:lnTo>
                  <a:lnTo>
                    <a:pt x="794385" y="579119"/>
                  </a:lnTo>
                  <a:lnTo>
                    <a:pt x="815022" y="580389"/>
                  </a:lnTo>
                  <a:lnTo>
                    <a:pt x="862012" y="574675"/>
                  </a:lnTo>
                  <a:lnTo>
                    <a:pt x="892586" y="561975"/>
                  </a:lnTo>
                  <a:close/>
                </a:path>
                <a:path w="1115695" h="662305">
                  <a:moveTo>
                    <a:pt x="495300" y="18732"/>
                  </a:moveTo>
                  <a:lnTo>
                    <a:pt x="442595" y="23177"/>
                  </a:lnTo>
                  <a:lnTo>
                    <a:pt x="396240" y="43179"/>
                  </a:lnTo>
                  <a:lnTo>
                    <a:pt x="361315" y="77469"/>
                  </a:lnTo>
                  <a:lnTo>
                    <a:pt x="987071" y="77469"/>
                  </a:lnTo>
                  <a:lnTo>
                    <a:pt x="983297" y="66357"/>
                  </a:lnTo>
                  <a:lnTo>
                    <a:pt x="969400" y="50164"/>
                  </a:lnTo>
                  <a:lnTo>
                    <a:pt x="579437" y="50164"/>
                  </a:lnTo>
                  <a:lnTo>
                    <a:pt x="572135" y="44767"/>
                  </a:lnTo>
                  <a:lnTo>
                    <a:pt x="564515" y="40004"/>
                  </a:lnTo>
                  <a:lnTo>
                    <a:pt x="556260" y="35242"/>
                  </a:lnTo>
                  <a:lnTo>
                    <a:pt x="547687" y="31432"/>
                  </a:lnTo>
                  <a:lnTo>
                    <a:pt x="495300" y="18732"/>
                  </a:lnTo>
                  <a:close/>
                </a:path>
                <a:path w="1115695" h="662305">
                  <a:moveTo>
                    <a:pt x="687387" y="0"/>
                  </a:moveTo>
                  <a:lnTo>
                    <a:pt x="644525" y="4444"/>
                  </a:lnTo>
                  <a:lnTo>
                    <a:pt x="607060" y="21907"/>
                  </a:lnTo>
                  <a:lnTo>
                    <a:pt x="579437" y="50164"/>
                  </a:lnTo>
                  <a:lnTo>
                    <a:pt x="969400" y="50164"/>
                  </a:lnTo>
                  <a:lnTo>
                    <a:pt x="956866" y="35559"/>
                  </a:lnTo>
                  <a:lnTo>
                    <a:pt x="769937" y="35559"/>
                  </a:lnTo>
                  <a:lnTo>
                    <a:pt x="761682" y="27939"/>
                  </a:lnTo>
                  <a:lnTo>
                    <a:pt x="752157" y="20637"/>
                  </a:lnTo>
                  <a:lnTo>
                    <a:pt x="741997" y="14604"/>
                  </a:lnTo>
                  <a:lnTo>
                    <a:pt x="730567" y="9525"/>
                  </a:lnTo>
                  <a:lnTo>
                    <a:pt x="687387" y="0"/>
                  </a:lnTo>
                  <a:close/>
                </a:path>
                <a:path w="1115695" h="662305">
                  <a:moveTo>
                    <a:pt x="855345" y="317"/>
                  </a:moveTo>
                  <a:lnTo>
                    <a:pt x="808990" y="10794"/>
                  </a:lnTo>
                  <a:lnTo>
                    <a:pt x="769937" y="35559"/>
                  </a:lnTo>
                  <a:lnTo>
                    <a:pt x="956866" y="35559"/>
                  </a:lnTo>
                  <a:lnTo>
                    <a:pt x="946785" y="23812"/>
                  </a:lnTo>
                  <a:lnTo>
                    <a:pt x="902970" y="4444"/>
                  </a:lnTo>
                  <a:lnTo>
                    <a:pt x="855345" y="317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366567" y="1455419"/>
              <a:ext cx="1115695" cy="662305"/>
            </a:xfrm>
            <a:custGeom>
              <a:avLst/>
              <a:gdLst/>
              <a:ahLst/>
              <a:cxnLst/>
              <a:rect l="l" t="t" r="r" b="b"/>
              <a:pathLst>
                <a:path w="1115695" h="662305">
                  <a:moveTo>
                    <a:pt x="100647" y="218122"/>
                  </a:moveTo>
                  <a:lnTo>
                    <a:pt x="101917" y="173037"/>
                  </a:lnTo>
                  <a:lnTo>
                    <a:pt x="120015" y="131762"/>
                  </a:lnTo>
                  <a:lnTo>
                    <a:pt x="152400" y="97472"/>
                  </a:lnTo>
                  <a:lnTo>
                    <a:pt x="196532" y="72389"/>
                  </a:lnTo>
                  <a:lnTo>
                    <a:pt x="249872" y="59372"/>
                  </a:lnTo>
                  <a:lnTo>
                    <a:pt x="278765" y="58102"/>
                  </a:lnTo>
                  <a:lnTo>
                    <a:pt x="307657" y="60959"/>
                  </a:lnTo>
                  <a:lnTo>
                    <a:pt x="335279" y="67309"/>
                  </a:lnTo>
                  <a:lnTo>
                    <a:pt x="361315" y="77469"/>
                  </a:lnTo>
                  <a:lnTo>
                    <a:pt x="396240" y="43179"/>
                  </a:lnTo>
                  <a:lnTo>
                    <a:pt x="442595" y="23177"/>
                  </a:lnTo>
                  <a:lnTo>
                    <a:pt x="495300" y="18732"/>
                  </a:lnTo>
                  <a:lnTo>
                    <a:pt x="547687" y="31432"/>
                  </a:lnTo>
                  <a:lnTo>
                    <a:pt x="556260" y="35242"/>
                  </a:lnTo>
                  <a:lnTo>
                    <a:pt x="564515" y="40004"/>
                  </a:lnTo>
                  <a:lnTo>
                    <a:pt x="572135" y="44767"/>
                  </a:lnTo>
                  <a:lnTo>
                    <a:pt x="579437" y="50164"/>
                  </a:lnTo>
                  <a:lnTo>
                    <a:pt x="607060" y="21907"/>
                  </a:lnTo>
                  <a:lnTo>
                    <a:pt x="644525" y="4444"/>
                  </a:lnTo>
                  <a:lnTo>
                    <a:pt x="687387" y="0"/>
                  </a:lnTo>
                  <a:lnTo>
                    <a:pt x="730567" y="9525"/>
                  </a:lnTo>
                  <a:lnTo>
                    <a:pt x="741997" y="14604"/>
                  </a:lnTo>
                  <a:lnTo>
                    <a:pt x="752157" y="20637"/>
                  </a:lnTo>
                  <a:lnTo>
                    <a:pt x="761682" y="27939"/>
                  </a:lnTo>
                  <a:lnTo>
                    <a:pt x="769937" y="35559"/>
                  </a:lnTo>
                  <a:lnTo>
                    <a:pt x="808990" y="10794"/>
                  </a:lnTo>
                  <a:lnTo>
                    <a:pt x="855345" y="317"/>
                  </a:lnTo>
                  <a:lnTo>
                    <a:pt x="902970" y="4444"/>
                  </a:lnTo>
                  <a:lnTo>
                    <a:pt x="946785" y="23812"/>
                  </a:lnTo>
                  <a:lnTo>
                    <a:pt x="962025" y="36512"/>
                  </a:lnTo>
                  <a:lnTo>
                    <a:pt x="974090" y="50482"/>
                  </a:lnTo>
                  <a:lnTo>
                    <a:pt x="983297" y="66357"/>
                  </a:lnTo>
                  <a:lnTo>
                    <a:pt x="989012" y="83184"/>
                  </a:lnTo>
                  <a:lnTo>
                    <a:pt x="1037907" y="102869"/>
                  </a:lnTo>
                  <a:lnTo>
                    <a:pt x="1072197" y="135254"/>
                  </a:lnTo>
                  <a:lnTo>
                    <a:pt x="1089342" y="175894"/>
                  </a:lnTo>
                  <a:lnTo>
                    <a:pt x="1085532" y="220027"/>
                  </a:lnTo>
                  <a:lnTo>
                    <a:pt x="1083945" y="225107"/>
                  </a:lnTo>
                  <a:lnTo>
                    <a:pt x="1081722" y="229869"/>
                  </a:lnTo>
                  <a:lnTo>
                    <a:pt x="1079182" y="234632"/>
                  </a:lnTo>
                  <a:lnTo>
                    <a:pt x="1105852" y="274637"/>
                  </a:lnTo>
                  <a:lnTo>
                    <a:pt x="1115377" y="317500"/>
                  </a:lnTo>
                  <a:lnTo>
                    <a:pt x="1108392" y="360362"/>
                  </a:lnTo>
                  <a:lnTo>
                    <a:pt x="1085532" y="400050"/>
                  </a:lnTo>
                  <a:lnTo>
                    <a:pt x="1047115" y="432752"/>
                  </a:lnTo>
                  <a:lnTo>
                    <a:pt x="1008379" y="451167"/>
                  </a:lnTo>
                  <a:lnTo>
                    <a:pt x="965517" y="460692"/>
                  </a:lnTo>
                  <a:lnTo>
                    <a:pt x="957262" y="498792"/>
                  </a:lnTo>
                  <a:lnTo>
                    <a:pt x="935990" y="531812"/>
                  </a:lnTo>
                  <a:lnTo>
                    <a:pt x="903287" y="557529"/>
                  </a:lnTo>
                  <a:lnTo>
                    <a:pt x="862012" y="574675"/>
                  </a:lnTo>
                  <a:lnTo>
                    <a:pt x="815022" y="580389"/>
                  </a:lnTo>
                  <a:lnTo>
                    <a:pt x="794385" y="579119"/>
                  </a:lnTo>
                  <a:lnTo>
                    <a:pt x="774382" y="575627"/>
                  </a:lnTo>
                  <a:lnTo>
                    <a:pt x="755015" y="569912"/>
                  </a:lnTo>
                  <a:lnTo>
                    <a:pt x="736917" y="561975"/>
                  </a:lnTo>
                  <a:lnTo>
                    <a:pt x="717550" y="596582"/>
                  </a:lnTo>
                  <a:lnTo>
                    <a:pt x="688657" y="624839"/>
                  </a:lnTo>
                  <a:lnTo>
                    <a:pt x="652462" y="645794"/>
                  </a:lnTo>
                  <a:lnTo>
                    <a:pt x="610870" y="658494"/>
                  </a:lnTo>
                  <a:lnTo>
                    <a:pt x="565785" y="662304"/>
                  </a:lnTo>
                  <a:lnTo>
                    <a:pt x="519747" y="656272"/>
                  </a:lnTo>
                  <a:lnTo>
                    <a:pt x="491807" y="647382"/>
                  </a:lnTo>
                  <a:lnTo>
                    <a:pt x="466407" y="634682"/>
                  </a:lnTo>
                  <a:lnTo>
                    <a:pt x="444182" y="618489"/>
                  </a:lnTo>
                  <a:lnTo>
                    <a:pt x="425450" y="599757"/>
                  </a:lnTo>
                  <a:lnTo>
                    <a:pt x="376237" y="616902"/>
                  </a:lnTo>
                  <a:lnTo>
                    <a:pt x="325120" y="622617"/>
                  </a:lnTo>
                  <a:lnTo>
                    <a:pt x="274637" y="617854"/>
                  </a:lnTo>
                  <a:lnTo>
                    <a:pt x="227012" y="602932"/>
                  </a:lnTo>
                  <a:lnTo>
                    <a:pt x="185420" y="578167"/>
                  </a:lnTo>
                  <a:lnTo>
                    <a:pt x="152082" y="544512"/>
                  </a:lnTo>
                  <a:lnTo>
                    <a:pt x="149860" y="541337"/>
                  </a:lnTo>
                  <a:lnTo>
                    <a:pt x="105410" y="538479"/>
                  </a:lnTo>
                  <a:lnTo>
                    <a:pt x="66992" y="522604"/>
                  </a:lnTo>
                  <a:lnTo>
                    <a:pt x="38735" y="496252"/>
                  </a:lnTo>
                  <a:lnTo>
                    <a:pt x="25082" y="461962"/>
                  </a:lnTo>
                  <a:lnTo>
                    <a:pt x="24765" y="442277"/>
                  </a:lnTo>
                  <a:lnTo>
                    <a:pt x="29845" y="422909"/>
                  </a:lnTo>
                  <a:lnTo>
                    <a:pt x="39687" y="405129"/>
                  </a:lnTo>
                  <a:lnTo>
                    <a:pt x="54610" y="389254"/>
                  </a:lnTo>
                  <a:lnTo>
                    <a:pt x="21272" y="365125"/>
                  </a:lnTo>
                  <a:lnTo>
                    <a:pt x="2857" y="333692"/>
                  </a:lnTo>
                  <a:lnTo>
                    <a:pt x="0" y="298767"/>
                  </a:lnTo>
                  <a:lnTo>
                    <a:pt x="14604" y="264794"/>
                  </a:lnTo>
                  <a:lnTo>
                    <a:pt x="30479" y="247650"/>
                  </a:lnTo>
                  <a:lnTo>
                    <a:pt x="50482" y="233997"/>
                  </a:lnTo>
                  <a:lnTo>
                    <a:pt x="73977" y="224789"/>
                  </a:lnTo>
                  <a:lnTo>
                    <a:pt x="99695" y="220027"/>
                  </a:lnTo>
                  <a:lnTo>
                    <a:pt x="100647" y="218122"/>
                  </a:lnTo>
                </a:path>
                <a:path w="1115695" h="662305">
                  <a:moveTo>
                    <a:pt x="120967" y="399097"/>
                  </a:moveTo>
                  <a:lnTo>
                    <a:pt x="104140" y="399097"/>
                  </a:lnTo>
                  <a:lnTo>
                    <a:pt x="87312" y="396875"/>
                  </a:lnTo>
                  <a:lnTo>
                    <a:pt x="71120" y="392747"/>
                  </a:lnTo>
                  <a:lnTo>
                    <a:pt x="55879" y="386714"/>
                  </a:lnTo>
                </a:path>
                <a:path w="1115695" h="662305">
                  <a:moveTo>
                    <a:pt x="178752" y="532764"/>
                  </a:moveTo>
                  <a:lnTo>
                    <a:pt x="171767" y="534669"/>
                  </a:lnTo>
                  <a:lnTo>
                    <a:pt x="164782" y="536257"/>
                  </a:lnTo>
                  <a:lnTo>
                    <a:pt x="157479" y="537527"/>
                  </a:lnTo>
                  <a:lnTo>
                    <a:pt x="150177" y="538479"/>
                  </a:lnTo>
                </a:path>
                <a:path w="1115695" h="662305">
                  <a:moveTo>
                    <a:pt x="425132" y="596900"/>
                  </a:moveTo>
                  <a:lnTo>
                    <a:pt x="420370" y="590550"/>
                  </a:lnTo>
                  <a:lnTo>
                    <a:pt x="415925" y="583882"/>
                  </a:lnTo>
                  <a:lnTo>
                    <a:pt x="411797" y="577214"/>
                  </a:lnTo>
                  <a:lnTo>
                    <a:pt x="407987" y="570229"/>
                  </a:lnTo>
                </a:path>
                <a:path w="1115695" h="662305">
                  <a:moveTo>
                    <a:pt x="743902" y="530542"/>
                  </a:moveTo>
                  <a:lnTo>
                    <a:pt x="742950" y="537844"/>
                  </a:lnTo>
                  <a:lnTo>
                    <a:pt x="741362" y="545147"/>
                  </a:lnTo>
                  <a:lnTo>
                    <a:pt x="739457" y="552450"/>
                  </a:lnTo>
                  <a:lnTo>
                    <a:pt x="737235" y="559752"/>
                  </a:lnTo>
                </a:path>
                <a:path w="1115695" h="662305">
                  <a:moveTo>
                    <a:pt x="880745" y="349567"/>
                  </a:moveTo>
                  <a:lnTo>
                    <a:pt x="915987" y="368617"/>
                  </a:lnTo>
                  <a:lnTo>
                    <a:pt x="942340" y="394652"/>
                  </a:lnTo>
                  <a:lnTo>
                    <a:pt x="959167" y="425132"/>
                  </a:lnTo>
                  <a:lnTo>
                    <a:pt x="964882" y="459104"/>
                  </a:lnTo>
                </a:path>
                <a:path w="1115695" h="662305">
                  <a:moveTo>
                    <a:pt x="1078865" y="233044"/>
                  </a:moveTo>
                  <a:lnTo>
                    <a:pt x="1071562" y="244475"/>
                  </a:lnTo>
                  <a:lnTo>
                    <a:pt x="1062990" y="255269"/>
                  </a:lnTo>
                  <a:lnTo>
                    <a:pt x="1052829" y="265112"/>
                  </a:lnTo>
                  <a:lnTo>
                    <a:pt x="1041400" y="274002"/>
                  </a:lnTo>
                </a:path>
                <a:path w="1115695" h="662305">
                  <a:moveTo>
                    <a:pt x="989012" y="80962"/>
                  </a:moveTo>
                  <a:lnTo>
                    <a:pt x="990600" y="87312"/>
                  </a:lnTo>
                  <a:lnTo>
                    <a:pt x="991235" y="93662"/>
                  </a:lnTo>
                  <a:lnTo>
                    <a:pt x="991235" y="100329"/>
                  </a:lnTo>
                </a:path>
                <a:path w="1115695" h="662305">
                  <a:moveTo>
                    <a:pt x="750570" y="58419"/>
                  </a:moveTo>
                  <a:lnTo>
                    <a:pt x="754379" y="51752"/>
                  </a:lnTo>
                  <a:lnTo>
                    <a:pt x="758825" y="45402"/>
                  </a:lnTo>
                  <a:lnTo>
                    <a:pt x="763904" y="39369"/>
                  </a:lnTo>
                  <a:lnTo>
                    <a:pt x="769620" y="33654"/>
                  </a:lnTo>
                </a:path>
                <a:path w="1115695" h="662305">
                  <a:moveTo>
                    <a:pt x="571500" y="70167"/>
                  </a:moveTo>
                  <a:lnTo>
                    <a:pt x="573404" y="62547"/>
                  </a:lnTo>
                  <a:lnTo>
                    <a:pt x="576579" y="55562"/>
                  </a:lnTo>
                  <a:lnTo>
                    <a:pt x="580707" y="48894"/>
                  </a:lnTo>
                </a:path>
                <a:path w="1115695" h="662305">
                  <a:moveTo>
                    <a:pt x="361315" y="77152"/>
                  </a:moveTo>
                  <a:lnTo>
                    <a:pt x="370204" y="81914"/>
                  </a:lnTo>
                  <a:lnTo>
                    <a:pt x="378777" y="86677"/>
                  </a:lnTo>
                  <a:lnTo>
                    <a:pt x="387032" y="92075"/>
                  </a:lnTo>
                  <a:lnTo>
                    <a:pt x="394970" y="98107"/>
                  </a:lnTo>
                </a:path>
                <a:path w="1115695" h="662305">
                  <a:moveTo>
                    <a:pt x="106362" y="239712"/>
                  </a:moveTo>
                  <a:lnTo>
                    <a:pt x="103822" y="232727"/>
                  </a:lnTo>
                  <a:lnTo>
                    <a:pt x="101917" y="225425"/>
                  </a:lnTo>
                  <a:lnTo>
                    <a:pt x="100647" y="218122"/>
                  </a:lnTo>
                </a:path>
              </a:pathLst>
            </a:custGeom>
            <a:ln w="15875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237345" y="1380807"/>
              <a:ext cx="427037" cy="463867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11429365" y="73977"/>
            <a:ext cx="469900" cy="54756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90" dirty="0">
                <a:solidFill>
                  <a:srgbClr val="D8D8D8"/>
                </a:solidFill>
                <a:latin typeface="Calibri"/>
                <a:cs typeface="Calibri"/>
              </a:rPr>
              <a:t>ΑΣΦΑΛΕΣ</a:t>
            </a:r>
            <a:r>
              <a:rPr sz="3500" spc="7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500" spc="155" dirty="0">
                <a:solidFill>
                  <a:srgbClr val="D8D8D8"/>
                </a:solidFill>
                <a:latin typeface="Calibri"/>
                <a:cs typeface="Calibri"/>
              </a:rPr>
              <a:t>ΑΡΧΙΤΕΚΤΟΝΙΚΈΣ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855344" y="460057"/>
            <a:ext cx="32251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0" dirty="0"/>
              <a:t>Ασφαλές</a:t>
            </a:r>
            <a:r>
              <a:rPr spc="105" dirty="0"/>
              <a:t> </a:t>
            </a:r>
            <a:r>
              <a:rPr spc="155" dirty="0"/>
              <a:t>αρχιτεκτονικές: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855344" y="855027"/>
            <a:ext cx="53174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latin typeface="Calibri"/>
                <a:cs typeface="Calibri"/>
              </a:rPr>
              <a:t>Στο</a:t>
            </a:r>
            <a:r>
              <a:rPr sz="2100" spc="185" dirty="0">
                <a:latin typeface="Calibri"/>
                <a:cs typeface="Calibri"/>
              </a:rPr>
              <a:t> </a:t>
            </a:r>
            <a:r>
              <a:rPr sz="2100" spc="170" dirty="0">
                <a:latin typeface="Calibri"/>
                <a:cs typeface="Calibri"/>
              </a:rPr>
              <a:t>επίπεδο</a:t>
            </a:r>
            <a:r>
              <a:rPr sz="2100" spc="270" dirty="0">
                <a:latin typeface="Calibri"/>
                <a:cs typeface="Calibri"/>
              </a:rPr>
              <a:t> </a:t>
            </a:r>
            <a:r>
              <a:rPr sz="2100" spc="145" dirty="0">
                <a:latin typeface="Calibri"/>
                <a:cs typeface="Calibri"/>
              </a:rPr>
              <a:t>της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75" dirty="0">
                <a:latin typeface="Calibri"/>
                <a:cs typeface="Calibri"/>
              </a:rPr>
              <a:t>περιμέτρου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50" dirty="0">
                <a:latin typeface="Calibri"/>
                <a:cs typeface="Calibri"/>
              </a:rPr>
              <a:t>του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60" dirty="0">
                <a:latin typeface="Calibri"/>
                <a:cs typeface="Calibri"/>
              </a:rPr>
              <a:t>δικτύου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78180" y="1485850"/>
            <a:ext cx="6168390" cy="75692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50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b="1" spc="20" dirty="0">
                <a:latin typeface="Calibri"/>
                <a:cs typeface="Calibri"/>
              </a:rPr>
              <a:t>Δρομολογητής:</a:t>
            </a:r>
            <a:endParaRPr sz="1350">
              <a:latin typeface="Calibri"/>
              <a:cs typeface="Calibri"/>
            </a:endParaRPr>
          </a:p>
          <a:p>
            <a:pPr marL="396875" marR="5080" lvl="1" indent="-182880">
              <a:lnSpc>
                <a:spcPts val="1420"/>
              </a:lnSpc>
              <a:spcBef>
                <a:spcPts val="94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14" dirty="0">
                <a:latin typeface="Calibri"/>
                <a:cs typeface="Calibri"/>
              </a:rPr>
              <a:t>Συσκευή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ικανή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φιλτράρει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τη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κίνηση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δικτύου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και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καθορίζει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την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επόμενη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διαδρομή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ενός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πακέτου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δεδομένων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909684" y="570229"/>
            <a:ext cx="4762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9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50" b="1" spc="9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50" b="1" spc="1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50" b="1" spc="12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050" b="1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603105" y="1680209"/>
            <a:ext cx="3448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15" dirty="0">
                <a:solidFill>
                  <a:srgbClr val="FFFFFF"/>
                </a:solidFill>
                <a:latin typeface="Calibri"/>
                <a:cs typeface="Calibri"/>
              </a:rPr>
              <a:t>Ίντερνετ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310494" y="570229"/>
            <a:ext cx="26733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050" b="1" spc="15" dirty="0">
                <a:solidFill>
                  <a:srgbClr val="FFFFFF"/>
                </a:solidFill>
                <a:latin typeface="Calibri"/>
                <a:cs typeface="Calibri"/>
              </a:rPr>
              <a:t>MI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005184" y="2485390"/>
            <a:ext cx="52133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25" dirty="0">
                <a:solidFill>
                  <a:srgbClr val="FFFFFF"/>
                </a:solidFill>
                <a:latin typeface="Calibri"/>
                <a:cs typeface="Calibri"/>
              </a:rPr>
              <a:t>Υποσταθμός-X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78180" y="2347595"/>
            <a:ext cx="6599555" cy="1917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6875" marR="5080" indent="-182880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20" dirty="0">
                <a:latin typeface="Calibri"/>
                <a:cs typeface="Calibri"/>
              </a:rPr>
              <a:t>Αυτή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η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δυνατότητα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φιλτραρίσματος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επιτρέπει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στο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σύστημα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καθορίζει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πολιτικές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σύνδεσης </a:t>
            </a:r>
            <a:r>
              <a:rPr sz="1200" spc="100" dirty="0">
                <a:latin typeface="Calibri"/>
                <a:cs typeface="Calibri"/>
              </a:rPr>
              <a:t>και </a:t>
            </a:r>
            <a:r>
              <a:rPr sz="1200" spc="114" dirty="0">
                <a:latin typeface="Calibri"/>
                <a:cs typeface="Calibri"/>
              </a:rPr>
              <a:t>πρόσβασης, </a:t>
            </a:r>
            <a:r>
              <a:rPr sz="1200" spc="110" dirty="0">
                <a:latin typeface="Calibri"/>
                <a:cs typeface="Calibri"/>
              </a:rPr>
              <a:t>απορρίπτοντας εισερχόμενα/εξερχόμενα </a:t>
            </a:r>
            <a:r>
              <a:rPr sz="1200" spc="114" dirty="0">
                <a:latin typeface="Calibri"/>
                <a:cs typeface="Calibri"/>
              </a:rPr>
              <a:t>πακέτα </a:t>
            </a:r>
            <a:r>
              <a:rPr sz="1200" spc="120" dirty="0">
                <a:latin typeface="Calibri"/>
                <a:cs typeface="Calibri"/>
              </a:rPr>
              <a:t> δεδομένων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σε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ένα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δίκτυο.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Calibri"/>
              <a:cs typeface="Calibri"/>
            </a:endParaRPr>
          </a:p>
          <a:p>
            <a:pPr marL="175260" indent="-162560">
              <a:lnSpc>
                <a:spcPct val="100000"/>
              </a:lnSpc>
              <a:buClr>
                <a:srgbClr val="FFBA00"/>
              </a:buClr>
              <a:buSzPct val="148148"/>
              <a:buFont typeface="Arial"/>
              <a:buChar char="•"/>
              <a:tabLst>
                <a:tab pos="175260" algn="l"/>
              </a:tabLst>
            </a:pPr>
            <a:r>
              <a:rPr sz="1350" b="1" spc="20" dirty="0">
                <a:latin typeface="Calibri"/>
                <a:cs typeface="Calibri"/>
              </a:rPr>
              <a:t>Τείχος</a:t>
            </a:r>
            <a:r>
              <a:rPr sz="1350" b="1" spc="-35" dirty="0">
                <a:latin typeface="Calibri"/>
                <a:cs typeface="Calibri"/>
              </a:rPr>
              <a:t> </a:t>
            </a:r>
            <a:r>
              <a:rPr sz="1350" b="1" spc="15" dirty="0">
                <a:latin typeface="Calibri"/>
                <a:cs typeface="Calibri"/>
              </a:rPr>
              <a:t>(ηλεκτρονικής)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spc="20" dirty="0">
                <a:latin typeface="Calibri"/>
                <a:cs typeface="Calibri"/>
              </a:rPr>
              <a:t>προστασίας:</a:t>
            </a:r>
            <a:endParaRPr sz="1350">
              <a:latin typeface="Calibri"/>
              <a:cs typeface="Calibri"/>
            </a:endParaRPr>
          </a:p>
          <a:p>
            <a:pPr marL="396875" marR="648335" lvl="1" indent="-182880">
              <a:lnSpc>
                <a:spcPts val="1420"/>
              </a:lnSpc>
              <a:spcBef>
                <a:spcPts val="112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85" dirty="0">
                <a:latin typeface="Calibri"/>
                <a:cs typeface="Calibri"/>
              </a:rPr>
              <a:t>Ένα εξάρτημα </a:t>
            </a:r>
            <a:r>
              <a:rPr sz="1200" spc="114" dirty="0">
                <a:latin typeface="Calibri"/>
                <a:cs typeface="Calibri"/>
              </a:rPr>
              <a:t>HW/SW </a:t>
            </a:r>
            <a:r>
              <a:rPr sz="1200" spc="80" dirty="0">
                <a:latin typeface="Calibri"/>
                <a:cs typeface="Calibri"/>
              </a:rPr>
              <a:t>ικανό </a:t>
            </a:r>
            <a:r>
              <a:rPr sz="1200" spc="90" dirty="0">
                <a:latin typeface="Calibri"/>
                <a:cs typeface="Calibri"/>
              </a:rPr>
              <a:t>να </a:t>
            </a:r>
            <a:r>
              <a:rPr sz="1200" spc="80" dirty="0">
                <a:latin typeface="Calibri"/>
                <a:cs typeface="Calibri"/>
              </a:rPr>
              <a:t>φιλτράρει εισερχόμενα/εξερχόμενα </a:t>
            </a:r>
            <a:r>
              <a:rPr sz="1200" spc="85" dirty="0">
                <a:latin typeface="Calibri"/>
                <a:cs typeface="Calibri"/>
              </a:rPr>
              <a:t>πακέτα </a:t>
            </a:r>
            <a:r>
              <a:rPr sz="1200" spc="90" dirty="0">
                <a:latin typeface="Calibri"/>
                <a:cs typeface="Calibri"/>
              </a:rPr>
              <a:t> δεδομένων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μέσω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ενός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συνόλου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κανόνων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τείχους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(ηλεκτρονικής)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προστασίας.</a:t>
            </a:r>
            <a:endParaRPr sz="1200">
              <a:latin typeface="Calibri"/>
              <a:cs typeface="Calibri"/>
            </a:endParaRPr>
          </a:p>
          <a:p>
            <a:pPr marL="396875" marR="404495" lvl="1" indent="-182880">
              <a:lnSpc>
                <a:spcPts val="1420"/>
              </a:lnSpc>
              <a:spcBef>
                <a:spcPts val="104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05" dirty="0">
                <a:latin typeface="Calibri"/>
                <a:cs typeface="Calibri"/>
              </a:rPr>
              <a:t>Αυτοί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οι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κανόνες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καθορίζουν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ποια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κίνηση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δικτύου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μπορεί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(και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δεν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μπορεί)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έχει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πρόσβαση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στο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σύστημα,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όπως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οι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υποσταθμοί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το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SCADA.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500869" y="3741102"/>
            <a:ext cx="5492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Ελ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γκ</a:t>
            </a:r>
            <a:r>
              <a:rPr sz="1050" b="1" spc="2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050" b="1" spc="4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530397" y="3926522"/>
            <a:ext cx="58483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(έλεγχος)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949939" y="3745813"/>
            <a:ext cx="26733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050" b="1" spc="15" dirty="0">
                <a:solidFill>
                  <a:srgbClr val="FFFFFF"/>
                </a:solidFill>
                <a:latin typeface="Calibri"/>
                <a:cs typeface="Calibri"/>
              </a:rPr>
              <a:t>MI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8049894" y="4558347"/>
            <a:ext cx="1485265" cy="616585"/>
          </a:xfrm>
          <a:custGeom>
            <a:avLst/>
            <a:gdLst/>
            <a:ahLst/>
            <a:cxnLst/>
            <a:rect l="l" t="t" r="r" b="b"/>
            <a:pathLst>
              <a:path w="1485265" h="616585">
                <a:moveTo>
                  <a:pt x="0" y="0"/>
                </a:moveTo>
                <a:lnTo>
                  <a:pt x="1485264" y="0"/>
                </a:lnTo>
                <a:lnTo>
                  <a:pt x="1485264" y="616584"/>
                </a:lnTo>
                <a:lnTo>
                  <a:pt x="0" y="616584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7947178" y="5181730"/>
            <a:ext cx="147256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305">
              <a:lnSpc>
                <a:spcPct val="100000"/>
              </a:lnSpc>
              <a:spcBef>
                <a:spcPts val="100"/>
              </a:spcBef>
            </a:pPr>
            <a:r>
              <a:rPr sz="1050" b="1" spc="6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050" b="1" spc="60" dirty="0" err="1">
                <a:solidFill>
                  <a:srgbClr val="FFFFFF"/>
                </a:solidFill>
                <a:latin typeface="Calibri"/>
                <a:cs typeface="Calibri"/>
              </a:rPr>
              <a:t>ισθητήρες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0436225" y="4529772"/>
            <a:ext cx="1200785" cy="645160"/>
          </a:xfrm>
          <a:custGeom>
            <a:avLst/>
            <a:gdLst/>
            <a:ahLst/>
            <a:cxnLst/>
            <a:rect l="l" t="t" r="r" b="b"/>
            <a:pathLst>
              <a:path w="1200784" h="645160">
                <a:moveTo>
                  <a:pt x="0" y="0"/>
                </a:moveTo>
                <a:lnTo>
                  <a:pt x="1200784" y="0"/>
                </a:lnTo>
                <a:lnTo>
                  <a:pt x="1200784" y="645159"/>
                </a:lnTo>
                <a:lnTo>
                  <a:pt x="0" y="645159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10411141" y="5136701"/>
            <a:ext cx="118808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100"/>
              </a:spcBef>
            </a:pP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Ενεργοποιητές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176952" y="5911215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1221422" y="4299584"/>
            <a:ext cx="5596890" cy="1401445"/>
            <a:chOff x="1221422" y="4299584"/>
            <a:chExt cx="5596890" cy="1401445"/>
          </a:xfrm>
        </p:grpSpPr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316480" y="4399914"/>
              <a:ext cx="1780540" cy="98806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51267" y="4430077"/>
              <a:ext cx="1073784" cy="699135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2262187" y="4625022"/>
              <a:ext cx="322580" cy="268605"/>
            </a:xfrm>
            <a:custGeom>
              <a:avLst/>
              <a:gdLst/>
              <a:ahLst/>
              <a:cxnLst/>
              <a:rect l="l" t="t" r="r" b="b"/>
              <a:pathLst>
                <a:path w="322580" h="268604">
                  <a:moveTo>
                    <a:pt x="188277" y="0"/>
                  </a:moveTo>
                  <a:lnTo>
                    <a:pt x="188277" y="67309"/>
                  </a:lnTo>
                  <a:lnTo>
                    <a:pt x="0" y="67309"/>
                  </a:lnTo>
                  <a:lnTo>
                    <a:pt x="0" y="201612"/>
                  </a:lnTo>
                  <a:lnTo>
                    <a:pt x="188277" y="201612"/>
                  </a:lnTo>
                  <a:lnTo>
                    <a:pt x="188277" y="268604"/>
                  </a:lnTo>
                  <a:lnTo>
                    <a:pt x="322580" y="134302"/>
                  </a:lnTo>
                  <a:lnTo>
                    <a:pt x="18827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262187" y="4625022"/>
              <a:ext cx="322580" cy="268605"/>
            </a:xfrm>
            <a:custGeom>
              <a:avLst/>
              <a:gdLst/>
              <a:ahLst/>
              <a:cxnLst/>
              <a:rect l="l" t="t" r="r" b="b"/>
              <a:pathLst>
                <a:path w="322580" h="268604">
                  <a:moveTo>
                    <a:pt x="0" y="67309"/>
                  </a:moveTo>
                  <a:lnTo>
                    <a:pt x="188277" y="67309"/>
                  </a:lnTo>
                  <a:lnTo>
                    <a:pt x="188277" y="0"/>
                  </a:lnTo>
                  <a:lnTo>
                    <a:pt x="322580" y="134302"/>
                  </a:lnTo>
                  <a:lnTo>
                    <a:pt x="188277" y="268604"/>
                  </a:lnTo>
                  <a:lnTo>
                    <a:pt x="188277" y="201612"/>
                  </a:lnTo>
                  <a:lnTo>
                    <a:pt x="0" y="201612"/>
                  </a:lnTo>
                  <a:lnTo>
                    <a:pt x="0" y="67309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922077" y="4615179"/>
              <a:ext cx="322580" cy="268605"/>
            </a:xfrm>
            <a:custGeom>
              <a:avLst/>
              <a:gdLst/>
              <a:ahLst/>
              <a:cxnLst/>
              <a:rect l="l" t="t" r="r" b="b"/>
              <a:pathLst>
                <a:path w="322579" h="268604">
                  <a:moveTo>
                    <a:pt x="188277" y="0"/>
                  </a:moveTo>
                  <a:lnTo>
                    <a:pt x="188277" y="67310"/>
                  </a:lnTo>
                  <a:lnTo>
                    <a:pt x="0" y="67310"/>
                  </a:lnTo>
                  <a:lnTo>
                    <a:pt x="0" y="201612"/>
                  </a:lnTo>
                  <a:lnTo>
                    <a:pt x="188277" y="201612"/>
                  </a:lnTo>
                  <a:lnTo>
                    <a:pt x="188277" y="268605"/>
                  </a:lnTo>
                  <a:lnTo>
                    <a:pt x="322580" y="134302"/>
                  </a:lnTo>
                  <a:lnTo>
                    <a:pt x="18827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922077" y="4615179"/>
              <a:ext cx="322580" cy="268605"/>
            </a:xfrm>
            <a:custGeom>
              <a:avLst/>
              <a:gdLst/>
              <a:ahLst/>
              <a:cxnLst/>
              <a:rect l="l" t="t" r="r" b="b"/>
              <a:pathLst>
                <a:path w="322579" h="268604">
                  <a:moveTo>
                    <a:pt x="0" y="67310"/>
                  </a:moveTo>
                  <a:lnTo>
                    <a:pt x="188277" y="67310"/>
                  </a:lnTo>
                  <a:lnTo>
                    <a:pt x="188277" y="0"/>
                  </a:lnTo>
                  <a:lnTo>
                    <a:pt x="322580" y="134302"/>
                  </a:lnTo>
                  <a:lnTo>
                    <a:pt x="188277" y="268605"/>
                  </a:lnTo>
                  <a:lnTo>
                    <a:pt x="188277" y="201612"/>
                  </a:lnTo>
                  <a:lnTo>
                    <a:pt x="0" y="201612"/>
                  </a:lnTo>
                  <a:lnTo>
                    <a:pt x="0" y="6731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5297" y="4299584"/>
              <a:ext cx="888682" cy="874077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3136264" y="4981257"/>
              <a:ext cx="160655" cy="622935"/>
            </a:xfrm>
            <a:custGeom>
              <a:avLst/>
              <a:gdLst/>
              <a:ahLst/>
              <a:cxnLst/>
              <a:rect l="l" t="t" r="r" b="b"/>
              <a:pathLst>
                <a:path w="160654" h="622935">
                  <a:moveTo>
                    <a:pt x="160655" y="0"/>
                  </a:moveTo>
                  <a:lnTo>
                    <a:pt x="0" y="0"/>
                  </a:lnTo>
                  <a:lnTo>
                    <a:pt x="0" y="622617"/>
                  </a:lnTo>
                  <a:lnTo>
                    <a:pt x="160655" y="622617"/>
                  </a:lnTo>
                  <a:lnTo>
                    <a:pt x="16065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136264" y="4981257"/>
              <a:ext cx="160655" cy="622935"/>
            </a:xfrm>
            <a:custGeom>
              <a:avLst/>
              <a:gdLst/>
              <a:ahLst/>
              <a:cxnLst/>
              <a:rect l="l" t="t" r="r" b="b"/>
              <a:pathLst>
                <a:path w="160654" h="622935">
                  <a:moveTo>
                    <a:pt x="0" y="0"/>
                  </a:moveTo>
                  <a:lnTo>
                    <a:pt x="160655" y="0"/>
                  </a:lnTo>
                  <a:lnTo>
                    <a:pt x="160655" y="622617"/>
                  </a:lnTo>
                  <a:lnTo>
                    <a:pt x="0" y="62261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805430" y="5416549"/>
              <a:ext cx="284480" cy="268605"/>
            </a:xfrm>
            <a:custGeom>
              <a:avLst/>
              <a:gdLst/>
              <a:ahLst/>
              <a:cxnLst/>
              <a:rect l="l" t="t" r="r" b="b"/>
              <a:pathLst>
                <a:path w="284480" h="268604">
                  <a:moveTo>
                    <a:pt x="150177" y="0"/>
                  </a:moveTo>
                  <a:lnTo>
                    <a:pt x="150177" y="67309"/>
                  </a:lnTo>
                  <a:lnTo>
                    <a:pt x="0" y="67309"/>
                  </a:lnTo>
                  <a:lnTo>
                    <a:pt x="0" y="201612"/>
                  </a:lnTo>
                  <a:lnTo>
                    <a:pt x="150177" y="201612"/>
                  </a:lnTo>
                  <a:lnTo>
                    <a:pt x="150177" y="268605"/>
                  </a:lnTo>
                  <a:lnTo>
                    <a:pt x="284480" y="134302"/>
                  </a:lnTo>
                  <a:lnTo>
                    <a:pt x="15017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805430" y="5416549"/>
              <a:ext cx="284480" cy="268605"/>
            </a:xfrm>
            <a:custGeom>
              <a:avLst/>
              <a:gdLst/>
              <a:ahLst/>
              <a:cxnLst/>
              <a:rect l="l" t="t" r="r" b="b"/>
              <a:pathLst>
                <a:path w="284480" h="268604">
                  <a:moveTo>
                    <a:pt x="0" y="67309"/>
                  </a:moveTo>
                  <a:lnTo>
                    <a:pt x="150177" y="67309"/>
                  </a:lnTo>
                  <a:lnTo>
                    <a:pt x="150177" y="0"/>
                  </a:lnTo>
                  <a:lnTo>
                    <a:pt x="284480" y="134302"/>
                  </a:lnTo>
                  <a:lnTo>
                    <a:pt x="150177" y="268605"/>
                  </a:lnTo>
                  <a:lnTo>
                    <a:pt x="150177" y="201612"/>
                  </a:lnTo>
                  <a:lnTo>
                    <a:pt x="0" y="201612"/>
                  </a:lnTo>
                  <a:lnTo>
                    <a:pt x="0" y="67309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21422" y="5380354"/>
              <a:ext cx="1568132" cy="320675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3338195" y="5416549"/>
              <a:ext cx="284480" cy="268605"/>
            </a:xfrm>
            <a:custGeom>
              <a:avLst/>
              <a:gdLst/>
              <a:ahLst/>
              <a:cxnLst/>
              <a:rect l="l" t="t" r="r" b="b"/>
              <a:pathLst>
                <a:path w="284479" h="268604">
                  <a:moveTo>
                    <a:pt x="150177" y="0"/>
                  </a:moveTo>
                  <a:lnTo>
                    <a:pt x="150177" y="67309"/>
                  </a:lnTo>
                  <a:lnTo>
                    <a:pt x="0" y="67309"/>
                  </a:lnTo>
                  <a:lnTo>
                    <a:pt x="0" y="201612"/>
                  </a:lnTo>
                  <a:lnTo>
                    <a:pt x="150177" y="201612"/>
                  </a:lnTo>
                  <a:lnTo>
                    <a:pt x="150177" y="268605"/>
                  </a:lnTo>
                  <a:lnTo>
                    <a:pt x="284479" y="134302"/>
                  </a:lnTo>
                  <a:lnTo>
                    <a:pt x="15017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338195" y="5416549"/>
              <a:ext cx="284480" cy="268605"/>
            </a:xfrm>
            <a:custGeom>
              <a:avLst/>
              <a:gdLst/>
              <a:ahLst/>
              <a:cxnLst/>
              <a:rect l="l" t="t" r="r" b="b"/>
              <a:pathLst>
                <a:path w="284479" h="268604">
                  <a:moveTo>
                    <a:pt x="0" y="67309"/>
                  </a:moveTo>
                  <a:lnTo>
                    <a:pt x="150177" y="67309"/>
                  </a:lnTo>
                  <a:lnTo>
                    <a:pt x="150177" y="0"/>
                  </a:lnTo>
                  <a:lnTo>
                    <a:pt x="284479" y="134302"/>
                  </a:lnTo>
                  <a:lnTo>
                    <a:pt x="150177" y="268605"/>
                  </a:lnTo>
                  <a:lnTo>
                    <a:pt x="150177" y="201612"/>
                  </a:lnTo>
                  <a:lnTo>
                    <a:pt x="0" y="201612"/>
                  </a:lnTo>
                  <a:lnTo>
                    <a:pt x="0" y="67309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455919" y="4747894"/>
              <a:ext cx="1362392" cy="63404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507672" y="4797742"/>
              <a:ext cx="1224914" cy="497204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5507672" y="4797742"/>
              <a:ext cx="1224915" cy="497205"/>
            </a:xfrm>
            <a:custGeom>
              <a:avLst/>
              <a:gdLst/>
              <a:ahLst/>
              <a:cxnLst/>
              <a:rect l="l" t="t" r="r" b="b"/>
              <a:pathLst>
                <a:path w="1224915" h="497204">
                  <a:moveTo>
                    <a:pt x="0" y="248602"/>
                  </a:moveTo>
                  <a:lnTo>
                    <a:pt x="13969" y="195262"/>
                  </a:lnTo>
                  <a:lnTo>
                    <a:pt x="54610" y="146050"/>
                  </a:lnTo>
                  <a:lnTo>
                    <a:pt x="118110" y="101917"/>
                  </a:lnTo>
                  <a:lnTo>
                    <a:pt x="157797" y="81915"/>
                  </a:lnTo>
                  <a:lnTo>
                    <a:pt x="202247" y="64135"/>
                  </a:lnTo>
                  <a:lnTo>
                    <a:pt x="250825" y="47942"/>
                  </a:lnTo>
                  <a:lnTo>
                    <a:pt x="303212" y="33972"/>
                  </a:lnTo>
                  <a:lnTo>
                    <a:pt x="359410" y="22225"/>
                  </a:lnTo>
                  <a:lnTo>
                    <a:pt x="418782" y="12700"/>
                  </a:lnTo>
                  <a:lnTo>
                    <a:pt x="481012" y="5715"/>
                  </a:lnTo>
                  <a:lnTo>
                    <a:pt x="545782" y="1587"/>
                  </a:lnTo>
                  <a:lnTo>
                    <a:pt x="612457" y="0"/>
                  </a:lnTo>
                  <a:lnTo>
                    <a:pt x="679132" y="1587"/>
                  </a:lnTo>
                  <a:lnTo>
                    <a:pt x="743902" y="5715"/>
                  </a:lnTo>
                  <a:lnTo>
                    <a:pt x="806132" y="12700"/>
                  </a:lnTo>
                  <a:lnTo>
                    <a:pt x="865504" y="22225"/>
                  </a:lnTo>
                  <a:lnTo>
                    <a:pt x="921702" y="33972"/>
                  </a:lnTo>
                  <a:lnTo>
                    <a:pt x="974407" y="47942"/>
                  </a:lnTo>
                  <a:lnTo>
                    <a:pt x="1022985" y="64135"/>
                  </a:lnTo>
                  <a:lnTo>
                    <a:pt x="1067117" y="81915"/>
                  </a:lnTo>
                  <a:lnTo>
                    <a:pt x="1106805" y="101917"/>
                  </a:lnTo>
                  <a:lnTo>
                    <a:pt x="1141412" y="123190"/>
                  </a:lnTo>
                  <a:lnTo>
                    <a:pt x="1193799" y="170180"/>
                  </a:lnTo>
                  <a:lnTo>
                    <a:pt x="1221422" y="221615"/>
                  </a:lnTo>
                  <a:lnTo>
                    <a:pt x="1224914" y="248602"/>
                  </a:lnTo>
                  <a:lnTo>
                    <a:pt x="1221422" y="275590"/>
                  </a:lnTo>
                  <a:lnTo>
                    <a:pt x="1193799" y="327342"/>
                  </a:lnTo>
                  <a:lnTo>
                    <a:pt x="1141412" y="374015"/>
                  </a:lnTo>
                  <a:lnTo>
                    <a:pt x="1106805" y="395287"/>
                  </a:lnTo>
                  <a:lnTo>
                    <a:pt x="1067117" y="415290"/>
                  </a:lnTo>
                  <a:lnTo>
                    <a:pt x="1022985" y="433070"/>
                  </a:lnTo>
                  <a:lnTo>
                    <a:pt x="974407" y="449262"/>
                  </a:lnTo>
                  <a:lnTo>
                    <a:pt x="921702" y="463232"/>
                  </a:lnTo>
                  <a:lnTo>
                    <a:pt x="865504" y="474980"/>
                  </a:lnTo>
                  <a:lnTo>
                    <a:pt x="806132" y="484505"/>
                  </a:lnTo>
                  <a:lnTo>
                    <a:pt x="743902" y="491490"/>
                  </a:lnTo>
                  <a:lnTo>
                    <a:pt x="679132" y="495617"/>
                  </a:lnTo>
                  <a:lnTo>
                    <a:pt x="612457" y="497205"/>
                  </a:lnTo>
                  <a:lnTo>
                    <a:pt x="545782" y="495617"/>
                  </a:lnTo>
                  <a:lnTo>
                    <a:pt x="481012" y="491490"/>
                  </a:lnTo>
                  <a:lnTo>
                    <a:pt x="418782" y="484505"/>
                  </a:lnTo>
                  <a:lnTo>
                    <a:pt x="359410" y="474980"/>
                  </a:lnTo>
                  <a:lnTo>
                    <a:pt x="303212" y="463232"/>
                  </a:lnTo>
                  <a:lnTo>
                    <a:pt x="250825" y="449262"/>
                  </a:lnTo>
                  <a:lnTo>
                    <a:pt x="202247" y="433070"/>
                  </a:lnTo>
                  <a:lnTo>
                    <a:pt x="157797" y="415290"/>
                  </a:lnTo>
                  <a:lnTo>
                    <a:pt x="118110" y="395287"/>
                  </a:lnTo>
                  <a:lnTo>
                    <a:pt x="83502" y="374015"/>
                  </a:lnTo>
                  <a:lnTo>
                    <a:pt x="31114" y="327342"/>
                  </a:lnTo>
                  <a:lnTo>
                    <a:pt x="3492" y="275590"/>
                  </a:lnTo>
                  <a:lnTo>
                    <a:pt x="0" y="248602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102225" y="4599939"/>
              <a:ext cx="322580" cy="268605"/>
            </a:xfrm>
            <a:custGeom>
              <a:avLst/>
              <a:gdLst/>
              <a:ahLst/>
              <a:cxnLst/>
              <a:rect l="l" t="t" r="r" b="b"/>
              <a:pathLst>
                <a:path w="322579" h="268604">
                  <a:moveTo>
                    <a:pt x="188277" y="0"/>
                  </a:moveTo>
                  <a:lnTo>
                    <a:pt x="188277" y="67310"/>
                  </a:lnTo>
                  <a:lnTo>
                    <a:pt x="0" y="67310"/>
                  </a:lnTo>
                  <a:lnTo>
                    <a:pt x="0" y="201612"/>
                  </a:lnTo>
                  <a:lnTo>
                    <a:pt x="188277" y="201612"/>
                  </a:lnTo>
                  <a:lnTo>
                    <a:pt x="188277" y="268605"/>
                  </a:lnTo>
                  <a:lnTo>
                    <a:pt x="322579" y="134302"/>
                  </a:lnTo>
                  <a:lnTo>
                    <a:pt x="18827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102225" y="4599939"/>
              <a:ext cx="322580" cy="268605"/>
            </a:xfrm>
            <a:custGeom>
              <a:avLst/>
              <a:gdLst/>
              <a:ahLst/>
              <a:cxnLst/>
              <a:rect l="l" t="t" r="r" b="b"/>
              <a:pathLst>
                <a:path w="322579" h="268604">
                  <a:moveTo>
                    <a:pt x="0" y="67310"/>
                  </a:moveTo>
                  <a:lnTo>
                    <a:pt x="188277" y="67310"/>
                  </a:lnTo>
                  <a:lnTo>
                    <a:pt x="188277" y="0"/>
                  </a:lnTo>
                  <a:lnTo>
                    <a:pt x="322579" y="134302"/>
                  </a:lnTo>
                  <a:lnTo>
                    <a:pt x="188277" y="268605"/>
                  </a:lnTo>
                  <a:lnTo>
                    <a:pt x="188277" y="201612"/>
                  </a:lnTo>
                  <a:lnTo>
                    <a:pt x="0" y="201612"/>
                  </a:lnTo>
                  <a:lnTo>
                    <a:pt x="0" y="6731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86069" y="4485639"/>
              <a:ext cx="506095" cy="557847"/>
            </a:xfrm>
            <a:prstGeom prst="rect">
              <a:avLst/>
            </a:prstGeom>
          </p:spPr>
        </p:pic>
      </p:grpSp>
      <p:pic>
        <p:nvPicPr>
          <p:cNvPr id="92" name="object 92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725102" y="5481637"/>
            <a:ext cx="963294" cy="495934"/>
          </a:xfrm>
          <a:prstGeom prst="rect">
            <a:avLst/>
          </a:prstGeom>
        </p:spPr>
      </p:pic>
      <p:sp>
        <p:nvSpPr>
          <p:cNvPr id="93" name="object 93"/>
          <p:cNvSpPr txBox="1"/>
          <p:nvPr/>
        </p:nvSpPr>
        <p:spPr>
          <a:xfrm>
            <a:off x="1407794" y="4558029"/>
            <a:ext cx="197485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-5" dirty="0">
                <a:solidFill>
                  <a:srgbClr val="FFFFFF"/>
                </a:solidFill>
                <a:latin typeface="Calibri"/>
                <a:cs typeface="Calibri"/>
              </a:rPr>
              <a:t>Master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521007" y="4841557"/>
            <a:ext cx="233679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3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450" b="1" spc="2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450" b="1" spc="3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450" b="1" spc="35" dirty="0">
                <a:solidFill>
                  <a:srgbClr val="FFFFFF"/>
                </a:solidFill>
                <a:latin typeface="Calibri"/>
                <a:cs typeface="Calibri"/>
              </a:rPr>
              <a:t>άβ</a:t>
            </a:r>
            <a:r>
              <a:rPr sz="450" b="1" spc="4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243330" y="5164137"/>
            <a:ext cx="8375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40" dirty="0">
                <a:latin typeface="Calibri"/>
                <a:cs typeface="Calibri"/>
              </a:rPr>
              <a:t>Δίκτυο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85" dirty="0">
                <a:latin typeface="Calibri"/>
                <a:cs typeface="Calibri"/>
              </a:rPr>
              <a:t>SCADA.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357370" y="5142865"/>
            <a:ext cx="42925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5" dirty="0">
                <a:latin typeface="Calibri"/>
                <a:cs typeface="Calibri"/>
              </a:rPr>
              <a:t>Ίντερνετ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792152" y="4879022"/>
            <a:ext cx="666750" cy="36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94"/>
              </a:lnSpc>
              <a:spcBef>
                <a:spcPts val="100"/>
              </a:spcBef>
            </a:pP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endParaRPr sz="750">
              <a:latin typeface="Calibri"/>
              <a:cs typeface="Calibri"/>
            </a:endParaRPr>
          </a:p>
          <a:p>
            <a:pPr marL="212725" marR="5080">
              <a:lnSpc>
                <a:spcPts val="890"/>
              </a:lnSpc>
              <a:spcBef>
                <a:spcPts val="35"/>
              </a:spcBef>
            </a:pP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υπ</a:t>
            </a:r>
            <a:r>
              <a:rPr sz="750" b="1" spc="3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αθμ  </a:t>
            </a:r>
            <a:r>
              <a:rPr sz="750" b="1" spc="20" dirty="0">
                <a:solidFill>
                  <a:srgbClr val="FFFFFF"/>
                </a:solidFill>
                <a:latin typeface="Calibri"/>
                <a:cs typeface="Calibri"/>
              </a:rPr>
              <a:t>ού.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656647" y="5450840"/>
            <a:ext cx="6153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95" dirty="0">
                <a:solidFill>
                  <a:srgbClr val="00AF4F"/>
                </a:solidFill>
                <a:latin typeface="Calibri"/>
                <a:cs typeface="Calibri"/>
              </a:rPr>
              <a:t>ΑΠ</a:t>
            </a:r>
            <a:r>
              <a:rPr sz="900" b="1" spc="110" dirty="0">
                <a:solidFill>
                  <a:srgbClr val="00AF4F"/>
                </a:solidFill>
                <a:latin typeface="Calibri"/>
                <a:cs typeface="Calibri"/>
              </a:rPr>
              <a:t>Ο</a:t>
            </a:r>
            <a:r>
              <a:rPr sz="900" b="1" spc="90" dirty="0">
                <a:solidFill>
                  <a:srgbClr val="00AF4F"/>
                </a:solidFill>
                <a:latin typeface="Calibri"/>
                <a:cs typeface="Calibri"/>
              </a:rPr>
              <a:t>Δ</a:t>
            </a:r>
            <a:r>
              <a:rPr sz="900" b="1" spc="105" dirty="0">
                <a:solidFill>
                  <a:srgbClr val="00AF4F"/>
                </a:solidFill>
                <a:latin typeface="Calibri"/>
                <a:cs typeface="Calibri"/>
              </a:rPr>
              <a:t>Ο</a:t>
            </a:r>
            <a:r>
              <a:rPr sz="900" b="1" spc="85" dirty="0">
                <a:solidFill>
                  <a:srgbClr val="00AF4F"/>
                </a:solidFill>
                <a:latin typeface="Calibri"/>
                <a:cs typeface="Calibri"/>
              </a:rPr>
              <a:t>Χ</a:t>
            </a:r>
            <a:r>
              <a:rPr sz="900" b="1" spc="110" dirty="0">
                <a:solidFill>
                  <a:srgbClr val="00AF4F"/>
                </a:solidFill>
                <a:latin typeface="Calibri"/>
                <a:cs typeface="Calibri"/>
              </a:rPr>
              <a:t>Η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22554" y="5836284"/>
            <a:ext cx="4235450" cy="4381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818765">
              <a:lnSpc>
                <a:spcPct val="100000"/>
              </a:lnSpc>
              <a:spcBef>
                <a:spcPts val="520"/>
              </a:spcBef>
            </a:pPr>
            <a:r>
              <a:rPr sz="900" b="1" spc="85" dirty="0">
                <a:solidFill>
                  <a:srgbClr val="931100"/>
                </a:solidFill>
                <a:latin typeface="Calibri"/>
                <a:cs typeface="Calibri"/>
              </a:rPr>
              <a:t>BLOCK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17865" y="2454910"/>
              <a:ext cx="2437765" cy="14630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5377" y="4404359"/>
              <a:ext cx="3145472" cy="11582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64587" y="4433570"/>
              <a:ext cx="3051809" cy="10645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05937" y="3663632"/>
              <a:ext cx="530225" cy="74358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443720" y="3694429"/>
              <a:ext cx="419734" cy="648335"/>
            </a:xfrm>
            <a:custGeom>
              <a:avLst/>
              <a:gdLst/>
              <a:ahLst/>
              <a:cxnLst/>
              <a:rect l="l" t="t" r="r" b="b"/>
              <a:pathLst>
                <a:path w="419734" h="648335">
                  <a:moveTo>
                    <a:pt x="314642" y="209867"/>
                  </a:moveTo>
                  <a:lnTo>
                    <a:pt x="104775" y="209867"/>
                  </a:lnTo>
                  <a:lnTo>
                    <a:pt x="104775" y="648335"/>
                  </a:lnTo>
                  <a:lnTo>
                    <a:pt x="314642" y="648335"/>
                  </a:lnTo>
                  <a:lnTo>
                    <a:pt x="314642" y="209867"/>
                  </a:lnTo>
                  <a:close/>
                </a:path>
                <a:path w="419734" h="648335">
                  <a:moveTo>
                    <a:pt x="209867" y="0"/>
                  </a:moveTo>
                  <a:lnTo>
                    <a:pt x="0" y="209867"/>
                  </a:lnTo>
                  <a:lnTo>
                    <a:pt x="419734" y="209867"/>
                  </a:lnTo>
                  <a:lnTo>
                    <a:pt x="20986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43720" y="3694429"/>
              <a:ext cx="419734" cy="648335"/>
            </a:xfrm>
            <a:custGeom>
              <a:avLst/>
              <a:gdLst/>
              <a:ahLst/>
              <a:cxnLst/>
              <a:rect l="l" t="t" r="r" b="b"/>
              <a:pathLst>
                <a:path w="419734" h="648335">
                  <a:moveTo>
                    <a:pt x="419734" y="209867"/>
                  </a:moveTo>
                  <a:lnTo>
                    <a:pt x="314642" y="209867"/>
                  </a:lnTo>
                  <a:lnTo>
                    <a:pt x="314642" y="648335"/>
                  </a:lnTo>
                  <a:lnTo>
                    <a:pt x="104775" y="648335"/>
                  </a:lnTo>
                  <a:lnTo>
                    <a:pt x="104775" y="209867"/>
                  </a:lnTo>
                  <a:lnTo>
                    <a:pt x="0" y="209867"/>
                  </a:lnTo>
                  <a:lnTo>
                    <a:pt x="209867" y="0"/>
                  </a:lnTo>
                  <a:lnTo>
                    <a:pt x="419734" y="209867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54385" y="1356360"/>
              <a:ext cx="457200" cy="3051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982007" y="1384300"/>
              <a:ext cx="365760" cy="2959735"/>
            </a:xfrm>
            <a:custGeom>
              <a:avLst/>
              <a:gdLst/>
              <a:ahLst/>
              <a:cxnLst/>
              <a:rect l="l" t="t" r="r" b="b"/>
              <a:pathLst>
                <a:path w="365759" h="2959735">
                  <a:moveTo>
                    <a:pt x="365442" y="2776855"/>
                  </a:moveTo>
                  <a:lnTo>
                    <a:pt x="0" y="2776855"/>
                  </a:lnTo>
                  <a:lnTo>
                    <a:pt x="182562" y="2959417"/>
                  </a:lnTo>
                  <a:lnTo>
                    <a:pt x="365442" y="2776855"/>
                  </a:lnTo>
                  <a:close/>
                </a:path>
                <a:path w="365759" h="2959735">
                  <a:moveTo>
                    <a:pt x="274002" y="182562"/>
                  </a:moveTo>
                  <a:lnTo>
                    <a:pt x="91439" y="182562"/>
                  </a:lnTo>
                  <a:lnTo>
                    <a:pt x="91439" y="2776855"/>
                  </a:lnTo>
                  <a:lnTo>
                    <a:pt x="274002" y="2776855"/>
                  </a:lnTo>
                  <a:lnTo>
                    <a:pt x="274002" y="182562"/>
                  </a:lnTo>
                  <a:close/>
                </a:path>
                <a:path w="365759" h="2959735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982007" y="1384300"/>
              <a:ext cx="365760" cy="2959735"/>
            </a:xfrm>
            <a:custGeom>
              <a:avLst/>
              <a:gdLst/>
              <a:ahLst/>
              <a:cxnLst/>
              <a:rect l="l" t="t" r="r" b="b"/>
              <a:pathLst>
                <a:path w="365759" h="2959735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2776855"/>
                  </a:lnTo>
                  <a:lnTo>
                    <a:pt x="365442" y="2776855"/>
                  </a:lnTo>
                  <a:lnTo>
                    <a:pt x="182562" y="2959417"/>
                  </a:lnTo>
                  <a:lnTo>
                    <a:pt x="0" y="2776855"/>
                  </a:lnTo>
                  <a:lnTo>
                    <a:pt x="91439" y="2776855"/>
                  </a:lnTo>
                  <a:lnTo>
                    <a:pt x="91439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09760" y="1356360"/>
              <a:ext cx="457200" cy="112458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536747" y="1384300"/>
              <a:ext cx="365760" cy="1033780"/>
            </a:xfrm>
            <a:custGeom>
              <a:avLst/>
              <a:gdLst/>
              <a:ahLst/>
              <a:cxnLst/>
              <a:rect l="l" t="t" r="r" b="b"/>
              <a:pathLst>
                <a:path w="365759" h="1033780">
                  <a:moveTo>
                    <a:pt x="365442" y="850582"/>
                  </a:moveTo>
                  <a:lnTo>
                    <a:pt x="0" y="850582"/>
                  </a:lnTo>
                  <a:lnTo>
                    <a:pt x="182562" y="1033462"/>
                  </a:lnTo>
                  <a:lnTo>
                    <a:pt x="365442" y="850582"/>
                  </a:lnTo>
                  <a:close/>
                </a:path>
                <a:path w="365759" h="1033780">
                  <a:moveTo>
                    <a:pt x="274002" y="182562"/>
                  </a:moveTo>
                  <a:lnTo>
                    <a:pt x="91440" y="182562"/>
                  </a:lnTo>
                  <a:lnTo>
                    <a:pt x="91440" y="850582"/>
                  </a:lnTo>
                  <a:lnTo>
                    <a:pt x="274002" y="850582"/>
                  </a:lnTo>
                  <a:lnTo>
                    <a:pt x="274002" y="182562"/>
                  </a:lnTo>
                  <a:close/>
                </a:path>
                <a:path w="365759" h="1033780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36747" y="1384300"/>
              <a:ext cx="365760" cy="1033780"/>
            </a:xfrm>
            <a:custGeom>
              <a:avLst/>
              <a:gdLst/>
              <a:ahLst/>
              <a:cxnLst/>
              <a:rect l="l" t="t" r="r" b="b"/>
              <a:pathLst>
                <a:path w="365759" h="1033780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850582"/>
                  </a:lnTo>
                  <a:lnTo>
                    <a:pt x="365442" y="850582"/>
                  </a:lnTo>
                  <a:lnTo>
                    <a:pt x="182562" y="1033462"/>
                  </a:lnTo>
                  <a:lnTo>
                    <a:pt x="0" y="850582"/>
                  </a:lnTo>
                  <a:lnTo>
                    <a:pt x="91440" y="850582"/>
                  </a:lnTo>
                  <a:lnTo>
                    <a:pt x="91440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66392" y="2231389"/>
              <a:ext cx="1051242" cy="6572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58455" y="2971800"/>
              <a:ext cx="1051242" cy="65722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536112" y="536257"/>
              <a:ext cx="1913255" cy="947419"/>
            </a:xfrm>
            <a:custGeom>
              <a:avLst/>
              <a:gdLst/>
              <a:ahLst/>
              <a:cxnLst/>
              <a:rect l="l" t="t" r="r" b="b"/>
              <a:pathLst>
                <a:path w="1913254" h="947419">
                  <a:moveTo>
                    <a:pt x="1225556" y="857884"/>
                  </a:moveTo>
                  <a:lnTo>
                    <a:pt x="729932" y="857884"/>
                  </a:lnTo>
                  <a:lnTo>
                    <a:pt x="762317" y="884872"/>
                  </a:lnTo>
                  <a:lnTo>
                    <a:pt x="800417" y="907732"/>
                  </a:lnTo>
                  <a:lnTo>
                    <a:pt x="843915" y="925829"/>
                  </a:lnTo>
                  <a:lnTo>
                    <a:pt x="891857" y="938847"/>
                  </a:lnTo>
                  <a:lnTo>
                    <a:pt x="944562" y="946150"/>
                  </a:lnTo>
                  <a:lnTo>
                    <a:pt x="996950" y="947102"/>
                  </a:lnTo>
                  <a:lnTo>
                    <a:pt x="1048067" y="942022"/>
                  </a:lnTo>
                  <a:lnTo>
                    <a:pt x="1096645" y="931227"/>
                  </a:lnTo>
                  <a:lnTo>
                    <a:pt x="1141412" y="914717"/>
                  </a:lnTo>
                  <a:lnTo>
                    <a:pt x="1181734" y="893762"/>
                  </a:lnTo>
                  <a:lnTo>
                    <a:pt x="1216342" y="867727"/>
                  </a:lnTo>
                  <a:lnTo>
                    <a:pt x="1225556" y="857884"/>
                  </a:lnTo>
                  <a:close/>
                </a:path>
                <a:path w="1913254" h="947419">
                  <a:moveTo>
                    <a:pt x="478790" y="83184"/>
                  </a:moveTo>
                  <a:lnTo>
                    <a:pt x="428942" y="84772"/>
                  </a:lnTo>
                  <a:lnTo>
                    <a:pt x="370204" y="94614"/>
                  </a:lnTo>
                  <a:lnTo>
                    <a:pt x="316865" y="111125"/>
                  </a:lnTo>
                  <a:lnTo>
                    <a:pt x="270509" y="134302"/>
                  </a:lnTo>
                  <a:lnTo>
                    <a:pt x="231457" y="162559"/>
                  </a:lnTo>
                  <a:lnTo>
                    <a:pt x="201295" y="195579"/>
                  </a:lnTo>
                  <a:lnTo>
                    <a:pt x="180657" y="231775"/>
                  </a:lnTo>
                  <a:lnTo>
                    <a:pt x="171132" y="271144"/>
                  </a:lnTo>
                  <a:lnTo>
                    <a:pt x="173354" y="311784"/>
                  </a:lnTo>
                  <a:lnTo>
                    <a:pt x="171450" y="314642"/>
                  </a:lnTo>
                  <a:lnTo>
                    <a:pt x="127317" y="321627"/>
                  </a:lnTo>
                  <a:lnTo>
                    <a:pt x="87312" y="334962"/>
                  </a:lnTo>
                  <a:lnTo>
                    <a:pt x="52704" y="354012"/>
                  </a:lnTo>
                  <a:lnTo>
                    <a:pt x="3175" y="417512"/>
                  </a:lnTo>
                  <a:lnTo>
                    <a:pt x="0" y="457834"/>
                  </a:lnTo>
                  <a:lnTo>
                    <a:pt x="14922" y="496252"/>
                  </a:lnTo>
                  <a:lnTo>
                    <a:pt x="46672" y="530542"/>
                  </a:lnTo>
                  <a:lnTo>
                    <a:pt x="94297" y="556894"/>
                  </a:lnTo>
                  <a:lnTo>
                    <a:pt x="68897" y="579754"/>
                  </a:lnTo>
                  <a:lnTo>
                    <a:pt x="51752" y="605154"/>
                  </a:lnTo>
                  <a:lnTo>
                    <a:pt x="43179" y="632459"/>
                  </a:lnTo>
                  <a:lnTo>
                    <a:pt x="43497" y="660717"/>
                  </a:lnTo>
                  <a:lnTo>
                    <a:pt x="80962" y="723900"/>
                  </a:lnTo>
                  <a:lnTo>
                    <a:pt x="115252" y="747394"/>
                  </a:lnTo>
                  <a:lnTo>
                    <a:pt x="157797" y="764539"/>
                  </a:lnTo>
                  <a:lnTo>
                    <a:pt x="205740" y="774064"/>
                  </a:lnTo>
                  <a:lnTo>
                    <a:pt x="257492" y="774382"/>
                  </a:lnTo>
                  <a:lnTo>
                    <a:pt x="260984" y="778827"/>
                  </a:lnTo>
                  <a:lnTo>
                    <a:pt x="290195" y="806767"/>
                  </a:lnTo>
                  <a:lnTo>
                    <a:pt x="324484" y="830897"/>
                  </a:lnTo>
                  <a:lnTo>
                    <a:pt x="362584" y="851217"/>
                  </a:lnTo>
                  <a:lnTo>
                    <a:pt x="404177" y="867409"/>
                  </a:lnTo>
                  <a:lnTo>
                    <a:pt x="448309" y="879475"/>
                  </a:lnTo>
                  <a:lnTo>
                    <a:pt x="494665" y="887412"/>
                  </a:lnTo>
                  <a:lnTo>
                    <a:pt x="542290" y="890587"/>
                  </a:lnTo>
                  <a:lnTo>
                    <a:pt x="590232" y="889634"/>
                  </a:lnTo>
                  <a:lnTo>
                    <a:pt x="637857" y="883602"/>
                  </a:lnTo>
                  <a:lnTo>
                    <a:pt x="684847" y="873125"/>
                  </a:lnTo>
                  <a:lnTo>
                    <a:pt x="729932" y="857884"/>
                  </a:lnTo>
                  <a:lnTo>
                    <a:pt x="1225556" y="857884"/>
                  </a:lnTo>
                  <a:lnTo>
                    <a:pt x="1244282" y="837882"/>
                  </a:lnTo>
                  <a:lnTo>
                    <a:pt x="1264602" y="803909"/>
                  </a:lnTo>
                  <a:lnTo>
                    <a:pt x="1532733" y="803909"/>
                  </a:lnTo>
                  <a:lnTo>
                    <a:pt x="1598612" y="766762"/>
                  </a:lnTo>
                  <a:lnTo>
                    <a:pt x="1629092" y="734694"/>
                  </a:lnTo>
                  <a:lnTo>
                    <a:pt x="1648777" y="698500"/>
                  </a:lnTo>
                  <a:lnTo>
                    <a:pt x="1656079" y="659129"/>
                  </a:lnTo>
                  <a:lnTo>
                    <a:pt x="1693862" y="653732"/>
                  </a:lnTo>
                  <a:lnTo>
                    <a:pt x="1764347" y="633729"/>
                  </a:lnTo>
                  <a:lnTo>
                    <a:pt x="1840547" y="591184"/>
                  </a:lnTo>
                  <a:lnTo>
                    <a:pt x="1874520" y="558800"/>
                  </a:lnTo>
                  <a:lnTo>
                    <a:pt x="1898015" y="522922"/>
                  </a:lnTo>
                  <a:lnTo>
                    <a:pt x="1911032" y="485139"/>
                  </a:lnTo>
                  <a:lnTo>
                    <a:pt x="1912937" y="446404"/>
                  </a:lnTo>
                  <a:lnTo>
                    <a:pt x="1903729" y="407669"/>
                  </a:lnTo>
                  <a:lnTo>
                    <a:pt x="1883409" y="370522"/>
                  </a:lnTo>
                  <a:lnTo>
                    <a:pt x="1851342" y="335597"/>
                  </a:lnTo>
                  <a:lnTo>
                    <a:pt x="1855787" y="328929"/>
                  </a:lnTo>
                  <a:lnTo>
                    <a:pt x="1859279" y="321944"/>
                  </a:lnTo>
                  <a:lnTo>
                    <a:pt x="1862137" y="314642"/>
                  </a:lnTo>
                  <a:lnTo>
                    <a:pt x="1870392" y="278447"/>
                  </a:lnTo>
                  <a:lnTo>
                    <a:pt x="1866265" y="242887"/>
                  </a:lnTo>
                  <a:lnTo>
                    <a:pt x="1825307" y="179069"/>
                  </a:lnTo>
                  <a:lnTo>
                    <a:pt x="1790382" y="153034"/>
                  </a:lnTo>
                  <a:lnTo>
                    <a:pt x="1747202" y="132714"/>
                  </a:lnTo>
                  <a:lnTo>
                    <a:pt x="1696402" y="119062"/>
                  </a:lnTo>
                  <a:lnTo>
                    <a:pt x="1693143" y="110807"/>
                  </a:lnTo>
                  <a:lnTo>
                    <a:pt x="620395" y="110807"/>
                  </a:lnTo>
                  <a:lnTo>
                    <a:pt x="575627" y="96202"/>
                  </a:lnTo>
                  <a:lnTo>
                    <a:pt x="528002" y="86994"/>
                  </a:lnTo>
                  <a:lnTo>
                    <a:pt x="478790" y="83184"/>
                  </a:lnTo>
                  <a:close/>
                </a:path>
                <a:path w="1913254" h="947419">
                  <a:moveTo>
                    <a:pt x="1532733" y="803909"/>
                  </a:moveTo>
                  <a:lnTo>
                    <a:pt x="1264602" y="803909"/>
                  </a:lnTo>
                  <a:lnTo>
                    <a:pt x="1295717" y="815022"/>
                  </a:lnTo>
                  <a:lnTo>
                    <a:pt x="1328420" y="823277"/>
                  </a:lnTo>
                  <a:lnTo>
                    <a:pt x="1362709" y="828357"/>
                  </a:lnTo>
                  <a:lnTo>
                    <a:pt x="1397952" y="830262"/>
                  </a:lnTo>
                  <a:lnTo>
                    <a:pt x="1456690" y="825817"/>
                  </a:lnTo>
                  <a:lnTo>
                    <a:pt x="1510665" y="813117"/>
                  </a:lnTo>
                  <a:lnTo>
                    <a:pt x="1532733" y="803909"/>
                  </a:lnTo>
                  <a:close/>
                </a:path>
                <a:path w="1913254" h="947419">
                  <a:moveTo>
                    <a:pt x="836612" y="26034"/>
                  </a:moveTo>
                  <a:lnTo>
                    <a:pt x="784859" y="28892"/>
                  </a:lnTo>
                  <a:lnTo>
                    <a:pt x="735647" y="39052"/>
                  </a:lnTo>
                  <a:lnTo>
                    <a:pt x="690245" y="56514"/>
                  </a:lnTo>
                  <a:lnTo>
                    <a:pt x="651509" y="80327"/>
                  </a:lnTo>
                  <a:lnTo>
                    <a:pt x="620395" y="110807"/>
                  </a:lnTo>
                  <a:lnTo>
                    <a:pt x="1693143" y="110807"/>
                  </a:lnTo>
                  <a:lnTo>
                    <a:pt x="1686877" y="94932"/>
                  </a:lnTo>
                  <a:lnTo>
                    <a:pt x="1667234" y="72072"/>
                  </a:lnTo>
                  <a:lnTo>
                    <a:pt x="994409" y="72072"/>
                  </a:lnTo>
                  <a:lnTo>
                    <a:pt x="982027" y="64134"/>
                  </a:lnTo>
                  <a:lnTo>
                    <a:pt x="939482" y="44767"/>
                  </a:lnTo>
                  <a:lnTo>
                    <a:pt x="889000" y="31432"/>
                  </a:lnTo>
                  <a:lnTo>
                    <a:pt x="836612" y="26034"/>
                  </a:lnTo>
                  <a:close/>
                </a:path>
                <a:path w="1913254" h="947419">
                  <a:moveTo>
                    <a:pt x="1154429" y="0"/>
                  </a:moveTo>
                  <a:lnTo>
                    <a:pt x="1106170" y="6350"/>
                  </a:lnTo>
                  <a:lnTo>
                    <a:pt x="1061720" y="20954"/>
                  </a:lnTo>
                  <a:lnTo>
                    <a:pt x="1023620" y="42862"/>
                  </a:lnTo>
                  <a:lnTo>
                    <a:pt x="994409" y="72072"/>
                  </a:lnTo>
                  <a:lnTo>
                    <a:pt x="1667234" y="72072"/>
                  </a:lnTo>
                  <a:lnTo>
                    <a:pt x="1650047" y="52069"/>
                  </a:lnTo>
                  <a:lnTo>
                    <a:pt x="1648276" y="51117"/>
                  </a:lnTo>
                  <a:lnTo>
                    <a:pt x="1321117" y="51117"/>
                  </a:lnTo>
                  <a:lnTo>
                    <a:pt x="1306512" y="39687"/>
                  </a:lnTo>
                  <a:lnTo>
                    <a:pt x="1272857" y="20954"/>
                  </a:lnTo>
                  <a:lnTo>
                    <a:pt x="1204595" y="2222"/>
                  </a:lnTo>
                  <a:lnTo>
                    <a:pt x="1154429" y="0"/>
                  </a:lnTo>
                  <a:close/>
                </a:path>
                <a:path w="1913254" h="947419">
                  <a:moveTo>
                    <a:pt x="1490979" y="0"/>
                  </a:moveTo>
                  <a:lnTo>
                    <a:pt x="1443990" y="2539"/>
                  </a:lnTo>
                  <a:lnTo>
                    <a:pt x="1398904" y="12064"/>
                  </a:lnTo>
                  <a:lnTo>
                    <a:pt x="1357312" y="28257"/>
                  </a:lnTo>
                  <a:lnTo>
                    <a:pt x="1321117" y="51117"/>
                  </a:lnTo>
                  <a:lnTo>
                    <a:pt x="1648276" y="51117"/>
                  </a:lnTo>
                  <a:lnTo>
                    <a:pt x="1582737" y="15875"/>
                  </a:lnTo>
                  <a:lnTo>
                    <a:pt x="1537652" y="4444"/>
                  </a:lnTo>
                  <a:lnTo>
                    <a:pt x="1490979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36112" y="536257"/>
              <a:ext cx="1913255" cy="947419"/>
            </a:xfrm>
            <a:custGeom>
              <a:avLst/>
              <a:gdLst/>
              <a:ahLst/>
              <a:cxnLst/>
              <a:rect l="l" t="t" r="r" b="b"/>
              <a:pathLst>
                <a:path w="1913254" h="947419">
                  <a:moveTo>
                    <a:pt x="173354" y="311784"/>
                  </a:moveTo>
                  <a:lnTo>
                    <a:pt x="171132" y="271144"/>
                  </a:lnTo>
                  <a:lnTo>
                    <a:pt x="180657" y="231775"/>
                  </a:lnTo>
                  <a:lnTo>
                    <a:pt x="201295" y="195579"/>
                  </a:lnTo>
                  <a:lnTo>
                    <a:pt x="231457" y="162559"/>
                  </a:lnTo>
                  <a:lnTo>
                    <a:pt x="270509" y="134302"/>
                  </a:lnTo>
                  <a:lnTo>
                    <a:pt x="316865" y="111125"/>
                  </a:lnTo>
                  <a:lnTo>
                    <a:pt x="370204" y="94614"/>
                  </a:lnTo>
                  <a:lnTo>
                    <a:pt x="428942" y="85089"/>
                  </a:lnTo>
                  <a:lnTo>
                    <a:pt x="478790" y="83184"/>
                  </a:lnTo>
                  <a:lnTo>
                    <a:pt x="528002" y="86994"/>
                  </a:lnTo>
                  <a:lnTo>
                    <a:pt x="575627" y="96202"/>
                  </a:lnTo>
                  <a:lnTo>
                    <a:pt x="620395" y="110807"/>
                  </a:lnTo>
                  <a:lnTo>
                    <a:pt x="651509" y="80327"/>
                  </a:lnTo>
                  <a:lnTo>
                    <a:pt x="690245" y="56514"/>
                  </a:lnTo>
                  <a:lnTo>
                    <a:pt x="735647" y="39052"/>
                  </a:lnTo>
                  <a:lnTo>
                    <a:pt x="784859" y="28892"/>
                  </a:lnTo>
                  <a:lnTo>
                    <a:pt x="836612" y="26034"/>
                  </a:lnTo>
                  <a:lnTo>
                    <a:pt x="889000" y="31432"/>
                  </a:lnTo>
                  <a:lnTo>
                    <a:pt x="939482" y="44767"/>
                  </a:lnTo>
                  <a:lnTo>
                    <a:pt x="982027" y="64134"/>
                  </a:lnTo>
                  <a:lnTo>
                    <a:pt x="994409" y="72072"/>
                  </a:lnTo>
                  <a:lnTo>
                    <a:pt x="1023620" y="42862"/>
                  </a:lnTo>
                  <a:lnTo>
                    <a:pt x="1061720" y="20954"/>
                  </a:lnTo>
                  <a:lnTo>
                    <a:pt x="1106170" y="6350"/>
                  </a:lnTo>
                  <a:lnTo>
                    <a:pt x="1154429" y="0"/>
                  </a:lnTo>
                  <a:lnTo>
                    <a:pt x="1204595" y="2222"/>
                  </a:lnTo>
                  <a:lnTo>
                    <a:pt x="1253490" y="13334"/>
                  </a:lnTo>
                  <a:lnTo>
                    <a:pt x="1290637" y="29527"/>
                  </a:lnTo>
                  <a:lnTo>
                    <a:pt x="1321117" y="51117"/>
                  </a:lnTo>
                  <a:lnTo>
                    <a:pt x="1357312" y="28257"/>
                  </a:lnTo>
                  <a:lnTo>
                    <a:pt x="1398904" y="12064"/>
                  </a:lnTo>
                  <a:lnTo>
                    <a:pt x="1443990" y="2539"/>
                  </a:lnTo>
                  <a:lnTo>
                    <a:pt x="1490979" y="0"/>
                  </a:lnTo>
                  <a:lnTo>
                    <a:pt x="1537652" y="4444"/>
                  </a:lnTo>
                  <a:lnTo>
                    <a:pt x="1582737" y="15875"/>
                  </a:lnTo>
                  <a:lnTo>
                    <a:pt x="1624012" y="34289"/>
                  </a:lnTo>
                  <a:lnTo>
                    <a:pt x="1671320" y="72389"/>
                  </a:lnTo>
                  <a:lnTo>
                    <a:pt x="1696402" y="119062"/>
                  </a:lnTo>
                  <a:lnTo>
                    <a:pt x="1747202" y="132714"/>
                  </a:lnTo>
                  <a:lnTo>
                    <a:pt x="1790382" y="153034"/>
                  </a:lnTo>
                  <a:lnTo>
                    <a:pt x="1825307" y="179069"/>
                  </a:lnTo>
                  <a:lnTo>
                    <a:pt x="1851025" y="209232"/>
                  </a:lnTo>
                  <a:lnTo>
                    <a:pt x="1870392" y="278447"/>
                  </a:lnTo>
                  <a:lnTo>
                    <a:pt x="1862137" y="314642"/>
                  </a:lnTo>
                  <a:lnTo>
                    <a:pt x="1859279" y="321944"/>
                  </a:lnTo>
                  <a:lnTo>
                    <a:pt x="1855787" y="328929"/>
                  </a:lnTo>
                  <a:lnTo>
                    <a:pt x="1851342" y="335597"/>
                  </a:lnTo>
                  <a:lnTo>
                    <a:pt x="1883409" y="370522"/>
                  </a:lnTo>
                  <a:lnTo>
                    <a:pt x="1903729" y="407669"/>
                  </a:lnTo>
                  <a:lnTo>
                    <a:pt x="1912937" y="446404"/>
                  </a:lnTo>
                  <a:lnTo>
                    <a:pt x="1911032" y="485139"/>
                  </a:lnTo>
                  <a:lnTo>
                    <a:pt x="1898015" y="522922"/>
                  </a:lnTo>
                  <a:lnTo>
                    <a:pt x="1874520" y="558800"/>
                  </a:lnTo>
                  <a:lnTo>
                    <a:pt x="1840547" y="591184"/>
                  </a:lnTo>
                  <a:lnTo>
                    <a:pt x="1796415" y="619125"/>
                  </a:lnTo>
                  <a:lnTo>
                    <a:pt x="1730057" y="645159"/>
                  </a:lnTo>
                  <a:lnTo>
                    <a:pt x="1656079" y="659129"/>
                  </a:lnTo>
                  <a:lnTo>
                    <a:pt x="1648777" y="698500"/>
                  </a:lnTo>
                  <a:lnTo>
                    <a:pt x="1629092" y="734694"/>
                  </a:lnTo>
                  <a:lnTo>
                    <a:pt x="1598612" y="766762"/>
                  </a:lnTo>
                  <a:lnTo>
                    <a:pt x="1558607" y="793114"/>
                  </a:lnTo>
                  <a:lnTo>
                    <a:pt x="1510665" y="813117"/>
                  </a:lnTo>
                  <a:lnTo>
                    <a:pt x="1456690" y="825817"/>
                  </a:lnTo>
                  <a:lnTo>
                    <a:pt x="1397952" y="830262"/>
                  </a:lnTo>
                  <a:lnTo>
                    <a:pt x="1362709" y="828357"/>
                  </a:lnTo>
                  <a:lnTo>
                    <a:pt x="1328420" y="823277"/>
                  </a:lnTo>
                  <a:lnTo>
                    <a:pt x="1295717" y="815022"/>
                  </a:lnTo>
                  <a:lnTo>
                    <a:pt x="1264602" y="803909"/>
                  </a:lnTo>
                  <a:lnTo>
                    <a:pt x="1244282" y="837882"/>
                  </a:lnTo>
                  <a:lnTo>
                    <a:pt x="1216342" y="867727"/>
                  </a:lnTo>
                  <a:lnTo>
                    <a:pt x="1181734" y="893762"/>
                  </a:lnTo>
                  <a:lnTo>
                    <a:pt x="1141412" y="914717"/>
                  </a:lnTo>
                  <a:lnTo>
                    <a:pt x="1096645" y="931227"/>
                  </a:lnTo>
                  <a:lnTo>
                    <a:pt x="1048067" y="942022"/>
                  </a:lnTo>
                  <a:lnTo>
                    <a:pt x="996950" y="947102"/>
                  </a:lnTo>
                  <a:lnTo>
                    <a:pt x="944562" y="946150"/>
                  </a:lnTo>
                  <a:lnTo>
                    <a:pt x="891857" y="938847"/>
                  </a:lnTo>
                  <a:lnTo>
                    <a:pt x="843915" y="925829"/>
                  </a:lnTo>
                  <a:lnTo>
                    <a:pt x="800417" y="907732"/>
                  </a:lnTo>
                  <a:lnTo>
                    <a:pt x="762317" y="884872"/>
                  </a:lnTo>
                  <a:lnTo>
                    <a:pt x="729932" y="857884"/>
                  </a:lnTo>
                  <a:lnTo>
                    <a:pt x="684847" y="873125"/>
                  </a:lnTo>
                  <a:lnTo>
                    <a:pt x="637857" y="883602"/>
                  </a:lnTo>
                  <a:lnTo>
                    <a:pt x="590232" y="889634"/>
                  </a:lnTo>
                  <a:lnTo>
                    <a:pt x="542290" y="890587"/>
                  </a:lnTo>
                  <a:lnTo>
                    <a:pt x="494665" y="887412"/>
                  </a:lnTo>
                  <a:lnTo>
                    <a:pt x="448309" y="879475"/>
                  </a:lnTo>
                  <a:lnTo>
                    <a:pt x="404177" y="867409"/>
                  </a:lnTo>
                  <a:lnTo>
                    <a:pt x="362584" y="851217"/>
                  </a:lnTo>
                  <a:lnTo>
                    <a:pt x="324484" y="830897"/>
                  </a:lnTo>
                  <a:lnTo>
                    <a:pt x="290195" y="806767"/>
                  </a:lnTo>
                  <a:lnTo>
                    <a:pt x="260984" y="778827"/>
                  </a:lnTo>
                  <a:lnTo>
                    <a:pt x="257492" y="774382"/>
                  </a:lnTo>
                  <a:lnTo>
                    <a:pt x="205740" y="774064"/>
                  </a:lnTo>
                  <a:lnTo>
                    <a:pt x="157797" y="764539"/>
                  </a:lnTo>
                  <a:lnTo>
                    <a:pt x="115252" y="747394"/>
                  </a:lnTo>
                  <a:lnTo>
                    <a:pt x="80962" y="723900"/>
                  </a:lnTo>
                  <a:lnTo>
                    <a:pt x="56197" y="694372"/>
                  </a:lnTo>
                  <a:lnTo>
                    <a:pt x="43179" y="632459"/>
                  </a:lnTo>
                  <a:lnTo>
                    <a:pt x="51752" y="605154"/>
                  </a:lnTo>
                  <a:lnTo>
                    <a:pt x="68897" y="579754"/>
                  </a:lnTo>
                  <a:lnTo>
                    <a:pt x="94297" y="556894"/>
                  </a:lnTo>
                  <a:lnTo>
                    <a:pt x="46672" y="530542"/>
                  </a:lnTo>
                  <a:lnTo>
                    <a:pt x="14922" y="496252"/>
                  </a:lnTo>
                  <a:lnTo>
                    <a:pt x="0" y="457834"/>
                  </a:lnTo>
                  <a:lnTo>
                    <a:pt x="3175" y="417512"/>
                  </a:lnTo>
                  <a:lnTo>
                    <a:pt x="25400" y="378459"/>
                  </a:lnTo>
                  <a:lnTo>
                    <a:pt x="87312" y="334962"/>
                  </a:lnTo>
                  <a:lnTo>
                    <a:pt x="127317" y="321627"/>
                  </a:lnTo>
                  <a:lnTo>
                    <a:pt x="171450" y="314642"/>
                  </a:lnTo>
                  <a:lnTo>
                    <a:pt x="173354" y="311784"/>
                  </a:lnTo>
                </a:path>
                <a:path w="1913254" h="947419">
                  <a:moveTo>
                    <a:pt x="208279" y="570864"/>
                  </a:moveTo>
                  <a:lnTo>
                    <a:pt x="179070" y="570864"/>
                  </a:lnTo>
                  <a:lnTo>
                    <a:pt x="150177" y="567689"/>
                  </a:lnTo>
                  <a:lnTo>
                    <a:pt x="122554" y="561975"/>
                  </a:lnTo>
                  <a:lnTo>
                    <a:pt x="96202" y="553402"/>
                  </a:lnTo>
                </a:path>
                <a:path w="1913254" h="947419">
                  <a:moveTo>
                    <a:pt x="307340" y="762000"/>
                  </a:moveTo>
                  <a:lnTo>
                    <a:pt x="295275" y="764857"/>
                  </a:lnTo>
                  <a:lnTo>
                    <a:pt x="283209" y="767397"/>
                  </a:lnTo>
                  <a:lnTo>
                    <a:pt x="270827" y="768984"/>
                  </a:lnTo>
                  <a:lnTo>
                    <a:pt x="258127" y="770254"/>
                  </a:lnTo>
                </a:path>
                <a:path w="1913254" h="947419">
                  <a:moveTo>
                    <a:pt x="729932" y="854075"/>
                  </a:moveTo>
                  <a:lnTo>
                    <a:pt x="721359" y="844867"/>
                  </a:lnTo>
                  <a:lnTo>
                    <a:pt x="713740" y="835342"/>
                  </a:lnTo>
                  <a:lnTo>
                    <a:pt x="706754" y="825817"/>
                  </a:lnTo>
                  <a:lnTo>
                    <a:pt x="700404" y="815657"/>
                  </a:lnTo>
                </a:path>
                <a:path w="1913254" h="947419">
                  <a:moveTo>
                    <a:pt x="1276350" y="758825"/>
                  </a:moveTo>
                  <a:lnTo>
                    <a:pt x="1274762" y="769302"/>
                  </a:lnTo>
                  <a:lnTo>
                    <a:pt x="1272222" y="779779"/>
                  </a:lnTo>
                  <a:lnTo>
                    <a:pt x="1268729" y="790257"/>
                  </a:lnTo>
                  <a:lnTo>
                    <a:pt x="1264602" y="800734"/>
                  </a:lnTo>
                </a:path>
                <a:path w="1913254" h="947419">
                  <a:moveTo>
                    <a:pt x="1510982" y="500062"/>
                  </a:moveTo>
                  <a:lnTo>
                    <a:pt x="1560195" y="521017"/>
                  </a:lnTo>
                  <a:lnTo>
                    <a:pt x="1600200" y="548639"/>
                  </a:lnTo>
                  <a:lnTo>
                    <a:pt x="1630362" y="581025"/>
                  </a:lnTo>
                  <a:lnTo>
                    <a:pt x="1648777" y="617537"/>
                  </a:lnTo>
                  <a:lnTo>
                    <a:pt x="1655127" y="656589"/>
                  </a:lnTo>
                </a:path>
                <a:path w="1913254" h="947419">
                  <a:moveTo>
                    <a:pt x="1850707" y="333375"/>
                  </a:moveTo>
                  <a:lnTo>
                    <a:pt x="1838325" y="349884"/>
                  </a:lnTo>
                  <a:lnTo>
                    <a:pt x="1823402" y="365125"/>
                  </a:lnTo>
                  <a:lnTo>
                    <a:pt x="1806257" y="379412"/>
                  </a:lnTo>
                  <a:lnTo>
                    <a:pt x="1786572" y="392112"/>
                  </a:lnTo>
                </a:path>
                <a:path w="1913254" h="947419">
                  <a:moveTo>
                    <a:pt x="1696720" y="115569"/>
                  </a:moveTo>
                  <a:lnTo>
                    <a:pt x="1698307" y="122554"/>
                  </a:lnTo>
                  <a:lnTo>
                    <a:pt x="1699577" y="129539"/>
                  </a:lnTo>
                  <a:lnTo>
                    <a:pt x="1700212" y="136525"/>
                  </a:lnTo>
                  <a:lnTo>
                    <a:pt x="1700212" y="143509"/>
                  </a:lnTo>
                </a:path>
                <a:path w="1913254" h="947419">
                  <a:moveTo>
                    <a:pt x="1287462" y="83184"/>
                  </a:moveTo>
                  <a:lnTo>
                    <a:pt x="1294447" y="73977"/>
                  </a:lnTo>
                  <a:lnTo>
                    <a:pt x="1302067" y="64769"/>
                  </a:lnTo>
                  <a:lnTo>
                    <a:pt x="1310640" y="56197"/>
                  </a:lnTo>
                  <a:lnTo>
                    <a:pt x="1320482" y="47942"/>
                  </a:lnTo>
                </a:path>
                <a:path w="1913254" h="947419">
                  <a:moveTo>
                    <a:pt x="980440" y="100012"/>
                  </a:moveTo>
                  <a:lnTo>
                    <a:pt x="983615" y="92392"/>
                  </a:lnTo>
                  <a:lnTo>
                    <a:pt x="987107" y="84454"/>
                  </a:lnTo>
                  <a:lnTo>
                    <a:pt x="991552" y="77152"/>
                  </a:lnTo>
                  <a:lnTo>
                    <a:pt x="996315" y="69532"/>
                  </a:lnTo>
                </a:path>
                <a:path w="1913254" h="947419">
                  <a:moveTo>
                    <a:pt x="620077" y="110489"/>
                  </a:moveTo>
                  <a:lnTo>
                    <a:pt x="635634" y="117157"/>
                  </a:lnTo>
                  <a:lnTo>
                    <a:pt x="650240" y="124142"/>
                  </a:lnTo>
                  <a:lnTo>
                    <a:pt x="664527" y="131762"/>
                  </a:lnTo>
                  <a:lnTo>
                    <a:pt x="677862" y="140017"/>
                  </a:lnTo>
                </a:path>
                <a:path w="1913254" h="947419">
                  <a:moveTo>
                    <a:pt x="183197" y="342900"/>
                  </a:moveTo>
                  <a:lnTo>
                    <a:pt x="180022" y="335279"/>
                  </a:lnTo>
                  <a:lnTo>
                    <a:pt x="177165" y="327342"/>
                  </a:lnTo>
                  <a:lnTo>
                    <a:pt x="174942" y="319722"/>
                  </a:lnTo>
                  <a:lnTo>
                    <a:pt x="173354" y="311784"/>
                  </a:lnTo>
                </a:path>
              </a:pathLst>
            </a:custGeom>
            <a:ln w="15875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5935" y="526097"/>
              <a:ext cx="732472" cy="663575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855344" y="460057"/>
            <a:ext cx="331342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Ασφαλείς</a:t>
            </a:r>
            <a:r>
              <a:rPr spc="100" dirty="0"/>
              <a:t> </a:t>
            </a:r>
            <a:r>
              <a:rPr spc="155" dirty="0"/>
              <a:t>αρχιτεκτονικές: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5344" y="855027"/>
            <a:ext cx="53174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latin typeface="Calibri"/>
                <a:cs typeface="Calibri"/>
              </a:rPr>
              <a:t>Στο</a:t>
            </a:r>
            <a:r>
              <a:rPr sz="2100" spc="185" dirty="0">
                <a:latin typeface="Calibri"/>
                <a:cs typeface="Calibri"/>
              </a:rPr>
              <a:t> </a:t>
            </a:r>
            <a:r>
              <a:rPr sz="2100" spc="170" dirty="0">
                <a:latin typeface="Calibri"/>
                <a:cs typeface="Calibri"/>
              </a:rPr>
              <a:t>επίπεδο</a:t>
            </a:r>
            <a:r>
              <a:rPr sz="2100" spc="270" dirty="0">
                <a:latin typeface="Calibri"/>
                <a:cs typeface="Calibri"/>
              </a:rPr>
              <a:t> </a:t>
            </a:r>
            <a:r>
              <a:rPr sz="2100" spc="145" dirty="0">
                <a:latin typeface="Calibri"/>
                <a:cs typeface="Calibri"/>
              </a:rPr>
              <a:t>της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75" dirty="0">
                <a:latin typeface="Calibri"/>
                <a:cs typeface="Calibri"/>
              </a:rPr>
              <a:t>περιμέτρου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50" dirty="0">
                <a:latin typeface="Calibri"/>
                <a:cs typeface="Calibri"/>
              </a:rPr>
              <a:t>του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60" dirty="0">
                <a:latin typeface="Calibri"/>
                <a:cs typeface="Calibri"/>
              </a:rPr>
              <a:t>δικτύου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8180" y="1485850"/>
            <a:ext cx="6467475" cy="14344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50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b="1" spc="20" dirty="0">
                <a:latin typeface="Calibri"/>
                <a:cs typeface="Calibri"/>
              </a:rPr>
              <a:t>Δρομολογητής:</a:t>
            </a:r>
            <a:endParaRPr sz="1350">
              <a:latin typeface="Calibri"/>
              <a:cs typeface="Calibri"/>
            </a:endParaRPr>
          </a:p>
          <a:p>
            <a:pPr marL="396875" marR="304165" lvl="1" indent="-182880">
              <a:lnSpc>
                <a:spcPts val="1420"/>
              </a:lnSpc>
              <a:spcBef>
                <a:spcPts val="94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14" dirty="0">
                <a:latin typeface="Calibri"/>
                <a:cs typeface="Calibri"/>
              </a:rPr>
              <a:t>Συσκευή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ικανή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φιλτράρει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τη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κίνηση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δικτύου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και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καθορίζει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την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επόμενη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διαδρομή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ενός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πακέτου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δεδομένων</a:t>
            </a:r>
            <a:endParaRPr sz="120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98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20" dirty="0">
                <a:latin typeface="Calibri"/>
                <a:cs typeface="Calibri"/>
              </a:rPr>
              <a:t>Αυτή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η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ικανότητα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φιλτραρίσματος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επιτρέπει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στο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σύστημα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καθορίζει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πολιτικές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σύνδεσης </a:t>
            </a:r>
            <a:r>
              <a:rPr sz="1200" spc="100" dirty="0">
                <a:latin typeface="Calibri"/>
                <a:cs typeface="Calibri"/>
              </a:rPr>
              <a:t>και </a:t>
            </a:r>
            <a:r>
              <a:rPr sz="1200" spc="114" dirty="0">
                <a:latin typeface="Calibri"/>
                <a:cs typeface="Calibri"/>
              </a:rPr>
              <a:t>πρόσβασης, </a:t>
            </a:r>
            <a:r>
              <a:rPr sz="1200" spc="110" dirty="0">
                <a:latin typeface="Calibri"/>
                <a:cs typeface="Calibri"/>
              </a:rPr>
              <a:t>απορρίπτοντας εισερχόμενα/εξερχόμενα </a:t>
            </a:r>
            <a:r>
              <a:rPr sz="1200" spc="114" dirty="0">
                <a:latin typeface="Calibri"/>
                <a:cs typeface="Calibri"/>
              </a:rPr>
              <a:t>πακέτα </a:t>
            </a:r>
            <a:r>
              <a:rPr sz="1200" spc="120" dirty="0">
                <a:latin typeface="Calibri"/>
                <a:cs typeface="Calibri"/>
              </a:rPr>
              <a:t> δεδομένων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σε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ένα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δίκτυο.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8180" y="2978894"/>
            <a:ext cx="6277610" cy="279971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75260" indent="-162560">
              <a:lnSpc>
                <a:spcPct val="100000"/>
              </a:lnSpc>
              <a:spcBef>
                <a:spcPts val="605"/>
              </a:spcBef>
              <a:buClr>
                <a:srgbClr val="FFBA00"/>
              </a:buClr>
              <a:buSzPct val="148148"/>
              <a:buFont typeface="Arial"/>
              <a:buChar char="•"/>
              <a:tabLst>
                <a:tab pos="175260" algn="l"/>
              </a:tabLst>
            </a:pPr>
            <a:r>
              <a:rPr sz="1350" b="1" spc="20" dirty="0">
                <a:latin typeface="Calibri"/>
                <a:cs typeface="Calibri"/>
              </a:rPr>
              <a:t>Τείχος</a:t>
            </a:r>
            <a:r>
              <a:rPr sz="1350" b="1" spc="-35" dirty="0">
                <a:latin typeface="Calibri"/>
                <a:cs typeface="Calibri"/>
              </a:rPr>
              <a:t> </a:t>
            </a:r>
            <a:r>
              <a:rPr sz="1350" b="1" spc="15" dirty="0">
                <a:latin typeface="Calibri"/>
                <a:cs typeface="Calibri"/>
              </a:rPr>
              <a:t>(ηλεκτρονικής)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spc="20" dirty="0">
                <a:latin typeface="Calibri"/>
                <a:cs typeface="Calibri"/>
              </a:rPr>
              <a:t>προστασίας:</a:t>
            </a:r>
            <a:endParaRPr sz="1350">
              <a:latin typeface="Calibri"/>
              <a:cs typeface="Calibri"/>
            </a:endParaRPr>
          </a:p>
          <a:p>
            <a:pPr marL="396875" marR="326390" lvl="1" indent="-182880">
              <a:lnSpc>
                <a:spcPts val="1420"/>
              </a:lnSpc>
              <a:spcBef>
                <a:spcPts val="106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85" dirty="0">
                <a:latin typeface="Calibri"/>
                <a:cs typeface="Calibri"/>
              </a:rPr>
              <a:t>Ένα εξάρτημα </a:t>
            </a:r>
            <a:r>
              <a:rPr sz="1200" spc="114" dirty="0">
                <a:latin typeface="Calibri"/>
                <a:cs typeface="Calibri"/>
              </a:rPr>
              <a:t>HW/SW </a:t>
            </a:r>
            <a:r>
              <a:rPr sz="1200" spc="80" dirty="0">
                <a:latin typeface="Calibri"/>
                <a:cs typeface="Calibri"/>
              </a:rPr>
              <a:t>ικανό </a:t>
            </a:r>
            <a:r>
              <a:rPr sz="1200" spc="90" dirty="0">
                <a:latin typeface="Calibri"/>
                <a:cs typeface="Calibri"/>
              </a:rPr>
              <a:t>να </a:t>
            </a:r>
            <a:r>
              <a:rPr sz="1200" spc="80" dirty="0">
                <a:latin typeface="Calibri"/>
                <a:cs typeface="Calibri"/>
              </a:rPr>
              <a:t>φιλτράρει εισερχόμενα/εξερχόμενα </a:t>
            </a:r>
            <a:r>
              <a:rPr sz="1200" spc="85" dirty="0">
                <a:latin typeface="Calibri"/>
                <a:cs typeface="Calibri"/>
              </a:rPr>
              <a:t>πακέτα </a:t>
            </a:r>
            <a:r>
              <a:rPr sz="1200" spc="90" dirty="0">
                <a:latin typeface="Calibri"/>
                <a:cs typeface="Calibri"/>
              </a:rPr>
              <a:t> δεδομένων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μέσω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ενός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συνόλου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κανόνων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τείχους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(ηλεκτρονικής)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προστασίας.</a:t>
            </a:r>
            <a:endParaRPr sz="1200">
              <a:latin typeface="Calibri"/>
              <a:cs typeface="Calibri"/>
            </a:endParaRPr>
          </a:p>
          <a:p>
            <a:pPr marL="396875" marR="82550" lvl="1" indent="-182880">
              <a:lnSpc>
                <a:spcPts val="1420"/>
              </a:lnSpc>
              <a:spcBef>
                <a:spcPts val="104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05" dirty="0">
                <a:latin typeface="Calibri"/>
                <a:cs typeface="Calibri"/>
              </a:rPr>
              <a:t>Αυτοί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οι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κανόνες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καθορίζουν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ποια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κίνηση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δικτύου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μπορεί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(και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δεν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μπορεί)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έχει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πρόσβαση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στο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σύστημα,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όπως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οι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υποσταθμοί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το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SCADA.</a:t>
            </a:r>
            <a:endParaRPr sz="1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950">
              <a:latin typeface="Calibri"/>
              <a:cs typeface="Calibri"/>
            </a:endParaRPr>
          </a:p>
          <a:p>
            <a:pPr marL="175260" indent="-162560">
              <a:lnSpc>
                <a:spcPct val="100000"/>
              </a:lnSpc>
              <a:buClr>
                <a:srgbClr val="FFBA00"/>
              </a:buClr>
              <a:buSzPct val="148148"/>
              <a:buFont typeface="Arial"/>
              <a:buChar char="•"/>
              <a:tabLst>
                <a:tab pos="175260" algn="l"/>
              </a:tabLst>
            </a:pPr>
            <a:r>
              <a:rPr sz="1350" b="1" spc="85" dirty="0">
                <a:latin typeface="Calibri"/>
                <a:cs typeface="Calibri"/>
              </a:rPr>
              <a:t>DMZ</a:t>
            </a:r>
            <a:r>
              <a:rPr sz="1350" b="1" spc="35" dirty="0">
                <a:latin typeface="Calibri"/>
                <a:cs typeface="Calibri"/>
              </a:rPr>
              <a:t> </a:t>
            </a:r>
            <a:r>
              <a:rPr sz="1350" b="1" spc="60" dirty="0">
                <a:latin typeface="Calibri"/>
                <a:cs typeface="Calibri"/>
              </a:rPr>
              <a:t>αποστρατιωτικοποιημένη</a:t>
            </a:r>
            <a:r>
              <a:rPr sz="1350" b="1" spc="30" dirty="0">
                <a:latin typeface="Calibri"/>
                <a:cs typeface="Calibri"/>
              </a:rPr>
              <a:t> </a:t>
            </a:r>
            <a:r>
              <a:rPr sz="1350" b="1" spc="55" dirty="0">
                <a:latin typeface="Calibri"/>
                <a:cs typeface="Calibri"/>
              </a:rPr>
              <a:t>ζώνη):</a:t>
            </a:r>
            <a:endParaRPr sz="1350">
              <a:latin typeface="Calibri"/>
              <a:cs typeface="Calibri"/>
            </a:endParaRPr>
          </a:p>
          <a:p>
            <a:pPr marL="396875" marR="5080" lvl="1" indent="-182880">
              <a:lnSpc>
                <a:spcPts val="1420"/>
              </a:lnSpc>
              <a:spcBef>
                <a:spcPts val="106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80" dirty="0">
                <a:latin typeface="Calibri"/>
                <a:cs typeface="Calibri"/>
              </a:rPr>
              <a:t>Δημιουργεί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υποδίκτυα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αποτελούμενα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από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διακομιστές/Εξυπηρετητές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που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πρέπει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να </a:t>
            </a:r>
            <a:r>
              <a:rPr sz="1200" spc="85" dirty="0">
                <a:latin typeface="Calibri"/>
                <a:cs typeface="Calibri"/>
              </a:rPr>
              <a:t>αναζητηθούν </a:t>
            </a:r>
            <a:r>
              <a:rPr sz="1200" spc="95" dirty="0">
                <a:latin typeface="Calibri"/>
                <a:cs typeface="Calibri"/>
              </a:rPr>
              <a:t>από </a:t>
            </a:r>
            <a:r>
              <a:rPr sz="1200" spc="80" dirty="0">
                <a:latin typeface="Calibri"/>
                <a:cs typeface="Calibri"/>
              </a:rPr>
              <a:t>εξωτερικά δίκτυα </a:t>
            </a:r>
            <a:r>
              <a:rPr sz="1200" spc="95" dirty="0">
                <a:latin typeface="Calibri"/>
                <a:cs typeface="Calibri"/>
              </a:rPr>
              <a:t>όπως </a:t>
            </a:r>
            <a:r>
              <a:rPr sz="1200" spc="80" dirty="0">
                <a:latin typeface="Calibri"/>
                <a:cs typeface="Calibri"/>
              </a:rPr>
              <a:t>το </a:t>
            </a:r>
            <a:r>
              <a:rPr sz="1200" spc="70" dirty="0">
                <a:latin typeface="Calibri"/>
                <a:cs typeface="Calibri"/>
              </a:rPr>
              <a:t>Ίντερνετ </a:t>
            </a:r>
            <a:r>
              <a:rPr sz="1200" spc="55" dirty="0">
                <a:latin typeface="Calibri"/>
                <a:cs typeface="Calibri"/>
              </a:rPr>
              <a:t>- </a:t>
            </a:r>
            <a:r>
              <a:rPr sz="1200" i="1" spc="80" dirty="0">
                <a:latin typeface="Calibri"/>
                <a:cs typeface="Calibri"/>
              </a:rPr>
              <a:t>χρήσιμο </a:t>
            </a:r>
            <a:r>
              <a:rPr sz="1200" i="1" spc="75" dirty="0">
                <a:latin typeface="Calibri"/>
                <a:cs typeface="Calibri"/>
              </a:rPr>
              <a:t>για εταιρικά </a:t>
            </a:r>
            <a:r>
              <a:rPr sz="1200" i="1" spc="80" dirty="0">
                <a:latin typeface="Calibri"/>
                <a:cs typeface="Calibri"/>
              </a:rPr>
              <a:t> </a:t>
            </a:r>
            <a:r>
              <a:rPr sz="1200" i="1" spc="70" dirty="0">
                <a:latin typeface="Calibri"/>
                <a:cs typeface="Calibri"/>
              </a:rPr>
              <a:t>δίκτυα.</a:t>
            </a:r>
            <a:endParaRPr sz="1200">
              <a:latin typeface="Calibri"/>
              <a:cs typeface="Calibri"/>
            </a:endParaRPr>
          </a:p>
          <a:p>
            <a:pPr marL="396875" marR="193040" lvl="1" indent="-182880">
              <a:lnSpc>
                <a:spcPts val="1420"/>
              </a:lnSpc>
              <a:spcBef>
                <a:spcPts val="104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65" dirty="0">
                <a:latin typeface="Calibri"/>
                <a:cs typeface="Calibri"/>
              </a:rPr>
              <a:t>Ως </a:t>
            </a:r>
            <a:r>
              <a:rPr sz="1200" spc="50" dirty="0">
                <a:latin typeface="Calibri"/>
                <a:cs typeface="Calibri"/>
              </a:rPr>
              <a:t>εκ τούτου, </a:t>
            </a:r>
            <a:r>
              <a:rPr sz="1200" spc="45" dirty="0">
                <a:latin typeface="Calibri"/>
                <a:cs typeface="Calibri"/>
              </a:rPr>
              <a:t>οι </a:t>
            </a:r>
            <a:r>
              <a:rPr sz="1200" spc="75" dirty="0">
                <a:latin typeface="Calibri"/>
                <a:cs typeface="Calibri"/>
              </a:rPr>
              <a:t>DMZ </a:t>
            </a:r>
            <a:r>
              <a:rPr sz="1200" spc="55" dirty="0">
                <a:latin typeface="Calibri"/>
                <a:cs typeface="Calibri"/>
              </a:rPr>
              <a:t>σε </a:t>
            </a:r>
            <a:r>
              <a:rPr sz="1200" spc="50" dirty="0">
                <a:latin typeface="Calibri"/>
                <a:cs typeface="Calibri"/>
              </a:rPr>
              <a:t>τείχους (ηλεκτρονικής) </a:t>
            </a:r>
            <a:r>
              <a:rPr sz="1200" spc="55" dirty="0">
                <a:latin typeface="Calibri"/>
                <a:cs typeface="Calibri"/>
              </a:rPr>
              <a:t>προστασίας </a:t>
            </a:r>
            <a:r>
              <a:rPr sz="1200" spc="60" dirty="0">
                <a:latin typeface="Calibri"/>
                <a:cs typeface="Calibri"/>
              </a:rPr>
              <a:t>που απομονώνουν </a:t>
            </a:r>
            <a:r>
              <a:rPr sz="1200" spc="55" dirty="0">
                <a:latin typeface="Calibri"/>
                <a:cs typeface="Calibri"/>
              </a:rPr>
              <a:t>το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δίκτυο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ασφαλείας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από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άλλα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δίκτυα.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2554" y="5914707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98790" y="2343784"/>
            <a:ext cx="306705" cy="163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0"/>
              </a:spcBef>
            </a:pP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450" b="1" spc="10" dirty="0">
                <a:solidFill>
                  <a:srgbClr val="FFFFFF"/>
                </a:solidFill>
                <a:latin typeface="Calibri"/>
                <a:cs typeface="Calibri"/>
              </a:rPr>
              <a:t>ξ</a:t>
            </a:r>
            <a:r>
              <a:rPr sz="450" b="1" spc="2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450" b="1" spc="1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450" b="1" spc="15" dirty="0">
                <a:solidFill>
                  <a:srgbClr val="FFFFFF"/>
                </a:solidFill>
                <a:latin typeface="Calibri"/>
                <a:cs typeface="Calibri"/>
              </a:rPr>
              <a:t>ετη  τής-1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93075" y="3134677"/>
            <a:ext cx="331470" cy="163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0"/>
              </a:spcBef>
            </a:pP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450" b="1" spc="10" dirty="0">
                <a:solidFill>
                  <a:srgbClr val="FFFFFF"/>
                </a:solidFill>
                <a:latin typeface="Calibri"/>
                <a:cs typeface="Calibri"/>
              </a:rPr>
              <a:t>ξ</a:t>
            </a:r>
            <a:r>
              <a:rPr sz="450" b="1" spc="2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450" b="1" spc="1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450" b="1" spc="15" dirty="0">
                <a:solidFill>
                  <a:srgbClr val="FFFFFF"/>
                </a:solidFill>
                <a:latin typeface="Calibri"/>
                <a:cs typeface="Calibri"/>
              </a:rPr>
              <a:t>ετ</a:t>
            </a: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450" b="1" spc="10" dirty="0">
                <a:solidFill>
                  <a:srgbClr val="FFFFFF"/>
                </a:solidFill>
                <a:latin typeface="Calibri"/>
                <a:cs typeface="Calibri"/>
              </a:rPr>
              <a:t>τ  </a:t>
            </a:r>
            <a:r>
              <a:rPr sz="450" b="1" spc="15" dirty="0">
                <a:solidFill>
                  <a:srgbClr val="FFFFFF"/>
                </a:solidFill>
                <a:latin typeface="Calibri"/>
                <a:cs typeface="Calibri"/>
              </a:rPr>
              <a:t>ής-2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116819" y="888365"/>
            <a:ext cx="3663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5" dirty="0">
                <a:solidFill>
                  <a:srgbClr val="FFFFFF"/>
                </a:solidFill>
                <a:latin typeface="Calibri"/>
                <a:cs typeface="Calibri"/>
              </a:rPr>
              <a:t>Ίντερνετ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150600" y="627856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64587" y="4385945"/>
            <a:ext cx="3051810" cy="738663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116839" rIns="0" bIns="0" rtlCol="0">
            <a:spAutoFit/>
          </a:bodyPr>
          <a:lstStyle/>
          <a:p>
            <a:pPr marL="290830" marR="280670" indent="345440">
              <a:lnSpc>
                <a:spcPct val="100000"/>
              </a:lnSpc>
              <a:spcBef>
                <a:spcPts val="919"/>
              </a:spcBef>
            </a:pPr>
            <a:r>
              <a:rPr sz="1350" b="1" spc="60" dirty="0">
                <a:solidFill>
                  <a:srgbClr val="FFFFFF"/>
                </a:solidFill>
                <a:latin typeface="Calibri"/>
                <a:cs typeface="Calibri"/>
              </a:rPr>
              <a:t>Κρίσιμα δίκτυα </a:t>
            </a:r>
            <a:r>
              <a:rPr sz="1350" b="1" spc="55" dirty="0">
                <a:solidFill>
                  <a:srgbClr val="FFFFFF"/>
                </a:solidFill>
                <a:latin typeface="Calibri"/>
                <a:cs typeface="Calibri"/>
              </a:rPr>
              <a:t>(δίκτυα </a:t>
            </a:r>
            <a:r>
              <a:rPr sz="1350" b="1" spc="60" dirty="0">
                <a:solidFill>
                  <a:srgbClr val="FFFFFF"/>
                </a:solidFill>
                <a:latin typeface="Calibri"/>
                <a:cs typeface="Calibri"/>
              </a:rPr>
              <a:t> ελέγχου,</a:t>
            </a:r>
            <a:r>
              <a:rPr sz="13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60" dirty="0">
                <a:solidFill>
                  <a:srgbClr val="FFFFFF"/>
                </a:solidFill>
                <a:latin typeface="Calibri"/>
                <a:cs typeface="Calibri"/>
              </a:rPr>
              <a:t>υποσταθμοί,</a:t>
            </a:r>
            <a:r>
              <a:rPr sz="13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55" dirty="0">
                <a:solidFill>
                  <a:srgbClr val="FFFFFF"/>
                </a:solidFill>
                <a:latin typeface="Calibri"/>
                <a:cs typeface="Calibri"/>
              </a:rPr>
              <a:t>εταιρικά</a:t>
            </a:r>
            <a:endParaRPr sz="1350" dirty="0">
              <a:latin typeface="Calibri"/>
              <a:cs typeface="Calibri"/>
            </a:endParaRPr>
          </a:p>
          <a:p>
            <a:pPr marL="1229995">
              <a:lnSpc>
                <a:spcPts val="1600"/>
              </a:lnSpc>
            </a:pPr>
            <a:r>
              <a:rPr sz="1350" b="1" spc="55" dirty="0">
                <a:solidFill>
                  <a:srgbClr val="FFFFFF"/>
                </a:solidFill>
                <a:latin typeface="Calibri"/>
                <a:cs typeface="Calibri"/>
              </a:rPr>
              <a:t>δίκτυα)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429365" y="73977"/>
            <a:ext cx="469900" cy="339597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85" dirty="0">
                <a:solidFill>
                  <a:srgbClr val="D8D8D8"/>
                </a:solidFill>
                <a:latin typeface="Calibri"/>
                <a:cs typeface="Calibri"/>
              </a:rPr>
              <a:t>ΑΣΦΑΛΙΣΜΕΝΕΣ</a:t>
            </a:r>
            <a:endParaRPr sz="3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6034" y="0"/>
            <a:ext cx="6016625" cy="6879590"/>
            <a:chOff x="26034" y="0"/>
            <a:chExt cx="6016625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699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80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034" y="0"/>
              <a:ext cx="5841365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75375" y="400684"/>
            <a:ext cx="445008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85" dirty="0">
                <a:solidFill>
                  <a:srgbClr val="FFB800"/>
                </a:solidFill>
              </a:rPr>
              <a:t>Μαθησιακά</a:t>
            </a:r>
            <a:r>
              <a:rPr sz="2700" spc="-40" dirty="0">
                <a:solidFill>
                  <a:srgbClr val="FFB800"/>
                </a:solidFill>
              </a:rPr>
              <a:t> </a:t>
            </a:r>
            <a:r>
              <a:rPr sz="2700" spc="250" dirty="0">
                <a:solidFill>
                  <a:srgbClr val="FFB800"/>
                </a:solidFill>
              </a:rPr>
              <a:t>αποτελέσματα</a:t>
            </a:r>
            <a:endParaRPr sz="2700"/>
          </a:p>
        </p:txBody>
      </p:sp>
      <p:sp>
        <p:nvSpPr>
          <p:cNvPr id="9" name="object 9"/>
          <p:cNvSpPr txBox="1"/>
          <p:nvPr/>
        </p:nvSpPr>
        <p:spPr>
          <a:xfrm>
            <a:off x="5766434" y="995124"/>
            <a:ext cx="6136005" cy="333121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500" spc="155" dirty="0">
                <a:solidFill>
                  <a:srgbClr val="FFFFFF"/>
                </a:solidFill>
                <a:latin typeface="Calibri"/>
                <a:cs typeface="Calibri"/>
              </a:rPr>
              <a:t>Ικανότητες</a:t>
            </a:r>
            <a:endParaRPr sz="1500">
              <a:latin typeface="Calibri"/>
              <a:cs typeface="Calibri"/>
            </a:endParaRPr>
          </a:p>
          <a:p>
            <a:pPr marL="286385" marR="62865" indent="-274320">
              <a:lnSpc>
                <a:spcPct val="93200"/>
              </a:lnSpc>
              <a:spcBef>
                <a:spcPts val="108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Κατανοήστε 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500" spc="90" dirty="0">
                <a:solidFill>
                  <a:srgbClr val="FFFFFF"/>
                </a:solidFill>
                <a:latin typeface="Calibri"/>
                <a:cs typeface="Calibri"/>
              </a:rPr>
              <a:t>σχετικές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συζητήσεις </a:t>
            </a:r>
            <a:r>
              <a:rPr sz="1500" spc="9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 </a:t>
            </a:r>
            <a:r>
              <a:rPr sz="15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ενεργειακό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4" dirty="0">
                <a:solidFill>
                  <a:srgbClr val="FFFFFF"/>
                </a:solidFill>
                <a:latin typeface="Calibri"/>
                <a:cs typeface="Calibri"/>
              </a:rPr>
              <a:t>διάφορα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επίπεδα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λήψης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αποφάσεων.</a:t>
            </a:r>
            <a:endParaRPr sz="1500">
              <a:latin typeface="Calibri"/>
              <a:cs typeface="Calibri"/>
            </a:endParaRPr>
          </a:p>
          <a:p>
            <a:pPr marL="286385" marR="243204" indent="-274320">
              <a:lnSpc>
                <a:spcPct val="95700"/>
              </a:lnSpc>
              <a:spcBef>
                <a:spcPts val="104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500" spc="18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0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θέση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προωθήσει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ένα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περιβάλλον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διαφανούς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επικοινωνίας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ομαδικής εργασίας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επίκεντρο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ενεργειακή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κυβερνοασφάλεια.</a:t>
            </a:r>
            <a:endParaRPr sz="1500">
              <a:latin typeface="Calibri"/>
              <a:cs typeface="Calibri"/>
            </a:endParaRPr>
          </a:p>
          <a:p>
            <a:pPr marL="286385" marR="5080" indent="-274320">
              <a:lnSpc>
                <a:spcPct val="95700"/>
              </a:lnSpc>
              <a:spcBef>
                <a:spcPts val="103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Σκεφτείτε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τη </a:t>
            </a:r>
            <a:r>
              <a:rPr sz="1500" spc="165" dirty="0">
                <a:solidFill>
                  <a:srgbClr val="FFFFFF"/>
                </a:solidFill>
                <a:latin typeface="Calibri"/>
                <a:cs typeface="Calibri"/>
              </a:rPr>
              <a:t>λήψη αποφάσεων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 με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επίγνωση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τρόπου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οποίο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4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παράγοντες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παίζουν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FFFFFF"/>
                </a:solidFill>
                <a:latin typeface="Calibri"/>
                <a:cs typeface="Calibri"/>
              </a:rPr>
              <a:t>ρόλο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ενέργειας.</a:t>
            </a:r>
            <a:endParaRPr sz="1500">
              <a:latin typeface="Calibri"/>
              <a:cs typeface="Calibri"/>
            </a:endParaRPr>
          </a:p>
          <a:p>
            <a:pPr marL="286385" marR="528955" indent="-274320">
              <a:lnSpc>
                <a:spcPct val="92200"/>
              </a:lnSpc>
              <a:spcBef>
                <a:spcPts val="113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7020" algn="l"/>
              </a:tabLst>
            </a:pPr>
            <a:r>
              <a:rPr sz="1500" spc="13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0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θέση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εντοπίζουν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ανθρωποκεντρικές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απειλές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ευπάθειες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ενεργειακές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90" dirty="0">
                <a:solidFill>
                  <a:srgbClr val="FFFFFF"/>
                </a:solidFill>
                <a:latin typeface="Calibri"/>
                <a:cs typeface="Calibri"/>
              </a:rPr>
              <a:t>επιχειρήσεις.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969" y="5108575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4951729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8097" y="5111432"/>
              <a:ext cx="1822767" cy="7559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66037" y="5140642"/>
              <a:ext cx="1730692" cy="6616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01137" y="3694112"/>
              <a:ext cx="1493520" cy="7527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30347" y="3722687"/>
              <a:ext cx="1398904" cy="66166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130347" y="3722687"/>
              <a:ext cx="1398905" cy="661670"/>
            </a:xfrm>
            <a:custGeom>
              <a:avLst/>
              <a:gdLst/>
              <a:ahLst/>
              <a:cxnLst/>
              <a:rect l="l" t="t" r="r" b="b"/>
              <a:pathLst>
                <a:path w="1398904" h="661670">
                  <a:moveTo>
                    <a:pt x="0" y="0"/>
                  </a:moveTo>
                  <a:lnTo>
                    <a:pt x="1398905" y="0"/>
                  </a:lnTo>
                  <a:lnTo>
                    <a:pt x="1398905" y="661669"/>
                  </a:lnTo>
                  <a:lnTo>
                    <a:pt x="0" y="66166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79865" y="4425632"/>
              <a:ext cx="429895" cy="63690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116377" y="4455477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160972"/>
                  </a:moveTo>
                  <a:lnTo>
                    <a:pt x="80327" y="160972"/>
                  </a:lnTo>
                  <a:lnTo>
                    <a:pt x="80327" y="542925"/>
                  </a:lnTo>
                  <a:lnTo>
                    <a:pt x="241300" y="542925"/>
                  </a:lnTo>
                  <a:lnTo>
                    <a:pt x="241300" y="160972"/>
                  </a:lnTo>
                  <a:close/>
                </a:path>
                <a:path w="321945" h="542925">
                  <a:moveTo>
                    <a:pt x="160972" y="0"/>
                  </a:moveTo>
                  <a:lnTo>
                    <a:pt x="0" y="160972"/>
                  </a:lnTo>
                  <a:lnTo>
                    <a:pt x="321944" y="160972"/>
                  </a:lnTo>
                  <a:lnTo>
                    <a:pt x="16097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16377" y="4455477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80327" y="542925"/>
                  </a:moveTo>
                  <a:lnTo>
                    <a:pt x="80327" y="160972"/>
                  </a:lnTo>
                  <a:lnTo>
                    <a:pt x="0" y="160972"/>
                  </a:lnTo>
                  <a:lnTo>
                    <a:pt x="160972" y="0"/>
                  </a:lnTo>
                  <a:lnTo>
                    <a:pt x="321944" y="160972"/>
                  </a:lnTo>
                  <a:lnTo>
                    <a:pt x="241300" y="160972"/>
                  </a:lnTo>
                  <a:lnTo>
                    <a:pt x="241300" y="542925"/>
                  </a:lnTo>
                  <a:lnTo>
                    <a:pt x="80327" y="54292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71112" y="4446904"/>
              <a:ext cx="429895" cy="6369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207625" y="4474209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321945" y="381952"/>
                  </a:moveTo>
                  <a:lnTo>
                    <a:pt x="0" y="381952"/>
                  </a:lnTo>
                  <a:lnTo>
                    <a:pt x="160972" y="542925"/>
                  </a:lnTo>
                  <a:lnTo>
                    <a:pt x="321945" y="381952"/>
                  </a:lnTo>
                  <a:close/>
                </a:path>
                <a:path w="321945" h="542925">
                  <a:moveTo>
                    <a:pt x="241300" y="0"/>
                  </a:moveTo>
                  <a:lnTo>
                    <a:pt x="80327" y="0"/>
                  </a:lnTo>
                  <a:lnTo>
                    <a:pt x="80327" y="381952"/>
                  </a:lnTo>
                  <a:lnTo>
                    <a:pt x="241300" y="381952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207625" y="4474209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0"/>
                  </a:moveTo>
                  <a:lnTo>
                    <a:pt x="241300" y="381952"/>
                  </a:lnTo>
                  <a:lnTo>
                    <a:pt x="321945" y="381952"/>
                  </a:lnTo>
                  <a:lnTo>
                    <a:pt x="160972" y="542925"/>
                  </a:lnTo>
                  <a:lnTo>
                    <a:pt x="0" y="381952"/>
                  </a:lnTo>
                  <a:lnTo>
                    <a:pt x="80327" y="381952"/>
                  </a:lnTo>
                  <a:lnTo>
                    <a:pt x="80327" y="0"/>
                  </a:lnTo>
                  <a:lnTo>
                    <a:pt x="24130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18127" y="5080952"/>
              <a:ext cx="1493520" cy="7864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47337" y="5110162"/>
              <a:ext cx="1398904" cy="6918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07232" y="3063239"/>
              <a:ext cx="457200" cy="63404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35490" y="3090545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89"/>
                  </a:lnTo>
                  <a:lnTo>
                    <a:pt x="365442" y="359727"/>
                  </a:lnTo>
                  <a:close/>
                </a:path>
                <a:path w="365759" h="542289">
                  <a:moveTo>
                    <a:pt x="274002" y="182562"/>
                  </a:moveTo>
                  <a:lnTo>
                    <a:pt x="91439" y="182562"/>
                  </a:lnTo>
                  <a:lnTo>
                    <a:pt x="91439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89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635490" y="3090545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89"/>
                  </a:lnTo>
                  <a:lnTo>
                    <a:pt x="0" y="359727"/>
                  </a:lnTo>
                  <a:lnTo>
                    <a:pt x="91439" y="359727"/>
                  </a:lnTo>
                  <a:lnTo>
                    <a:pt x="91439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90560" y="3617912"/>
              <a:ext cx="917575" cy="9175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01137" y="487680"/>
              <a:ext cx="1493520" cy="7559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130347" y="516890"/>
              <a:ext cx="1398904" cy="66167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19297" y="1222375"/>
              <a:ext cx="457200" cy="63404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647237" y="1249362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89"/>
                  </a:lnTo>
                  <a:lnTo>
                    <a:pt x="365442" y="359727"/>
                  </a:lnTo>
                  <a:close/>
                </a:path>
                <a:path w="365759" h="542289">
                  <a:moveTo>
                    <a:pt x="274002" y="182562"/>
                  </a:moveTo>
                  <a:lnTo>
                    <a:pt x="91440" y="182562"/>
                  </a:lnTo>
                  <a:lnTo>
                    <a:pt x="91440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89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647237" y="1249362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89"/>
                  </a:lnTo>
                  <a:lnTo>
                    <a:pt x="0" y="359727"/>
                  </a:lnTo>
                  <a:lnTo>
                    <a:pt x="91440" y="359727"/>
                  </a:lnTo>
                  <a:lnTo>
                    <a:pt x="91440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366125" y="2506662"/>
              <a:ext cx="1329690" cy="720090"/>
            </a:xfrm>
            <a:custGeom>
              <a:avLst/>
              <a:gdLst/>
              <a:ahLst/>
              <a:cxnLst/>
              <a:rect l="l" t="t" r="r" b="b"/>
              <a:pathLst>
                <a:path w="1329690" h="720089">
                  <a:moveTo>
                    <a:pt x="852368" y="651827"/>
                  </a:moveTo>
                  <a:lnTo>
                    <a:pt x="507682" y="651827"/>
                  </a:lnTo>
                  <a:lnTo>
                    <a:pt x="529907" y="672464"/>
                  </a:lnTo>
                  <a:lnTo>
                    <a:pt x="556577" y="689610"/>
                  </a:lnTo>
                  <a:lnTo>
                    <a:pt x="587057" y="703579"/>
                  </a:lnTo>
                  <a:lnTo>
                    <a:pt x="620395" y="713422"/>
                  </a:lnTo>
                  <a:lnTo>
                    <a:pt x="675322" y="719772"/>
                  </a:lnTo>
                  <a:lnTo>
                    <a:pt x="728979" y="715645"/>
                  </a:lnTo>
                  <a:lnTo>
                    <a:pt x="778509" y="701675"/>
                  </a:lnTo>
                  <a:lnTo>
                    <a:pt x="822007" y="678814"/>
                  </a:lnTo>
                  <a:lnTo>
                    <a:pt x="852368" y="651827"/>
                  </a:lnTo>
                  <a:close/>
                </a:path>
                <a:path w="1329690" h="720089">
                  <a:moveTo>
                    <a:pt x="332740" y="63182"/>
                  </a:moveTo>
                  <a:lnTo>
                    <a:pt x="244475" y="75564"/>
                  </a:lnTo>
                  <a:lnTo>
                    <a:pt x="198120" y="95567"/>
                  </a:lnTo>
                  <a:lnTo>
                    <a:pt x="160654" y="123507"/>
                  </a:lnTo>
                  <a:lnTo>
                    <a:pt x="133984" y="157479"/>
                  </a:lnTo>
                  <a:lnTo>
                    <a:pt x="120015" y="195897"/>
                  </a:lnTo>
                  <a:lnTo>
                    <a:pt x="120015" y="236854"/>
                  </a:lnTo>
                  <a:lnTo>
                    <a:pt x="119062" y="239077"/>
                  </a:lnTo>
                  <a:lnTo>
                    <a:pt x="60325" y="254317"/>
                  </a:lnTo>
                  <a:lnTo>
                    <a:pt x="17145" y="287654"/>
                  </a:lnTo>
                  <a:lnTo>
                    <a:pt x="0" y="324802"/>
                  </a:lnTo>
                  <a:lnTo>
                    <a:pt x="3175" y="362585"/>
                  </a:lnTo>
                  <a:lnTo>
                    <a:pt x="25400" y="396875"/>
                  </a:lnTo>
                  <a:lnTo>
                    <a:pt x="65087" y="423227"/>
                  </a:lnTo>
                  <a:lnTo>
                    <a:pt x="47625" y="440372"/>
                  </a:lnTo>
                  <a:lnTo>
                    <a:pt x="35559" y="459739"/>
                  </a:lnTo>
                  <a:lnTo>
                    <a:pt x="29527" y="480377"/>
                  </a:lnTo>
                  <a:lnTo>
                    <a:pt x="29845" y="501967"/>
                  </a:lnTo>
                  <a:lnTo>
                    <a:pt x="46354" y="539114"/>
                  </a:lnTo>
                  <a:lnTo>
                    <a:pt x="80009" y="568007"/>
                  </a:lnTo>
                  <a:lnTo>
                    <a:pt x="125729" y="585152"/>
                  </a:lnTo>
                  <a:lnTo>
                    <a:pt x="178752" y="588327"/>
                  </a:lnTo>
                  <a:lnTo>
                    <a:pt x="181292" y="591502"/>
                  </a:lnTo>
                  <a:lnTo>
                    <a:pt x="214629" y="623887"/>
                  </a:lnTo>
                  <a:lnTo>
                    <a:pt x="255904" y="648652"/>
                  </a:lnTo>
                  <a:lnTo>
                    <a:pt x="302577" y="665797"/>
                  </a:lnTo>
                  <a:lnTo>
                    <a:pt x="353377" y="675322"/>
                  </a:lnTo>
                  <a:lnTo>
                    <a:pt x="405447" y="676275"/>
                  </a:lnTo>
                  <a:lnTo>
                    <a:pt x="457517" y="668337"/>
                  </a:lnTo>
                  <a:lnTo>
                    <a:pt x="507682" y="651827"/>
                  </a:lnTo>
                  <a:lnTo>
                    <a:pt x="852368" y="651827"/>
                  </a:lnTo>
                  <a:lnTo>
                    <a:pt x="856297" y="648335"/>
                  </a:lnTo>
                  <a:lnTo>
                    <a:pt x="879475" y="610870"/>
                  </a:lnTo>
                  <a:lnTo>
                    <a:pt x="1065267" y="610870"/>
                  </a:lnTo>
                  <a:lnTo>
                    <a:pt x="1077912" y="606107"/>
                  </a:lnTo>
                  <a:lnTo>
                    <a:pt x="1116965" y="577850"/>
                  </a:lnTo>
                  <a:lnTo>
                    <a:pt x="1142682" y="541972"/>
                  </a:lnTo>
                  <a:lnTo>
                    <a:pt x="1152207" y="500697"/>
                  </a:lnTo>
                  <a:lnTo>
                    <a:pt x="1178242" y="496570"/>
                  </a:lnTo>
                  <a:lnTo>
                    <a:pt x="1227454" y="481329"/>
                  </a:lnTo>
                  <a:lnTo>
                    <a:pt x="1289050" y="441325"/>
                  </a:lnTo>
                  <a:lnTo>
                    <a:pt x="1315720" y="406717"/>
                  </a:lnTo>
                  <a:lnTo>
                    <a:pt x="1329372" y="368617"/>
                  </a:lnTo>
                  <a:lnTo>
                    <a:pt x="1329690" y="329247"/>
                  </a:lnTo>
                  <a:lnTo>
                    <a:pt x="1316037" y="290829"/>
                  </a:lnTo>
                  <a:lnTo>
                    <a:pt x="1288097" y="254952"/>
                  </a:lnTo>
                  <a:lnTo>
                    <a:pt x="1290954" y="249872"/>
                  </a:lnTo>
                  <a:lnTo>
                    <a:pt x="1293495" y="244475"/>
                  </a:lnTo>
                  <a:lnTo>
                    <a:pt x="1295717" y="239077"/>
                  </a:lnTo>
                  <a:lnTo>
                    <a:pt x="1301115" y="200660"/>
                  </a:lnTo>
                  <a:lnTo>
                    <a:pt x="1290320" y="163829"/>
                  </a:lnTo>
                  <a:lnTo>
                    <a:pt x="1265554" y="131762"/>
                  </a:lnTo>
                  <a:lnTo>
                    <a:pt x="1228090" y="106362"/>
                  </a:lnTo>
                  <a:lnTo>
                    <a:pt x="1180147" y="90487"/>
                  </a:lnTo>
                  <a:lnTo>
                    <a:pt x="1177848" y="84137"/>
                  </a:lnTo>
                  <a:lnTo>
                    <a:pt x="431482" y="84137"/>
                  </a:lnTo>
                  <a:lnTo>
                    <a:pt x="400050" y="73025"/>
                  </a:lnTo>
                  <a:lnTo>
                    <a:pt x="367029" y="66039"/>
                  </a:lnTo>
                  <a:lnTo>
                    <a:pt x="332740" y="63182"/>
                  </a:lnTo>
                  <a:close/>
                </a:path>
                <a:path w="1329690" h="720089">
                  <a:moveTo>
                    <a:pt x="1065267" y="610870"/>
                  </a:moveTo>
                  <a:lnTo>
                    <a:pt x="879475" y="610870"/>
                  </a:lnTo>
                  <a:lnTo>
                    <a:pt x="901065" y="619442"/>
                  </a:lnTo>
                  <a:lnTo>
                    <a:pt x="924242" y="625475"/>
                  </a:lnTo>
                  <a:lnTo>
                    <a:pt x="948054" y="629285"/>
                  </a:lnTo>
                  <a:lnTo>
                    <a:pt x="972502" y="630872"/>
                  </a:lnTo>
                  <a:lnTo>
                    <a:pt x="1029017" y="624522"/>
                  </a:lnTo>
                  <a:lnTo>
                    <a:pt x="1065267" y="610870"/>
                  </a:lnTo>
                  <a:close/>
                </a:path>
                <a:path w="1329690" h="720089">
                  <a:moveTo>
                    <a:pt x="553084" y="20954"/>
                  </a:moveTo>
                  <a:lnTo>
                    <a:pt x="504825" y="32067"/>
                  </a:lnTo>
                  <a:lnTo>
                    <a:pt x="463232" y="53339"/>
                  </a:lnTo>
                  <a:lnTo>
                    <a:pt x="431482" y="84137"/>
                  </a:lnTo>
                  <a:lnTo>
                    <a:pt x="1177848" y="84137"/>
                  </a:lnTo>
                  <a:lnTo>
                    <a:pt x="1173479" y="72072"/>
                  </a:lnTo>
                  <a:lnTo>
                    <a:pt x="1159916" y="54610"/>
                  </a:lnTo>
                  <a:lnTo>
                    <a:pt x="691515" y="54610"/>
                  </a:lnTo>
                  <a:lnTo>
                    <a:pt x="682942" y="48895"/>
                  </a:lnTo>
                  <a:lnTo>
                    <a:pt x="603567" y="21589"/>
                  </a:lnTo>
                  <a:lnTo>
                    <a:pt x="553084" y="20954"/>
                  </a:lnTo>
                  <a:close/>
                </a:path>
                <a:path w="1329690" h="720089">
                  <a:moveTo>
                    <a:pt x="820420" y="0"/>
                  </a:moveTo>
                  <a:lnTo>
                    <a:pt x="769302" y="5079"/>
                  </a:lnTo>
                  <a:lnTo>
                    <a:pt x="724534" y="23495"/>
                  </a:lnTo>
                  <a:lnTo>
                    <a:pt x="691515" y="54610"/>
                  </a:lnTo>
                  <a:lnTo>
                    <a:pt x="1159916" y="54610"/>
                  </a:lnTo>
                  <a:lnTo>
                    <a:pt x="1148079" y="39370"/>
                  </a:lnTo>
                  <a:lnTo>
                    <a:pt x="1146880" y="38735"/>
                  </a:lnTo>
                  <a:lnTo>
                    <a:pt x="918845" y="38735"/>
                  </a:lnTo>
                  <a:lnTo>
                    <a:pt x="909002" y="30162"/>
                  </a:lnTo>
                  <a:lnTo>
                    <a:pt x="897572" y="22542"/>
                  </a:lnTo>
                  <a:lnTo>
                    <a:pt x="885190" y="15875"/>
                  </a:lnTo>
                  <a:lnTo>
                    <a:pt x="871854" y="10160"/>
                  </a:lnTo>
                  <a:lnTo>
                    <a:pt x="820420" y="0"/>
                  </a:lnTo>
                  <a:close/>
                </a:path>
                <a:path w="1329690" h="720089">
                  <a:moveTo>
                    <a:pt x="1043622" y="317"/>
                  </a:moveTo>
                  <a:lnTo>
                    <a:pt x="997902" y="3175"/>
                  </a:lnTo>
                  <a:lnTo>
                    <a:pt x="955357" y="15875"/>
                  </a:lnTo>
                  <a:lnTo>
                    <a:pt x="918845" y="38735"/>
                  </a:lnTo>
                  <a:lnTo>
                    <a:pt x="1146880" y="38735"/>
                  </a:lnTo>
                  <a:lnTo>
                    <a:pt x="1088707" y="7937"/>
                  </a:lnTo>
                  <a:lnTo>
                    <a:pt x="1043622" y="317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366125" y="2506662"/>
              <a:ext cx="1329690" cy="720090"/>
            </a:xfrm>
            <a:custGeom>
              <a:avLst/>
              <a:gdLst/>
              <a:ahLst/>
              <a:cxnLst/>
              <a:rect l="l" t="t" r="r" b="b"/>
              <a:pathLst>
                <a:path w="1329690" h="720089">
                  <a:moveTo>
                    <a:pt x="120015" y="236854"/>
                  </a:moveTo>
                  <a:lnTo>
                    <a:pt x="120015" y="195897"/>
                  </a:lnTo>
                  <a:lnTo>
                    <a:pt x="133984" y="157479"/>
                  </a:lnTo>
                  <a:lnTo>
                    <a:pt x="160654" y="123507"/>
                  </a:lnTo>
                  <a:lnTo>
                    <a:pt x="198120" y="95567"/>
                  </a:lnTo>
                  <a:lnTo>
                    <a:pt x="244475" y="75564"/>
                  </a:lnTo>
                  <a:lnTo>
                    <a:pt x="298132" y="64452"/>
                  </a:lnTo>
                  <a:lnTo>
                    <a:pt x="332740" y="63182"/>
                  </a:lnTo>
                  <a:lnTo>
                    <a:pt x="367029" y="66039"/>
                  </a:lnTo>
                  <a:lnTo>
                    <a:pt x="400050" y="73025"/>
                  </a:lnTo>
                  <a:lnTo>
                    <a:pt x="431482" y="84137"/>
                  </a:lnTo>
                  <a:lnTo>
                    <a:pt x="463232" y="53339"/>
                  </a:lnTo>
                  <a:lnTo>
                    <a:pt x="504825" y="32067"/>
                  </a:lnTo>
                  <a:lnTo>
                    <a:pt x="553084" y="20954"/>
                  </a:lnTo>
                  <a:lnTo>
                    <a:pt x="603567" y="21589"/>
                  </a:lnTo>
                  <a:lnTo>
                    <a:pt x="653415" y="33972"/>
                  </a:lnTo>
                  <a:lnTo>
                    <a:pt x="691515" y="54610"/>
                  </a:lnTo>
                  <a:lnTo>
                    <a:pt x="724534" y="23495"/>
                  </a:lnTo>
                  <a:lnTo>
                    <a:pt x="769302" y="5079"/>
                  </a:lnTo>
                  <a:lnTo>
                    <a:pt x="820420" y="0"/>
                  </a:lnTo>
                  <a:lnTo>
                    <a:pt x="871854" y="10160"/>
                  </a:lnTo>
                  <a:lnTo>
                    <a:pt x="885190" y="15875"/>
                  </a:lnTo>
                  <a:lnTo>
                    <a:pt x="897572" y="22542"/>
                  </a:lnTo>
                  <a:lnTo>
                    <a:pt x="909002" y="30162"/>
                  </a:lnTo>
                  <a:lnTo>
                    <a:pt x="918845" y="38735"/>
                  </a:lnTo>
                  <a:lnTo>
                    <a:pt x="955357" y="15875"/>
                  </a:lnTo>
                  <a:lnTo>
                    <a:pt x="997902" y="3175"/>
                  </a:lnTo>
                  <a:lnTo>
                    <a:pt x="1043622" y="317"/>
                  </a:lnTo>
                  <a:lnTo>
                    <a:pt x="1088707" y="7937"/>
                  </a:lnTo>
                  <a:lnTo>
                    <a:pt x="1129665" y="26035"/>
                  </a:lnTo>
                  <a:lnTo>
                    <a:pt x="1162684" y="54927"/>
                  </a:lnTo>
                  <a:lnTo>
                    <a:pt x="1180147" y="90487"/>
                  </a:lnTo>
                  <a:lnTo>
                    <a:pt x="1228090" y="106362"/>
                  </a:lnTo>
                  <a:lnTo>
                    <a:pt x="1265554" y="131762"/>
                  </a:lnTo>
                  <a:lnTo>
                    <a:pt x="1290320" y="163829"/>
                  </a:lnTo>
                  <a:lnTo>
                    <a:pt x="1301115" y="200660"/>
                  </a:lnTo>
                  <a:lnTo>
                    <a:pt x="1295717" y="239077"/>
                  </a:lnTo>
                  <a:lnTo>
                    <a:pt x="1293495" y="244475"/>
                  </a:lnTo>
                  <a:lnTo>
                    <a:pt x="1290954" y="249872"/>
                  </a:lnTo>
                  <a:lnTo>
                    <a:pt x="1288097" y="254952"/>
                  </a:lnTo>
                  <a:lnTo>
                    <a:pt x="1316037" y="290829"/>
                  </a:lnTo>
                  <a:lnTo>
                    <a:pt x="1329690" y="329247"/>
                  </a:lnTo>
                  <a:lnTo>
                    <a:pt x="1329372" y="368617"/>
                  </a:lnTo>
                  <a:lnTo>
                    <a:pt x="1315720" y="406717"/>
                  </a:lnTo>
                  <a:lnTo>
                    <a:pt x="1289050" y="441325"/>
                  </a:lnTo>
                  <a:lnTo>
                    <a:pt x="1249679" y="470535"/>
                  </a:lnTo>
                  <a:lnTo>
                    <a:pt x="1203642" y="490220"/>
                  </a:lnTo>
                  <a:lnTo>
                    <a:pt x="1152207" y="500697"/>
                  </a:lnTo>
                  <a:lnTo>
                    <a:pt x="1142682" y="541972"/>
                  </a:lnTo>
                  <a:lnTo>
                    <a:pt x="1116965" y="577850"/>
                  </a:lnTo>
                  <a:lnTo>
                    <a:pt x="1077912" y="606107"/>
                  </a:lnTo>
                  <a:lnTo>
                    <a:pt x="1029017" y="624522"/>
                  </a:lnTo>
                  <a:lnTo>
                    <a:pt x="972502" y="630872"/>
                  </a:lnTo>
                  <a:lnTo>
                    <a:pt x="948054" y="629285"/>
                  </a:lnTo>
                  <a:lnTo>
                    <a:pt x="924242" y="625475"/>
                  </a:lnTo>
                  <a:lnTo>
                    <a:pt x="901065" y="619442"/>
                  </a:lnTo>
                  <a:lnTo>
                    <a:pt x="879475" y="610870"/>
                  </a:lnTo>
                  <a:lnTo>
                    <a:pt x="856297" y="648335"/>
                  </a:lnTo>
                  <a:lnTo>
                    <a:pt x="822007" y="678814"/>
                  </a:lnTo>
                  <a:lnTo>
                    <a:pt x="778509" y="701675"/>
                  </a:lnTo>
                  <a:lnTo>
                    <a:pt x="728979" y="715645"/>
                  </a:lnTo>
                  <a:lnTo>
                    <a:pt x="675322" y="719772"/>
                  </a:lnTo>
                  <a:lnTo>
                    <a:pt x="620395" y="713422"/>
                  </a:lnTo>
                  <a:lnTo>
                    <a:pt x="587057" y="703579"/>
                  </a:lnTo>
                  <a:lnTo>
                    <a:pt x="556577" y="689610"/>
                  </a:lnTo>
                  <a:lnTo>
                    <a:pt x="529907" y="672464"/>
                  </a:lnTo>
                  <a:lnTo>
                    <a:pt x="507682" y="651827"/>
                  </a:lnTo>
                  <a:lnTo>
                    <a:pt x="457517" y="668337"/>
                  </a:lnTo>
                  <a:lnTo>
                    <a:pt x="405447" y="676275"/>
                  </a:lnTo>
                  <a:lnTo>
                    <a:pt x="353377" y="675322"/>
                  </a:lnTo>
                  <a:lnTo>
                    <a:pt x="302577" y="665797"/>
                  </a:lnTo>
                  <a:lnTo>
                    <a:pt x="255904" y="648652"/>
                  </a:lnTo>
                  <a:lnTo>
                    <a:pt x="214629" y="623887"/>
                  </a:lnTo>
                  <a:lnTo>
                    <a:pt x="181292" y="591502"/>
                  </a:lnTo>
                  <a:lnTo>
                    <a:pt x="178752" y="588327"/>
                  </a:lnTo>
                  <a:lnTo>
                    <a:pt x="125729" y="585152"/>
                  </a:lnTo>
                  <a:lnTo>
                    <a:pt x="80009" y="568007"/>
                  </a:lnTo>
                  <a:lnTo>
                    <a:pt x="46354" y="539114"/>
                  </a:lnTo>
                  <a:lnTo>
                    <a:pt x="29845" y="501967"/>
                  </a:lnTo>
                  <a:lnTo>
                    <a:pt x="29527" y="480377"/>
                  </a:lnTo>
                  <a:lnTo>
                    <a:pt x="35559" y="459739"/>
                  </a:lnTo>
                  <a:lnTo>
                    <a:pt x="47625" y="440372"/>
                  </a:lnTo>
                  <a:lnTo>
                    <a:pt x="65087" y="423227"/>
                  </a:lnTo>
                  <a:lnTo>
                    <a:pt x="25400" y="396875"/>
                  </a:lnTo>
                  <a:lnTo>
                    <a:pt x="3175" y="362585"/>
                  </a:lnTo>
                  <a:lnTo>
                    <a:pt x="0" y="324802"/>
                  </a:lnTo>
                  <a:lnTo>
                    <a:pt x="17145" y="287654"/>
                  </a:lnTo>
                  <a:lnTo>
                    <a:pt x="36195" y="268922"/>
                  </a:lnTo>
                  <a:lnTo>
                    <a:pt x="60325" y="254317"/>
                  </a:lnTo>
                  <a:lnTo>
                    <a:pt x="88265" y="244157"/>
                  </a:lnTo>
                  <a:lnTo>
                    <a:pt x="119062" y="239077"/>
                  </a:lnTo>
                  <a:lnTo>
                    <a:pt x="120015" y="236854"/>
                  </a:lnTo>
                </a:path>
                <a:path w="1329690" h="720089">
                  <a:moveTo>
                    <a:pt x="144462" y="433704"/>
                  </a:moveTo>
                  <a:lnTo>
                    <a:pt x="124142" y="433704"/>
                  </a:lnTo>
                  <a:lnTo>
                    <a:pt x="104140" y="431482"/>
                  </a:lnTo>
                  <a:lnTo>
                    <a:pt x="84772" y="427037"/>
                  </a:lnTo>
                  <a:lnTo>
                    <a:pt x="66675" y="420370"/>
                  </a:lnTo>
                </a:path>
                <a:path w="1329690" h="720089">
                  <a:moveTo>
                    <a:pt x="213359" y="578802"/>
                  </a:moveTo>
                  <a:lnTo>
                    <a:pt x="205104" y="581025"/>
                  </a:lnTo>
                  <a:lnTo>
                    <a:pt x="196532" y="582929"/>
                  </a:lnTo>
                  <a:lnTo>
                    <a:pt x="187959" y="584200"/>
                  </a:lnTo>
                  <a:lnTo>
                    <a:pt x="179387" y="585152"/>
                  </a:lnTo>
                </a:path>
                <a:path w="1329690" h="720089">
                  <a:moveTo>
                    <a:pt x="507682" y="648652"/>
                  </a:moveTo>
                  <a:lnTo>
                    <a:pt x="501650" y="641985"/>
                  </a:lnTo>
                  <a:lnTo>
                    <a:pt x="496252" y="634682"/>
                  </a:lnTo>
                  <a:lnTo>
                    <a:pt x="491172" y="627379"/>
                  </a:lnTo>
                  <a:lnTo>
                    <a:pt x="487045" y="619760"/>
                  </a:lnTo>
                </a:path>
                <a:path w="1329690" h="720089">
                  <a:moveTo>
                    <a:pt x="888047" y="576579"/>
                  </a:moveTo>
                  <a:lnTo>
                    <a:pt x="886777" y="584517"/>
                  </a:lnTo>
                  <a:lnTo>
                    <a:pt x="884872" y="592454"/>
                  </a:lnTo>
                  <a:lnTo>
                    <a:pt x="882650" y="600392"/>
                  </a:lnTo>
                  <a:lnTo>
                    <a:pt x="879792" y="608329"/>
                  </a:lnTo>
                </a:path>
                <a:path w="1329690" h="720089">
                  <a:moveTo>
                    <a:pt x="1051242" y="380047"/>
                  </a:moveTo>
                  <a:lnTo>
                    <a:pt x="1092834" y="400685"/>
                  </a:lnTo>
                  <a:lnTo>
                    <a:pt x="1124584" y="428625"/>
                  </a:lnTo>
                  <a:lnTo>
                    <a:pt x="1144587" y="461962"/>
                  </a:lnTo>
                  <a:lnTo>
                    <a:pt x="1151254" y="498792"/>
                  </a:lnTo>
                </a:path>
                <a:path w="1329690" h="720089">
                  <a:moveTo>
                    <a:pt x="1287462" y="253364"/>
                  </a:moveTo>
                  <a:lnTo>
                    <a:pt x="1278890" y="265747"/>
                  </a:lnTo>
                  <a:lnTo>
                    <a:pt x="1268729" y="277495"/>
                  </a:lnTo>
                  <a:lnTo>
                    <a:pt x="1256665" y="288289"/>
                  </a:lnTo>
                  <a:lnTo>
                    <a:pt x="1242695" y="297814"/>
                  </a:lnTo>
                </a:path>
                <a:path w="1329690" h="720089">
                  <a:moveTo>
                    <a:pt x="1180465" y="87947"/>
                  </a:moveTo>
                  <a:lnTo>
                    <a:pt x="1182052" y="94932"/>
                  </a:lnTo>
                  <a:lnTo>
                    <a:pt x="1183004" y="101917"/>
                  </a:lnTo>
                  <a:lnTo>
                    <a:pt x="1182687" y="108902"/>
                  </a:lnTo>
                </a:path>
                <a:path w="1329690" h="720089">
                  <a:moveTo>
                    <a:pt x="895667" y="63182"/>
                  </a:moveTo>
                  <a:lnTo>
                    <a:pt x="900429" y="56197"/>
                  </a:lnTo>
                  <a:lnTo>
                    <a:pt x="905827" y="49212"/>
                  </a:lnTo>
                  <a:lnTo>
                    <a:pt x="911859" y="42862"/>
                  </a:lnTo>
                  <a:lnTo>
                    <a:pt x="918527" y="36512"/>
                  </a:lnTo>
                </a:path>
                <a:path w="1329690" h="720089">
                  <a:moveTo>
                    <a:pt x="681990" y="76200"/>
                  </a:moveTo>
                  <a:lnTo>
                    <a:pt x="683895" y="70167"/>
                  </a:lnTo>
                  <a:lnTo>
                    <a:pt x="686434" y="64135"/>
                  </a:lnTo>
                  <a:lnTo>
                    <a:pt x="689609" y="58420"/>
                  </a:lnTo>
                  <a:lnTo>
                    <a:pt x="693102" y="53022"/>
                  </a:lnTo>
                </a:path>
                <a:path w="1329690" h="720089">
                  <a:moveTo>
                    <a:pt x="431165" y="84137"/>
                  </a:moveTo>
                  <a:lnTo>
                    <a:pt x="441959" y="88900"/>
                  </a:lnTo>
                  <a:lnTo>
                    <a:pt x="452120" y="94297"/>
                  </a:lnTo>
                  <a:lnTo>
                    <a:pt x="461962" y="100329"/>
                  </a:lnTo>
                  <a:lnTo>
                    <a:pt x="471170" y="106362"/>
                  </a:lnTo>
                </a:path>
                <a:path w="1329690" h="720089">
                  <a:moveTo>
                    <a:pt x="127000" y="260667"/>
                  </a:moveTo>
                  <a:lnTo>
                    <a:pt x="123825" y="252729"/>
                  </a:lnTo>
                  <a:lnTo>
                    <a:pt x="121602" y="244792"/>
                  </a:lnTo>
                  <a:lnTo>
                    <a:pt x="120015" y="236854"/>
                  </a:lnTo>
                </a:path>
              </a:pathLst>
            </a:custGeom>
            <a:ln w="15875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60192" y="2041207"/>
              <a:ext cx="1608137" cy="902017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855344" y="460057"/>
            <a:ext cx="331342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Ασφαλείς</a:t>
            </a:r>
            <a:r>
              <a:rPr spc="100" dirty="0"/>
              <a:t> </a:t>
            </a:r>
            <a:r>
              <a:rPr spc="155" dirty="0"/>
              <a:t>αρχιτεκτονικές: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855344" y="855027"/>
            <a:ext cx="53174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latin typeface="Calibri"/>
                <a:cs typeface="Calibri"/>
              </a:rPr>
              <a:t>Στο</a:t>
            </a:r>
            <a:r>
              <a:rPr sz="2100" spc="185" dirty="0">
                <a:latin typeface="Calibri"/>
                <a:cs typeface="Calibri"/>
              </a:rPr>
              <a:t> </a:t>
            </a:r>
            <a:r>
              <a:rPr sz="2100" spc="170" dirty="0">
                <a:latin typeface="Calibri"/>
                <a:cs typeface="Calibri"/>
              </a:rPr>
              <a:t>επίπεδο</a:t>
            </a:r>
            <a:r>
              <a:rPr sz="2100" spc="270" dirty="0">
                <a:latin typeface="Calibri"/>
                <a:cs typeface="Calibri"/>
              </a:rPr>
              <a:t> </a:t>
            </a:r>
            <a:r>
              <a:rPr sz="2100" spc="145" dirty="0">
                <a:latin typeface="Calibri"/>
                <a:cs typeface="Calibri"/>
              </a:rPr>
              <a:t>της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75" dirty="0">
                <a:latin typeface="Calibri"/>
                <a:cs typeface="Calibri"/>
              </a:rPr>
              <a:t>περιμέτρου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50" dirty="0">
                <a:latin typeface="Calibri"/>
                <a:cs typeface="Calibri"/>
              </a:rPr>
              <a:t>του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60" dirty="0">
                <a:latin typeface="Calibri"/>
                <a:cs typeface="Calibri"/>
              </a:rPr>
              <a:t>δικτύου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1515" y="1567864"/>
            <a:ext cx="6525895" cy="186880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50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b="1" spc="50" dirty="0">
                <a:latin typeface="Calibri"/>
                <a:cs typeface="Calibri"/>
              </a:rPr>
              <a:t>Πληρεξούσιος:</a:t>
            </a:r>
            <a:endParaRPr sz="1350">
              <a:latin typeface="Calibri"/>
              <a:cs typeface="Calibri"/>
            </a:endParaRPr>
          </a:p>
          <a:p>
            <a:pPr marL="396875" marR="333375" lvl="1" indent="-182880">
              <a:lnSpc>
                <a:spcPct val="101699"/>
              </a:lnSpc>
              <a:spcBef>
                <a:spcPts val="86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35" dirty="0">
                <a:latin typeface="Calibri"/>
                <a:cs typeface="Calibri"/>
              </a:rPr>
              <a:t>Μια </a:t>
            </a:r>
            <a:r>
              <a:rPr sz="1200" spc="110" dirty="0">
                <a:latin typeface="Calibri"/>
                <a:cs typeface="Calibri"/>
              </a:rPr>
              <a:t>ενδιάμεση </a:t>
            </a:r>
            <a:r>
              <a:rPr sz="1200" spc="120" dirty="0">
                <a:latin typeface="Calibri"/>
                <a:cs typeface="Calibri"/>
              </a:rPr>
              <a:t>συσκευή </a:t>
            </a:r>
            <a:r>
              <a:rPr sz="1200" spc="110" dirty="0">
                <a:latin typeface="Calibri"/>
                <a:cs typeface="Calibri"/>
              </a:rPr>
              <a:t>μεταξύ </a:t>
            </a:r>
            <a:r>
              <a:rPr sz="1200" spc="105" dirty="0">
                <a:latin typeface="Calibri"/>
                <a:cs typeface="Calibri"/>
              </a:rPr>
              <a:t>ενός </a:t>
            </a:r>
            <a:r>
              <a:rPr sz="1200" spc="120" dirty="0">
                <a:latin typeface="Calibri"/>
                <a:cs typeface="Calibri"/>
              </a:rPr>
              <a:t>κόμβου </a:t>
            </a:r>
            <a:r>
              <a:rPr sz="1200" spc="114" dirty="0">
                <a:latin typeface="Calibri"/>
                <a:cs typeface="Calibri"/>
              </a:rPr>
              <a:t>(σύστημα </a:t>
            </a:r>
            <a:r>
              <a:rPr sz="1200" spc="130" dirty="0">
                <a:latin typeface="Calibri"/>
                <a:cs typeface="Calibri"/>
              </a:rPr>
              <a:t>ή </a:t>
            </a:r>
            <a:r>
              <a:rPr sz="1200" spc="125" dirty="0">
                <a:latin typeface="Calibri"/>
                <a:cs typeface="Calibri"/>
              </a:rPr>
              <a:t>πρόγραμμα που 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επικοινωνεί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με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εξυπηρετητή)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και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ενός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εξυπηρετητή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(π.χ.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140" dirty="0">
                <a:latin typeface="Calibri"/>
                <a:cs typeface="Calibri"/>
              </a:rPr>
              <a:t>μεταξύ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135" dirty="0">
                <a:latin typeface="Calibri"/>
                <a:cs typeface="Calibri"/>
              </a:rPr>
              <a:t>ενός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140" dirty="0">
                <a:latin typeface="Calibri"/>
                <a:cs typeface="Calibri"/>
              </a:rPr>
              <a:t>κύριου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25" dirty="0">
                <a:latin typeface="Calibri"/>
                <a:cs typeface="Calibri"/>
              </a:rPr>
              <a:t>και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35" dirty="0">
                <a:latin typeface="Calibri"/>
                <a:cs typeface="Calibri"/>
              </a:rPr>
              <a:t>ενός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υποτελούς),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35" dirty="0">
                <a:latin typeface="Calibri"/>
                <a:cs typeface="Calibri"/>
              </a:rPr>
              <a:t>ικανή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150" dirty="0">
                <a:latin typeface="Calibri"/>
                <a:cs typeface="Calibri"/>
              </a:rPr>
              <a:t>να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35" dirty="0">
                <a:latin typeface="Calibri"/>
                <a:cs typeface="Calibri"/>
              </a:rPr>
              <a:t>προσθέτει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150" dirty="0">
                <a:latin typeface="Calibri"/>
                <a:cs typeface="Calibri"/>
              </a:rPr>
              <a:t>πρόσθετα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μέτρα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140" dirty="0">
                <a:latin typeface="Calibri"/>
                <a:cs typeface="Calibri"/>
              </a:rPr>
              <a:t>ασφαλείας.</a:t>
            </a:r>
            <a:endParaRPr sz="1200">
              <a:latin typeface="Calibri"/>
              <a:cs typeface="Calibri"/>
            </a:endParaRPr>
          </a:p>
          <a:p>
            <a:pPr marL="579120" marR="349885" lvl="2" indent="-182880">
              <a:lnSpc>
                <a:spcPct val="101800"/>
              </a:lnSpc>
              <a:spcBef>
                <a:spcPts val="869"/>
              </a:spcBef>
              <a:buSzPct val="133333"/>
              <a:buFont typeface="Arial"/>
              <a:buChar char="•"/>
              <a:tabLst>
                <a:tab pos="579755" algn="l"/>
              </a:tabLst>
            </a:pPr>
            <a:r>
              <a:rPr sz="1050" spc="55" dirty="0">
                <a:latin typeface="Calibri"/>
                <a:cs typeface="Calibri"/>
              </a:rPr>
              <a:t>Π.χ.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απόκρυψη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IPS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(Intrusion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Prevention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System</a:t>
            </a:r>
            <a:r>
              <a:rPr sz="1050" spc="45" dirty="0">
                <a:latin typeface="Calibri"/>
                <a:cs typeface="Calibri"/>
              </a:rPr>
              <a:t> -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Σύστημα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πρόληψης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εισβολών)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κόμβων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που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διατρέχουν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ευάλωτα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δίκτυα,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όπως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υποσταθμοί.</a:t>
            </a:r>
            <a:endParaRPr sz="1050">
              <a:latin typeface="Calibri"/>
              <a:cs typeface="Calibri"/>
            </a:endParaRPr>
          </a:p>
          <a:p>
            <a:pPr marL="396875" marR="5080" lvl="1" indent="-182880">
              <a:lnSpc>
                <a:spcPct val="103499"/>
              </a:lnSpc>
              <a:spcBef>
                <a:spcPts val="82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85" dirty="0">
                <a:latin typeface="Calibri"/>
                <a:cs typeface="Calibri"/>
              </a:rPr>
              <a:t>Αυτή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διαδικασία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απόκρυψης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συνίσταται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στην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αντικατάσταση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των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IPS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των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ευπαθών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κόμβων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IP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του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πληρεξουσίου: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76005" y="2753995"/>
            <a:ext cx="3663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5" dirty="0">
                <a:solidFill>
                  <a:srgbClr val="FFFFFF"/>
                </a:solidFill>
                <a:latin typeface="Calibri"/>
                <a:cs typeface="Calibri"/>
              </a:rPr>
              <a:t>Ίντερνετ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32059" y="2165667"/>
            <a:ext cx="7518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30" dirty="0">
                <a:solidFill>
                  <a:srgbClr val="FFFFFF"/>
                </a:solidFill>
                <a:latin typeface="Calibri"/>
                <a:cs typeface="Calibri"/>
              </a:rPr>
              <a:t>Πληρεξούσιος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75689" y="3521709"/>
            <a:ext cx="6342380" cy="348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4945" marR="5080" indent="-182880">
              <a:lnSpc>
                <a:spcPct val="101800"/>
              </a:lnSpc>
              <a:spcBef>
                <a:spcPts val="75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1050" spc="85" dirty="0">
                <a:latin typeface="Calibri"/>
                <a:cs typeface="Calibri"/>
              </a:rPr>
              <a:t>Όλη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εισερχόμενη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κίνηση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προς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IP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ελεγκτή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προστατεύεται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μέσω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του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Ίντερνετ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χρήση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IP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διακομιστή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μεσολάβησης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πακέτα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δεδομένων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75689" y="3946842"/>
            <a:ext cx="5862955" cy="348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4945" marR="5080" indent="-182880">
              <a:lnSpc>
                <a:spcPct val="101800"/>
              </a:lnSpc>
              <a:spcBef>
                <a:spcPts val="75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1050" spc="55" dirty="0">
                <a:latin typeface="Calibri"/>
                <a:cs typeface="Calibri"/>
              </a:rPr>
              <a:t>Όλη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η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εξερχόμενη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κίνηση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από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IP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του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ελεγκτή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προς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τον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κεντρικό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υπολογιστή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προστατεύεται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με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την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αντικατάσταση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αυτής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της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IP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με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την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IP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του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πληρεξουσίου.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92810" y="4391977"/>
            <a:ext cx="5672455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95580" marR="5080" indent="-182880">
              <a:lnSpc>
                <a:spcPts val="1420"/>
              </a:lnSpc>
              <a:spcBef>
                <a:spcPts val="160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1200" spc="85" dirty="0">
                <a:latin typeface="Calibri"/>
                <a:cs typeface="Calibri"/>
              </a:rPr>
              <a:t>Αυτός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τύπος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προστασίας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αποφεύγει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στη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συνέχεια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τις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επιθέσεις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παθητικής </a:t>
            </a:r>
            <a:r>
              <a:rPr sz="1200" i="1" spc="-254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ανάλυσης</a:t>
            </a:r>
            <a:r>
              <a:rPr sz="1200" i="1" spc="25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της</a:t>
            </a:r>
            <a:r>
              <a:rPr sz="1200" i="1" spc="35" dirty="0">
                <a:latin typeface="Calibri"/>
                <a:cs typeface="Calibri"/>
              </a:rPr>
              <a:t> </a:t>
            </a:r>
            <a:r>
              <a:rPr sz="1200" i="1" spc="70" dirty="0">
                <a:latin typeface="Calibri"/>
                <a:cs typeface="Calibri"/>
              </a:rPr>
              <a:t>κίνησης.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415779" y="3820167"/>
            <a:ext cx="864235" cy="4298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8270" marR="5080" indent="-116205">
              <a:lnSpc>
                <a:spcPts val="1570"/>
              </a:lnSpc>
              <a:spcBef>
                <a:spcPts val="190"/>
              </a:spcBef>
            </a:pP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Ελεγκτές </a:t>
            </a: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2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εγχ</a:t>
            </a:r>
            <a:r>
              <a:rPr sz="1350" b="1" spc="5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350" b="1" spc="40" dirty="0">
                <a:solidFill>
                  <a:srgbClr val="FFFFFF"/>
                </a:solidFill>
                <a:latin typeface="Calibri"/>
                <a:cs typeface="Calibri"/>
              </a:rPr>
              <a:t>ς)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176952" y="5854700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2554" y="6032500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526222" y="4914265"/>
            <a:ext cx="4777105" cy="917575"/>
            <a:chOff x="1526222" y="4914265"/>
            <a:chExt cx="4777105" cy="917575"/>
          </a:xfrm>
        </p:grpSpPr>
        <p:sp>
          <p:nvSpPr>
            <p:cNvPr id="44" name="object 44"/>
            <p:cNvSpPr/>
            <p:nvPr/>
          </p:nvSpPr>
          <p:spPr>
            <a:xfrm>
              <a:off x="4191317" y="5264467"/>
              <a:ext cx="1262380" cy="0"/>
            </a:xfrm>
            <a:custGeom>
              <a:avLst/>
              <a:gdLst/>
              <a:ahLst/>
              <a:cxnLst/>
              <a:rect l="l" t="t" r="r" b="b"/>
              <a:pathLst>
                <a:path w="1262379">
                  <a:moveTo>
                    <a:pt x="0" y="0"/>
                  </a:moveTo>
                  <a:lnTo>
                    <a:pt x="126238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07105" y="5060315"/>
              <a:ext cx="938212" cy="60261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26222" y="5081270"/>
              <a:ext cx="983615" cy="58165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336165" y="5264467"/>
              <a:ext cx="1172210" cy="0"/>
            </a:xfrm>
            <a:custGeom>
              <a:avLst/>
              <a:gdLst/>
              <a:ahLst/>
              <a:cxnLst/>
              <a:rect l="l" t="t" r="r" b="b"/>
              <a:pathLst>
                <a:path w="1172210">
                  <a:moveTo>
                    <a:pt x="0" y="0"/>
                  </a:moveTo>
                  <a:lnTo>
                    <a:pt x="117221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499610" y="5154612"/>
              <a:ext cx="624205" cy="217804"/>
            </a:xfrm>
            <a:custGeom>
              <a:avLst/>
              <a:gdLst/>
              <a:ahLst/>
              <a:cxnLst/>
              <a:rect l="l" t="t" r="r" b="b"/>
              <a:pathLst>
                <a:path w="624204" h="217804">
                  <a:moveTo>
                    <a:pt x="108902" y="0"/>
                  </a:moveTo>
                  <a:lnTo>
                    <a:pt x="0" y="108902"/>
                  </a:lnTo>
                  <a:lnTo>
                    <a:pt x="108902" y="217487"/>
                  </a:lnTo>
                  <a:lnTo>
                    <a:pt x="108902" y="163194"/>
                  </a:lnTo>
                  <a:lnTo>
                    <a:pt x="623887" y="163194"/>
                  </a:lnTo>
                  <a:lnTo>
                    <a:pt x="623887" y="54292"/>
                  </a:lnTo>
                  <a:lnTo>
                    <a:pt x="108902" y="54292"/>
                  </a:lnTo>
                  <a:lnTo>
                    <a:pt x="108902" y="0"/>
                  </a:lnTo>
                  <a:close/>
                </a:path>
              </a:pathLst>
            </a:custGeom>
            <a:solidFill>
              <a:srgbClr val="9A1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499610" y="5154612"/>
              <a:ext cx="624205" cy="217804"/>
            </a:xfrm>
            <a:custGeom>
              <a:avLst/>
              <a:gdLst/>
              <a:ahLst/>
              <a:cxnLst/>
              <a:rect l="l" t="t" r="r" b="b"/>
              <a:pathLst>
                <a:path w="624204" h="217804">
                  <a:moveTo>
                    <a:pt x="0" y="108902"/>
                  </a:moveTo>
                  <a:lnTo>
                    <a:pt x="108902" y="0"/>
                  </a:lnTo>
                  <a:lnTo>
                    <a:pt x="108902" y="54292"/>
                  </a:lnTo>
                  <a:lnTo>
                    <a:pt x="623887" y="54292"/>
                  </a:lnTo>
                  <a:lnTo>
                    <a:pt x="623887" y="163194"/>
                  </a:lnTo>
                  <a:lnTo>
                    <a:pt x="108902" y="163194"/>
                  </a:lnTo>
                  <a:lnTo>
                    <a:pt x="108902" y="217487"/>
                  </a:lnTo>
                  <a:lnTo>
                    <a:pt x="0" y="10890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612072" y="5149532"/>
              <a:ext cx="624205" cy="217804"/>
            </a:xfrm>
            <a:custGeom>
              <a:avLst/>
              <a:gdLst/>
              <a:ahLst/>
              <a:cxnLst/>
              <a:rect l="l" t="t" r="r" b="b"/>
              <a:pathLst>
                <a:path w="624205" h="217804">
                  <a:moveTo>
                    <a:pt x="108902" y="0"/>
                  </a:moveTo>
                  <a:lnTo>
                    <a:pt x="0" y="108902"/>
                  </a:lnTo>
                  <a:lnTo>
                    <a:pt x="108902" y="217487"/>
                  </a:lnTo>
                  <a:lnTo>
                    <a:pt x="108902" y="163194"/>
                  </a:lnTo>
                  <a:lnTo>
                    <a:pt x="623887" y="163194"/>
                  </a:lnTo>
                  <a:lnTo>
                    <a:pt x="623887" y="54292"/>
                  </a:lnTo>
                  <a:lnTo>
                    <a:pt x="108902" y="54292"/>
                  </a:lnTo>
                  <a:lnTo>
                    <a:pt x="108902" y="0"/>
                  </a:lnTo>
                  <a:close/>
                </a:path>
              </a:pathLst>
            </a:custGeom>
            <a:solidFill>
              <a:srgbClr val="9A1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612072" y="5149532"/>
              <a:ext cx="624205" cy="217804"/>
            </a:xfrm>
            <a:custGeom>
              <a:avLst/>
              <a:gdLst/>
              <a:ahLst/>
              <a:cxnLst/>
              <a:rect l="l" t="t" r="r" b="b"/>
              <a:pathLst>
                <a:path w="624205" h="217804">
                  <a:moveTo>
                    <a:pt x="0" y="108902"/>
                  </a:moveTo>
                  <a:lnTo>
                    <a:pt x="108902" y="0"/>
                  </a:lnTo>
                  <a:lnTo>
                    <a:pt x="108902" y="54292"/>
                  </a:lnTo>
                  <a:lnTo>
                    <a:pt x="623887" y="54292"/>
                  </a:lnTo>
                  <a:lnTo>
                    <a:pt x="623887" y="163194"/>
                  </a:lnTo>
                  <a:lnTo>
                    <a:pt x="108902" y="163194"/>
                  </a:lnTo>
                  <a:lnTo>
                    <a:pt x="108902" y="217487"/>
                  </a:lnTo>
                  <a:lnTo>
                    <a:pt x="0" y="10890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51467" y="5337810"/>
              <a:ext cx="400050" cy="194310"/>
            </a:xfrm>
            <a:custGeom>
              <a:avLst/>
              <a:gdLst/>
              <a:ahLst/>
              <a:cxnLst/>
              <a:rect l="l" t="t" r="r" b="b"/>
              <a:pathLst>
                <a:path w="400050" h="194310">
                  <a:moveTo>
                    <a:pt x="302894" y="0"/>
                  </a:moveTo>
                  <a:lnTo>
                    <a:pt x="302894" y="48577"/>
                  </a:lnTo>
                  <a:lnTo>
                    <a:pt x="0" y="48577"/>
                  </a:lnTo>
                  <a:lnTo>
                    <a:pt x="0" y="145414"/>
                  </a:lnTo>
                  <a:lnTo>
                    <a:pt x="302894" y="145414"/>
                  </a:lnTo>
                  <a:lnTo>
                    <a:pt x="302894" y="193992"/>
                  </a:lnTo>
                  <a:lnTo>
                    <a:pt x="399732" y="96837"/>
                  </a:lnTo>
                  <a:lnTo>
                    <a:pt x="302894" y="0"/>
                  </a:lnTo>
                  <a:close/>
                </a:path>
              </a:pathLst>
            </a:custGeom>
            <a:solidFill>
              <a:srgbClr val="6490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851467" y="5337810"/>
              <a:ext cx="400050" cy="194310"/>
            </a:xfrm>
            <a:custGeom>
              <a:avLst/>
              <a:gdLst/>
              <a:ahLst/>
              <a:cxnLst/>
              <a:rect l="l" t="t" r="r" b="b"/>
              <a:pathLst>
                <a:path w="400050" h="194310">
                  <a:moveTo>
                    <a:pt x="0" y="48577"/>
                  </a:moveTo>
                  <a:lnTo>
                    <a:pt x="302894" y="48577"/>
                  </a:lnTo>
                  <a:lnTo>
                    <a:pt x="302894" y="0"/>
                  </a:lnTo>
                  <a:lnTo>
                    <a:pt x="399732" y="96837"/>
                  </a:lnTo>
                  <a:lnTo>
                    <a:pt x="302894" y="193992"/>
                  </a:lnTo>
                  <a:lnTo>
                    <a:pt x="302894" y="145414"/>
                  </a:lnTo>
                  <a:lnTo>
                    <a:pt x="0" y="145414"/>
                  </a:lnTo>
                  <a:lnTo>
                    <a:pt x="0" y="4857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755197" y="5327332"/>
              <a:ext cx="400050" cy="194310"/>
            </a:xfrm>
            <a:custGeom>
              <a:avLst/>
              <a:gdLst/>
              <a:ahLst/>
              <a:cxnLst/>
              <a:rect l="l" t="t" r="r" b="b"/>
              <a:pathLst>
                <a:path w="400050" h="194310">
                  <a:moveTo>
                    <a:pt x="302894" y="0"/>
                  </a:moveTo>
                  <a:lnTo>
                    <a:pt x="302894" y="48577"/>
                  </a:lnTo>
                  <a:lnTo>
                    <a:pt x="0" y="48577"/>
                  </a:lnTo>
                  <a:lnTo>
                    <a:pt x="0" y="145414"/>
                  </a:lnTo>
                  <a:lnTo>
                    <a:pt x="302894" y="145414"/>
                  </a:lnTo>
                  <a:lnTo>
                    <a:pt x="302894" y="193992"/>
                  </a:lnTo>
                  <a:lnTo>
                    <a:pt x="399732" y="96837"/>
                  </a:lnTo>
                  <a:lnTo>
                    <a:pt x="302894" y="0"/>
                  </a:lnTo>
                  <a:close/>
                </a:path>
              </a:pathLst>
            </a:custGeom>
            <a:solidFill>
              <a:srgbClr val="6490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755197" y="5327332"/>
              <a:ext cx="400050" cy="194310"/>
            </a:xfrm>
            <a:custGeom>
              <a:avLst/>
              <a:gdLst/>
              <a:ahLst/>
              <a:cxnLst/>
              <a:rect l="l" t="t" r="r" b="b"/>
              <a:pathLst>
                <a:path w="400050" h="194310">
                  <a:moveTo>
                    <a:pt x="0" y="48577"/>
                  </a:moveTo>
                  <a:lnTo>
                    <a:pt x="302894" y="48577"/>
                  </a:lnTo>
                  <a:lnTo>
                    <a:pt x="302894" y="0"/>
                  </a:lnTo>
                  <a:lnTo>
                    <a:pt x="399732" y="96837"/>
                  </a:lnTo>
                  <a:lnTo>
                    <a:pt x="302894" y="193992"/>
                  </a:lnTo>
                  <a:lnTo>
                    <a:pt x="302894" y="145414"/>
                  </a:lnTo>
                  <a:lnTo>
                    <a:pt x="0" y="145414"/>
                  </a:lnTo>
                  <a:lnTo>
                    <a:pt x="0" y="4857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85752" y="4914265"/>
              <a:ext cx="917575" cy="917575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2662554" y="5006022"/>
            <a:ext cx="42354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45" dirty="0">
                <a:latin typeface="Calibri"/>
                <a:cs typeface="Calibri"/>
              </a:rPr>
              <a:t>Α</a:t>
            </a:r>
            <a:r>
              <a:rPr sz="650" b="1" spc="40" dirty="0">
                <a:latin typeface="Calibri"/>
                <a:cs typeface="Calibri"/>
              </a:rPr>
              <a:t>π</a:t>
            </a:r>
            <a:r>
              <a:rPr sz="650" b="1" spc="45" dirty="0">
                <a:latin typeface="Calibri"/>
                <a:cs typeface="Calibri"/>
              </a:rPr>
              <a:t>ά</a:t>
            </a:r>
            <a:r>
              <a:rPr sz="650" b="1" spc="30" dirty="0">
                <a:latin typeface="Calibri"/>
                <a:cs typeface="Calibri"/>
              </a:rPr>
              <a:t>ν</a:t>
            </a:r>
            <a:r>
              <a:rPr sz="650" b="1" spc="25" dirty="0">
                <a:latin typeface="Calibri"/>
                <a:cs typeface="Calibri"/>
              </a:rPr>
              <a:t>τ</a:t>
            </a:r>
            <a:r>
              <a:rPr sz="650" b="1" spc="40" dirty="0">
                <a:latin typeface="Calibri"/>
                <a:cs typeface="Calibri"/>
              </a:rPr>
              <a:t>η</a:t>
            </a:r>
            <a:r>
              <a:rPr sz="650" b="1" spc="35" dirty="0">
                <a:latin typeface="Calibri"/>
                <a:cs typeface="Calibri"/>
              </a:rPr>
              <a:t>σ</a:t>
            </a:r>
            <a:r>
              <a:rPr sz="650" b="1" spc="50" dirty="0">
                <a:latin typeface="Calibri"/>
                <a:cs typeface="Calibri"/>
              </a:rPr>
              <a:t>η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579620" y="5009197"/>
            <a:ext cx="42354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45" dirty="0">
                <a:latin typeface="Calibri"/>
                <a:cs typeface="Calibri"/>
              </a:rPr>
              <a:t>Α</a:t>
            </a:r>
            <a:r>
              <a:rPr sz="650" b="1" spc="40" dirty="0">
                <a:latin typeface="Calibri"/>
                <a:cs typeface="Calibri"/>
              </a:rPr>
              <a:t>π</a:t>
            </a:r>
            <a:r>
              <a:rPr sz="650" b="1" spc="45" dirty="0">
                <a:latin typeface="Calibri"/>
                <a:cs typeface="Calibri"/>
              </a:rPr>
              <a:t>ά</a:t>
            </a:r>
            <a:r>
              <a:rPr sz="650" b="1" spc="30" dirty="0">
                <a:latin typeface="Calibri"/>
                <a:cs typeface="Calibri"/>
              </a:rPr>
              <a:t>ν</a:t>
            </a:r>
            <a:r>
              <a:rPr sz="650" b="1" spc="25" dirty="0">
                <a:latin typeface="Calibri"/>
                <a:cs typeface="Calibri"/>
              </a:rPr>
              <a:t>τ</a:t>
            </a:r>
            <a:r>
              <a:rPr sz="650" b="1" spc="40" dirty="0">
                <a:latin typeface="Calibri"/>
                <a:cs typeface="Calibri"/>
              </a:rPr>
              <a:t>η</a:t>
            </a:r>
            <a:r>
              <a:rPr sz="650" b="1" spc="35" dirty="0">
                <a:latin typeface="Calibri"/>
                <a:cs typeface="Calibri"/>
              </a:rPr>
              <a:t>σ</a:t>
            </a:r>
            <a:r>
              <a:rPr sz="650" b="1" spc="50" dirty="0">
                <a:latin typeface="Calibri"/>
                <a:cs typeface="Calibri"/>
              </a:rPr>
              <a:t>η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862262" y="5551487"/>
            <a:ext cx="37592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35" dirty="0">
                <a:latin typeface="Calibri"/>
                <a:cs typeface="Calibri"/>
              </a:rPr>
              <a:t>Ε</a:t>
            </a:r>
            <a:r>
              <a:rPr sz="650" b="1" spc="40" dirty="0">
                <a:latin typeface="Calibri"/>
                <a:cs typeface="Calibri"/>
              </a:rPr>
              <a:t>ρ</a:t>
            </a:r>
            <a:r>
              <a:rPr sz="650" b="1" spc="55" dirty="0">
                <a:latin typeface="Calibri"/>
                <a:cs typeface="Calibri"/>
              </a:rPr>
              <a:t>ώ</a:t>
            </a:r>
            <a:r>
              <a:rPr sz="650" b="1" spc="25" dirty="0">
                <a:latin typeface="Calibri"/>
                <a:cs typeface="Calibri"/>
              </a:rPr>
              <a:t>τ</a:t>
            </a:r>
            <a:r>
              <a:rPr sz="650" b="1" spc="40" dirty="0">
                <a:latin typeface="Calibri"/>
                <a:cs typeface="Calibri"/>
              </a:rPr>
              <a:t>η</a:t>
            </a:r>
            <a:r>
              <a:rPr sz="650" b="1" spc="35" dirty="0">
                <a:latin typeface="Calibri"/>
                <a:cs typeface="Calibri"/>
              </a:rPr>
              <a:t>σ</a:t>
            </a:r>
            <a:r>
              <a:rPr sz="650" b="1" spc="50" dirty="0">
                <a:latin typeface="Calibri"/>
                <a:cs typeface="Calibri"/>
              </a:rPr>
              <a:t>η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755197" y="5542597"/>
            <a:ext cx="37592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35" dirty="0">
                <a:latin typeface="Calibri"/>
                <a:cs typeface="Calibri"/>
              </a:rPr>
              <a:t>Ε</a:t>
            </a:r>
            <a:r>
              <a:rPr sz="650" b="1" spc="40" dirty="0">
                <a:latin typeface="Calibri"/>
                <a:cs typeface="Calibri"/>
              </a:rPr>
              <a:t>ρ</a:t>
            </a:r>
            <a:r>
              <a:rPr sz="650" b="1" spc="55" dirty="0">
                <a:latin typeface="Calibri"/>
                <a:cs typeface="Calibri"/>
              </a:rPr>
              <a:t>ώ</a:t>
            </a:r>
            <a:r>
              <a:rPr sz="650" b="1" spc="25" dirty="0">
                <a:latin typeface="Calibri"/>
                <a:cs typeface="Calibri"/>
              </a:rPr>
              <a:t>τ</a:t>
            </a:r>
            <a:r>
              <a:rPr sz="650" b="1" spc="40" dirty="0">
                <a:latin typeface="Calibri"/>
                <a:cs typeface="Calibri"/>
              </a:rPr>
              <a:t>η</a:t>
            </a:r>
            <a:r>
              <a:rPr sz="650" b="1" spc="35" dirty="0">
                <a:latin typeface="Calibri"/>
                <a:cs typeface="Calibri"/>
              </a:rPr>
              <a:t>σ</a:t>
            </a:r>
            <a:r>
              <a:rPr sz="650" b="1" spc="50" dirty="0">
                <a:latin typeface="Calibri"/>
                <a:cs typeface="Calibri"/>
              </a:rPr>
              <a:t>η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686560" y="5794375"/>
            <a:ext cx="350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55" dirty="0">
                <a:latin typeface="Calibri"/>
                <a:cs typeface="Calibri"/>
              </a:rPr>
              <a:t>M</a:t>
            </a:r>
            <a:r>
              <a:rPr sz="800" b="1" spc="20" dirty="0">
                <a:latin typeface="Calibri"/>
                <a:cs typeface="Calibri"/>
              </a:rPr>
              <a:t>as</a:t>
            </a:r>
            <a:r>
              <a:rPr sz="800" b="1" spc="10" dirty="0">
                <a:latin typeface="Calibri"/>
                <a:cs typeface="Calibri"/>
              </a:rPr>
              <a:t>t</a:t>
            </a:r>
            <a:r>
              <a:rPr sz="800" b="1" spc="25" dirty="0">
                <a:latin typeface="Calibri"/>
                <a:cs typeface="Calibri"/>
              </a:rPr>
              <a:t>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491162" y="5810250"/>
            <a:ext cx="3994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60" dirty="0">
                <a:latin typeface="Calibri"/>
                <a:cs typeface="Calibri"/>
              </a:rPr>
              <a:t>Σ</a:t>
            </a:r>
            <a:r>
              <a:rPr sz="800" b="1" spc="65" dirty="0">
                <a:latin typeface="Calibri"/>
                <a:cs typeface="Calibri"/>
              </a:rPr>
              <a:t>κλ</a:t>
            </a:r>
            <a:r>
              <a:rPr sz="800" b="1" spc="85" dirty="0">
                <a:latin typeface="Calibri"/>
                <a:cs typeface="Calibri"/>
              </a:rPr>
              <a:t>ά</a:t>
            </a:r>
            <a:r>
              <a:rPr sz="800" b="1" spc="70" dirty="0">
                <a:latin typeface="Calibri"/>
                <a:cs typeface="Calibri"/>
              </a:rPr>
              <a:t>β</a:t>
            </a:r>
            <a:r>
              <a:rPr sz="800" b="1" spc="85" dirty="0">
                <a:latin typeface="Calibri"/>
                <a:cs typeface="Calibri"/>
              </a:rPr>
              <a:t>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542212" y="4557395"/>
            <a:ext cx="4437380" cy="852169"/>
          </a:xfrm>
          <a:prstGeom prst="rect">
            <a:avLst/>
          </a:prstGeom>
          <a:ln w="38100">
            <a:solidFill>
              <a:srgbClr val="67170E"/>
            </a:solidFill>
          </a:ln>
        </p:spPr>
        <p:txBody>
          <a:bodyPr vert="vert" wrap="square" lIns="0" tIns="438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5"/>
              </a:spcBef>
            </a:pPr>
            <a:r>
              <a:rPr sz="3500" spc="-20" dirty="0">
                <a:solidFill>
                  <a:srgbClr val="D8D8D8"/>
                </a:solidFill>
                <a:latin typeface="Calibri"/>
                <a:cs typeface="Calibri"/>
              </a:rPr>
              <a:t>TUR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518049" y="5402579"/>
            <a:ext cx="1731010" cy="262251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710565">
              <a:lnSpc>
                <a:spcPct val="100000"/>
              </a:lnSpc>
              <a:spcBef>
                <a:spcPts val="425"/>
              </a:spcBef>
            </a:pPr>
            <a:r>
              <a:rPr sz="1350" b="1" spc="8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350" b="1" spc="80" dirty="0" err="1">
                <a:solidFill>
                  <a:srgbClr val="FFFFFF"/>
                </a:solidFill>
                <a:latin typeface="Calibri"/>
                <a:cs typeface="Calibri"/>
              </a:rPr>
              <a:t>ισθητήρες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465117" y="5204777"/>
            <a:ext cx="1399540" cy="692150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 marL="163195">
              <a:lnSpc>
                <a:spcPct val="100000"/>
              </a:lnSpc>
            </a:pP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Ενεργοποιητές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130347" y="516890"/>
            <a:ext cx="1399540" cy="661670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marL="294640">
              <a:lnSpc>
                <a:spcPct val="100000"/>
              </a:lnSpc>
            </a:pPr>
            <a:r>
              <a:rPr sz="1350" b="1" spc="180" dirty="0">
                <a:solidFill>
                  <a:srgbClr val="FFFFFF"/>
                </a:solidFill>
                <a:latin typeface="Calibri"/>
                <a:cs typeface="Calibri"/>
              </a:rPr>
              <a:t>SCADA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1429365" y="73977"/>
            <a:ext cx="469900" cy="20815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-10" dirty="0">
                <a:solidFill>
                  <a:srgbClr val="D8D8D8"/>
                </a:solidFill>
                <a:latin typeface="Calibri"/>
                <a:cs typeface="Calibri"/>
              </a:rPr>
              <a:t>ΑΣΦΑΛΉΣ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1429365" y="5768340"/>
            <a:ext cx="469900" cy="48640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-30" dirty="0">
                <a:solidFill>
                  <a:srgbClr val="D8D8D8"/>
                </a:solidFill>
                <a:latin typeface="Calibri"/>
                <a:cs typeface="Calibri"/>
              </a:rPr>
              <a:t>E</a:t>
            </a:r>
            <a:r>
              <a:rPr sz="3500" dirty="0">
                <a:solidFill>
                  <a:srgbClr val="D8D8D8"/>
                </a:solidFill>
                <a:latin typeface="Calibri"/>
                <a:cs typeface="Calibri"/>
              </a:rPr>
              <a:t>S</a:t>
            </a:r>
            <a:endParaRPr sz="3500">
              <a:latin typeface="Calibri"/>
              <a:cs typeface="Calibri"/>
            </a:endParaRPr>
          </a:p>
        </p:txBody>
      </p:sp>
      <p:pic>
        <p:nvPicPr>
          <p:cNvPr id="69" name="object 6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258175" y="2366327"/>
            <a:ext cx="497840" cy="497839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8097" y="5111432"/>
              <a:ext cx="1822767" cy="7559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66037" y="5140642"/>
              <a:ext cx="1730692" cy="6616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01137" y="3694112"/>
              <a:ext cx="1493520" cy="7527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30347" y="3722687"/>
              <a:ext cx="1398904" cy="66166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130347" y="3722687"/>
              <a:ext cx="1398905" cy="661670"/>
            </a:xfrm>
            <a:custGeom>
              <a:avLst/>
              <a:gdLst/>
              <a:ahLst/>
              <a:cxnLst/>
              <a:rect l="l" t="t" r="r" b="b"/>
              <a:pathLst>
                <a:path w="1398904" h="661670">
                  <a:moveTo>
                    <a:pt x="0" y="0"/>
                  </a:moveTo>
                  <a:lnTo>
                    <a:pt x="1398905" y="0"/>
                  </a:lnTo>
                  <a:lnTo>
                    <a:pt x="1398905" y="661669"/>
                  </a:lnTo>
                  <a:lnTo>
                    <a:pt x="0" y="66166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79865" y="4425632"/>
              <a:ext cx="429895" cy="63690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116377" y="4455477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160972"/>
                  </a:moveTo>
                  <a:lnTo>
                    <a:pt x="80327" y="160972"/>
                  </a:lnTo>
                  <a:lnTo>
                    <a:pt x="80327" y="542925"/>
                  </a:lnTo>
                  <a:lnTo>
                    <a:pt x="241300" y="542925"/>
                  </a:lnTo>
                  <a:lnTo>
                    <a:pt x="241300" y="160972"/>
                  </a:lnTo>
                  <a:close/>
                </a:path>
                <a:path w="321945" h="542925">
                  <a:moveTo>
                    <a:pt x="160972" y="0"/>
                  </a:moveTo>
                  <a:lnTo>
                    <a:pt x="0" y="160972"/>
                  </a:lnTo>
                  <a:lnTo>
                    <a:pt x="321944" y="160972"/>
                  </a:lnTo>
                  <a:lnTo>
                    <a:pt x="16097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16377" y="4455477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80327" y="542925"/>
                  </a:moveTo>
                  <a:lnTo>
                    <a:pt x="80327" y="160972"/>
                  </a:lnTo>
                  <a:lnTo>
                    <a:pt x="0" y="160972"/>
                  </a:lnTo>
                  <a:lnTo>
                    <a:pt x="160972" y="0"/>
                  </a:lnTo>
                  <a:lnTo>
                    <a:pt x="321944" y="160972"/>
                  </a:lnTo>
                  <a:lnTo>
                    <a:pt x="241300" y="160972"/>
                  </a:lnTo>
                  <a:lnTo>
                    <a:pt x="241300" y="542925"/>
                  </a:lnTo>
                  <a:lnTo>
                    <a:pt x="80327" y="54292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71112" y="4446904"/>
              <a:ext cx="429895" cy="6369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207625" y="4474209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321945" y="381952"/>
                  </a:moveTo>
                  <a:lnTo>
                    <a:pt x="0" y="381952"/>
                  </a:lnTo>
                  <a:lnTo>
                    <a:pt x="160972" y="542925"/>
                  </a:lnTo>
                  <a:lnTo>
                    <a:pt x="321945" y="381952"/>
                  </a:lnTo>
                  <a:close/>
                </a:path>
                <a:path w="321945" h="542925">
                  <a:moveTo>
                    <a:pt x="241300" y="0"/>
                  </a:moveTo>
                  <a:lnTo>
                    <a:pt x="80327" y="0"/>
                  </a:lnTo>
                  <a:lnTo>
                    <a:pt x="80327" y="381952"/>
                  </a:lnTo>
                  <a:lnTo>
                    <a:pt x="241300" y="381952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207625" y="4474209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0"/>
                  </a:moveTo>
                  <a:lnTo>
                    <a:pt x="241300" y="381952"/>
                  </a:lnTo>
                  <a:lnTo>
                    <a:pt x="321945" y="381952"/>
                  </a:lnTo>
                  <a:lnTo>
                    <a:pt x="160972" y="542925"/>
                  </a:lnTo>
                  <a:lnTo>
                    <a:pt x="0" y="381952"/>
                  </a:lnTo>
                  <a:lnTo>
                    <a:pt x="80327" y="381952"/>
                  </a:lnTo>
                  <a:lnTo>
                    <a:pt x="80327" y="0"/>
                  </a:lnTo>
                  <a:lnTo>
                    <a:pt x="24130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18127" y="5080952"/>
              <a:ext cx="1493520" cy="7864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47337" y="5110162"/>
              <a:ext cx="1398904" cy="6918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07232" y="3063239"/>
              <a:ext cx="457200" cy="63404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35490" y="3090545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89"/>
                  </a:lnTo>
                  <a:lnTo>
                    <a:pt x="365442" y="359727"/>
                  </a:lnTo>
                  <a:close/>
                </a:path>
                <a:path w="365759" h="542289">
                  <a:moveTo>
                    <a:pt x="274002" y="182562"/>
                  </a:moveTo>
                  <a:lnTo>
                    <a:pt x="91439" y="182562"/>
                  </a:lnTo>
                  <a:lnTo>
                    <a:pt x="91439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89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635490" y="3090545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89"/>
                  </a:lnTo>
                  <a:lnTo>
                    <a:pt x="0" y="359727"/>
                  </a:lnTo>
                  <a:lnTo>
                    <a:pt x="91439" y="359727"/>
                  </a:lnTo>
                  <a:lnTo>
                    <a:pt x="91439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90560" y="3617912"/>
              <a:ext cx="917575" cy="9175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01137" y="487680"/>
              <a:ext cx="1493520" cy="7559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130347" y="516890"/>
              <a:ext cx="1398904" cy="66167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19297" y="1222375"/>
              <a:ext cx="457200" cy="63404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647237" y="1249362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89"/>
                  </a:lnTo>
                  <a:lnTo>
                    <a:pt x="365442" y="359727"/>
                  </a:lnTo>
                  <a:close/>
                </a:path>
                <a:path w="365759" h="542289">
                  <a:moveTo>
                    <a:pt x="274002" y="182562"/>
                  </a:moveTo>
                  <a:lnTo>
                    <a:pt x="91440" y="182562"/>
                  </a:lnTo>
                  <a:lnTo>
                    <a:pt x="91440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89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647237" y="1249362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89"/>
                  </a:lnTo>
                  <a:lnTo>
                    <a:pt x="0" y="359727"/>
                  </a:lnTo>
                  <a:lnTo>
                    <a:pt x="91440" y="359727"/>
                  </a:lnTo>
                  <a:lnTo>
                    <a:pt x="91440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545637" y="1962785"/>
              <a:ext cx="1844039" cy="972819"/>
            </a:xfrm>
            <a:custGeom>
              <a:avLst/>
              <a:gdLst/>
              <a:ahLst/>
              <a:cxnLst/>
              <a:rect l="l" t="t" r="r" b="b"/>
              <a:pathLst>
                <a:path w="1844040" h="972819">
                  <a:moveTo>
                    <a:pt x="1181615" y="881062"/>
                  </a:moveTo>
                  <a:lnTo>
                    <a:pt x="703579" y="881062"/>
                  </a:lnTo>
                  <a:lnTo>
                    <a:pt x="734695" y="909002"/>
                  </a:lnTo>
                  <a:lnTo>
                    <a:pt x="771842" y="932497"/>
                  </a:lnTo>
                  <a:lnTo>
                    <a:pt x="813752" y="951229"/>
                  </a:lnTo>
                  <a:lnTo>
                    <a:pt x="859790" y="964247"/>
                  </a:lnTo>
                  <a:lnTo>
                    <a:pt x="910590" y="971867"/>
                  </a:lnTo>
                  <a:lnTo>
                    <a:pt x="961072" y="972819"/>
                  </a:lnTo>
                  <a:lnTo>
                    <a:pt x="1010284" y="967739"/>
                  </a:lnTo>
                  <a:lnTo>
                    <a:pt x="1056957" y="956310"/>
                  </a:lnTo>
                  <a:lnTo>
                    <a:pt x="1100454" y="939800"/>
                  </a:lnTo>
                  <a:lnTo>
                    <a:pt x="1139190" y="917892"/>
                  </a:lnTo>
                  <a:lnTo>
                    <a:pt x="1172527" y="891539"/>
                  </a:lnTo>
                  <a:lnTo>
                    <a:pt x="1181615" y="881062"/>
                  </a:lnTo>
                  <a:close/>
                </a:path>
                <a:path w="1844040" h="972819">
                  <a:moveTo>
                    <a:pt x="461645" y="85407"/>
                  </a:moveTo>
                  <a:lnTo>
                    <a:pt x="413702" y="87312"/>
                  </a:lnTo>
                  <a:lnTo>
                    <a:pt x="356870" y="97154"/>
                  </a:lnTo>
                  <a:lnTo>
                    <a:pt x="305434" y="114300"/>
                  </a:lnTo>
                  <a:lnTo>
                    <a:pt x="260667" y="137794"/>
                  </a:lnTo>
                  <a:lnTo>
                    <a:pt x="223202" y="167004"/>
                  </a:lnTo>
                  <a:lnTo>
                    <a:pt x="193992" y="200660"/>
                  </a:lnTo>
                  <a:lnTo>
                    <a:pt x="174307" y="238125"/>
                  </a:lnTo>
                  <a:lnTo>
                    <a:pt x="165100" y="278447"/>
                  </a:lnTo>
                  <a:lnTo>
                    <a:pt x="167004" y="320357"/>
                  </a:lnTo>
                  <a:lnTo>
                    <a:pt x="165417" y="323214"/>
                  </a:lnTo>
                  <a:lnTo>
                    <a:pt x="122872" y="330200"/>
                  </a:lnTo>
                  <a:lnTo>
                    <a:pt x="84137" y="343852"/>
                  </a:lnTo>
                  <a:lnTo>
                    <a:pt x="50800" y="363537"/>
                  </a:lnTo>
                  <a:lnTo>
                    <a:pt x="2857" y="428942"/>
                  </a:lnTo>
                  <a:lnTo>
                    <a:pt x="0" y="470217"/>
                  </a:lnTo>
                  <a:lnTo>
                    <a:pt x="14287" y="509904"/>
                  </a:lnTo>
                  <a:lnTo>
                    <a:pt x="45084" y="544829"/>
                  </a:lnTo>
                  <a:lnTo>
                    <a:pt x="90804" y="572135"/>
                  </a:lnTo>
                  <a:lnTo>
                    <a:pt x="66357" y="595312"/>
                  </a:lnTo>
                  <a:lnTo>
                    <a:pt x="49847" y="621664"/>
                  </a:lnTo>
                  <a:lnTo>
                    <a:pt x="41592" y="649604"/>
                  </a:lnTo>
                  <a:lnTo>
                    <a:pt x="41909" y="678814"/>
                  </a:lnTo>
                  <a:lnTo>
                    <a:pt x="78104" y="743267"/>
                  </a:lnTo>
                  <a:lnTo>
                    <a:pt x="111125" y="767714"/>
                  </a:lnTo>
                  <a:lnTo>
                    <a:pt x="152082" y="785494"/>
                  </a:lnTo>
                  <a:lnTo>
                    <a:pt x="198437" y="795019"/>
                  </a:lnTo>
                  <a:lnTo>
                    <a:pt x="248284" y="795654"/>
                  </a:lnTo>
                  <a:lnTo>
                    <a:pt x="251777" y="799782"/>
                  </a:lnTo>
                  <a:lnTo>
                    <a:pt x="282892" y="831214"/>
                  </a:lnTo>
                  <a:lnTo>
                    <a:pt x="319722" y="857885"/>
                  </a:lnTo>
                  <a:lnTo>
                    <a:pt x="361315" y="879792"/>
                  </a:lnTo>
                  <a:lnTo>
                    <a:pt x="406400" y="896619"/>
                  </a:lnTo>
                  <a:lnTo>
                    <a:pt x="454342" y="908050"/>
                  </a:lnTo>
                  <a:lnTo>
                    <a:pt x="504190" y="914082"/>
                  </a:lnTo>
                  <a:lnTo>
                    <a:pt x="554990" y="914717"/>
                  </a:lnTo>
                  <a:lnTo>
                    <a:pt x="605790" y="909319"/>
                  </a:lnTo>
                  <a:lnTo>
                    <a:pt x="655637" y="898207"/>
                  </a:lnTo>
                  <a:lnTo>
                    <a:pt x="703579" y="881062"/>
                  </a:lnTo>
                  <a:lnTo>
                    <a:pt x="1181615" y="881062"/>
                  </a:lnTo>
                  <a:lnTo>
                    <a:pt x="1199515" y="860425"/>
                  </a:lnTo>
                  <a:lnTo>
                    <a:pt x="1218882" y="825817"/>
                  </a:lnTo>
                  <a:lnTo>
                    <a:pt x="1477620" y="825817"/>
                  </a:lnTo>
                  <a:lnTo>
                    <a:pt x="1541145" y="787400"/>
                  </a:lnTo>
                  <a:lnTo>
                    <a:pt x="1570672" y="754697"/>
                  </a:lnTo>
                  <a:lnTo>
                    <a:pt x="1589404" y="717550"/>
                  </a:lnTo>
                  <a:lnTo>
                    <a:pt x="1596390" y="676910"/>
                  </a:lnTo>
                  <a:lnTo>
                    <a:pt x="1632902" y="671512"/>
                  </a:lnTo>
                  <a:lnTo>
                    <a:pt x="1700847" y="650875"/>
                  </a:lnTo>
                  <a:lnTo>
                    <a:pt x="1774190" y="607060"/>
                  </a:lnTo>
                  <a:lnTo>
                    <a:pt x="1806892" y="573722"/>
                  </a:lnTo>
                  <a:lnTo>
                    <a:pt x="1829752" y="537210"/>
                  </a:lnTo>
                  <a:lnTo>
                    <a:pt x="1842134" y="498475"/>
                  </a:lnTo>
                  <a:lnTo>
                    <a:pt x="1844040" y="458469"/>
                  </a:lnTo>
                  <a:lnTo>
                    <a:pt x="1835467" y="418782"/>
                  </a:lnTo>
                  <a:lnTo>
                    <a:pt x="1815782" y="380682"/>
                  </a:lnTo>
                  <a:lnTo>
                    <a:pt x="1784667" y="344804"/>
                  </a:lnTo>
                  <a:lnTo>
                    <a:pt x="1789112" y="337819"/>
                  </a:lnTo>
                  <a:lnTo>
                    <a:pt x="1792604" y="330517"/>
                  </a:lnTo>
                  <a:lnTo>
                    <a:pt x="1795145" y="323214"/>
                  </a:lnTo>
                  <a:lnTo>
                    <a:pt x="1803082" y="285750"/>
                  </a:lnTo>
                  <a:lnTo>
                    <a:pt x="1799272" y="249237"/>
                  </a:lnTo>
                  <a:lnTo>
                    <a:pt x="1759584" y="183832"/>
                  </a:lnTo>
                  <a:lnTo>
                    <a:pt x="1725929" y="157162"/>
                  </a:lnTo>
                  <a:lnTo>
                    <a:pt x="1684337" y="136207"/>
                  </a:lnTo>
                  <a:lnTo>
                    <a:pt x="1635442" y="122237"/>
                  </a:lnTo>
                  <a:lnTo>
                    <a:pt x="1632255" y="113664"/>
                  </a:lnTo>
                  <a:lnTo>
                    <a:pt x="598170" y="113664"/>
                  </a:lnTo>
                  <a:lnTo>
                    <a:pt x="554672" y="98742"/>
                  </a:lnTo>
                  <a:lnTo>
                    <a:pt x="508952" y="89217"/>
                  </a:lnTo>
                  <a:lnTo>
                    <a:pt x="461645" y="85407"/>
                  </a:lnTo>
                  <a:close/>
                </a:path>
                <a:path w="1844040" h="972819">
                  <a:moveTo>
                    <a:pt x="1477620" y="825817"/>
                  </a:moveTo>
                  <a:lnTo>
                    <a:pt x="1218882" y="825817"/>
                  </a:lnTo>
                  <a:lnTo>
                    <a:pt x="1249045" y="837247"/>
                  </a:lnTo>
                  <a:lnTo>
                    <a:pt x="1280795" y="845819"/>
                  </a:lnTo>
                  <a:lnTo>
                    <a:pt x="1313815" y="850900"/>
                  </a:lnTo>
                  <a:lnTo>
                    <a:pt x="1347787" y="852804"/>
                  </a:lnTo>
                  <a:lnTo>
                    <a:pt x="1404302" y="848360"/>
                  </a:lnTo>
                  <a:lnTo>
                    <a:pt x="1456372" y="835342"/>
                  </a:lnTo>
                  <a:lnTo>
                    <a:pt x="1477620" y="825817"/>
                  </a:lnTo>
                  <a:close/>
                </a:path>
                <a:path w="1844040" h="972819">
                  <a:moveTo>
                    <a:pt x="806450" y="26987"/>
                  </a:moveTo>
                  <a:lnTo>
                    <a:pt x="756602" y="29844"/>
                  </a:lnTo>
                  <a:lnTo>
                    <a:pt x="708977" y="40322"/>
                  </a:lnTo>
                  <a:lnTo>
                    <a:pt x="665479" y="58102"/>
                  </a:lnTo>
                  <a:lnTo>
                    <a:pt x="628015" y="82550"/>
                  </a:lnTo>
                  <a:lnTo>
                    <a:pt x="598170" y="113664"/>
                  </a:lnTo>
                  <a:lnTo>
                    <a:pt x="1632255" y="113664"/>
                  </a:lnTo>
                  <a:lnTo>
                    <a:pt x="1626234" y="97472"/>
                  </a:lnTo>
                  <a:lnTo>
                    <a:pt x="1607303" y="73977"/>
                  </a:lnTo>
                  <a:lnTo>
                    <a:pt x="958532" y="73977"/>
                  </a:lnTo>
                  <a:lnTo>
                    <a:pt x="946467" y="65722"/>
                  </a:lnTo>
                  <a:lnTo>
                    <a:pt x="905827" y="46037"/>
                  </a:lnTo>
                  <a:lnTo>
                    <a:pt x="856932" y="32067"/>
                  </a:lnTo>
                  <a:lnTo>
                    <a:pt x="806450" y="26987"/>
                  </a:lnTo>
                  <a:close/>
                </a:path>
                <a:path w="1844040" h="972819">
                  <a:moveTo>
                    <a:pt x="1113154" y="0"/>
                  </a:moveTo>
                  <a:lnTo>
                    <a:pt x="1066165" y="6667"/>
                  </a:lnTo>
                  <a:lnTo>
                    <a:pt x="1023302" y="21589"/>
                  </a:lnTo>
                  <a:lnTo>
                    <a:pt x="986790" y="44132"/>
                  </a:lnTo>
                  <a:lnTo>
                    <a:pt x="958532" y="73977"/>
                  </a:lnTo>
                  <a:lnTo>
                    <a:pt x="1607303" y="73977"/>
                  </a:lnTo>
                  <a:lnTo>
                    <a:pt x="1590675" y="53339"/>
                  </a:lnTo>
                  <a:lnTo>
                    <a:pt x="1588945" y="52387"/>
                  </a:lnTo>
                  <a:lnTo>
                    <a:pt x="1273492" y="52387"/>
                  </a:lnTo>
                  <a:lnTo>
                    <a:pt x="1259522" y="40957"/>
                  </a:lnTo>
                  <a:lnTo>
                    <a:pt x="1243965" y="30479"/>
                  </a:lnTo>
                  <a:lnTo>
                    <a:pt x="1226820" y="21272"/>
                  </a:lnTo>
                  <a:lnTo>
                    <a:pt x="1208404" y="13652"/>
                  </a:lnTo>
                  <a:lnTo>
                    <a:pt x="1161097" y="2222"/>
                  </a:lnTo>
                  <a:lnTo>
                    <a:pt x="1113154" y="0"/>
                  </a:lnTo>
                  <a:close/>
                </a:path>
                <a:path w="1844040" h="972819">
                  <a:moveTo>
                    <a:pt x="1414462" y="317"/>
                  </a:moveTo>
                  <a:lnTo>
                    <a:pt x="1362709" y="8254"/>
                  </a:lnTo>
                  <a:lnTo>
                    <a:pt x="1314767" y="25717"/>
                  </a:lnTo>
                  <a:lnTo>
                    <a:pt x="1273492" y="52387"/>
                  </a:lnTo>
                  <a:lnTo>
                    <a:pt x="1588945" y="52387"/>
                  </a:lnTo>
                  <a:lnTo>
                    <a:pt x="1518602" y="13652"/>
                  </a:lnTo>
                  <a:lnTo>
                    <a:pt x="1467484" y="2222"/>
                  </a:lnTo>
                  <a:lnTo>
                    <a:pt x="1414462" y="317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545637" y="1962785"/>
              <a:ext cx="1844039" cy="972819"/>
            </a:xfrm>
            <a:custGeom>
              <a:avLst/>
              <a:gdLst/>
              <a:ahLst/>
              <a:cxnLst/>
              <a:rect l="l" t="t" r="r" b="b"/>
              <a:pathLst>
                <a:path w="1844040" h="972819">
                  <a:moveTo>
                    <a:pt x="167004" y="320357"/>
                  </a:moveTo>
                  <a:lnTo>
                    <a:pt x="165100" y="278447"/>
                  </a:lnTo>
                  <a:lnTo>
                    <a:pt x="174307" y="238125"/>
                  </a:lnTo>
                  <a:lnTo>
                    <a:pt x="193992" y="200660"/>
                  </a:lnTo>
                  <a:lnTo>
                    <a:pt x="223202" y="167004"/>
                  </a:lnTo>
                  <a:lnTo>
                    <a:pt x="260667" y="137794"/>
                  </a:lnTo>
                  <a:lnTo>
                    <a:pt x="305434" y="114300"/>
                  </a:lnTo>
                  <a:lnTo>
                    <a:pt x="356870" y="97154"/>
                  </a:lnTo>
                  <a:lnTo>
                    <a:pt x="413702" y="87312"/>
                  </a:lnTo>
                  <a:lnTo>
                    <a:pt x="461645" y="85407"/>
                  </a:lnTo>
                  <a:lnTo>
                    <a:pt x="508952" y="89217"/>
                  </a:lnTo>
                  <a:lnTo>
                    <a:pt x="554672" y="98742"/>
                  </a:lnTo>
                  <a:lnTo>
                    <a:pt x="598170" y="113664"/>
                  </a:lnTo>
                  <a:lnTo>
                    <a:pt x="628015" y="82550"/>
                  </a:lnTo>
                  <a:lnTo>
                    <a:pt x="665479" y="58102"/>
                  </a:lnTo>
                  <a:lnTo>
                    <a:pt x="708977" y="40322"/>
                  </a:lnTo>
                  <a:lnTo>
                    <a:pt x="756602" y="29844"/>
                  </a:lnTo>
                  <a:lnTo>
                    <a:pt x="806450" y="26987"/>
                  </a:lnTo>
                  <a:lnTo>
                    <a:pt x="856932" y="32067"/>
                  </a:lnTo>
                  <a:lnTo>
                    <a:pt x="905827" y="46037"/>
                  </a:lnTo>
                  <a:lnTo>
                    <a:pt x="946467" y="65722"/>
                  </a:lnTo>
                  <a:lnTo>
                    <a:pt x="958532" y="73977"/>
                  </a:lnTo>
                  <a:lnTo>
                    <a:pt x="986790" y="44132"/>
                  </a:lnTo>
                  <a:lnTo>
                    <a:pt x="1023302" y="21589"/>
                  </a:lnTo>
                  <a:lnTo>
                    <a:pt x="1066165" y="6667"/>
                  </a:lnTo>
                  <a:lnTo>
                    <a:pt x="1113154" y="0"/>
                  </a:lnTo>
                  <a:lnTo>
                    <a:pt x="1161097" y="2222"/>
                  </a:lnTo>
                  <a:lnTo>
                    <a:pt x="1208404" y="13652"/>
                  </a:lnTo>
                  <a:lnTo>
                    <a:pt x="1243965" y="30479"/>
                  </a:lnTo>
                  <a:lnTo>
                    <a:pt x="1273492" y="52387"/>
                  </a:lnTo>
                  <a:lnTo>
                    <a:pt x="1314767" y="25717"/>
                  </a:lnTo>
                  <a:lnTo>
                    <a:pt x="1362709" y="8254"/>
                  </a:lnTo>
                  <a:lnTo>
                    <a:pt x="1414462" y="317"/>
                  </a:lnTo>
                  <a:lnTo>
                    <a:pt x="1467484" y="2222"/>
                  </a:lnTo>
                  <a:lnTo>
                    <a:pt x="1518602" y="13652"/>
                  </a:lnTo>
                  <a:lnTo>
                    <a:pt x="1565592" y="35242"/>
                  </a:lnTo>
                  <a:lnTo>
                    <a:pt x="1610995" y="74294"/>
                  </a:lnTo>
                  <a:lnTo>
                    <a:pt x="1635442" y="122237"/>
                  </a:lnTo>
                  <a:lnTo>
                    <a:pt x="1684337" y="136207"/>
                  </a:lnTo>
                  <a:lnTo>
                    <a:pt x="1725929" y="157162"/>
                  </a:lnTo>
                  <a:lnTo>
                    <a:pt x="1759584" y="183832"/>
                  </a:lnTo>
                  <a:lnTo>
                    <a:pt x="1784350" y="214947"/>
                  </a:lnTo>
                  <a:lnTo>
                    <a:pt x="1803082" y="285750"/>
                  </a:lnTo>
                  <a:lnTo>
                    <a:pt x="1795145" y="323214"/>
                  </a:lnTo>
                  <a:lnTo>
                    <a:pt x="1792604" y="330517"/>
                  </a:lnTo>
                  <a:lnTo>
                    <a:pt x="1789112" y="337819"/>
                  </a:lnTo>
                  <a:lnTo>
                    <a:pt x="1784667" y="344804"/>
                  </a:lnTo>
                  <a:lnTo>
                    <a:pt x="1815782" y="380682"/>
                  </a:lnTo>
                  <a:lnTo>
                    <a:pt x="1835467" y="418782"/>
                  </a:lnTo>
                  <a:lnTo>
                    <a:pt x="1844040" y="458469"/>
                  </a:lnTo>
                  <a:lnTo>
                    <a:pt x="1842134" y="498475"/>
                  </a:lnTo>
                  <a:lnTo>
                    <a:pt x="1829752" y="537210"/>
                  </a:lnTo>
                  <a:lnTo>
                    <a:pt x="1806892" y="573722"/>
                  </a:lnTo>
                  <a:lnTo>
                    <a:pt x="1774190" y="607060"/>
                  </a:lnTo>
                  <a:lnTo>
                    <a:pt x="1731645" y="635952"/>
                  </a:lnTo>
                  <a:lnTo>
                    <a:pt x="1667827" y="662622"/>
                  </a:lnTo>
                  <a:lnTo>
                    <a:pt x="1596390" y="676910"/>
                  </a:lnTo>
                  <a:lnTo>
                    <a:pt x="1589404" y="717550"/>
                  </a:lnTo>
                  <a:lnTo>
                    <a:pt x="1570672" y="754697"/>
                  </a:lnTo>
                  <a:lnTo>
                    <a:pt x="1541145" y="787400"/>
                  </a:lnTo>
                  <a:lnTo>
                    <a:pt x="1502409" y="814704"/>
                  </a:lnTo>
                  <a:lnTo>
                    <a:pt x="1456372" y="835342"/>
                  </a:lnTo>
                  <a:lnTo>
                    <a:pt x="1404302" y="848360"/>
                  </a:lnTo>
                  <a:lnTo>
                    <a:pt x="1347787" y="852804"/>
                  </a:lnTo>
                  <a:lnTo>
                    <a:pt x="1313815" y="850900"/>
                  </a:lnTo>
                  <a:lnTo>
                    <a:pt x="1280795" y="845819"/>
                  </a:lnTo>
                  <a:lnTo>
                    <a:pt x="1249045" y="837247"/>
                  </a:lnTo>
                  <a:lnTo>
                    <a:pt x="1218882" y="825817"/>
                  </a:lnTo>
                  <a:lnTo>
                    <a:pt x="1199515" y="860425"/>
                  </a:lnTo>
                  <a:lnTo>
                    <a:pt x="1172527" y="891539"/>
                  </a:lnTo>
                  <a:lnTo>
                    <a:pt x="1139190" y="917892"/>
                  </a:lnTo>
                  <a:lnTo>
                    <a:pt x="1100454" y="939800"/>
                  </a:lnTo>
                  <a:lnTo>
                    <a:pt x="1056957" y="956310"/>
                  </a:lnTo>
                  <a:lnTo>
                    <a:pt x="1010284" y="967739"/>
                  </a:lnTo>
                  <a:lnTo>
                    <a:pt x="961072" y="972819"/>
                  </a:lnTo>
                  <a:lnTo>
                    <a:pt x="910590" y="971867"/>
                  </a:lnTo>
                  <a:lnTo>
                    <a:pt x="859790" y="964247"/>
                  </a:lnTo>
                  <a:lnTo>
                    <a:pt x="813752" y="951229"/>
                  </a:lnTo>
                  <a:lnTo>
                    <a:pt x="771842" y="932497"/>
                  </a:lnTo>
                  <a:lnTo>
                    <a:pt x="734695" y="909002"/>
                  </a:lnTo>
                  <a:lnTo>
                    <a:pt x="703579" y="881062"/>
                  </a:lnTo>
                  <a:lnTo>
                    <a:pt x="655637" y="898207"/>
                  </a:lnTo>
                  <a:lnTo>
                    <a:pt x="605790" y="909319"/>
                  </a:lnTo>
                  <a:lnTo>
                    <a:pt x="554990" y="914717"/>
                  </a:lnTo>
                  <a:lnTo>
                    <a:pt x="504190" y="914082"/>
                  </a:lnTo>
                  <a:lnTo>
                    <a:pt x="454342" y="908050"/>
                  </a:lnTo>
                  <a:lnTo>
                    <a:pt x="406400" y="896619"/>
                  </a:lnTo>
                  <a:lnTo>
                    <a:pt x="361315" y="879792"/>
                  </a:lnTo>
                  <a:lnTo>
                    <a:pt x="319722" y="857885"/>
                  </a:lnTo>
                  <a:lnTo>
                    <a:pt x="282892" y="831214"/>
                  </a:lnTo>
                  <a:lnTo>
                    <a:pt x="251777" y="799782"/>
                  </a:lnTo>
                  <a:lnTo>
                    <a:pt x="248284" y="795654"/>
                  </a:lnTo>
                  <a:lnTo>
                    <a:pt x="198437" y="795019"/>
                  </a:lnTo>
                  <a:lnTo>
                    <a:pt x="152082" y="785494"/>
                  </a:lnTo>
                  <a:lnTo>
                    <a:pt x="111125" y="767714"/>
                  </a:lnTo>
                  <a:lnTo>
                    <a:pt x="78104" y="743267"/>
                  </a:lnTo>
                  <a:lnTo>
                    <a:pt x="54292" y="713422"/>
                  </a:lnTo>
                  <a:lnTo>
                    <a:pt x="41592" y="649604"/>
                  </a:lnTo>
                  <a:lnTo>
                    <a:pt x="49847" y="621664"/>
                  </a:lnTo>
                  <a:lnTo>
                    <a:pt x="66357" y="595312"/>
                  </a:lnTo>
                  <a:lnTo>
                    <a:pt x="90804" y="572135"/>
                  </a:lnTo>
                  <a:lnTo>
                    <a:pt x="45084" y="544829"/>
                  </a:lnTo>
                  <a:lnTo>
                    <a:pt x="14287" y="509904"/>
                  </a:lnTo>
                  <a:lnTo>
                    <a:pt x="0" y="470217"/>
                  </a:lnTo>
                  <a:lnTo>
                    <a:pt x="2857" y="428942"/>
                  </a:lnTo>
                  <a:lnTo>
                    <a:pt x="24447" y="388937"/>
                  </a:lnTo>
                  <a:lnTo>
                    <a:pt x="84137" y="343852"/>
                  </a:lnTo>
                  <a:lnTo>
                    <a:pt x="122872" y="330200"/>
                  </a:lnTo>
                  <a:lnTo>
                    <a:pt x="165417" y="323214"/>
                  </a:lnTo>
                  <a:lnTo>
                    <a:pt x="167004" y="320357"/>
                  </a:lnTo>
                </a:path>
                <a:path w="1844040" h="972819">
                  <a:moveTo>
                    <a:pt x="200659" y="586104"/>
                  </a:moveTo>
                  <a:lnTo>
                    <a:pt x="172720" y="586422"/>
                  </a:lnTo>
                  <a:lnTo>
                    <a:pt x="144779" y="583247"/>
                  </a:lnTo>
                  <a:lnTo>
                    <a:pt x="118109" y="577214"/>
                  </a:lnTo>
                  <a:lnTo>
                    <a:pt x="92709" y="568325"/>
                  </a:lnTo>
                </a:path>
                <a:path w="1844040" h="972819">
                  <a:moveTo>
                    <a:pt x="296227" y="782637"/>
                  </a:moveTo>
                  <a:lnTo>
                    <a:pt x="284797" y="785812"/>
                  </a:lnTo>
                  <a:lnTo>
                    <a:pt x="273050" y="788035"/>
                  </a:lnTo>
                  <a:lnTo>
                    <a:pt x="260984" y="789939"/>
                  </a:lnTo>
                  <a:lnTo>
                    <a:pt x="248920" y="791210"/>
                  </a:lnTo>
                </a:path>
                <a:path w="1844040" h="972819">
                  <a:moveTo>
                    <a:pt x="703579" y="877252"/>
                  </a:moveTo>
                  <a:lnTo>
                    <a:pt x="695325" y="867727"/>
                  </a:lnTo>
                  <a:lnTo>
                    <a:pt x="688022" y="858202"/>
                  </a:lnTo>
                  <a:lnTo>
                    <a:pt x="681037" y="848042"/>
                  </a:lnTo>
                  <a:lnTo>
                    <a:pt x="675004" y="837882"/>
                  </a:lnTo>
                </a:path>
                <a:path w="1844040" h="972819">
                  <a:moveTo>
                    <a:pt x="1230629" y="779462"/>
                  </a:moveTo>
                  <a:lnTo>
                    <a:pt x="1228725" y="790257"/>
                  </a:lnTo>
                  <a:lnTo>
                    <a:pt x="1226502" y="801052"/>
                  </a:lnTo>
                  <a:lnTo>
                    <a:pt x="1223009" y="811847"/>
                  </a:lnTo>
                  <a:lnTo>
                    <a:pt x="1219200" y="822325"/>
                  </a:lnTo>
                </a:path>
                <a:path w="1844040" h="972819">
                  <a:moveTo>
                    <a:pt x="1456690" y="513714"/>
                  </a:moveTo>
                  <a:lnTo>
                    <a:pt x="1503997" y="535304"/>
                  </a:lnTo>
                  <a:lnTo>
                    <a:pt x="1542732" y="563562"/>
                  </a:lnTo>
                  <a:lnTo>
                    <a:pt x="1571625" y="596900"/>
                  </a:lnTo>
                  <a:lnTo>
                    <a:pt x="1589404" y="634364"/>
                  </a:lnTo>
                  <a:lnTo>
                    <a:pt x="1595437" y="674369"/>
                  </a:lnTo>
                </a:path>
                <a:path w="1844040" h="972819">
                  <a:moveTo>
                    <a:pt x="1784032" y="342582"/>
                  </a:moveTo>
                  <a:lnTo>
                    <a:pt x="1772284" y="359410"/>
                  </a:lnTo>
                  <a:lnTo>
                    <a:pt x="1757997" y="375285"/>
                  </a:lnTo>
                  <a:lnTo>
                    <a:pt x="1741170" y="389572"/>
                  </a:lnTo>
                  <a:lnTo>
                    <a:pt x="1722120" y="402589"/>
                  </a:lnTo>
                </a:path>
                <a:path w="1844040" h="972819">
                  <a:moveTo>
                    <a:pt x="1635759" y="118744"/>
                  </a:moveTo>
                  <a:lnTo>
                    <a:pt x="1637347" y="125729"/>
                  </a:lnTo>
                  <a:lnTo>
                    <a:pt x="1638300" y="133032"/>
                  </a:lnTo>
                  <a:lnTo>
                    <a:pt x="1638934" y="140017"/>
                  </a:lnTo>
                  <a:lnTo>
                    <a:pt x="1638934" y="147319"/>
                  </a:lnTo>
                </a:path>
                <a:path w="1844040" h="972819">
                  <a:moveTo>
                    <a:pt x="1241107" y="85725"/>
                  </a:moveTo>
                  <a:lnTo>
                    <a:pt x="1247775" y="75882"/>
                  </a:lnTo>
                  <a:lnTo>
                    <a:pt x="1255077" y="66675"/>
                  </a:lnTo>
                  <a:lnTo>
                    <a:pt x="1263650" y="57785"/>
                  </a:lnTo>
                  <a:lnTo>
                    <a:pt x="1272857" y="49212"/>
                  </a:lnTo>
                </a:path>
                <a:path w="1844040" h="972819">
                  <a:moveTo>
                    <a:pt x="945197" y="102869"/>
                  </a:moveTo>
                  <a:lnTo>
                    <a:pt x="948054" y="94932"/>
                  </a:lnTo>
                  <a:lnTo>
                    <a:pt x="951547" y="86994"/>
                  </a:lnTo>
                  <a:lnTo>
                    <a:pt x="955675" y="79057"/>
                  </a:lnTo>
                  <a:lnTo>
                    <a:pt x="960437" y="71437"/>
                  </a:lnTo>
                </a:path>
                <a:path w="1844040" h="972819">
                  <a:moveTo>
                    <a:pt x="597852" y="113664"/>
                  </a:moveTo>
                  <a:lnTo>
                    <a:pt x="612775" y="120332"/>
                  </a:lnTo>
                  <a:lnTo>
                    <a:pt x="627062" y="127635"/>
                  </a:lnTo>
                  <a:lnTo>
                    <a:pt x="640397" y="135254"/>
                  </a:lnTo>
                  <a:lnTo>
                    <a:pt x="653415" y="143827"/>
                  </a:lnTo>
                </a:path>
                <a:path w="1844040" h="972819">
                  <a:moveTo>
                    <a:pt x="176529" y="352107"/>
                  </a:moveTo>
                  <a:lnTo>
                    <a:pt x="173672" y="344487"/>
                  </a:lnTo>
                  <a:lnTo>
                    <a:pt x="170815" y="336232"/>
                  </a:lnTo>
                  <a:lnTo>
                    <a:pt x="168592" y="328294"/>
                  </a:lnTo>
                  <a:lnTo>
                    <a:pt x="167004" y="320357"/>
                  </a:lnTo>
                </a:path>
              </a:pathLst>
            </a:custGeom>
            <a:ln w="15875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687242" y="1833245"/>
              <a:ext cx="311785" cy="1264920"/>
            </a:xfrm>
            <a:custGeom>
              <a:avLst/>
              <a:gdLst/>
              <a:ahLst/>
              <a:cxnLst/>
              <a:rect l="l" t="t" r="r" b="b"/>
              <a:pathLst>
                <a:path w="311784" h="1264920">
                  <a:moveTo>
                    <a:pt x="0" y="0"/>
                  </a:moveTo>
                  <a:lnTo>
                    <a:pt x="0" y="1225867"/>
                  </a:lnTo>
                  <a:lnTo>
                    <a:pt x="12382" y="1241107"/>
                  </a:lnTo>
                  <a:lnTo>
                    <a:pt x="45720" y="1253489"/>
                  </a:lnTo>
                  <a:lnTo>
                    <a:pt x="95250" y="1261744"/>
                  </a:lnTo>
                  <a:lnTo>
                    <a:pt x="155892" y="1264919"/>
                  </a:lnTo>
                  <a:lnTo>
                    <a:pt x="216535" y="1261744"/>
                  </a:lnTo>
                  <a:lnTo>
                    <a:pt x="266065" y="1253489"/>
                  </a:lnTo>
                  <a:lnTo>
                    <a:pt x="299402" y="1241107"/>
                  </a:lnTo>
                  <a:lnTo>
                    <a:pt x="311785" y="1225867"/>
                  </a:lnTo>
                  <a:lnTo>
                    <a:pt x="311785" y="39052"/>
                  </a:lnTo>
                  <a:lnTo>
                    <a:pt x="155892" y="39052"/>
                  </a:lnTo>
                  <a:lnTo>
                    <a:pt x="95250" y="35877"/>
                  </a:lnTo>
                  <a:lnTo>
                    <a:pt x="45720" y="27622"/>
                  </a:lnTo>
                  <a:lnTo>
                    <a:pt x="12382" y="15239"/>
                  </a:lnTo>
                  <a:lnTo>
                    <a:pt x="0" y="0"/>
                  </a:lnTo>
                  <a:close/>
                </a:path>
                <a:path w="311784" h="1264920">
                  <a:moveTo>
                    <a:pt x="311785" y="0"/>
                  </a:moveTo>
                  <a:lnTo>
                    <a:pt x="299402" y="15239"/>
                  </a:lnTo>
                  <a:lnTo>
                    <a:pt x="266065" y="27622"/>
                  </a:lnTo>
                  <a:lnTo>
                    <a:pt x="216535" y="35877"/>
                  </a:lnTo>
                  <a:lnTo>
                    <a:pt x="155892" y="39052"/>
                  </a:lnTo>
                  <a:lnTo>
                    <a:pt x="311785" y="39052"/>
                  </a:lnTo>
                  <a:lnTo>
                    <a:pt x="311785" y="0"/>
                  </a:lnTo>
                  <a:close/>
                </a:path>
              </a:pathLst>
            </a:custGeom>
            <a:solidFill>
              <a:srgbClr val="EB7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687242" y="1794192"/>
              <a:ext cx="311785" cy="78105"/>
            </a:xfrm>
            <a:custGeom>
              <a:avLst/>
              <a:gdLst/>
              <a:ahLst/>
              <a:cxnLst/>
              <a:rect l="l" t="t" r="r" b="b"/>
              <a:pathLst>
                <a:path w="311784" h="78105">
                  <a:moveTo>
                    <a:pt x="155892" y="0"/>
                  </a:moveTo>
                  <a:lnTo>
                    <a:pt x="95250" y="3175"/>
                  </a:lnTo>
                  <a:lnTo>
                    <a:pt x="45720" y="11430"/>
                  </a:lnTo>
                  <a:lnTo>
                    <a:pt x="12382" y="23812"/>
                  </a:lnTo>
                  <a:lnTo>
                    <a:pt x="0" y="39052"/>
                  </a:lnTo>
                  <a:lnTo>
                    <a:pt x="12382" y="53975"/>
                  </a:lnTo>
                  <a:lnTo>
                    <a:pt x="45720" y="66357"/>
                  </a:lnTo>
                  <a:lnTo>
                    <a:pt x="95250" y="74930"/>
                  </a:lnTo>
                  <a:lnTo>
                    <a:pt x="155892" y="77787"/>
                  </a:lnTo>
                  <a:lnTo>
                    <a:pt x="216535" y="74930"/>
                  </a:lnTo>
                  <a:lnTo>
                    <a:pt x="266065" y="66357"/>
                  </a:lnTo>
                  <a:lnTo>
                    <a:pt x="299402" y="53975"/>
                  </a:lnTo>
                  <a:lnTo>
                    <a:pt x="311785" y="39052"/>
                  </a:lnTo>
                  <a:lnTo>
                    <a:pt x="299402" y="23812"/>
                  </a:lnTo>
                  <a:lnTo>
                    <a:pt x="266065" y="11430"/>
                  </a:lnTo>
                  <a:lnTo>
                    <a:pt x="216535" y="3175"/>
                  </a:lnTo>
                  <a:lnTo>
                    <a:pt x="155892" y="0"/>
                  </a:lnTo>
                  <a:close/>
                </a:path>
              </a:pathLst>
            </a:custGeom>
            <a:solidFill>
              <a:srgbClr val="F2A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687242" y="1794192"/>
              <a:ext cx="311785" cy="1303655"/>
            </a:xfrm>
            <a:custGeom>
              <a:avLst/>
              <a:gdLst/>
              <a:ahLst/>
              <a:cxnLst/>
              <a:rect l="l" t="t" r="r" b="b"/>
              <a:pathLst>
                <a:path w="311784" h="1303655">
                  <a:moveTo>
                    <a:pt x="311785" y="39052"/>
                  </a:moveTo>
                  <a:lnTo>
                    <a:pt x="266065" y="66357"/>
                  </a:lnTo>
                  <a:lnTo>
                    <a:pt x="216535" y="74930"/>
                  </a:lnTo>
                  <a:lnTo>
                    <a:pt x="155892" y="77787"/>
                  </a:lnTo>
                  <a:lnTo>
                    <a:pt x="95250" y="74930"/>
                  </a:lnTo>
                  <a:lnTo>
                    <a:pt x="45720" y="66357"/>
                  </a:lnTo>
                  <a:lnTo>
                    <a:pt x="0" y="39052"/>
                  </a:lnTo>
                  <a:lnTo>
                    <a:pt x="12382" y="23812"/>
                  </a:lnTo>
                  <a:lnTo>
                    <a:pt x="45720" y="11430"/>
                  </a:lnTo>
                  <a:lnTo>
                    <a:pt x="95250" y="3175"/>
                  </a:lnTo>
                  <a:lnTo>
                    <a:pt x="155892" y="0"/>
                  </a:lnTo>
                  <a:lnTo>
                    <a:pt x="216535" y="3175"/>
                  </a:lnTo>
                  <a:lnTo>
                    <a:pt x="266065" y="11430"/>
                  </a:lnTo>
                  <a:lnTo>
                    <a:pt x="299402" y="23812"/>
                  </a:lnTo>
                  <a:lnTo>
                    <a:pt x="311785" y="39052"/>
                  </a:lnTo>
                  <a:lnTo>
                    <a:pt x="311785" y="1264920"/>
                  </a:lnTo>
                  <a:lnTo>
                    <a:pt x="299402" y="1279842"/>
                  </a:lnTo>
                  <a:lnTo>
                    <a:pt x="266065" y="1292225"/>
                  </a:lnTo>
                  <a:lnTo>
                    <a:pt x="216535" y="1300797"/>
                  </a:lnTo>
                  <a:lnTo>
                    <a:pt x="155892" y="1303655"/>
                  </a:lnTo>
                  <a:lnTo>
                    <a:pt x="95250" y="1300797"/>
                  </a:lnTo>
                  <a:lnTo>
                    <a:pt x="45720" y="1292225"/>
                  </a:lnTo>
                  <a:lnTo>
                    <a:pt x="12382" y="1279842"/>
                  </a:lnTo>
                  <a:lnTo>
                    <a:pt x="0" y="1264920"/>
                  </a:lnTo>
                  <a:lnTo>
                    <a:pt x="0" y="39052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855344" y="460057"/>
            <a:ext cx="331342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Ασφαλείς</a:t>
            </a:r>
            <a:r>
              <a:rPr spc="100" dirty="0"/>
              <a:t> </a:t>
            </a:r>
            <a:r>
              <a:rPr spc="155" dirty="0"/>
              <a:t>αρχιτεκτονικές: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855344" y="855027"/>
            <a:ext cx="53174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latin typeface="Calibri"/>
                <a:cs typeface="Calibri"/>
              </a:rPr>
              <a:t>Στο</a:t>
            </a:r>
            <a:r>
              <a:rPr sz="2100" spc="185" dirty="0">
                <a:latin typeface="Calibri"/>
                <a:cs typeface="Calibri"/>
              </a:rPr>
              <a:t> </a:t>
            </a:r>
            <a:r>
              <a:rPr sz="2100" spc="170" dirty="0">
                <a:latin typeface="Calibri"/>
                <a:cs typeface="Calibri"/>
              </a:rPr>
              <a:t>επίπεδο</a:t>
            </a:r>
            <a:r>
              <a:rPr sz="2100" spc="270" dirty="0">
                <a:latin typeface="Calibri"/>
                <a:cs typeface="Calibri"/>
              </a:rPr>
              <a:t> </a:t>
            </a:r>
            <a:r>
              <a:rPr sz="2100" spc="145" dirty="0">
                <a:latin typeface="Calibri"/>
                <a:cs typeface="Calibri"/>
              </a:rPr>
              <a:t>της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75" dirty="0">
                <a:latin typeface="Calibri"/>
                <a:cs typeface="Calibri"/>
              </a:rPr>
              <a:t>περιμέτρου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50" dirty="0">
                <a:latin typeface="Calibri"/>
                <a:cs typeface="Calibri"/>
              </a:rPr>
              <a:t>του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60" dirty="0">
                <a:latin typeface="Calibri"/>
                <a:cs typeface="Calibri"/>
              </a:rPr>
              <a:t>δικτύου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91515" y="1556566"/>
            <a:ext cx="6290945" cy="69532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60655" indent="-147955">
              <a:lnSpc>
                <a:spcPct val="100000"/>
              </a:lnSpc>
              <a:spcBef>
                <a:spcPts val="55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0655" algn="l"/>
              </a:tabLst>
            </a:pPr>
            <a:r>
              <a:rPr sz="1200" b="1" spc="50" dirty="0">
                <a:latin typeface="Calibri"/>
                <a:cs typeface="Calibri"/>
              </a:rPr>
              <a:t>Εικονικό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ιδιωτικό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δίκτυο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45" dirty="0">
                <a:latin typeface="Calibri"/>
                <a:cs typeface="Calibri"/>
              </a:rPr>
              <a:t>VPN):</a:t>
            </a:r>
            <a:endParaRPr sz="1200">
              <a:latin typeface="Calibri"/>
              <a:cs typeface="Calibri"/>
            </a:endParaRPr>
          </a:p>
          <a:p>
            <a:pPr marL="396875" marR="5080" lvl="1" indent="-182880">
              <a:lnSpc>
                <a:spcPts val="1230"/>
              </a:lnSpc>
              <a:spcBef>
                <a:spcPts val="95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050" spc="85" dirty="0">
                <a:latin typeface="Calibri"/>
                <a:cs typeface="Calibri"/>
              </a:rPr>
              <a:t>Αντιστοιχεί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σε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σύνδεση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P2P,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τα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κανάλια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επικοινωνίας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προστατεύονται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από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τη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διάρθρωση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ισχυρών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μέτρων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ασφάλειας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(σχετικά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με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την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εμπιστευτικότητα,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την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ακεραιότητα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την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75689" y="2221865"/>
            <a:ext cx="171577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105" dirty="0">
                <a:latin typeface="Calibri"/>
                <a:cs typeface="Calibri"/>
              </a:rPr>
              <a:t>επαλήθευση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του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χρήστη).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92810" y="2500947"/>
            <a:ext cx="6166485" cy="7886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5580" marR="80010" indent="-182880">
              <a:lnSpc>
                <a:spcPct val="101800"/>
              </a:lnSpc>
              <a:spcBef>
                <a:spcPts val="75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1050" spc="105" dirty="0">
                <a:latin typeface="Calibri"/>
                <a:cs typeface="Calibri"/>
              </a:rPr>
              <a:t>Αυτά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τα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VPN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μπορούν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να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δημιουργηθούν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μεταξύ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διαφορετικών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συσκευών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(ελέγχου),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είτε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μεταξύ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master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είτε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μεταξύ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slaves,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είτε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μεταξύ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δρομολογητών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κ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700">
              <a:latin typeface="Calibri"/>
              <a:cs typeface="Calibri"/>
            </a:endParaRPr>
          </a:p>
          <a:p>
            <a:pPr marL="195580" marR="5080" indent="-182880">
              <a:lnSpc>
                <a:spcPct val="101800"/>
              </a:lnSpc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1050" spc="75" dirty="0">
                <a:latin typeface="Calibri"/>
                <a:cs typeface="Calibri"/>
              </a:rPr>
              <a:t>Υπάρχουν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πολλοί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τύποι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VPN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υποστηρίζονται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από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διαφορετικά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πρωτόκολλα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ασφαλείας,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τα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οποία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θα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αναλυθούν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στις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επόμενες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ενότητες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αυτού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μαθήματος.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220325" y="2327592"/>
            <a:ext cx="3663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5" dirty="0">
                <a:solidFill>
                  <a:srgbClr val="FFFFFF"/>
                </a:solidFill>
                <a:latin typeface="Calibri"/>
                <a:cs typeface="Calibri"/>
              </a:rPr>
              <a:t>Ίντερνετ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227819" y="3725545"/>
            <a:ext cx="146367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Ελεγκτές</a:t>
            </a:r>
            <a:r>
              <a:rPr sz="135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(έλεγχος)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176952" y="5948045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2554" y="6125845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42212" y="4650104"/>
            <a:ext cx="4437380" cy="852169"/>
          </a:xfrm>
          <a:prstGeom prst="rect">
            <a:avLst/>
          </a:prstGeom>
          <a:ln w="38100">
            <a:solidFill>
              <a:srgbClr val="67170E"/>
            </a:solidFill>
          </a:ln>
        </p:spPr>
        <p:txBody>
          <a:bodyPr vert="vert" wrap="square" lIns="0" tIns="438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5"/>
              </a:spcBef>
            </a:pPr>
            <a:r>
              <a:rPr sz="3500" spc="-20" dirty="0">
                <a:solidFill>
                  <a:srgbClr val="D8D8D8"/>
                </a:solidFill>
                <a:latin typeface="Calibri"/>
                <a:cs typeface="Calibri"/>
              </a:rPr>
              <a:t>TUR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329553" y="5204053"/>
            <a:ext cx="1731010" cy="262251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710565">
              <a:lnSpc>
                <a:spcPct val="100000"/>
              </a:lnSpc>
              <a:spcBef>
                <a:spcPts val="425"/>
              </a:spcBef>
            </a:pPr>
            <a:r>
              <a:rPr sz="1350" b="1" spc="8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350" b="1" spc="80" dirty="0" err="1">
                <a:solidFill>
                  <a:srgbClr val="FFFFFF"/>
                </a:solidFill>
                <a:latin typeface="Calibri"/>
                <a:cs typeface="Calibri"/>
              </a:rPr>
              <a:t>ισθητήρες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403522" y="5278436"/>
            <a:ext cx="1399540" cy="692150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 marL="163195">
              <a:lnSpc>
                <a:spcPct val="100000"/>
              </a:lnSpc>
            </a:pP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Ενεργοποιητές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130347" y="516890"/>
            <a:ext cx="1399540" cy="661670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marL="294640">
              <a:lnSpc>
                <a:spcPct val="100000"/>
              </a:lnSpc>
            </a:pPr>
            <a:r>
              <a:rPr sz="1350" b="1" spc="180" dirty="0">
                <a:solidFill>
                  <a:srgbClr val="FFFFFF"/>
                </a:solidFill>
                <a:latin typeface="Calibri"/>
                <a:cs typeface="Calibri"/>
              </a:rPr>
              <a:t>SCADA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429365" y="73977"/>
            <a:ext cx="469900" cy="32308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95" dirty="0">
                <a:solidFill>
                  <a:srgbClr val="D8D8D8"/>
                </a:solidFill>
                <a:latin typeface="Calibri"/>
                <a:cs typeface="Calibri"/>
              </a:rPr>
              <a:t>ΑΣΦΑΛΙΣΜΕΝΗ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429365" y="5861367"/>
            <a:ext cx="469900" cy="48640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-30" dirty="0">
                <a:solidFill>
                  <a:srgbClr val="D8D8D8"/>
                </a:solidFill>
                <a:latin typeface="Calibri"/>
                <a:cs typeface="Calibri"/>
              </a:rPr>
              <a:t>E</a:t>
            </a:r>
            <a:r>
              <a:rPr sz="3500" dirty="0">
                <a:solidFill>
                  <a:srgbClr val="D8D8D8"/>
                </a:solidFill>
                <a:latin typeface="Calibri"/>
                <a:cs typeface="Calibri"/>
              </a:rPr>
              <a:t>S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789477" y="2280602"/>
            <a:ext cx="139700" cy="243204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b="1" spc="-2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900" b="1" spc="-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0" name="object 5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830242" y="2173604"/>
            <a:ext cx="870267" cy="870267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78470" y="1037589"/>
              <a:ext cx="893444" cy="422909"/>
            </a:xfrm>
            <a:custGeom>
              <a:avLst/>
              <a:gdLst/>
              <a:ahLst/>
              <a:cxnLst/>
              <a:rect l="l" t="t" r="r" b="b"/>
              <a:pathLst>
                <a:path w="893445" h="422909">
                  <a:moveTo>
                    <a:pt x="571220" y="382905"/>
                  </a:moveTo>
                  <a:lnTo>
                    <a:pt x="340995" y="382905"/>
                  </a:lnTo>
                  <a:lnTo>
                    <a:pt x="356234" y="394970"/>
                  </a:lnTo>
                  <a:lnTo>
                    <a:pt x="374014" y="405447"/>
                  </a:lnTo>
                  <a:lnTo>
                    <a:pt x="394334" y="413385"/>
                  </a:lnTo>
                  <a:lnTo>
                    <a:pt x="416877" y="419100"/>
                  </a:lnTo>
                  <a:lnTo>
                    <a:pt x="472122" y="422592"/>
                  </a:lnTo>
                  <a:lnTo>
                    <a:pt x="523239" y="412432"/>
                  </a:lnTo>
                  <a:lnTo>
                    <a:pt x="564832" y="390525"/>
                  </a:lnTo>
                  <a:lnTo>
                    <a:pt x="571220" y="382905"/>
                  </a:lnTo>
                  <a:close/>
                </a:path>
                <a:path w="893445" h="422909">
                  <a:moveTo>
                    <a:pt x="223520" y="37147"/>
                  </a:moveTo>
                  <a:lnTo>
                    <a:pt x="147954" y="49530"/>
                  </a:lnTo>
                  <a:lnTo>
                    <a:pt x="107950" y="72707"/>
                  </a:lnTo>
                  <a:lnTo>
                    <a:pt x="84137" y="103505"/>
                  </a:lnTo>
                  <a:lnTo>
                    <a:pt x="80645" y="139382"/>
                  </a:lnTo>
                  <a:lnTo>
                    <a:pt x="80009" y="140652"/>
                  </a:lnTo>
                  <a:lnTo>
                    <a:pt x="40639" y="149542"/>
                  </a:lnTo>
                  <a:lnTo>
                    <a:pt x="0" y="190817"/>
                  </a:lnTo>
                  <a:lnTo>
                    <a:pt x="2222" y="213042"/>
                  </a:lnTo>
                  <a:lnTo>
                    <a:pt x="17145" y="233362"/>
                  </a:lnTo>
                  <a:lnTo>
                    <a:pt x="43814" y="248602"/>
                  </a:lnTo>
                  <a:lnTo>
                    <a:pt x="32067" y="258762"/>
                  </a:lnTo>
                  <a:lnTo>
                    <a:pt x="23812" y="270192"/>
                  </a:lnTo>
                  <a:lnTo>
                    <a:pt x="20002" y="282257"/>
                  </a:lnTo>
                  <a:lnTo>
                    <a:pt x="20002" y="294957"/>
                  </a:lnTo>
                  <a:lnTo>
                    <a:pt x="31114" y="316864"/>
                  </a:lnTo>
                  <a:lnTo>
                    <a:pt x="53657" y="333692"/>
                  </a:lnTo>
                  <a:lnTo>
                    <a:pt x="84454" y="343852"/>
                  </a:lnTo>
                  <a:lnTo>
                    <a:pt x="120014" y="345757"/>
                  </a:lnTo>
                  <a:lnTo>
                    <a:pt x="121920" y="347662"/>
                  </a:lnTo>
                  <a:lnTo>
                    <a:pt x="154939" y="373062"/>
                  </a:lnTo>
                  <a:lnTo>
                    <a:pt x="196850" y="389572"/>
                  </a:lnTo>
                  <a:lnTo>
                    <a:pt x="244475" y="397192"/>
                  </a:lnTo>
                  <a:lnTo>
                    <a:pt x="293687" y="395287"/>
                  </a:lnTo>
                  <a:lnTo>
                    <a:pt x="340995" y="382905"/>
                  </a:lnTo>
                  <a:lnTo>
                    <a:pt x="571220" y="382905"/>
                  </a:lnTo>
                  <a:lnTo>
                    <a:pt x="591184" y="359092"/>
                  </a:lnTo>
                  <a:lnTo>
                    <a:pt x="713646" y="359092"/>
                  </a:lnTo>
                  <a:lnTo>
                    <a:pt x="738504" y="348614"/>
                  </a:lnTo>
                  <a:lnTo>
                    <a:pt x="764539" y="324167"/>
                  </a:lnTo>
                  <a:lnTo>
                    <a:pt x="774382" y="294322"/>
                  </a:lnTo>
                  <a:lnTo>
                    <a:pt x="791845" y="291782"/>
                  </a:lnTo>
                  <a:lnTo>
                    <a:pt x="839787" y="276542"/>
                  </a:lnTo>
                  <a:lnTo>
                    <a:pt x="876300" y="249555"/>
                  </a:lnTo>
                  <a:lnTo>
                    <a:pt x="893445" y="216535"/>
                  </a:lnTo>
                  <a:lnTo>
                    <a:pt x="890270" y="182245"/>
                  </a:lnTo>
                  <a:lnTo>
                    <a:pt x="865504" y="149860"/>
                  </a:lnTo>
                  <a:lnTo>
                    <a:pt x="867727" y="147002"/>
                  </a:lnTo>
                  <a:lnTo>
                    <a:pt x="869314" y="143827"/>
                  </a:lnTo>
                  <a:lnTo>
                    <a:pt x="870584" y="140652"/>
                  </a:lnTo>
                  <a:lnTo>
                    <a:pt x="873759" y="112395"/>
                  </a:lnTo>
                  <a:lnTo>
                    <a:pt x="860107" y="86360"/>
                  </a:lnTo>
                  <a:lnTo>
                    <a:pt x="832484" y="65722"/>
                  </a:lnTo>
                  <a:lnTo>
                    <a:pt x="793114" y="53022"/>
                  </a:lnTo>
                  <a:lnTo>
                    <a:pt x="791676" y="49530"/>
                  </a:lnTo>
                  <a:lnTo>
                    <a:pt x="289877" y="49530"/>
                  </a:lnTo>
                  <a:lnTo>
                    <a:pt x="268922" y="42862"/>
                  </a:lnTo>
                  <a:lnTo>
                    <a:pt x="246697" y="38735"/>
                  </a:lnTo>
                  <a:lnTo>
                    <a:pt x="223520" y="37147"/>
                  </a:lnTo>
                  <a:close/>
                </a:path>
                <a:path w="893445" h="422909">
                  <a:moveTo>
                    <a:pt x="713646" y="359092"/>
                  </a:moveTo>
                  <a:lnTo>
                    <a:pt x="591184" y="359092"/>
                  </a:lnTo>
                  <a:lnTo>
                    <a:pt x="605789" y="363855"/>
                  </a:lnTo>
                  <a:lnTo>
                    <a:pt x="621029" y="367664"/>
                  </a:lnTo>
                  <a:lnTo>
                    <a:pt x="637222" y="369887"/>
                  </a:lnTo>
                  <a:lnTo>
                    <a:pt x="653414" y="370522"/>
                  </a:lnTo>
                  <a:lnTo>
                    <a:pt x="700087" y="364807"/>
                  </a:lnTo>
                  <a:lnTo>
                    <a:pt x="713646" y="359092"/>
                  </a:lnTo>
                  <a:close/>
                </a:path>
                <a:path w="893445" h="422909">
                  <a:moveTo>
                    <a:pt x="397192" y="12064"/>
                  </a:moveTo>
                  <a:lnTo>
                    <a:pt x="354964" y="14922"/>
                  </a:lnTo>
                  <a:lnTo>
                    <a:pt x="317817" y="27622"/>
                  </a:lnTo>
                  <a:lnTo>
                    <a:pt x="289877" y="49530"/>
                  </a:lnTo>
                  <a:lnTo>
                    <a:pt x="791676" y="49530"/>
                  </a:lnTo>
                  <a:lnTo>
                    <a:pt x="788670" y="42227"/>
                  </a:lnTo>
                  <a:lnTo>
                    <a:pt x="777553" y="32067"/>
                  </a:lnTo>
                  <a:lnTo>
                    <a:pt x="464820" y="32067"/>
                  </a:lnTo>
                  <a:lnTo>
                    <a:pt x="459104" y="28575"/>
                  </a:lnTo>
                  <a:lnTo>
                    <a:pt x="452754" y="25400"/>
                  </a:lnTo>
                  <a:lnTo>
                    <a:pt x="446087" y="22542"/>
                  </a:lnTo>
                  <a:lnTo>
                    <a:pt x="439102" y="20002"/>
                  </a:lnTo>
                  <a:lnTo>
                    <a:pt x="397192" y="12064"/>
                  </a:lnTo>
                  <a:close/>
                </a:path>
                <a:path w="893445" h="422909">
                  <a:moveTo>
                    <a:pt x="551497" y="0"/>
                  </a:moveTo>
                  <a:lnTo>
                    <a:pt x="516889" y="2857"/>
                  </a:lnTo>
                  <a:lnTo>
                    <a:pt x="487045" y="13970"/>
                  </a:lnTo>
                  <a:lnTo>
                    <a:pt x="464820" y="32067"/>
                  </a:lnTo>
                  <a:lnTo>
                    <a:pt x="777553" y="32067"/>
                  </a:lnTo>
                  <a:lnTo>
                    <a:pt x="767479" y="22860"/>
                  </a:lnTo>
                  <a:lnTo>
                    <a:pt x="617537" y="22860"/>
                  </a:lnTo>
                  <a:lnTo>
                    <a:pt x="610870" y="17780"/>
                  </a:lnTo>
                  <a:lnTo>
                    <a:pt x="603250" y="13335"/>
                  </a:lnTo>
                  <a:lnTo>
                    <a:pt x="594995" y="9207"/>
                  </a:lnTo>
                  <a:lnTo>
                    <a:pt x="586104" y="6032"/>
                  </a:lnTo>
                  <a:lnTo>
                    <a:pt x="551497" y="0"/>
                  </a:lnTo>
                  <a:close/>
                </a:path>
                <a:path w="893445" h="422909">
                  <a:moveTo>
                    <a:pt x="686117" y="317"/>
                  </a:moveTo>
                  <a:lnTo>
                    <a:pt x="648970" y="6985"/>
                  </a:lnTo>
                  <a:lnTo>
                    <a:pt x="617537" y="22860"/>
                  </a:lnTo>
                  <a:lnTo>
                    <a:pt x="767479" y="22860"/>
                  </a:lnTo>
                  <a:lnTo>
                    <a:pt x="759142" y="15239"/>
                  </a:lnTo>
                  <a:lnTo>
                    <a:pt x="686117" y="317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78470" y="1037589"/>
              <a:ext cx="890269" cy="422909"/>
            </a:xfrm>
            <a:custGeom>
              <a:avLst/>
              <a:gdLst/>
              <a:ahLst/>
              <a:cxnLst/>
              <a:rect l="l" t="t" r="r" b="b"/>
              <a:pathLst>
                <a:path w="890270" h="422909">
                  <a:moveTo>
                    <a:pt x="80645" y="139382"/>
                  </a:moveTo>
                  <a:lnTo>
                    <a:pt x="107950" y="72707"/>
                  </a:lnTo>
                  <a:lnTo>
                    <a:pt x="147954" y="49530"/>
                  </a:lnTo>
                  <a:lnTo>
                    <a:pt x="200342" y="37782"/>
                  </a:lnTo>
                  <a:lnTo>
                    <a:pt x="223520" y="37147"/>
                  </a:lnTo>
                  <a:lnTo>
                    <a:pt x="246697" y="38735"/>
                  </a:lnTo>
                  <a:lnTo>
                    <a:pt x="268922" y="42862"/>
                  </a:lnTo>
                  <a:lnTo>
                    <a:pt x="289877" y="49530"/>
                  </a:lnTo>
                  <a:lnTo>
                    <a:pt x="317817" y="27622"/>
                  </a:lnTo>
                  <a:lnTo>
                    <a:pt x="354964" y="14922"/>
                  </a:lnTo>
                  <a:lnTo>
                    <a:pt x="397192" y="12064"/>
                  </a:lnTo>
                  <a:lnTo>
                    <a:pt x="439102" y="20002"/>
                  </a:lnTo>
                  <a:lnTo>
                    <a:pt x="446087" y="22542"/>
                  </a:lnTo>
                  <a:lnTo>
                    <a:pt x="452754" y="25400"/>
                  </a:lnTo>
                  <a:lnTo>
                    <a:pt x="459104" y="28575"/>
                  </a:lnTo>
                  <a:lnTo>
                    <a:pt x="464820" y="32067"/>
                  </a:lnTo>
                  <a:lnTo>
                    <a:pt x="487045" y="13970"/>
                  </a:lnTo>
                  <a:lnTo>
                    <a:pt x="516889" y="2857"/>
                  </a:lnTo>
                  <a:lnTo>
                    <a:pt x="551497" y="0"/>
                  </a:lnTo>
                  <a:lnTo>
                    <a:pt x="586104" y="6032"/>
                  </a:lnTo>
                  <a:lnTo>
                    <a:pt x="594995" y="9207"/>
                  </a:lnTo>
                  <a:lnTo>
                    <a:pt x="603250" y="13335"/>
                  </a:lnTo>
                  <a:lnTo>
                    <a:pt x="610870" y="17780"/>
                  </a:lnTo>
                  <a:lnTo>
                    <a:pt x="617537" y="22860"/>
                  </a:lnTo>
                  <a:lnTo>
                    <a:pt x="648970" y="6985"/>
                  </a:lnTo>
                  <a:lnTo>
                    <a:pt x="686117" y="317"/>
                  </a:lnTo>
                  <a:lnTo>
                    <a:pt x="724217" y="2857"/>
                  </a:lnTo>
                  <a:lnTo>
                    <a:pt x="759142" y="15239"/>
                  </a:lnTo>
                  <a:lnTo>
                    <a:pt x="771525" y="23177"/>
                  </a:lnTo>
                  <a:lnTo>
                    <a:pt x="781367" y="32385"/>
                  </a:lnTo>
                  <a:lnTo>
                    <a:pt x="788670" y="42227"/>
                  </a:lnTo>
                  <a:lnTo>
                    <a:pt x="793114" y="53022"/>
                  </a:lnTo>
                  <a:lnTo>
                    <a:pt x="832484" y="65722"/>
                  </a:lnTo>
                  <a:lnTo>
                    <a:pt x="860107" y="86360"/>
                  </a:lnTo>
                  <a:lnTo>
                    <a:pt x="873759" y="112395"/>
                  </a:lnTo>
                  <a:lnTo>
                    <a:pt x="870584" y="140652"/>
                  </a:lnTo>
                  <a:lnTo>
                    <a:pt x="869314" y="143827"/>
                  </a:lnTo>
                  <a:lnTo>
                    <a:pt x="867727" y="147002"/>
                  </a:lnTo>
                  <a:lnTo>
                    <a:pt x="865504" y="149860"/>
                  </a:lnTo>
                  <a:lnTo>
                    <a:pt x="890270" y="182245"/>
                  </a:lnTo>
                  <a:lnTo>
                    <a:pt x="876300" y="249555"/>
                  </a:lnTo>
                  <a:lnTo>
                    <a:pt x="839787" y="276542"/>
                  </a:lnTo>
                  <a:lnTo>
                    <a:pt x="791845" y="291782"/>
                  </a:lnTo>
                  <a:lnTo>
                    <a:pt x="774382" y="294322"/>
                  </a:lnTo>
                  <a:lnTo>
                    <a:pt x="764539" y="324167"/>
                  </a:lnTo>
                  <a:lnTo>
                    <a:pt x="738504" y="348614"/>
                  </a:lnTo>
                  <a:lnTo>
                    <a:pt x="700087" y="364807"/>
                  </a:lnTo>
                  <a:lnTo>
                    <a:pt x="653414" y="370522"/>
                  </a:lnTo>
                  <a:lnTo>
                    <a:pt x="637222" y="369887"/>
                  </a:lnTo>
                  <a:lnTo>
                    <a:pt x="621029" y="367664"/>
                  </a:lnTo>
                  <a:lnTo>
                    <a:pt x="605789" y="363855"/>
                  </a:lnTo>
                  <a:lnTo>
                    <a:pt x="591184" y="359092"/>
                  </a:lnTo>
                  <a:lnTo>
                    <a:pt x="564832" y="390525"/>
                  </a:lnTo>
                  <a:lnTo>
                    <a:pt x="523239" y="412432"/>
                  </a:lnTo>
                  <a:lnTo>
                    <a:pt x="472122" y="422592"/>
                  </a:lnTo>
                  <a:lnTo>
                    <a:pt x="416877" y="419100"/>
                  </a:lnTo>
                  <a:lnTo>
                    <a:pt x="394334" y="413385"/>
                  </a:lnTo>
                  <a:lnTo>
                    <a:pt x="374014" y="405447"/>
                  </a:lnTo>
                  <a:lnTo>
                    <a:pt x="356234" y="394970"/>
                  </a:lnTo>
                  <a:lnTo>
                    <a:pt x="340995" y="382905"/>
                  </a:lnTo>
                  <a:lnTo>
                    <a:pt x="293687" y="395287"/>
                  </a:lnTo>
                  <a:lnTo>
                    <a:pt x="244475" y="397192"/>
                  </a:lnTo>
                  <a:lnTo>
                    <a:pt x="196850" y="389572"/>
                  </a:lnTo>
                  <a:lnTo>
                    <a:pt x="154939" y="373062"/>
                  </a:lnTo>
                  <a:lnTo>
                    <a:pt x="121920" y="347662"/>
                  </a:lnTo>
                  <a:lnTo>
                    <a:pt x="120014" y="345757"/>
                  </a:lnTo>
                  <a:lnTo>
                    <a:pt x="84454" y="343852"/>
                  </a:lnTo>
                  <a:lnTo>
                    <a:pt x="53657" y="333692"/>
                  </a:lnTo>
                  <a:lnTo>
                    <a:pt x="31114" y="316864"/>
                  </a:lnTo>
                  <a:lnTo>
                    <a:pt x="20002" y="294957"/>
                  </a:lnTo>
                  <a:lnTo>
                    <a:pt x="20002" y="282257"/>
                  </a:lnTo>
                  <a:lnTo>
                    <a:pt x="23812" y="270192"/>
                  </a:lnTo>
                  <a:lnTo>
                    <a:pt x="32067" y="258762"/>
                  </a:lnTo>
                  <a:lnTo>
                    <a:pt x="43814" y="248602"/>
                  </a:lnTo>
                  <a:lnTo>
                    <a:pt x="17145" y="233362"/>
                  </a:lnTo>
                  <a:lnTo>
                    <a:pt x="2222" y="213042"/>
                  </a:lnTo>
                  <a:lnTo>
                    <a:pt x="0" y="190817"/>
                  </a:lnTo>
                  <a:lnTo>
                    <a:pt x="11747" y="168910"/>
                  </a:lnTo>
                  <a:lnTo>
                    <a:pt x="24447" y="158114"/>
                  </a:lnTo>
                  <a:lnTo>
                    <a:pt x="40639" y="149542"/>
                  </a:lnTo>
                  <a:lnTo>
                    <a:pt x="59372" y="143510"/>
                  </a:lnTo>
                  <a:lnTo>
                    <a:pt x="80009" y="140652"/>
                  </a:lnTo>
                  <a:lnTo>
                    <a:pt x="80645" y="139382"/>
                  </a:lnTo>
                </a:path>
                <a:path w="890270" h="422909">
                  <a:moveTo>
                    <a:pt x="97154" y="254952"/>
                  </a:moveTo>
                  <a:lnTo>
                    <a:pt x="83502" y="254952"/>
                  </a:lnTo>
                  <a:lnTo>
                    <a:pt x="69850" y="253682"/>
                  </a:lnTo>
                  <a:lnTo>
                    <a:pt x="57150" y="250825"/>
                  </a:lnTo>
                  <a:lnTo>
                    <a:pt x="44767" y="247014"/>
                  </a:lnTo>
                </a:path>
                <a:path w="890270" h="422909">
                  <a:moveTo>
                    <a:pt x="143509" y="340360"/>
                  </a:moveTo>
                  <a:lnTo>
                    <a:pt x="136207" y="342264"/>
                  </a:lnTo>
                  <a:lnTo>
                    <a:pt x="128270" y="343535"/>
                  </a:lnTo>
                  <a:lnTo>
                    <a:pt x="120332" y="343852"/>
                  </a:lnTo>
                </a:path>
                <a:path w="890270" h="422909">
                  <a:moveTo>
                    <a:pt x="340995" y="381317"/>
                  </a:moveTo>
                  <a:lnTo>
                    <a:pt x="335597" y="375920"/>
                  </a:lnTo>
                  <a:lnTo>
                    <a:pt x="330834" y="370205"/>
                  </a:lnTo>
                  <a:lnTo>
                    <a:pt x="327342" y="364172"/>
                  </a:lnTo>
                </a:path>
                <a:path w="890270" h="422909">
                  <a:moveTo>
                    <a:pt x="596582" y="338772"/>
                  </a:moveTo>
                  <a:lnTo>
                    <a:pt x="595947" y="345122"/>
                  </a:lnTo>
                  <a:lnTo>
                    <a:pt x="594042" y="351472"/>
                  </a:lnTo>
                  <a:lnTo>
                    <a:pt x="591184" y="357505"/>
                  </a:lnTo>
                </a:path>
                <a:path w="890270" h="422909">
                  <a:moveTo>
                    <a:pt x="706437" y="223202"/>
                  </a:moveTo>
                  <a:lnTo>
                    <a:pt x="734695" y="235585"/>
                  </a:lnTo>
                  <a:lnTo>
                    <a:pt x="755967" y="252095"/>
                  </a:lnTo>
                  <a:lnTo>
                    <a:pt x="769302" y="271462"/>
                  </a:lnTo>
                  <a:lnTo>
                    <a:pt x="773747" y="293052"/>
                  </a:lnTo>
                </a:path>
                <a:path w="890270" h="422909">
                  <a:moveTo>
                    <a:pt x="865187" y="148907"/>
                  </a:moveTo>
                  <a:lnTo>
                    <a:pt x="859472" y="156210"/>
                  </a:lnTo>
                  <a:lnTo>
                    <a:pt x="852487" y="163195"/>
                  </a:lnTo>
                  <a:lnTo>
                    <a:pt x="844550" y="169227"/>
                  </a:lnTo>
                  <a:lnTo>
                    <a:pt x="835342" y="174942"/>
                  </a:lnTo>
                </a:path>
                <a:path w="890270" h="422909">
                  <a:moveTo>
                    <a:pt x="793432" y="51752"/>
                  </a:moveTo>
                  <a:lnTo>
                    <a:pt x="794384" y="55880"/>
                  </a:lnTo>
                  <a:lnTo>
                    <a:pt x="795020" y="60007"/>
                  </a:lnTo>
                  <a:lnTo>
                    <a:pt x="795020" y="64135"/>
                  </a:lnTo>
                </a:path>
                <a:path w="890270" h="422909">
                  <a:moveTo>
                    <a:pt x="601979" y="37147"/>
                  </a:moveTo>
                  <a:lnTo>
                    <a:pt x="605789" y="31432"/>
                  </a:lnTo>
                  <a:lnTo>
                    <a:pt x="610870" y="26035"/>
                  </a:lnTo>
                  <a:lnTo>
                    <a:pt x="617220" y="21589"/>
                  </a:lnTo>
                </a:path>
                <a:path w="890270" h="422909">
                  <a:moveTo>
                    <a:pt x="458470" y="44767"/>
                  </a:moveTo>
                  <a:lnTo>
                    <a:pt x="460057" y="40005"/>
                  </a:lnTo>
                  <a:lnTo>
                    <a:pt x="462279" y="35560"/>
                  </a:lnTo>
                  <a:lnTo>
                    <a:pt x="465772" y="31114"/>
                  </a:lnTo>
                </a:path>
                <a:path w="890270" h="422909">
                  <a:moveTo>
                    <a:pt x="289877" y="49212"/>
                  </a:moveTo>
                  <a:lnTo>
                    <a:pt x="296862" y="52387"/>
                  </a:lnTo>
                  <a:lnTo>
                    <a:pt x="303847" y="55562"/>
                  </a:lnTo>
                  <a:lnTo>
                    <a:pt x="310514" y="58737"/>
                  </a:lnTo>
                  <a:lnTo>
                    <a:pt x="316864" y="62547"/>
                  </a:lnTo>
                </a:path>
                <a:path w="890270" h="422909">
                  <a:moveTo>
                    <a:pt x="85407" y="153035"/>
                  </a:moveTo>
                  <a:lnTo>
                    <a:pt x="83184" y="148589"/>
                  </a:lnTo>
                  <a:lnTo>
                    <a:pt x="81597" y="143827"/>
                  </a:lnTo>
                  <a:lnTo>
                    <a:pt x="80645" y="139382"/>
                  </a:lnTo>
                </a:path>
              </a:pathLst>
            </a:custGeom>
            <a:ln w="15875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67040" y="1833562"/>
              <a:ext cx="893444" cy="422909"/>
            </a:xfrm>
            <a:custGeom>
              <a:avLst/>
              <a:gdLst/>
              <a:ahLst/>
              <a:cxnLst/>
              <a:rect l="l" t="t" r="r" b="b"/>
              <a:pathLst>
                <a:path w="893445" h="422910">
                  <a:moveTo>
                    <a:pt x="571220" y="382904"/>
                  </a:moveTo>
                  <a:lnTo>
                    <a:pt x="340994" y="382904"/>
                  </a:lnTo>
                  <a:lnTo>
                    <a:pt x="356234" y="394970"/>
                  </a:lnTo>
                  <a:lnTo>
                    <a:pt x="374014" y="405447"/>
                  </a:lnTo>
                  <a:lnTo>
                    <a:pt x="394334" y="413385"/>
                  </a:lnTo>
                  <a:lnTo>
                    <a:pt x="416877" y="419100"/>
                  </a:lnTo>
                  <a:lnTo>
                    <a:pt x="472122" y="422592"/>
                  </a:lnTo>
                  <a:lnTo>
                    <a:pt x="523239" y="412432"/>
                  </a:lnTo>
                  <a:lnTo>
                    <a:pt x="564832" y="390525"/>
                  </a:lnTo>
                  <a:lnTo>
                    <a:pt x="571220" y="382904"/>
                  </a:lnTo>
                  <a:close/>
                </a:path>
                <a:path w="893445" h="422910">
                  <a:moveTo>
                    <a:pt x="223519" y="37147"/>
                  </a:moveTo>
                  <a:lnTo>
                    <a:pt x="147954" y="49529"/>
                  </a:lnTo>
                  <a:lnTo>
                    <a:pt x="107950" y="72707"/>
                  </a:lnTo>
                  <a:lnTo>
                    <a:pt x="84137" y="103504"/>
                  </a:lnTo>
                  <a:lnTo>
                    <a:pt x="80644" y="139382"/>
                  </a:lnTo>
                  <a:lnTo>
                    <a:pt x="80009" y="140652"/>
                  </a:lnTo>
                  <a:lnTo>
                    <a:pt x="40639" y="149542"/>
                  </a:lnTo>
                  <a:lnTo>
                    <a:pt x="0" y="190817"/>
                  </a:lnTo>
                  <a:lnTo>
                    <a:pt x="2222" y="213042"/>
                  </a:lnTo>
                  <a:lnTo>
                    <a:pt x="17144" y="233362"/>
                  </a:lnTo>
                  <a:lnTo>
                    <a:pt x="43814" y="248602"/>
                  </a:lnTo>
                  <a:lnTo>
                    <a:pt x="32067" y="258762"/>
                  </a:lnTo>
                  <a:lnTo>
                    <a:pt x="23812" y="270192"/>
                  </a:lnTo>
                  <a:lnTo>
                    <a:pt x="20002" y="282257"/>
                  </a:lnTo>
                  <a:lnTo>
                    <a:pt x="20002" y="294957"/>
                  </a:lnTo>
                  <a:lnTo>
                    <a:pt x="31114" y="316864"/>
                  </a:lnTo>
                  <a:lnTo>
                    <a:pt x="53657" y="333692"/>
                  </a:lnTo>
                  <a:lnTo>
                    <a:pt x="84454" y="343852"/>
                  </a:lnTo>
                  <a:lnTo>
                    <a:pt x="120014" y="345757"/>
                  </a:lnTo>
                  <a:lnTo>
                    <a:pt x="121919" y="347662"/>
                  </a:lnTo>
                  <a:lnTo>
                    <a:pt x="154939" y="373062"/>
                  </a:lnTo>
                  <a:lnTo>
                    <a:pt x="196850" y="389572"/>
                  </a:lnTo>
                  <a:lnTo>
                    <a:pt x="244475" y="397192"/>
                  </a:lnTo>
                  <a:lnTo>
                    <a:pt x="293687" y="395287"/>
                  </a:lnTo>
                  <a:lnTo>
                    <a:pt x="340994" y="382904"/>
                  </a:lnTo>
                  <a:lnTo>
                    <a:pt x="571220" y="382904"/>
                  </a:lnTo>
                  <a:lnTo>
                    <a:pt x="591184" y="359092"/>
                  </a:lnTo>
                  <a:lnTo>
                    <a:pt x="713646" y="359092"/>
                  </a:lnTo>
                  <a:lnTo>
                    <a:pt x="738504" y="348614"/>
                  </a:lnTo>
                  <a:lnTo>
                    <a:pt x="764539" y="324167"/>
                  </a:lnTo>
                  <a:lnTo>
                    <a:pt x="774382" y="294322"/>
                  </a:lnTo>
                  <a:lnTo>
                    <a:pt x="791844" y="291782"/>
                  </a:lnTo>
                  <a:lnTo>
                    <a:pt x="839787" y="276542"/>
                  </a:lnTo>
                  <a:lnTo>
                    <a:pt x="876300" y="249554"/>
                  </a:lnTo>
                  <a:lnTo>
                    <a:pt x="893444" y="216535"/>
                  </a:lnTo>
                  <a:lnTo>
                    <a:pt x="890269" y="182245"/>
                  </a:lnTo>
                  <a:lnTo>
                    <a:pt x="865504" y="149860"/>
                  </a:lnTo>
                  <a:lnTo>
                    <a:pt x="867727" y="147002"/>
                  </a:lnTo>
                  <a:lnTo>
                    <a:pt x="869314" y="143827"/>
                  </a:lnTo>
                  <a:lnTo>
                    <a:pt x="870584" y="140652"/>
                  </a:lnTo>
                  <a:lnTo>
                    <a:pt x="873759" y="112395"/>
                  </a:lnTo>
                  <a:lnTo>
                    <a:pt x="860107" y="86360"/>
                  </a:lnTo>
                  <a:lnTo>
                    <a:pt x="832484" y="65722"/>
                  </a:lnTo>
                  <a:lnTo>
                    <a:pt x="793114" y="53022"/>
                  </a:lnTo>
                  <a:lnTo>
                    <a:pt x="791676" y="49529"/>
                  </a:lnTo>
                  <a:lnTo>
                    <a:pt x="289877" y="49529"/>
                  </a:lnTo>
                  <a:lnTo>
                    <a:pt x="268922" y="42862"/>
                  </a:lnTo>
                  <a:lnTo>
                    <a:pt x="246697" y="38735"/>
                  </a:lnTo>
                  <a:lnTo>
                    <a:pt x="223519" y="37147"/>
                  </a:lnTo>
                  <a:close/>
                </a:path>
                <a:path w="893445" h="422910">
                  <a:moveTo>
                    <a:pt x="713646" y="359092"/>
                  </a:moveTo>
                  <a:lnTo>
                    <a:pt x="591184" y="359092"/>
                  </a:lnTo>
                  <a:lnTo>
                    <a:pt x="605789" y="363854"/>
                  </a:lnTo>
                  <a:lnTo>
                    <a:pt x="621029" y="367664"/>
                  </a:lnTo>
                  <a:lnTo>
                    <a:pt x="637222" y="369887"/>
                  </a:lnTo>
                  <a:lnTo>
                    <a:pt x="653414" y="370522"/>
                  </a:lnTo>
                  <a:lnTo>
                    <a:pt x="700087" y="364807"/>
                  </a:lnTo>
                  <a:lnTo>
                    <a:pt x="713646" y="359092"/>
                  </a:lnTo>
                  <a:close/>
                </a:path>
                <a:path w="893445" h="422910">
                  <a:moveTo>
                    <a:pt x="397192" y="12064"/>
                  </a:moveTo>
                  <a:lnTo>
                    <a:pt x="354964" y="14922"/>
                  </a:lnTo>
                  <a:lnTo>
                    <a:pt x="317817" y="27622"/>
                  </a:lnTo>
                  <a:lnTo>
                    <a:pt x="289877" y="49529"/>
                  </a:lnTo>
                  <a:lnTo>
                    <a:pt x="791676" y="49529"/>
                  </a:lnTo>
                  <a:lnTo>
                    <a:pt x="788669" y="42227"/>
                  </a:lnTo>
                  <a:lnTo>
                    <a:pt x="777553" y="32067"/>
                  </a:lnTo>
                  <a:lnTo>
                    <a:pt x="464819" y="32067"/>
                  </a:lnTo>
                  <a:lnTo>
                    <a:pt x="459104" y="28575"/>
                  </a:lnTo>
                  <a:lnTo>
                    <a:pt x="452754" y="25400"/>
                  </a:lnTo>
                  <a:lnTo>
                    <a:pt x="446087" y="22542"/>
                  </a:lnTo>
                  <a:lnTo>
                    <a:pt x="439102" y="20002"/>
                  </a:lnTo>
                  <a:lnTo>
                    <a:pt x="397192" y="12064"/>
                  </a:lnTo>
                  <a:close/>
                </a:path>
                <a:path w="893445" h="422910">
                  <a:moveTo>
                    <a:pt x="551497" y="0"/>
                  </a:moveTo>
                  <a:lnTo>
                    <a:pt x="516889" y="2857"/>
                  </a:lnTo>
                  <a:lnTo>
                    <a:pt x="487044" y="13970"/>
                  </a:lnTo>
                  <a:lnTo>
                    <a:pt x="464819" y="32067"/>
                  </a:lnTo>
                  <a:lnTo>
                    <a:pt x="777553" y="32067"/>
                  </a:lnTo>
                  <a:lnTo>
                    <a:pt x="767479" y="22860"/>
                  </a:lnTo>
                  <a:lnTo>
                    <a:pt x="617537" y="22860"/>
                  </a:lnTo>
                  <a:lnTo>
                    <a:pt x="610869" y="17779"/>
                  </a:lnTo>
                  <a:lnTo>
                    <a:pt x="603250" y="13335"/>
                  </a:lnTo>
                  <a:lnTo>
                    <a:pt x="594994" y="9207"/>
                  </a:lnTo>
                  <a:lnTo>
                    <a:pt x="586104" y="6032"/>
                  </a:lnTo>
                  <a:lnTo>
                    <a:pt x="551497" y="0"/>
                  </a:lnTo>
                  <a:close/>
                </a:path>
                <a:path w="893445" h="422910">
                  <a:moveTo>
                    <a:pt x="686117" y="317"/>
                  </a:moveTo>
                  <a:lnTo>
                    <a:pt x="648969" y="6985"/>
                  </a:lnTo>
                  <a:lnTo>
                    <a:pt x="617537" y="22860"/>
                  </a:lnTo>
                  <a:lnTo>
                    <a:pt x="767479" y="22860"/>
                  </a:lnTo>
                  <a:lnTo>
                    <a:pt x="759142" y="15239"/>
                  </a:lnTo>
                  <a:lnTo>
                    <a:pt x="686117" y="317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67040" y="1833562"/>
              <a:ext cx="890269" cy="422909"/>
            </a:xfrm>
            <a:custGeom>
              <a:avLst/>
              <a:gdLst/>
              <a:ahLst/>
              <a:cxnLst/>
              <a:rect l="l" t="t" r="r" b="b"/>
              <a:pathLst>
                <a:path w="890270" h="422910">
                  <a:moveTo>
                    <a:pt x="80644" y="139382"/>
                  </a:moveTo>
                  <a:lnTo>
                    <a:pt x="107950" y="72707"/>
                  </a:lnTo>
                  <a:lnTo>
                    <a:pt x="147954" y="49529"/>
                  </a:lnTo>
                  <a:lnTo>
                    <a:pt x="200342" y="37782"/>
                  </a:lnTo>
                  <a:lnTo>
                    <a:pt x="223519" y="37147"/>
                  </a:lnTo>
                  <a:lnTo>
                    <a:pt x="246697" y="38735"/>
                  </a:lnTo>
                  <a:lnTo>
                    <a:pt x="268922" y="42862"/>
                  </a:lnTo>
                  <a:lnTo>
                    <a:pt x="289877" y="49529"/>
                  </a:lnTo>
                  <a:lnTo>
                    <a:pt x="317817" y="27622"/>
                  </a:lnTo>
                  <a:lnTo>
                    <a:pt x="354964" y="14922"/>
                  </a:lnTo>
                  <a:lnTo>
                    <a:pt x="397192" y="12064"/>
                  </a:lnTo>
                  <a:lnTo>
                    <a:pt x="439102" y="20002"/>
                  </a:lnTo>
                  <a:lnTo>
                    <a:pt x="446087" y="22542"/>
                  </a:lnTo>
                  <a:lnTo>
                    <a:pt x="452754" y="25400"/>
                  </a:lnTo>
                  <a:lnTo>
                    <a:pt x="459104" y="28575"/>
                  </a:lnTo>
                  <a:lnTo>
                    <a:pt x="464819" y="32067"/>
                  </a:lnTo>
                  <a:lnTo>
                    <a:pt x="487044" y="13970"/>
                  </a:lnTo>
                  <a:lnTo>
                    <a:pt x="516889" y="2857"/>
                  </a:lnTo>
                  <a:lnTo>
                    <a:pt x="551497" y="0"/>
                  </a:lnTo>
                  <a:lnTo>
                    <a:pt x="586104" y="6032"/>
                  </a:lnTo>
                  <a:lnTo>
                    <a:pt x="594994" y="9207"/>
                  </a:lnTo>
                  <a:lnTo>
                    <a:pt x="603250" y="13335"/>
                  </a:lnTo>
                  <a:lnTo>
                    <a:pt x="610869" y="17779"/>
                  </a:lnTo>
                  <a:lnTo>
                    <a:pt x="617537" y="22860"/>
                  </a:lnTo>
                  <a:lnTo>
                    <a:pt x="648969" y="6985"/>
                  </a:lnTo>
                  <a:lnTo>
                    <a:pt x="686117" y="317"/>
                  </a:lnTo>
                  <a:lnTo>
                    <a:pt x="724217" y="2857"/>
                  </a:lnTo>
                  <a:lnTo>
                    <a:pt x="759142" y="15239"/>
                  </a:lnTo>
                  <a:lnTo>
                    <a:pt x="771525" y="23177"/>
                  </a:lnTo>
                  <a:lnTo>
                    <a:pt x="781367" y="32385"/>
                  </a:lnTo>
                  <a:lnTo>
                    <a:pt x="788669" y="42227"/>
                  </a:lnTo>
                  <a:lnTo>
                    <a:pt x="793114" y="53022"/>
                  </a:lnTo>
                  <a:lnTo>
                    <a:pt x="832484" y="65722"/>
                  </a:lnTo>
                  <a:lnTo>
                    <a:pt x="860107" y="86360"/>
                  </a:lnTo>
                  <a:lnTo>
                    <a:pt x="873759" y="112395"/>
                  </a:lnTo>
                  <a:lnTo>
                    <a:pt x="870584" y="140652"/>
                  </a:lnTo>
                  <a:lnTo>
                    <a:pt x="869314" y="143827"/>
                  </a:lnTo>
                  <a:lnTo>
                    <a:pt x="867727" y="147002"/>
                  </a:lnTo>
                  <a:lnTo>
                    <a:pt x="865504" y="149860"/>
                  </a:lnTo>
                  <a:lnTo>
                    <a:pt x="890269" y="182245"/>
                  </a:lnTo>
                  <a:lnTo>
                    <a:pt x="876300" y="249554"/>
                  </a:lnTo>
                  <a:lnTo>
                    <a:pt x="839787" y="276542"/>
                  </a:lnTo>
                  <a:lnTo>
                    <a:pt x="791844" y="291782"/>
                  </a:lnTo>
                  <a:lnTo>
                    <a:pt x="774382" y="294322"/>
                  </a:lnTo>
                  <a:lnTo>
                    <a:pt x="764539" y="324167"/>
                  </a:lnTo>
                  <a:lnTo>
                    <a:pt x="738504" y="348614"/>
                  </a:lnTo>
                  <a:lnTo>
                    <a:pt x="700087" y="364807"/>
                  </a:lnTo>
                  <a:lnTo>
                    <a:pt x="653414" y="370522"/>
                  </a:lnTo>
                  <a:lnTo>
                    <a:pt x="637222" y="369887"/>
                  </a:lnTo>
                  <a:lnTo>
                    <a:pt x="621029" y="367664"/>
                  </a:lnTo>
                  <a:lnTo>
                    <a:pt x="605789" y="363854"/>
                  </a:lnTo>
                  <a:lnTo>
                    <a:pt x="591184" y="359092"/>
                  </a:lnTo>
                  <a:lnTo>
                    <a:pt x="564832" y="390525"/>
                  </a:lnTo>
                  <a:lnTo>
                    <a:pt x="523239" y="412432"/>
                  </a:lnTo>
                  <a:lnTo>
                    <a:pt x="472122" y="422592"/>
                  </a:lnTo>
                  <a:lnTo>
                    <a:pt x="416877" y="419100"/>
                  </a:lnTo>
                  <a:lnTo>
                    <a:pt x="394334" y="413385"/>
                  </a:lnTo>
                  <a:lnTo>
                    <a:pt x="374014" y="405447"/>
                  </a:lnTo>
                  <a:lnTo>
                    <a:pt x="356234" y="394970"/>
                  </a:lnTo>
                  <a:lnTo>
                    <a:pt x="340994" y="382904"/>
                  </a:lnTo>
                  <a:lnTo>
                    <a:pt x="293687" y="395287"/>
                  </a:lnTo>
                  <a:lnTo>
                    <a:pt x="244475" y="397192"/>
                  </a:lnTo>
                  <a:lnTo>
                    <a:pt x="196850" y="389572"/>
                  </a:lnTo>
                  <a:lnTo>
                    <a:pt x="154939" y="373062"/>
                  </a:lnTo>
                  <a:lnTo>
                    <a:pt x="121919" y="347662"/>
                  </a:lnTo>
                  <a:lnTo>
                    <a:pt x="120014" y="345757"/>
                  </a:lnTo>
                  <a:lnTo>
                    <a:pt x="84454" y="343852"/>
                  </a:lnTo>
                  <a:lnTo>
                    <a:pt x="53657" y="333692"/>
                  </a:lnTo>
                  <a:lnTo>
                    <a:pt x="31114" y="316864"/>
                  </a:lnTo>
                  <a:lnTo>
                    <a:pt x="20002" y="294957"/>
                  </a:lnTo>
                  <a:lnTo>
                    <a:pt x="20002" y="282257"/>
                  </a:lnTo>
                  <a:lnTo>
                    <a:pt x="23812" y="270192"/>
                  </a:lnTo>
                  <a:lnTo>
                    <a:pt x="32067" y="258762"/>
                  </a:lnTo>
                  <a:lnTo>
                    <a:pt x="43814" y="248602"/>
                  </a:lnTo>
                  <a:lnTo>
                    <a:pt x="17144" y="233362"/>
                  </a:lnTo>
                  <a:lnTo>
                    <a:pt x="2222" y="213042"/>
                  </a:lnTo>
                  <a:lnTo>
                    <a:pt x="0" y="190817"/>
                  </a:lnTo>
                  <a:lnTo>
                    <a:pt x="11747" y="168910"/>
                  </a:lnTo>
                  <a:lnTo>
                    <a:pt x="24447" y="158114"/>
                  </a:lnTo>
                  <a:lnTo>
                    <a:pt x="40639" y="149542"/>
                  </a:lnTo>
                  <a:lnTo>
                    <a:pt x="59372" y="143510"/>
                  </a:lnTo>
                  <a:lnTo>
                    <a:pt x="80009" y="140652"/>
                  </a:lnTo>
                  <a:lnTo>
                    <a:pt x="80644" y="139382"/>
                  </a:lnTo>
                </a:path>
                <a:path w="890270" h="422910">
                  <a:moveTo>
                    <a:pt x="97154" y="254952"/>
                  </a:moveTo>
                  <a:lnTo>
                    <a:pt x="83502" y="254952"/>
                  </a:lnTo>
                  <a:lnTo>
                    <a:pt x="69850" y="253682"/>
                  </a:lnTo>
                  <a:lnTo>
                    <a:pt x="57150" y="250825"/>
                  </a:lnTo>
                  <a:lnTo>
                    <a:pt x="44767" y="247014"/>
                  </a:lnTo>
                </a:path>
                <a:path w="890270" h="422910">
                  <a:moveTo>
                    <a:pt x="143509" y="340360"/>
                  </a:moveTo>
                  <a:lnTo>
                    <a:pt x="136207" y="342264"/>
                  </a:lnTo>
                  <a:lnTo>
                    <a:pt x="128269" y="343535"/>
                  </a:lnTo>
                  <a:lnTo>
                    <a:pt x="120332" y="343852"/>
                  </a:lnTo>
                </a:path>
                <a:path w="890270" h="422910">
                  <a:moveTo>
                    <a:pt x="340994" y="381317"/>
                  </a:moveTo>
                  <a:lnTo>
                    <a:pt x="335597" y="375920"/>
                  </a:lnTo>
                  <a:lnTo>
                    <a:pt x="330834" y="370204"/>
                  </a:lnTo>
                  <a:lnTo>
                    <a:pt x="327342" y="364172"/>
                  </a:lnTo>
                </a:path>
                <a:path w="890270" h="422910">
                  <a:moveTo>
                    <a:pt x="596582" y="338772"/>
                  </a:moveTo>
                  <a:lnTo>
                    <a:pt x="595947" y="345122"/>
                  </a:lnTo>
                  <a:lnTo>
                    <a:pt x="594042" y="351472"/>
                  </a:lnTo>
                  <a:lnTo>
                    <a:pt x="591184" y="357504"/>
                  </a:lnTo>
                </a:path>
                <a:path w="890270" h="422910">
                  <a:moveTo>
                    <a:pt x="706437" y="223202"/>
                  </a:moveTo>
                  <a:lnTo>
                    <a:pt x="734694" y="235585"/>
                  </a:lnTo>
                  <a:lnTo>
                    <a:pt x="755967" y="252095"/>
                  </a:lnTo>
                  <a:lnTo>
                    <a:pt x="769302" y="271462"/>
                  </a:lnTo>
                  <a:lnTo>
                    <a:pt x="773747" y="293052"/>
                  </a:lnTo>
                </a:path>
                <a:path w="890270" h="422910">
                  <a:moveTo>
                    <a:pt x="865187" y="148907"/>
                  </a:moveTo>
                  <a:lnTo>
                    <a:pt x="859472" y="156210"/>
                  </a:lnTo>
                  <a:lnTo>
                    <a:pt x="852487" y="163195"/>
                  </a:lnTo>
                  <a:lnTo>
                    <a:pt x="844550" y="169227"/>
                  </a:lnTo>
                  <a:lnTo>
                    <a:pt x="835342" y="174942"/>
                  </a:lnTo>
                </a:path>
                <a:path w="890270" h="422910">
                  <a:moveTo>
                    <a:pt x="793432" y="51752"/>
                  </a:moveTo>
                  <a:lnTo>
                    <a:pt x="794384" y="55879"/>
                  </a:lnTo>
                  <a:lnTo>
                    <a:pt x="795019" y="60007"/>
                  </a:lnTo>
                  <a:lnTo>
                    <a:pt x="795019" y="64135"/>
                  </a:lnTo>
                </a:path>
                <a:path w="890270" h="422910">
                  <a:moveTo>
                    <a:pt x="601979" y="37147"/>
                  </a:moveTo>
                  <a:lnTo>
                    <a:pt x="605789" y="31432"/>
                  </a:lnTo>
                  <a:lnTo>
                    <a:pt x="610869" y="26035"/>
                  </a:lnTo>
                  <a:lnTo>
                    <a:pt x="617219" y="21589"/>
                  </a:lnTo>
                </a:path>
                <a:path w="890270" h="422910">
                  <a:moveTo>
                    <a:pt x="458469" y="44767"/>
                  </a:moveTo>
                  <a:lnTo>
                    <a:pt x="460057" y="40004"/>
                  </a:lnTo>
                  <a:lnTo>
                    <a:pt x="462279" y="35560"/>
                  </a:lnTo>
                  <a:lnTo>
                    <a:pt x="465772" y="31114"/>
                  </a:lnTo>
                </a:path>
                <a:path w="890270" h="422910">
                  <a:moveTo>
                    <a:pt x="289877" y="49212"/>
                  </a:moveTo>
                  <a:lnTo>
                    <a:pt x="296862" y="52387"/>
                  </a:lnTo>
                  <a:lnTo>
                    <a:pt x="303847" y="55562"/>
                  </a:lnTo>
                  <a:lnTo>
                    <a:pt x="310514" y="58737"/>
                  </a:lnTo>
                  <a:lnTo>
                    <a:pt x="316864" y="62547"/>
                  </a:lnTo>
                </a:path>
                <a:path w="890270" h="422910">
                  <a:moveTo>
                    <a:pt x="85407" y="153035"/>
                  </a:moveTo>
                  <a:lnTo>
                    <a:pt x="83184" y="148589"/>
                  </a:lnTo>
                  <a:lnTo>
                    <a:pt x="81597" y="143827"/>
                  </a:lnTo>
                  <a:lnTo>
                    <a:pt x="80644" y="139382"/>
                  </a:lnTo>
                </a:path>
              </a:pathLst>
            </a:custGeom>
            <a:ln w="15875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62545" y="4343400"/>
              <a:ext cx="1822767" cy="7527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90167" y="4370387"/>
              <a:ext cx="1730692" cy="66166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25585" y="2922904"/>
              <a:ext cx="1490345" cy="7559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54477" y="2952432"/>
              <a:ext cx="1398904" cy="66167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154477" y="2952432"/>
              <a:ext cx="1398905" cy="661670"/>
            </a:xfrm>
            <a:custGeom>
              <a:avLst/>
              <a:gdLst/>
              <a:ahLst/>
              <a:cxnLst/>
              <a:rect l="l" t="t" r="r" b="b"/>
              <a:pathLst>
                <a:path w="1398904" h="661670">
                  <a:moveTo>
                    <a:pt x="0" y="0"/>
                  </a:moveTo>
                  <a:lnTo>
                    <a:pt x="1398904" y="0"/>
                  </a:lnTo>
                  <a:lnTo>
                    <a:pt x="1398904" y="661669"/>
                  </a:lnTo>
                  <a:lnTo>
                    <a:pt x="0" y="66166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04312" y="3654425"/>
              <a:ext cx="429895" cy="63690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140190" y="3685540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160972"/>
                  </a:moveTo>
                  <a:lnTo>
                    <a:pt x="80327" y="160972"/>
                  </a:lnTo>
                  <a:lnTo>
                    <a:pt x="80327" y="542925"/>
                  </a:lnTo>
                  <a:lnTo>
                    <a:pt x="241300" y="542925"/>
                  </a:lnTo>
                  <a:lnTo>
                    <a:pt x="241300" y="160972"/>
                  </a:lnTo>
                  <a:close/>
                </a:path>
                <a:path w="321945" h="542925">
                  <a:moveTo>
                    <a:pt x="160972" y="0"/>
                  </a:moveTo>
                  <a:lnTo>
                    <a:pt x="0" y="160972"/>
                  </a:lnTo>
                  <a:lnTo>
                    <a:pt x="321944" y="160972"/>
                  </a:lnTo>
                  <a:lnTo>
                    <a:pt x="16097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40190" y="3685540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80327" y="542925"/>
                  </a:moveTo>
                  <a:lnTo>
                    <a:pt x="80327" y="160972"/>
                  </a:lnTo>
                  <a:lnTo>
                    <a:pt x="0" y="160972"/>
                  </a:lnTo>
                  <a:lnTo>
                    <a:pt x="160972" y="0"/>
                  </a:lnTo>
                  <a:lnTo>
                    <a:pt x="321944" y="160972"/>
                  </a:lnTo>
                  <a:lnTo>
                    <a:pt x="241300" y="160972"/>
                  </a:lnTo>
                  <a:lnTo>
                    <a:pt x="241300" y="542925"/>
                  </a:lnTo>
                  <a:lnTo>
                    <a:pt x="80327" y="54292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95560" y="3676015"/>
              <a:ext cx="429895" cy="63690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231755" y="3703954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321945" y="381952"/>
                  </a:moveTo>
                  <a:lnTo>
                    <a:pt x="0" y="381952"/>
                  </a:lnTo>
                  <a:lnTo>
                    <a:pt x="160972" y="542925"/>
                  </a:lnTo>
                  <a:lnTo>
                    <a:pt x="321945" y="381952"/>
                  </a:lnTo>
                  <a:close/>
                </a:path>
                <a:path w="321945" h="542925">
                  <a:moveTo>
                    <a:pt x="241300" y="0"/>
                  </a:moveTo>
                  <a:lnTo>
                    <a:pt x="80327" y="0"/>
                  </a:lnTo>
                  <a:lnTo>
                    <a:pt x="80327" y="381952"/>
                  </a:lnTo>
                  <a:lnTo>
                    <a:pt x="241300" y="381952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231755" y="3703954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0"/>
                  </a:moveTo>
                  <a:lnTo>
                    <a:pt x="241300" y="381952"/>
                  </a:lnTo>
                  <a:lnTo>
                    <a:pt x="321945" y="381952"/>
                  </a:lnTo>
                  <a:lnTo>
                    <a:pt x="160972" y="542925"/>
                  </a:lnTo>
                  <a:lnTo>
                    <a:pt x="0" y="381952"/>
                  </a:lnTo>
                  <a:lnTo>
                    <a:pt x="80327" y="381952"/>
                  </a:lnTo>
                  <a:lnTo>
                    <a:pt x="80327" y="0"/>
                  </a:lnTo>
                  <a:lnTo>
                    <a:pt x="24130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42257" y="4312920"/>
              <a:ext cx="1490345" cy="7832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71467" y="4339907"/>
              <a:ext cx="1398904" cy="6918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31680" y="2292032"/>
              <a:ext cx="457200" cy="63404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659302" y="2320289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365442" y="359727"/>
                  </a:moveTo>
                  <a:lnTo>
                    <a:pt x="0" y="359727"/>
                  </a:lnTo>
                  <a:lnTo>
                    <a:pt x="182562" y="542289"/>
                  </a:lnTo>
                  <a:lnTo>
                    <a:pt x="365442" y="359727"/>
                  </a:lnTo>
                  <a:close/>
                </a:path>
                <a:path w="365759" h="542289">
                  <a:moveTo>
                    <a:pt x="274002" y="182562"/>
                  </a:moveTo>
                  <a:lnTo>
                    <a:pt x="91439" y="182562"/>
                  </a:lnTo>
                  <a:lnTo>
                    <a:pt x="91439" y="359727"/>
                  </a:lnTo>
                  <a:lnTo>
                    <a:pt x="274002" y="359727"/>
                  </a:lnTo>
                  <a:lnTo>
                    <a:pt x="274002" y="182562"/>
                  </a:lnTo>
                  <a:close/>
                </a:path>
                <a:path w="365759" h="542289">
                  <a:moveTo>
                    <a:pt x="182562" y="0"/>
                  </a:moveTo>
                  <a:lnTo>
                    <a:pt x="0" y="182562"/>
                  </a:lnTo>
                  <a:lnTo>
                    <a:pt x="365442" y="182562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659302" y="2320289"/>
              <a:ext cx="365760" cy="542290"/>
            </a:xfrm>
            <a:custGeom>
              <a:avLst/>
              <a:gdLst/>
              <a:ahLst/>
              <a:cxnLst/>
              <a:rect l="l" t="t" r="r" b="b"/>
              <a:pathLst>
                <a:path w="365759" h="542289">
                  <a:moveTo>
                    <a:pt x="182562" y="0"/>
                  </a:moveTo>
                  <a:lnTo>
                    <a:pt x="365442" y="182562"/>
                  </a:lnTo>
                  <a:lnTo>
                    <a:pt x="274002" y="182562"/>
                  </a:lnTo>
                  <a:lnTo>
                    <a:pt x="274002" y="359727"/>
                  </a:lnTo>
                  <a:lnTo>
                    <a:pt x="365442" y="359727"/>
                  </a:lnTo>
                  <a:lnTo>
                    <a:pt x="182562" y="542289"/>
                  </a:lnTo>
                  <a:lnTo>
                    <a:pt x="0" y="359727"/>
                  </a:lnTo>
                  <a:lnTo>
                    <a:pt x="91439" y="359727"/>
                  </a:lnTo>
                  <a:lnTo>
                    <a:pt x="91439" y="182562"/>
                  </a:lnTo>
                  <a:lnTo>
                    <a:pt x="0" y="182562"/>
                  </a:lnTo>
                  <a:lnTo>
                    <a:pt x="182562" y="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15007" y="2846704"/>
              <a:ext cx="917575" cy="9175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25585" y="1554480"/>
              <a:ext cx="1490345" cy="7559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154477" y="1583689"/>
              <a:ext cx="1398904" cy="66167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154477" y="1583689"/>
              <a:ext cx="1398905" cy="661670"/>
            </a:xfrm>
            <a:custGeom>
              <a:avLst/>
              <a:gdLst/>
              <a:ahLst/>
              <a:cxnLst/>
              <a:rect l="l" t="t" r="r" b="b"/>
              <a:pathLst>
                <a:path w="1398904" h="661669">
                  <a:moveTo>
                    <a:pt x="0" y="0"/>
                  </a:moveTo>
                  <a:lnTo>
                    <a:pt x="1398904" y="0"/>
                  </a:lnTo>
                  <a:lnTo>
                    <a:pt x="1398904" y="661670"/>
                  </a:lnTo>
                  <a:lnTo>
                    <a:pt x="0" y="661670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77947" y="1429702"/>
              <a:ext cx="797242" cy="4283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09455" y="2681604"/>
              <a:ext cx="1216342" cy="65341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514080" y="1458594"/>
              <a:ext cx="593090" cy="398145"/>
            </a:xfrm>
            <a:custGeom>
              <a:avLst/>
              <a:gdLst/>
              <a:ahLst/>
              <a:cxnLst/>
              <a:rect l="l" t="t" r="r" b="b"/>
              <a:pathLst>
                <a:path w="593090" h="398144">
                  <a:moveTo>
                    <a:pt x="11429" y="0"/>
                  </a:moveTo>
                  <a:lnTo>
                    <a:pt x="11429" y="138112"/>
                  </a:lnTo>
                  <a:lnTo>
                    <a:pt x="565150" y="138112"/>
                  </a:lnTo>
                </a:path>
                <a:path w="593090" h="398144">
                  <a:moveTo>
                    <a:pt x="0" y="397827"/>
                  </a:moveTo>
                  <a:lnTo>
                    <a:pt x="0" y="183832"/>
                  </a:lnTo>
                  <a:lnTo>
                    <a:pt x="593090" y="183832"/>
                  </a:lnTo>
                </a:path>
              </a:pathLst>
            </a:custGeom>
            <a:ln w="1270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783252" y="1050925"/>
              <a:ext cx="893444" cy="422909"/>
            </a:xfrm>
            <a:custGeom>
              <a:avLst/>
              <a:gdLst/>
              <a:ahLst/>
              <a:cxnLst/>
              <a:rect l="l" t="t" r="r" b="b"/>
              <a:pathLst>
                <a:path w="893445" h="422909">
                  <a:moveTo>
                    <a:pt x="571220" y="382904"/>
                  </a:moveTo>
                  <a:lnTo>
                    <a:pt x="340994" y="382904"/>
                  </a:lnTo>
                  <a:lnTo>
                    <a:pt x="356234" y="394970"/>
                  </a:lnTo>
                  <a:lnTo>
                    <a:pt x="374014" y="405447"/>
                  </a:lnTo>
                  <a:lnTo>
                    <a:pt x="394334" y="413385"/>
                  </a:lnTo>
                  <a:lnTo>
                    <a:pt x="416877" y="419100"/>
                  </a:lnTo>
                  <a:lnTo>
                    <a:pt x="472122" y="422592"/>
                  </a:lnTo>
                  <a:lnTo>
                    <a:pt x="523239" y="412432"/>
                  </a:lnTo>
                  <a:lnTo>
                    <a:pt x="564832" y="390525"/>
                  </a:lnTo>
                  <a:lnTo>
                    <a:pt x="571220" y="382904"/>
                  </a:lnTo>
                  <a:close/>
                </a:path>
                <a:path w="893445" h="422909">
                  <a:moveTo>
                    <a:pt x="223519" y="37147"/>
                  </a:moveTo>
                  <a:lnTo>
                    <a:pt x="147954" y="49529"/>
                  </a:lnTo>
                  <a:lnTo>
                    <a:pt x="107950" y="72707"/>
                  </a:lnTo>
                  <a:lnTo>
                    <a:pt x="84137" y="103504"/>
                  </a:lnTo>
                  <a:lnTo>
                    <a:pt x="80644" y="139382"/>
                  </a:lnTo>
                  <a:lnTo>
                    <a:pt x="80009" y="140652"/>
                  </a:lnTo>
                  <a:lnTo>
                    <a:pt x="40639" y="149542"/>
                  </a:lnTo>
                  <a:lnTo>
                    <a:pt x="0" y="190817"/>
                  </a:lnTo>
                  <a:lnTo>
                    <a:pt x="2222" y="213042"/>
                  </a:lnTo>
                  <a:lnTo>
                    <a:pt x="17144" y="233362"/>
                  </a:lnTo>
                  <a:lnTo>
                    <a:pt x="43814" y="248602"/>
                  </a:lnTo>
                  <a:lnTo>
                    <a:pt x="32067" y="258762"/>
                  </a:lnTo>
                  <a:lnTo>
                    <a:pt x="23812" y="270192"/>
                  </a:lnTo>
                  <a:lnTo>
                    <a:pt x="20002" y="282257"/>
                  </a:lnTo>
                  <a:lnTo>
                    <a:pt x="20002" y="294957"/>
                  </a:lnTo>
                  <a:lnTo>
                    <a:pt x="31114" y="316864"/>
                  </a:lnTo>
                  <a:lnTo>
                    <a:pt x="53657" y="333692"/>
                  </a:lnTo>
                  <a:lnTo>
                    <a:pt x="84454" y="343852"/>
                  </a:lnTo>
                  <a:lnTo>
                    <a:pt x="120014" y="345757"/>
                  </a:lnTo>
                  <a:lnTo>
                    <a:pt x="121919" y="347662"/>
                  </a:lnTo>
                  <a:lnTo>
                    <a:pt x="154939" y="373062"/>
                  </a:lnTo>
                  <a:lnTo>
                    <a:pt x="196850" y="389572"/>
                  </a:lnTo>
                  <a:lnTo>
                    <a:pt x="244475" y="397192"/>
                  </a:lnTo>
                  <a:lnTo>
                    <a:pt x="293687" y="395287"/>
                  </a:lnTo>
                  <a:lnTo>
                    <a:pt x="340994" y="382904"/>
                  </a:lnTo>
                  <a:lnTo>
                    <a:pt x="571220" y="382904"/>
                  </a:lnTo>
                  <a:lnTo>
                    <a:pt x="591184" y="359092"/>
                  </a:lnTo>
                  <a:lnTo>
                    <a:pt x="713646" y="359092"/>
                  </a:lnTo>
                  <a:lnTo>
                    <a:pt x="738504" y="348614"/>
                  </a:lnTo>
                  <a:lnTo>
                    <a:pt x="764539" y="324167"/>
                  </a:lnTo>
                  <a:lnTo>
                    <a:pt x="774382" y="294322"/>
                  </a:lnTo>
                  <a:lnTo>
                    <a:pt x="791844" y="291782"/>
                  </a:lnTo>
                  <a:lnTo>
                    <a:pt x="839787" y="276542"/>
                  </a:lnTo>
                  <a:lnTo>
                    <a:pt x="876300" y="249554"/>
                  </a:lnTo>
                  <a:lnTo>
                    <a:pt x="893444" y="216535"/>
                  </a:lnTo>
                  <a:lnTo>
                    <a:pt x="890269" y="182245"/>
                  </a:lnTo>
                  <a:lnTo>
                    <a:pt x="865504" y="149860"/>
                  </a:lnTo>
                  <a:lnTo>
                    <a:pt x="867727" y="147002"/>
                  </a:lnTo>
                  <a:lnTo>
                    <a:pt x="869314" y="143827"/>
                  </a:lnTo>
                  <a:lnTo>
                    <a:pt x="870584" y="140652"/>
                  </a:lnTo>
                  <a:lnTo>
                    <a:pt x="873759" y="112395"/>
                  </a:lnTo>
                  <a:lnTo>
                    <a:pt x="860107" y="86360"/>
                  </a:lnTo>
                  <a:lnTo>
                    <a:pt x="832484" y="65722"/>
                  </a:lnTo>
                  <a:lnTo>
                    <a:pt x="793114" y="53022"/>
                  </a:lnTo>
                  <a:lnTo>
                    <a:pt x="791676" y="49529"/>
                  </a:lnTo>
                  <a:lnTo>
                    <a:pt x="289877" y="49529"/>
                  </a:lnTo>
                  <a:lnTo>
                    <a:pt x="268922" y="42862"/>
                  </a:lnTo>
                  <a:lnTo>
                    <a:pt x="246697" y="38735"/>
                  </a:lnTo>
                  <a:lnTo>
                    <a:pt x="223519" y="37147"/>
                  </a:lnTo>
                  <a:close/>
                </a:path>
                <a:path w="893445" h="422909">
                  <a:moveTo>
                    <a:pt x="713646" y="359092"/>
                  </a:moveTo>
                  <a:lnTo>
                    <a:pt x="591184" y="359092"/>
                  </a:lnTo>
                  <a:lnTo>
                    <a:pt x="605789" y="363854"/>
                  </a:lnTo>
                  <a:lnTo>
                    <a:pt x="621029" y="367664"/>
                  </a:lnTo>
                  <a:lnTo>
                    <a:pt x="637222" y="369887"/>
                  </a:lnTo>
                  <a:lnTo>
                    <a:pt x="653414" y="370522"/>
                  </a:lnTo>
                  <a:lnTo>
                    <a:pt x="700087" y="364807"/>
                  </a:lnTo>
                  <a:lnTo>
                    <a:pt x="713646" y="359092"/>
                  </a:lnTo>
                  <a:close/>
                </a:path>
                <a:path w="893445" h="422909">
                  <a:moveTo>
                    <a:pt x="397192" y="12064"/>
                  </a:moveTo>
                  <a:lnTo>
                    <a:pt x="354964" y="14922"/>
                  </a:lnTo>
                  <a:lnTo>
                    <a:pt x="317817" y="27622"/>
                  </a:lnTo>
                  <a:lnTo>
                    <a:pt x="289877" y="49529"/>
                  </a:lnTo>
                  <a:lnTo>
                    <a:pt x="791676" y="49529"/>
                  </a:lnTo>
                  <a:lnTo>
                    <a:pt x="788669" y="42227"/>
                  </a:lnTo>
                  <a:lnTo>
                    <a:pt x="777553" y="32067"/>
                  </a:lnTo>
                  <a:lnTo>
                    <a:pt x="464819" y="32067"/>
                  </a:lnTo>
                  <a:lnTo>
                    <a:pt x="459104" y="28575"/>
                  </a:lnTo>
                  <a:lnTo>
                    <a:pt x="452754" y="25400"/>
                  </a:lnTo>
                  <a:lnTo>
                    <a:pt x="446087" y="22542"/>
                  </a:lnTo>
                  <a:lnTo>
                    <a:pt x="439102" y="20002"/>
                  </a:lnTo>
                  <a:lnTo>
                    <a:pt x="397192" y="12064"/>
                  </a:lnTo>
                  <a:close/>
                </a:path>
                <a:path w="893445" h="422909">
                  <a:moveTo>
                    <a:pt x="551497" y="0"/>
                  </a:moveTo>
                  <a:lnTo>
                    <a:pt x="516889" y="2857"/>
                  </a:lnTo>
                  <a:lnTo>
                    <a:pt x="487044" y="13970"/>
                  </a:lnTo>
                  <a:lnTo>
                    <a:pt x="464819" y="32067"/>
                  </a:lnTo>
                  <a:lnTo>
                    <a:pt x="777553" y="32067"/>
                  </a:lnTo>
                  <a:lnTo>
                    <a:pt x="767479" y="22860"/>
                  </a:lnTo>
                  <a:lnTo>
                    <a:pt x="617537" y="22860"/>
                  </a:lnTo>
                  <a:lnTo>
                    <a:pt x="610869" y="17779"/>
                  </a:lnTo>
                  <a:lnTo>
                    <a:pt x="603250" y="13335"/>
                  </a:lnTo>
                  <a:lnTo>
                    <a:pt x="594994" y="9207"/>
                  </a:lnTo>
                  <a:lnTo>
                    <a:pt x="586104" y="6032"/>
                  </a:lnTo>
                  <a:lnTo>
                    <a:pt x="551497" y="0"/>
                  </a:lnTo>
                  <a:close/>
                </a:path>
                <a:path w="893445" h="422909">
                  <a:moveTo>
                    <a:pt x="686117" y="317"/>
                  </a:moveTo>
                  <a:lnTo>
                    <a:pt x="648969" y="6985"/>
                  </a:lnTo>
                  <a:lnTo>
                    <a:pt x="617537" y="22860"/>
                  </a:lnTo>
                  <a:lnTo>
                    <a:pt x="767479" y="22860"/>
                  </a:lnTo>
                  <a:lnTo>
                    <a:pt x="759142" y="15239"/>
                  </a:lnTo>
                  <a:lnTo>
                    <a:pt x="686117" y="317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783252" y="1050925"/>
              <a:ext cx="890269" cy="422909"/>
            </a:xfrm>
            <a:custGeom>
              <a:avLst/>
              <a:gdLst/>
              <a:ahLst/>
              <a:cxnLst/>
              <a:rect l="l" t="t" r="r" b="b"/>
              <a:pathLst>
                <a:path w="890270" h="422909">
                  <a:moveTo>
                    <a:pt x="80644" y="139382"/>
                  </a:moveTo>
                  <a:lnTo>
                    <a:pt x="107950" y="72707"/>
                  </a:lnTo>
                  <a:lnTo>
                    <a:pt x="147954" y="49529"/>
                  </a:lnTo>
                  <a:lnTo>
                    <a:pt x="200342" y="37782"/>
                  </a:lnTo>
                  <a:lnTo>
                    <a:pt x="223519" y="37147"/>
                  </a:lnTo>
                  <a:lnTo>
                    <a:pt x="246697" y="38735"/>
                  </a:lnTo>
                  <a:lnTo>
                    <a:pt x="268922" y="42862"/>
                  </a:lnTo>
                  <a:lnTo>
                    <a:pt x="289877" y="49529"/>
                  </a:lnTo>
                  <a:lnTo>
                    <a:pt x="317817" y="27622"/>
                  </a:lnTo>
                  <a:lnTo>
                    <a:pt x="354964" y="14922"/>
                  </a:lnTo>
                  <a:lnTo>
                    <a:pt x="397192" y="12064"/>
                  </a:lnTo>
                  <a:lnTo>
                    <a:pt x="439102" y="20002"/>
                  </a:lnTo>
                  <a:lnTo>
                    <a:pt x="446087" y="22542"/>
                  </a:lnTo>
                  <a:lnTo>
                    <a:pt x="452754" y="25400"/>
                  </a:lnTo>
                  <a:lnTo>
                    <a:pt x="459104" y="28575"/>
                  </a:lnTo>
                  <a:lnTo>
                    <a:pt x="464819" y="32067"/>
                  </a:lnTo>
                  <a:lnTo>
                    <a:pt x="487044" y="13970"/>
                  </a:lnTo>
                  <a:lnTo>
                    <a:pt x="516889" y="2857"/>
                  </a:lnTo>
                  <a:lnTo>
                    <a:pt x="551497" y="0"/>
                  </a:lnTo>
                  <a:lnTo>
                    <a:pt x="586104" y="6032"/>
                  </a:lnTo>
                  <a:lnTo>
                    <a:pt x="594994" y="9207"/>
                  </a:lnTo>
                  <a:lnTo>
                    <a:pt x="603250" y="13335"/>
                  </a:lnTo>
                  <a:lnTo>
                    <a:pt x="610869" y="17779"/>
                  </a:lnTo>
                  <a:lnTo>
                    <a:pt x="617537" y="22860"/>
                  </a:lnTo>
                  <a:lnTo>
                    <a:pt x="648969" y="6985"/>
                  </a:lnTo>
                  <a:lnTo>
                    <a:pt x="686117" y="317"/>
                  </a:lnTo>
                  <a:lnTo>
                    <a:pt x="724217" y="2857"/>
                  </a:lnTo>
                  <a:lnTo>
                    <a:pt x="759142" y="15239"/>
                  </a:lnTo>
                  <a:lnTo>
                    <a:pt x="771525" y="23177"/>
                  </a:lnTo>
                  <a:lnTo>
                    <a:pt x="781367" y="32385"/>
                  </a:lnTo>
                  <a:lnTo>
                    <a:pt x="788669" y="42227"/>
                  </a:lnTo>
                  <a:lnTo>
                    <a:pt x="793114" y="53022"/>
                  </a:lnTo>
                  <a:lnTo>
                    <a:pt x="832484" y="65722"/>
                  </a:lnTo>
                  <a:lnTo>
                    <a:pt x="860107" y="86360"/>
                  </a:lnTo>
                  <a:lnTo>
                    <a:pt x="873759" y="112395"/>
                  </a:lnTo>
                  <a:lnTo>
                    <a:pt x="870584" y="140652"/>
                  </a:lnTo>
                  <a:lnTo>
                    <a:pt x="869314" y="143827"/>
                  </a:lnTo>
                  <a:lnTo>
                    <a:pt x="867727" y="147002"/>
                  </a:lnTo>
                  <a:lnTo>
                    <a:pt x="865504" y="149860"/>
                  </a:lnTo>
                  <a:lnTo>
                    <a:pt x="890269" y="182245"/>
                  </a:lnTo>
                  <a:lnTo>
                    <a:pt x="876300" y="249554"/>
                  </a:lnTo>
                  <a:lnTo>
                    <a:pt x="839787" y="276542"/>
                  </a:lnTo>
                  <a:lnTo>
                    <a:pt x="791844" y="291782"/>
                  </a:lnTo>
                  <a:lnTo>
                    <a:pt x="774382" y="294322"/>
                  </a:lnTo>
                  <a:lnTo>
                    <a:pt x="764539" y="324167"/>
                  </a:lnTo>
                  <a:lnTo>
                    <a:pt x="738504" y="348614"/>
                  </a:lnTo>
                  <a:lnTo>
                    <a:pt x="700087" y="364807"/>
                  </a:lnTo>
                  <a:lnTo>
                    <a:pt x="653414" y="370522"/>
                  </a:lnTo>
                  <a:lnTo>
                    <a:pt x="637222" y="369887"/>
                  </a:lnTo>
                  <a:lnTo>
                    <a:pt x="621029" y="367664"/>
                  </a:lnTo>
                  <a:lnTo>
                    <a:pt x="605789" y="363854"/>
                  </a:lnTo>
                  <a:lnTo>
                    <a:pt x="591184" y="359092"/>
                  </a:lnTo>
                  <a:lnTo>
                    <a:pt x="564832" y="390525"/>
                  </a:lnTo>
                  <a:lnTo>
                    <a:pt x="523239" y="412432"/>
                  </a:lnTo>
                  <a:lnTo>
                    <a:pt x="472122" y="422592"/>
                  </a:lnTo>
                  <a:lnTo>
                    <a:pt x="416877" y="419100"/>
                  </a:lnTo>
                  <a:lnTo>
                    <a:pt x="394334" y="413385"/>
                  </a:lnTo>
                  <a:lnTo>
                    <a:pt x="374014" y="405447"/>
                  </a:lnTo>
                  <a:lnTo>
                    <a:pt x="356234" y="394970"/>
                  </a:lnTo>
                  <a:lnTo>
                    <a:pt x="340994" y="382904"/>
                  </a:lnTo>
                  <a:lnTo>
                    <a:pt x="293687" y="395287"/>
                  </a:lnTo>
                  <a:lnTo>
                    <a:pt x="244475" y="397192"/>
                  </a:lnTo>
                  <a:lnTo>
                    <a:pt x="196850" y="389572"/>
                  </a:lnTo>
                  <a:lnTo>
                    <a:pt x="154939" y="373062"/>
                  </a:lnTo>
                  <a:lnTo>
                    <a:pt x="121919" y="347662"/>
                  </a:lnTo>
                  <a:lnTo>
                    <a:pt x="120014" y="345757"/>
                  </a:lnTo>
                  <a:lnTo>
                    <a:pt x="84454" y="343852"/>
                  </a:lnTo>
                  <a:lnTo>
                    <a:pt x="53657" y="333692"/>
                  </a:lnTo>
                  <a:lnTo>
                    <a:pt x="31114" y="316864"/>
                  </a:lnTo>
                  <a:lnTo>
                    <a:pt x="20002" y="294957"/>
                  </a:lnTo>
                  <a:lnTo>
                    <a:pt x="20002" y="282257"/>
                  </a:lnTo>
                  <a:lnTo>
                    <a:pt x="23812" y="270192"/>
                  </a:lnTo>
                  <a:lnTo>
                    <a:pt x="32067" y="258762"/>
                  </a:lnTo>
                  <a:lnTo>
                    <a:pt x="43814" y="248602"/>
                  </a:lnTo>
                  <a:lnTo>
                    <a:pt x="17144" y="233362"/>
                  </a:lnTo>
                  <a:lnTo>
                    <a:pt x="2222" y="213042"/>
                  </a:lnTo>
                  <a:lnTo>
                    <a:pt x="0" y="190817"/>
                  </a:lnTo>
                  <a:lnTo>
                    <a:pt x="11747" y="168910"/>
                  </a:lnTo>
                  <a:lnTo>
                    <a:pt x="24447" y="158114"/>
                  </a:lnTo>
                  <a:lnTo>
                    <a:pt x="40639" y="149542"/>
                  </a:lnTo>
                  <a:lnTo>
                    <a:pt x="59372" y="143510"/>
                  </a:lnTo>
                  <a:lnTo>
                    <a:pt x="80009" y="140652"/>
                  </a:lnTo>
                  <a:lnTo>
                    <a:pt x="80644" y="139382"/>
                  </a:lnTo>
                </a:path>
                <a:path w="890270" h="422909">
                  <a:moveTo>
                    <a:pt x="97154" y="254952"/>
                  </a:moveTo>
                  <a:lnTo>
                    <a:pt x="83502" y="254952"/>
                  </a:lnTo>
                  <a:lnTo>
                    <a:pt x="69850" y="253682"/>
                  </a:lnTo>
                  <a:lnTo>
                    <a:pt x="57150" y="250825"/>
                  </a:lnTo>
                  <a:lnTo>
                    <a:pt x="44767" y="247014"/>
                  </a:lnTo>
                </a:path>
                <a:path w="890270" h="422909">
                  <a:moveTo>
                    <a:pt x="143509" y="340360"/>
                  </a:moveTo>
                  <a:lnTo>
                    <a:pt x="136207" y="342264"/>
                  </a:lnTo>
                  <a:lnTo>
                    <a:pt x="128269" y="343535"/>
                  </a:lnTo>
                  <a:lnTo>
                    <a:pt x="120332" y="343852"/>
                  </a:lnTo>
                </a:path>
                <a:path w="890270" h="422909">
                  <a:moveTo>
                    <a:pt x="340994" y="381317"/>
                  </a:moveTo>
                  <a:lnTo>
                    <a:pt x="335597" y="375920"/>
                  </a:lnTo>
                  <a:lnTo>
                    <a:pt x="330834" y="370204"/>
                  </a:lnTo>
                  <a:lnTo>
                    <a:pt x="327342" y="364172"/>
                  </a:lnTo>
                </a:path>
                <a:path w="890270" h="422909">
                  <a:moveTo>
                    <a:pt x="596582" y="338772"/>
                  </a:moveTo>
                  <a:lnTo>
                    <a:pt x="595947" y="345122"/>
                  </a:lnTo>
                  <a:lnTo>
                    <a:pt x="594042" y="351472"/>
                  </a:lnTo>
                  <a:lnTo>
                    <a:pt x="591184" y="357504"/>
                  </a:lnTo>
                </a:path>
                <a:path w="890270" h="422909">
                  <a:moveTo>
                    <a:pt x="706437" y="223202"/>
                  </a:moveTo>
                  <a:lnTo>
                    <a:pt x="734694" y="235585"/>
                  </a:lnTo>
                  <a:lnTo>
                    <a:pt x="755967" y="252095"/>
                  </a:lnTo>
                  <a:lnTo>
                    <a:pt x="769302" y="271462"/>
                  </a:lnTo>
                  <a:lnTo>
                    <a:pt x="773747" y="293052"/>
                  </a:lnTo>
                </a:path>
                <a:path w="890270" h="422909">
                  <a:moveTo>
                    <a:pt x="865187" y="148907"/>
                  </a:moveTo>
                  <a:lnTo>
                    <a:pt x="859472" y="156210"/>
                  </a:lnTo>
                  <a:lnTo>
                    <a:pt x="852487" y="163195"/>
                  </a:lnTo>
                  <a:lnTo>
                    <a:pt x="844550" y="169227"/>
                  </a:lnTo>
                  <a:lnTo>
                    <a:pt x="835342" y="174942"/>
                  </a:lnTo>
                </a:path>
                <a:path w="890270" h="422909">
                  <a:moveTo>
                    <a:pt x="793432" y="51752"/>
                  </a:moveTo>
                  <a:lnTo>
                    <a:pt x="794384" y="55879"/>
                  </a:lnTo>
                  <a:lnTo>
                    <a:pt x="795019" y="60007"/>
                  </a:lnTo>
                  <a:lnTo>
                    <a:pt x="795019" y="64135"/>
                  </a:lnTo>
                </a:path>
                <a:path w="890270" h="422909">
                  <a:moveTo>
                    <a:pt x="601979" y="37147"/>
                  </a:moveTo>
                  <a:lnTo>
                    <a:pt x="605789" y="31432"/>
                  </a:lnTo>
                  <a:lnTo>
                    <a:pt x="610869" y="26035"/>
                  </a:lnTo>
                  <a:lnTo>
                    <a:pt x="617219" y="21589"/>
                  </a:lnTo>
                </a:path>
                <a:path w="890270" h="422909">
                  <a:moveTo>
                    <a:pt x="458469" y="44767"/>
                  </a:moveTo>
                  <a:lnTo>
                    <a:pt x="460057" y="40004"/>
                  </a:lnTo>
                  <a:lnTo>
                    <a:pt x="462279" y="35560"/>
                  </a:lnTo>
                  <a:lnTo>
                    <a:pt x="465772" y="31114"/>
                  </a:lnTo>
                </a:path>
                <a:path w="890270" h="422909">
                  <a:moveTo>
                    <a:pt x="289877" y="49212"/>
                  </a:moveTo>
                  <a:lnTo>
                    <a:pt x="296862" y="52387"/>
                  </a:lnTo>
                  <a:lnTo>
                    <a:pt x="303847" y="55562"/>
                  </a:lnTo>
                  <a:lnTo>
                    <a:pt x="310514" y="58737"/>
                  </a:lnTo>
                  <a:lnTo>
                    <a:pt x="316864" y="62547"/>
                  </a:lnTo>
                </a:path>
                <a:path w="890270" h="422909">
                  <a:moveTo>
                    <a:pt x="85407" y="153035"/>
                  </a:moveTo>
                  <a:lnTo>
                    <a:pt x="83184" y="148589"/>
                  </a:lnTo>
                  <a:lnTo>
                    <a:pt x="81597" y="143827"/>
                  </a:lnTo>
                  <a:lnTo>
                    <a:pt x="80644" y="139382"/>
                  </a:lnTo>
                </a:path>
              </a:pathLst>
            </a:custGeom>
            <a:ln w="15875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772140" y="1847214"/>
              <a:ext cx="893444" cy="422909"/>
            </a:xfrm>
            <a:custGeom>
              <a:avLst/>
              <a:gdLst/>
              <a:ahLst/>
              <a:cxnLst/>
              <a:rect l="l" t="t" r="r" b="b"/>
              <a:pathLst>
                <a:path w="893445" h="422910">
                  <a:moveTo>
                    <a:pt x="571220" y="382905"/>
                  </a:moveTo>
                  <a:lnTo>
                    <a:pt x="340994" y="382905"/>
                  </a:lnTo>
                  <a:lnTo>
                    <a:pt x="356234" y="394970"/>
                  </a:lnTo>
                  <a:lnTo>
                    <a:pt x="374014" y="405447"/>
                  </a:lnTo>
                  <a:lnTo>
                    <a:pt x="394334" y="413385"/>
                  </a:lnTo>
                  <a:lnTo>
                    <a:pt x="416877" y="419100"/>
                  </a:lnTo>
                  <a:lnTo>
                    <a:pt x="472122" y="422592"/>
                  </a:lnTo>
                  <a:lnTo>
                    <a:pt x="523239" y="412432"/>
                  </a:lnTo>
                  <a:lnTo>
                    <a:pt x="564832" y="390525"/>
                  </a:lnTo>
                  <a:lnTo>
                    <a:pt x="571220" y="382905"/>
                  </a:lnTo>
                  <a:close/>
                </a:path>
                <a:path w="893445" h="422910">
                  <a:moveTo>
                    <a:pt x="223519" y="37147"/>
                  </a:moveTo>
                  <a:lnTo>
                    <a:pt x="147954" y="49530"/>
                  </a:lnTo>
                  <a:lnTo>
                    <a:pt x="107950" y="72707"/>
                  </a:lnTo>
                  <a:lnTo>
                    <a:pt x="84137" y="103505"/>
                  </a:lnTo>
                  <a:lnTo>
                    <a:pt x="80644" y="139382"/>
                  </a:lnTo>
                  <a:lnTo>
                    <a:pt x="80009" y="140652"/>
                  </a:lnTo>
                  <a:lnTo>
                    <a:pt x="40639" y="149542"/>
                  </a:lnTo>
                  <a:lnTo>
                    <a:pt x="0" y="190817"/>
                  </a:lnTo>
                  <a:lnTo>
                    <a:pt x="2222" y="213042"/>
                  </a:lnTo>
                  <a:lnTo>
                    <a:pt x="17144" y="233362"/>
                  </a:lnTo>
                  <a:lnTo>
                    <a:pt x="43814" y="248602"/>
                  </a:lnTo>
                  <a:lnTo>
                    <a:pt x="32067" y="258762"/>
                  </a:lnTo>
                  <a:lnTo>
                    <a:pt x="23812" y="270192"/>
                  </a:lnTo>
                  <a:lnTo>
                    <a:pt x="20002" y="282257"/>
                  </a:lnTo>
                  <a:lnTo>
                    <a:pt x="20002" y="294957"/>
                  </a:lnTo>
                  <a:lnTo>
                    <a:pt x="31114" y="316864"/>
                  </a:lnTo>
                  <a:lnTo>
                    <a:pt x="53657" y="333692"/>
                  </a:lnTo>
                  <a:lnTo>
                    <a:pt x="84454" y="343852"/>
                  </a:lnTo>
                  <a:lnTo>
                    <a:pt x="120014" y="345757"/>
                  </a:lnTo>
                  <a:lnTo>
                    <a:pt x="121919" y="347662"/>
                  </a:lnTo>
                  <a:lnTo>
                    <a:pt x="154939" y="373062"/>
                  </a:lnTo>
                  <a:lnTo>
                    <a:pt x="196850" y="389572"/>
                  </a:lnTo>
                  <a:lnTo>
                    <a:pt x="244475" y="397192"/>
                  </a:lnTo>
                  <a:lnTo>
                    <a:pt x="293687" y="395287"/>
                  </a:lnTo>
                  <a:lnTo>
                    <a:pt x="340994" y="382905"/>
                  </a:lnTo>
                  <a:lnTo>
                    <a:pt x="571220" y="382905"/>
                  </a:lnTo>
                  <a:lnTo>
                    <a:pt x="591184" y="359092"/>
                  </a:lnTo>
                  <a:lnTo>
                    <a:pt x="713646" y="359092"/>
                  </a:lnTo>
                  <a:lnTo>
                    <a:pt x="738504" y="348614"/>
                  </a:lnTo>
                  <a:lnTo>
                    <a:pt x="764539" y="324167"/>
                  </a:lnTo>
                  <a:lnTo>
                    <a:pt x="774382" y="294322"/>
                  </a:lnTo>
                  <a:lnTo>
                    <a:pt x="791844" y="291782"/>
                  </a:lnTo>
                  <a:lnTo>
                    <a:pt x="839787" y="276542"/>
                  </a:lnTo>
                  <a:lnTo>
                    <a:pt x="876300" y="249555"/>
                  </a:lnTo>
                  <a:lnTo>
                    <a:pt x="893444" y="216535"/>
                  </a:lnTo>
                  <a:lnTo>
                    <a:pt x="890269" y="182245"/>
                  </a:lnTo>
                  <a:lnTo>
                    <a:pt x="865504" y="149860"/>
                  </a:lnTo>
                  <a:lnTo>
                    <a:pt x="867727" y="147002"/>
                  </a:lnTo>
                  <a:lnTo>
                    <a:pt x="869314" y="143827"/>
                  </a:lnTo>
                  <a:lnTo>
                    <a:pt x="870584" y="140652"/>
                  </a:lnTo>
                  <a:lnTo>
                    <a:pt x="873759" y="112395"/>
                  </a:lnTo>
                  <a:lnTo>
                    <a:pt x="860107" y="86360"/>
                  </a:lnTo>
                  <a:lnTo>
                    <a:pt x="832484" y="65722"/>
                  </a:lnTo>
                  <a:lnTo>
                    <a:pt x="793114" y="53022"/>
                  </a:lnTo>
                  <a:lnTo>
                    <a:pt x="791676" y="49530"/>
                  </a:lnTo>
                  <a:lnTo>
                    <a:pt x="289877" y="49530"/>
                  </a:lnTo>
                  <a:lnTo>
                    <a:pt x="268922" y="42862"/>
                  </a:lnTo>
                  <a:lnTo>
                    <a:pt x="246697" y="38735"/>
                  </a:lnTo>
                  <a:lnTo>
                    <a:pt x="223519" y="37147"/>
                  </a:lnTo>
                  <a:close/>
                </a:path>
                <a:path w="893445" h="422910">
                  <a:moveTo>
                    <a:pt x="713646" y="359092"/>
                  </a:moveTo>
                  <a:lnTo>
                    <a:pt x="591184" y="359092"/>
                  </a:lnTo>
                  <a:lnTo>
                    <a:pt x="605789" y="363855"/>
                  </a:lnTo>
                  <a:lnTo>
                    <a:pt x="621029" y="367664"/>
                  </a:lnTo>
                  <a:lnTo>
                    <a:pt x="637222" y="369887"/>
                  </a:lnTo>
                  <a:lnTo>
                    <a:pt x="653414" y="370522"/>
                  </a:lnTo>
                  <a:lnTo>
                    <a:pt x="700087" y="364807"/>
                  </a:lnTo>
                  <a:lnTo>
                    <a:pt x="713646" y="359092"/>
                  </a:lnTo>
                  <a:close/>
                </a:path>
                <a:path w="893445" h="422910">
                  <a:moveTo>
                    <a:pt x="397192" y="12064"/>
                  </a:moveTo>
                  <a:lnTo>
                    <a:pt x="354964" y="14922"/>
                  </a:lnTo>
                  <a:lnTo>
                    <a:pt x="317817" y="27622"/>
                  </a:lnTo>
                  <a:lnTo>
                    <a:pt x="289877" y="49530"/>
                  </a:lnTo>
                  <a:lnTo>
                    <a:pt x="791676" y="49530"/>
                  </a:lnTo>
                  <a:lnTo>
                    <a:pt x="788669" y="42227"/>
                  </a:lnTo>
                  <a:lnTo>
                    <a:pt x="777553" y="32067"/>
                  </a:lnTo>
                  <a:lnTo>
                    <a:pt x="464819" y="32067"/>
                  </a:lnTo>
                  <a:lnTo>
                    <a:pt x="459104" y="28575"/>
                  </a:lnTo>
                  <a:lnTo>
                    <a:pt x="452754" y="25400"/>
                  </a:lnTo>
                  <a:lnTo>
                    <a:pt x="446087" y="22542"/>
                  </a:lnTo>
                  <a:lnTo>
                    <a:pt x="439102" y="20002"/>
                  </a:lnTo>
                  <a:lnTo>
                    <a:pt x="397192" y="12064"/>
                  </a:lnTo>
                  <a:close/>
                </a:path>
                <a:path w="893445" h="422910">
                  <a:moveTo>
                    <a:pt x="551497" y="0"/>
                  </a:moveTo>
                  <a:lnTo>
                    <a:pt x="516889" y="2857"/>
                  </a:lnTo>
                  <a:lnTo>
                    <a:pt x="487044" y="13970"/>
                  </a:lnTo>
                  <a:lnTo>
                    <a:pt x="464819" y="32067"/>
                  </a:lnTo>
                  <a:lnTo>
                    <a:pt x="777553" y="32067"/>
                  </a:lnTo>
                  <a:lnTo>
                    <a:pt x="767479" y="22860"/>
                  </a:lnTo>
                  <a:lnTo>
                    <a:pt x="617537" y="22860"/>
                  </a:lnTo>
                  <a:lnTo>
                    <a:pt x="610869" y="17780"/>
                  </a:lnTo>
                  <a:lnTo>
                    <a:pt x="603250" y="13335"/>
                  </a:lnTo>
                  <a:lnTo>
                    <a:pt x="594994" y="9207"/>
                  </a:lnTo>
                  <a:lnTo>
                    <a:pt x="586104" y="6032"/>
                  </a:lnTo>
                  <a:lnTo>
                    <a:pt x="551497" y="0"/>
                  </a:lnTo>
                  <a:close/>
                </a:path>
                <a:path w="893445" h="422910">
                  <a:moveTo>
                    <a:pt x="686117" y="317"/>
                  </a:moveTo>
                  <a:lnTo>
                    <a:pt x="648969" y="6985"/>
                  </a:lnTo>
                  <a:lnTo>
                    <a:pt x="617537" y="22860"/>
                  </a:lnTo>
                  <a:lnTo>
                    <a:pt x="767479" y="22860"/>
                  </a:lnTo>
                  <a:lnTo>
                    <a:pt x="759142" y="15239"/>
                  </a:lnTo>
                  <a:lnTo>
                    <a:pt x="686117" y="317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772140" y="1847214"/>
              <a:ext cx="890269" cy="422909"/>
            </a:xfrm>
            <a:custGeom>
              <a:avLst/>
              <a:gdLst/>
              <a:ahLst/>
              <a:cxnLst/>
              <a:rect l="l" t="t" r="r" b="b"/>
              <a:pathLst>
                <a:path w="890270" h="422910">
                  <a:moveTo>
                    <a:pt x="80644" y="139382"/>
                  </a:moveTo>
                  <a:lnTo>
                    <a:pt x="107950" y="72707"/>
                  </a:lnTo>
                  <a:lnTo>
                    <a:pt x="147954" y="49530"/>
                  </a:lnTo>
                  <a:lnTo>
                    <a:pt x="200342" y="37782"/>
                  </a:lnTo>
                  <a:lnTo>
                    <a:pt x="223519" y="37147"/>
                  </a:lnTo>
                  <a:lnTo>
                    <a:pt x="246697" y="38735"/>
                  </a:lnTo>
                  <a:lnTo>
                    <a:pt x="268922" y="42862"/>
                  </a:lnTo>
                  <a:lnTo>
                    <a:pt x="289877" y="49530"/>
                  </a:lnTo>
                  <a:lnTo>
                    <a:pt x="317817" y="27622"/>
                  </a:lnTo>
                  <a:lnTo>
                    <a:pt x="354964" y="14922"/>
                  </a:lnTo>
                  <a:lnTo>
                    <a:pt x="397192" y="12064"/>
                  </a:lnTo>
                  <a:lnTo>
                    <a:pt x="439102" y="20002"/>
                  </a:lnTo>
                  <a:lnTo>
                    <a:pt x="446087" y="22542"/>
                  </a:lnTo>
                  <a:lnTo>
                    <a:pt x="452754" y="25400"/>
                  </a:lnTo>
                  <a:lnTo>
                    <a:pt x="459104" y="28575"/>
                  </a:lnTo>
                  <a:lnTo>
                    <a:pt x="464819" y="32067"/>
                  </a:lnTo>
                  <a:lnTo>
                    <a:pt x="487044" y="13970"/>
                  </a:lnTo>
                  <a:lnTo>
                    <a:pt x="516889" y="2857"/>
                  </a:lnTo>
                  <a:lnTo>
                    <a:pt x="551497" y="0"/>
                  </a:lnTo>
                  <a:lnTo>
                    <a:pt x="586104" y="6032"/>
                  </a:lnTo>
                  <a:lnTo>
                    <a:pt x="594994" y="9207"/>
                  </a:lnTo>
                  <a:lnTo>
                    <a:pt x="603250" y="13335"/>
                  </a:lnTo>
                  <a:lnTo>
                    <a:pt x="610869" y="17780"/>
                  </a:lnTo>
                  <a:lnTo>
                    <a:pt x="617537" y="22860"/>
                  </a:lnTo>
                  <a:lnTo>
                    <a:pt x="648969" y="6985"/>
                  </a:lnTo>
                  <a:lnTo>
                    <a:pt x="686117" y="317"/>
                  </a:lnTo>
                  <a:lnTo>
                    <a:pt x="724217" y="2857"/>
                  </a:lnTo>
                  <a:lnTo>
                    <a:pt x="759142" y="15239"/>
                  </a:lnTo>
                  <a:lnTo>
                    <a:pt x="771525" y="23177"/>
                  </a:lnTo>
                  <a:lnTo>
                    <a:pt x="781367" y="32385"/>
                  </a:lnTo>
                  <a:lnTo>
                    <a:pt x="788669" y="42227"/>
                  </a:lnTo>
                  <a:lnTo>
                    <a:pt x="793114" y="53022"/>
                  </a:lnTo>
                  <a:lnTo>
                    <a:pt x="832484" y="65722"/>
                  </a:lnTo>
                  <a:lnTo>
                    <a:pt x="860107" y="86360"/>
                  </a:lnTo>
                  <a:lnTo>
                    <a:pt x="873759" y="112395"/>
                  </a:lnTo>
                  <a:lnTo>
                    <a:pt x="870584" y="140652"/>
                  </a:lnTo>
                  <a:lnTo>
                    <a:pt x="869314" y="143827"/>
                  </a:lnTo>
                  <a:lnTo>
                    <a:pt x="867727" y="147002"/>
                  </a:lnTo>
                  <a:lnTo>
                    <a:pt x="865504" y="149860"/>
                  </a:lnTo>
                  <a:lnTo>
                    <a:pt x="890269" y="182245"/>
                  </a:lnTo>
                  <a:lnTo>
                    <a:pt x="876300" y="249555"/>
                  </a:lnTo>
                  <a:lnTo>
                    <a:pt x="839787" y="276542"/>
                  </a:lnTo>
                  <a:lnTo>
                    <a:pt x="791844" y="291782"/>
                  </a:lnTo>
                  <a:lnTo>
                    <a:pt x="774382" y="294322"/>
                  </a:lnTo>
                  <a:lnTo>
                    <a:pt x="764539" y="324167"/>
                  </a:lnTo>
                  <a:lnTo>
                    <a:pt x="738504" y="348614"/>
                  </a:lnTo>
                  <a:lnTo>
                    <a:pt x="700087" y="364807"/>
                  </a:lnTo>
                  <a:lnTo>
                    <a:pt x="653414" y="370522"/>
                  </a:lnTo>
                  <a:lnTo>
                    <a:pt x="637222" y="369887"/>
                  </a:lnTo>
                  <a:lnTo>
                    <a:pt x="621029" y="367664"/>
                  </a:lnTo>
                  <a:lnTo>
                    <a:pt x="605789" y="363855"/>
                  </a:lnTo>
                  <a:lnTo>
                    <a:pt x="591184" y="359092"/>
                  </a:lnTo>
                  <a:lnTo>
                    <a:pt x="564832" y="390525"/>
                  </a:lnTo>
                  <a:lnTo>
                    <a:pt x="523239" y="412432"/>
                  </a:lnTo>
                  <a:lnTo>
                    <a:pt x="472122" y="422592"/>
                  </a:lnTo>
                  <a:lnTo>
                    <a:pt x="416877" y="419100"/>
                  </a:lnTo>
                  <a:lnTo>
                    <a:pt x="394334" y="413385"/>
                  </a:lnTo>
                  <a:lnTo>
                    <a:pt x="374014" y="405447"/>
                  </a:lnTo>
                  <a:lnTo>
                    <a:pt x="356234" y="394970"/>
                  </a:lnTo>
                  <a:lnTo>
                    <a:pt x="340994" y="382905"/>
                  </a:lnTo>
                  <a:lnTo>
                    <a:pt x="293687" y="395287"/>
                  </a:lnTo>
                  <a:lnTo>
                    <a:pt x="244475" y="397192"/>
                  </a:lnTo>
                  <a:lnTo>
                    <a:pt x="196850" y="389572"/>
                  </a:lnTo>
                  <a:lnTo>
                    <a:pt x="154939" y="373062"/>
                  </a:lnTo>
                  <a:lnTo>
                    <a:pt x="121919" y="347662"/>
                  </a:lnTo>
                  <a:lnTo>
                    <a:pt x="120014" y="345757"/>
                  </a:lnTo>
                  <a:lnTo>
                    <a:pt x="84454" y="343852"/>
                  </a:lnTo>
                  <a:lnTo>
                    <a:pt x="53657" y="333692"/>
                  </a:lnTo>
                  <a:lnTo>
                    <a:pt x="31114" y="316864"/>
                  </a:lnTo>
                  <a:lnTo>
                    <a:pt x="20002" y="294957"/>
                  </a:lnTo>
                  <a:lnTo>
                    <a:pt x="20002" y="282257"/>
                  </a:lnTo>
                  <a:lnTo>
                    <a:pt x="23812" y="270192"/>
                  </a:lnTo>
                  <a:lnTo>
                    <a:pt x="32067" y="258762"/>
                  </a:lnTo>
                  <a:lnTo>
                    <a:pt x="43814" y="248602"/>
                  </a:lnTo>
                  <a:lnTo>
                    <a:pt x="17144" y="233362"/>
                  </a:lnTo>
                  <a:lnTo>
                    <a:pt x="2222" y="213042"/>
                  </a:lnTo>
                  <a:lnTo>
                    <a:pt x="0" y="190817"/>
                  </a:lnTo>
                  <a:lnTo>
                    <a:pt x="11747" y="168910"/>
                  </a:lnTo>
                  <a:lnTo>
                    <a:pt x="24447" y="158114"/>
                  </a:lnTo>
                  <a:lnTo>
                    <a:pt x="40639" y="149542"/>
                  </a:lnTo>
                  <a:lnTo>
                    <a:pt x="59372" y="143510"/>
                  </a:lnTo>
                  <a:lnTo>
                    <a:pt x="80009" y="140652"/>
                  </a:lnTo>
                  <a:lnTo>
                    <a:pt x="80644" y="139382"/>
                  </a:lnTo>
                </a:path>
                <a:path w="890270" h="422910">
                  <a:moveTo>
                    <a:pt x="97154" y="254952"/>
                  </a:moveTo>
                  <a:lnTo>
                    <a:pt x="83502" y="254952"/>
                  </a:lnTo>
                  <a:lnTo>
                    <a:pt x="69850" y="253682"/>
                  </a:lnTo>
                  <a:lnTo>
                    <a:pt x="57150" y="250825"/>
                  </a:lnTo>
                  <a:lnTo>
                    <a:pt x="44767" y="247014"/>
                  </a:lnTo>
                </a:path>
                <a:path w="890270" h="422910">
                  <a:moveTo>
                    <a:pt x="143509" y="340360"/>
                  </a:moveTo>
                  <a:lnTo>
                    <a:pt x="136207" y="342264"/>
                  </a:lnTo>
                  <a:lnTo>
                    <a:pt x="128269" y="343535"/>
                  </a:lnTo>
                  <a:lnTo>
                    <a:pt x="120332" y="343852"/>
                  </a:lnTo>
                </a:path>
                <a:path w="890270" h="422910">
                  <a:moveTo>
                    <a:pt x="340994" y="381317"/>
                  </a:moveTo>
                  <a:lnTo>
                    <a:pt x="335597" y="375920"/>
                  </a:lnTo>
                  <a:lnTo>
                    <a:pt x="330834" y="370205"/>
                  </a:lnTo>
                  <a:lnTo>
                    <a:pt x="327342" y="364172"/>
                  </a:lnTo>
                </a:path>
                <a:path w="890270" h="422910">
                  <a:moveTo>
                    <a:pt x="596582" y="338772"/>
                  </a:moveTo>
                  <a:lnTo>
                    <a:pt x="595947" y="345122"/>
                  </a:lnTo>
                  <a:lnTo>
                    <a:pt x="594042" y="351472"/>
                  </a:lnTo>
                  <a:lnTo>
                    <a:pt x="591184" y="357505"/>
                  </a:lnTo>
                </a:path>
                <a:path w="890270" h="422910">
                  <a:moveTo>
                    <a:pt x="706437" y="223202"/>
                  </a:moveTo>
                  <a:lnTo>
                    <a:pt x="734694" y="235585"/>
                  </a:lnTo>
                  <a:lnTo>
                    <a:pt x="755967" y="252095"/>
                  </a:lnTo>
                  <a:lnTo>
                    <a:pt x="769302" y="271462"/>
                  </a:lnTo>
                  <a:lnTo>
                    <a:pt x="773747" y="293052"/>
                  </a:lnTo>
                </a:path>
                <a:path w="890270" h="422910">
                  <a:moveTo>
                    <a:pt x="865187" y="148907"/>
                  </a:moveTo>
                  <a:lnTo>
                    <a:pt x="859472" y="156210"/>
                  </a:lnTo>
                  <a:lnTo>
                    <a:pt x="852487" y="163195"/>
                  </a:lnTo>
                  <a:lnTo>
                    <a:pt x="844550" y="169227"/>
                  </a:lnTo>
                  <a:lnTo>
                    <a:pt x="835342" y="174942"/>
                  </a:lnTo>
                </a:path>
                <a:path w="890270" h="422910">
                  <a:moveTo>
                    <a:pt x="793432" y="51752"/>
                  </a:moveTo>
                  <a:lnTo>
                    <a:pt x="794384" y="55880"/>
                  </a:lnTo>
                  <a:lnTo>
                    <a:pt x="795019" y="60007"/>
                  </a:lnTo>
                  <a:lnTo>
                    <a:pt x="795019" y="64135"/>
                  </a:lnTo>
                </a:path>
                <a:path w="890270" h="422910">
                  <a:moveTo>
                    <a:pt x="601979" y="37147"/>
                  </a:moveTo>
                  <a:lnTo>
                    <a:pt x="605789" y="31432"/>
                  </a:lnTo>
                  <a:lnTo>
                    <a:pt x="610869" y="26035"/>
                  </a:lnTo>
                  <a:lnTo>
                    <a:pt x="617219" y="21589"/>
                  </a:lnTo>
                </a:path>
                <a:path w="890270" h="422910">
                  <a:moveTo>
                    <a:pt x="458469" y="44767"/>
                  </a:moveTo>
                  <a:lnTo>
                    <a:pt x="460057" y="40005"/>
                  </a:lnTo>
                  <a:lnTo>
                    <a:pt x="462279" y="35560"/>
                  </a:lnTo>
                  <a:lnTo>
                    <a:pt x="465772" y="31114"/>
                  </a:lnTo>
                </a:path>
                <a:path w="890270" h="422910">
                  <a:moveTo>
                    <a:pt x="289877" y="49212"/>
                  </a:moveTo>
                  <a:lnTo>
                    <a:pt x="296862" y="52387"/>
                  </a:lnTo>
                  <a:lnTo>
                    <a:pt x="303847" y="55562"/>
                  </a:lnTo>
                  <a:lnTo>
                    <a:pt x="310514" y="58737"/>
                  </a:lnTo>
                  <a:lnTo>
                    <a:pt x="316864" y="62547"/>
                  </a:lnTo>
                </a:path>
                <a:path w="890270" h="422910">
                  <a:moveTo>
                    <a:pt x="85407" y="153035"/>
                  </a:moveTo>
                  <a:lnTo>
                    <a:pt x="83184" y="148589"/>
                  </a:lnTo>
                  <a:lnTo>
                    <a:pt x="81597" y="143827"/>
                  </a:lnTo>
                  <a:lnTo>
                    <a:pt x="80644" y="139382"/>
                  </a:lnTo>
                </a:path>
              </a:pathLst>
            </a:custGeom>
            <a:ln w="15875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415395" y="2059304"/>
              <a:ext cx="365125" cy="25336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2567" y="1445894"/>
              <a:ext cx="152082" cy="15398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081577" y="1425575"/>
              <a:ext cx="152082" cy="153987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7603808" y="4315461"/>
            <a:ext cx="4437380" cy="852169"/>
          </a:xfrm>
          <a:prstGeom prst="rect">
            <a:avLst/>
          </a:prstGeom>
          <a:ln w="38100">
            <a:solidFill>
              <a:srgbClr val="67170E"/>
            </a:solidFill>
          </a:ln>
        </p:spPr>
        <p:txBody>
          <a:bodyPr vert="vert" wrap="square" lIns="0" tIns="635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sz="3500" spc="515" dirty="0">
                <a:solidFill>
                  <a:srgbClr val="D8D8D8"/>
                </a:solidFill>
                <a:latin typeface="Calibri"/>
                <a:cs typeface="Calibri"/>
              </a:rPr>
              <a:t>ΕΚ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452548" y="4438558"/>
            <a:ext cx="1399540" cy="692150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350" dirty="0">
              <a:latin typeface="Times New Roman"/>
              <a:cs typeface="Times New Roman"/>
            </a:endParaRPr>
          </a:p>
          <a:p>
            <a:pPr marL="163195">
              <a:lnSpc>
                <a:spcPct val="100000"/>
              </a:lnSpc>
            </a:pP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Ενεργοποιητές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429365" y="74294"/>
            <a:ext cx="469900" cy="20161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-5" dirty="0">
                <a:solidFill>
                  <a:srgbClr val="D8D8D8"/>
                </a:solidFill>
                <a:latin typeface="Calibri"/>
                <a:cs typeface="Calibri"/>
              </a:rPr>
              <a:t>ΑΣΦΑΛΕΣ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855344" y="385127"/>
            <a:ext cx="4209415" cy="121031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pc="165" dirty="0"/>
              <a:t>Ασφαλείς</a:t>
            </a:r>
            <a:r>
              <a:rPr spc="150" dirty="0"/>
              <a:t> </a:t>
            </a:r>
            <a:r>
              <a:rPr spc="155" dirty="0"/>
              <a:t>αρχιτεκτονικές:</a:t>
            </a:r>
          </a:p>
          <a:p>
            <a:pPr marL="12700" marR="5080">
              <a:lnSpc>
                <a:spcPct val="123400"/>
              </a:lnSpc>
            </a:pPr>
            <a:r>
              <a:rPr spc="120" dirty="0">
                <a:latin typeface="Calibri"/>
                <a:cs typeface="Calibri"/>
              </a:rPr>
              <a:t>Στο</a:t>
            </a:r>
            <a:r>
              <a:rPr spc="175" dirty="0">
                <a:latin typeface="Calibri"/>
                <a:cs typeface="Calibri"/>
              </a:rPr>
              <a:t> </a:t>
            </a:r>
            <a:r>
              <a:rPr spc="170" dirty="0">
                <a:latin typeface="Calibri"/>
                <a:cs typeface="Calibri"/>
              </a:rPr>
              <a:t>επίπεδο</a:t>
            </a:r>
            <a:r>
              <a:rPr spc="265" dirty="0">
                <a:latin typeface="Calibri"/>
                <a:cs typeface="Calibri"/>
              </a:rPr>
              <a:t> </a:t>
            </a:r>
            <a:r>
              <a:rPr spc="145" dirty="0">
                <a:latin typeface="Calibri"/>
                <a:cs typeface="Calibri"/>
              </a:rPr>
              <a:t>της</a:t>
            </a:r>
            <a:r>
              <a:rPr spc="250" dirty="0">
                <a:latin typeface="Calibri"/>
                <a:cs typeface="Calibri"/>
              </a:rPr>
              <a:t> </a:t>
            </a:r>
            <a:r>
              <a:rPr spc="175" dirty="0">
                <a:latin typeface="Calibri"/>
                <a:cs typeface="Calibri"/>
              </a:rPr>
              <a:t>περιμέτρου</a:t>
            </a:r>
            <a:r>
              <a:rPr spc="254" dirty="0">
                <a:latin typeface="Calibri"/>
                <a:cs typeface="Calibri"/>
              </a:rPr>
              <a:t> </a:t>
            </a:r>
            <a:r>
              <a:rPr spc="150" dirty="0">
                <a:latin typeface="Calibri"/>
                <a:cs typeface="Calibri"/>
              </a:rPr>
              <a:t>του </a:t>
            </a:r>
            <a:r>
              <a:rPr spc="-459" dirty="0">
                <a:latin typeface="Calibri"/>
                <a:cs typeface="Calibri"/>
              </a:rPr>
              <a:t> </a:t>
            </a:r>
            <a:r>
              <a:rPr spc="160" dirty="0">
                <a:latin typeface="Calibri"/>
                <a:cs typeface="Calibri"/>
              </a:rPr>
              <a:t>δικτύου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8038544" y="1173479"/>
            <a:ext cx="629920" cy="334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3815" marR="5080" indent="-31750" algn="r">
              <a:lnSpc>
                <a:spcPct val="101699"/>
              </a:lnSpc>
              <a:spcBef>
                <a:spcPts val="90"/>
              </a:spcBef>
            </a:pP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ocal</a:t>
            </a:r>
            <a:r>
              <a:rPr sz="5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Area</a:t>
            </a:r>
            <a:r>
              <a:rPr sz="5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Network</a:t>
            </a:r>
            <a:r>
              <a:rPr sz="5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2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5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25" dirty="0">
                <a:solidFill>
                  <a:srgbClr val="FFFFFF"/>
                </a:solidFill>
                <a:latin typeface="Calibri"/>
                <a:cs typeface="Calibri"/>
              </a:rPr>
              <a:t>χ</a:t>
            </a:r>
            <a:r>
              <a:rPr sz="500" b="1" spc="50" dirty="0">
                <a:solidFill>
                  <a:srgbClr val="FFFFFF"/>
                </a:solidFill>
                <a:latin typeface="Calibri"/>
                <a:cs typeface="Calibri"/>
              </a:rPr>
              <a:t>ω</a:t>
            </a:r>
            <a:r>
              <a:rPr sz="500" b="1" spc="25" dirty="0">
                <a:solidFill>
                  <a:srgbClr val="FFFFFF"/>
                </a:solidFill>
                <a:latin typeface="Calibri"/>
                <a:cs typeface="Calibri"/>
              </a:rPr>
              <a:t>ρι</a:t>
            </a:r>
            <a:r>
              <a:rPr sz="500" b="1" spc="40" dirty="0">
                <a:solidFill>
                  <a:srgbClr val="FFFFFF"/>
                </a:solidFill>
                <a:latin typeface="Calibri"/>
                <a:cs typeface="Calibri"/>
              </a:rPr>
              <a:t>σμ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500" b="1" spc="40" dirty="0">
                <a:solidFill>
                  <a:srgbClr val="FFFFFF"/>
                </a:solidFill>
                <a:latin typeface="Calibri"/>
                <a:cs typeface="Calibri"/>
              </a:rPr>
              <a:t>ύ</a:t>
            </a:r>
            <a:r>
              <a:rPr sz="5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40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500" b="1" spc="1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500" b="1" spc="25" dirty="0">
                <a:solidFill>
                  <a:srgbClr val="FFFFFF"/>
                </a:solidFill>
                <a:latin typeface="Calibri"/>
                <a:cs typeface="Calibri"/>
              </a:rPr>
              <a:t>κτ</a:t>
            </a:r>
            <a:r>
              <a:rPr sz="500" b="1" spc="40" dirty="0">
                <a:solidFill>
                  <a:srgbClr val="FFFFFF"/>
                </a:solidFill>
                <a:latin typeface="Calibri"/>
                <a:cs typeface="Calibri"/>
              </a:rPr>
              <a:t>ύ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ων  εια και διαχείριση </a:t>
            </a:r>
            <a:r>
              <a:rPr sz="5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κυκλοφορίας)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264775" y="1185545"/>
            <a:ext cx="1870075" cy="179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5255" marR="5080" indent="-123189">
              <a:lnSpc>
                <a:spcPct val="101699"/>
              </a:lnSpc>
              <a:spcBef>
                <a:spcPts val="90"/>
              </a:spcBef>
            </a:pPr>
            <a:r>
              <a:rPr sz="500" b="1" spc="40" dirty="0">
                <a:solidFill>
                  <a:srgbClr val="FFFFFF"/>
                </a:solidFill>
                <a:latin typeface="Calibri"/>
                <a:cs typeface="Calibri"/>
              </a:rPr>
              <a:t>VLAN </a:t>
            </a:r>
            <a:r>
              <a:rPr sz="500" b="1" spc="25" dirty="0">
                <a:solidFill>
                  <a:srgbClr val="FFFFFF"/>
                </a:solidFill>
                <a:latin typeface="Calibri"/>
                <a:cs typeface="Calibri"/>
              </a:rPr>
              <a:t>(Virtual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Local Area 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Network </a:t>
            </a:r>
            <a:r>
              <a:rPr sz="500" b="1" spc="2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τεχνολογία 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διαχωρισμού </a:t>
            </a:r>
            <a:r>
              <a:rPr sz="5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δικτύων</a:t>
            </a:r>
            <a:r>
              <a:rPr sz="5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5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5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διαχείριση</a:t>
            </a:r>
            <a:r>
              <a:rPr sz="5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κυκλοφορίας)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1515" y="1913254"/>
            <a:ext cx="28898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655" indent="-14795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0655" algn="l"/>
              </a:tabLst>
            </a:pPr>
            <a:r>
              <a:rPr sz="1200" b="1" spc="50" dirty="0">
                <a:latin typeface="Calibri"/>
                <a:cs typeface="Calibri"/>
              </a:rPr>
              <a:t>Ιδεατό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ιδιωτικό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δίκτυο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lang="el-GR" sz="1200" b="1" spc="10" dirty="0">
                <a:latin typeface="Calibri"/>
                <a:cs typeface="Calibri"/>
              </a:rPr>
              <a:t>(</a:t>
            </a:r>
            <a:r>
              <a:rPr sz="1200" b="1" spc="45" dirty="0">
                <a:latin typeface="Calibri"/>
                <a:cs typeface="Calibri"/>
              </a:rPr>
              <a:t>VPN):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92810" y="2208529"/>
            <a:ext cx="6377940" cy="49720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95580" marR="5080" indent="-182880">
              <a:lnSpc>
                <a:spcPts val="1230"/>
              </a:lnSpc>
              <a:spcBef>
                <a:spcPts val="165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1050" spc="85" dirty="0">
                <a:latin typeface="Calibri"/>
                <a:cs typeface="Calibri"/>
              </a:rPr>
              <a:t>Αντιστοιχεί </a:t>
            </a:r>
            <a:r>
              <a:rPr sz="1050" spc="100" dirty="0">
                <a:latin typeface="Calibri"/>
                <a:cs typeface="Calibri"/>
              </a:rPr>
              <a:t>σε </a:t>
            </a:r>
            <a:r>
              <a:rPr sz="1050" spc="105" dirty="0">
                <a:latin typeface="Calibri"/>
                <a:cs typeface="Calibri"/>
              </a:rPr>
              <a:t>σύνδεση </a:t>
            </a:r>
            <a:r>
              <a:rPr sz="1050" spc="90" dirty="0">
                <a:latin typeface="Calibri"/>
                <a:cs typeface="Calibri"/>
              </a:rPr>
              <a:t>P2P, </a:t>
            </a:r>
            <a:r>
              <a:rPr sz="1050" spc="100" dirty="0">
                <a:latin typeface="Calibri"/>
                <a:cs typeface="Calibri"/>
              </a:rPr>
              <a:t>τα </a:t>
            </a:r>
            <a:r>
              <a:rPr sz="1050" spc="95" dirty="0">
                <a:latin typeface="Calibri"/>
                <a:cs typeface="Calibri"/>
              </a:rPr>
              <a:t>κανάλια </a:t>
            </a:r>
            <a:r>
              <a:rPr sz="1050" spc="90" dirty="0">
                <a:latin typeface="Calibri"/>
                <a:cs typeface="Calibri"/>
              </a:rPr>
              <a:t>επικοινωνίας </a:t>
            </a:r>
            <a:r>
              <a:rPr sz="1050" spc="95" dirty="0">
                <a:latin typeface="Calibri"/>
                <a:cs typeface="Calibri"/>
              </a:rPr>
              <a:t>προστατεύονται </a:t>
            </a:r>
            <a:r>
              <a:rPr sz="1050" spc="100" dirty="0">
                <a:latin typeface="Calibri"/>
                <a:cs typeface="Calibri"/>
              </a:rPr>
              <a:t>με </a:t>
            </a:r>
            <a:r>
              <a:rPr sz="1050" spc="95" dirty="0">
                <a:latin typeface="Calibri"/>
                <a:cs typeface="Calibri"/>
              </a:rPr>
              <a:t>τη </a:t>
            </a:r>
            <a:r>
              <a:rPr sz="1050" spc="105" dirty="0">
                <a:latin typeface="Calibri"/>
                <a:cs typeface="Calibri"/>
              </a:rPr>
              <a:t>διαρθρωμένη 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χρήση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ισχυρών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μέτρων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ασφάλειας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(σχετικά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με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την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εμπιστευτικότητα,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την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ακεραιότητα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την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ταυτοποίηση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χρήστη).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92810" y="2800032"/>
            <a:ext cx="6091555" cy="348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5580" marR="5080" indent="-182880">
              <a:lnSpc>
                <a:spcPct val="101800"/>
              </a:lnSpc>
              <a:spcBef>
                <a:spcPts val="75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1050" spc="105" dirty="0">
                <a:latin typeface="Calibri"/>
                <a:cs typeface="Calibri"/>
              </a:rPr>
              <a:t>Αυτά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τα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VPN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μπορούν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να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δημιουργηθούν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μεταξύ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διαφορετικών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συσκευών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(ελέγχου),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είτε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μεταξύ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master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είτε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μεταξύ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slaves,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είτε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μεταξύ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δρομολογητών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κ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92810" y="3240404"/>
            <a:ext cx="6166485" cy="348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5580" marR="5080" indent="-182880">
              <a:lnSpc>
                <a:spcPct val="101800"/>
              </a:lnSpc>
              <a:spcBef>
                <a:spcPts val="75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1050" spc="75" dirty="0">
                <a:latin typeface="Calibri"/>
                <a:cs typeface="Calibri"/>
              </a:rPr>
              <a:t>Υπάρχουν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πολλοί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τύποι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VPN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υποστηρίζονται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από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διαφορετικά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πρωτόκολλα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ασφαλείας,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τα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οποία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θα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αναλυθούν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στις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επόμενες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ενότητες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αυτού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μαθήματος.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91514" y="3673475"/>
            <a:ext cx="1899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655" indent="-14795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0655" algn="l"/>
              </a:tabLst>
            </a:pPr>
            <a:r>
              <a:rPr sz="1200" b="1" spc="50" dirty="0">
                <a:latin typeface="Calibri"/>
                <a:cs typeface="Calibri"/>
              </a:rPr>
              <a:t>Εικονικό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LAN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lang="el-GR" sz="1200" b="1" spc="-5" dirty="0">
                <a:latin typeface="Calibri"/>
                <a:cs typeface="Calibri"/>
              </a:rPr>
              <a:t>(</a:t>
            </a:r>
            <a:r>
              <a:rPr sz="1200" b="1" spc="45" dirty="0">
                <a:latin typeface="Calibri"/>
                <a:cs typeface="Calibri"/>
              </a:rPr>
              <a:t>VLAN):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92810" y="3981132"/>
            <a:ext cx="6206490" cy="33718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95580" marR="5080" indent="-182880">
              <a:lnSpc>
                <a:spcPts val="1190"/>
              </a:lnSpc>
              <a:spcBef>
                <a:spcPts val="195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1050" spc="60" dirty="0">
                <a:latin typeface="Calibri"/>
                <a:cs typeface="Calibri"/>
              </a:rPr>
              <a:t>Αντιστοιχεί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ένα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"εικονικό"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τοπικό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δίκτυο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(LAN)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του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οποίου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οι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συνδέσεις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δημιουργούνται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στο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μεταγωγέα/γέφυρα.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92810" y="4410709"/>
            <a:ext cx="6394450" cy="348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5580" marR="5080" indent="-182880">
              <a:lnSpc>
                <a:spcPct val="101800"/>
              </a:lnSpc>
              <a:spcBef>
                <a:spcPts val="75"/>
              </a:spcBef>
              <a:buSzPct val="133333"/>
              <a:buFont typeface="Arial"/>
              <a:buChar char="•"/>
              <a:tabLst>
                <a:tab pos="195580" algn="l"/>
              </a:tabLst>
            </a:pPr>
            <a:r>
              <a:rPr sz="1050" spc="75" dirty="0">
                <a:latin typeface="Calibri"/>
                <a:cs typeface="Calibri"/>
              </a:rPr>
              <a:t>Δηλαδή,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μια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φυσική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θύρα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του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μεταγωγέα/γέφυρας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προορίζεται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για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πολλαπλές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λογικές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συνδέσεις,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ανεξάρτητα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από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θέση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χρηστών.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92810" y="4851082"/>
            <a:ext cx="253619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spc="50" dirty="0">
                <a:latin typeface="Calibri"/>
                <a:cs typeface="Calibri"/>
              </a:rPr>
              <a:t>Αυτό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το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"εικονικό"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δίκτυο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30" dirty="0">
                <a:latin typeface="Calibri"/>
                <a:cs typeface="Calibri"/>
              </a:rPr>
              <a:t>ενεργοποιεί: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75689" y="5144134"/>
            <a:ext cx="5706745" cy="29781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4945" marR="5080" indent="-182880">
              <a:lnSpc>
                <a:spcPts val="1060"/>
              </a:lnSpc>
              <a:spcBef>
                <a:spcPts val="150"/>
              </a:spcBef>
              <a:buSzPct val="155555"/>
              <a:buFont typeface="Arial"/>
              <a:buChar char="•"/>
              <a:tabLst>
                <a:tab pos="195580" algn="l"/>
              </a:tabLst>
            </a:pPr>
            <a:r>
              <a:rPr sz="900" spc="60" dirty="0">
                <a:latin typeface="Calibri"/>
                <a:cs typeface="Calibri"/>
              </a:rPr>
              <a:t>Τοπική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σύνδεση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ανθρώπινων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χειριστών,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διαχειριστών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ή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μηχανικών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δίκτυα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και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των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δυνατοτήτων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σύνδεσης.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75689" y="5514249"/>
            <a:ext cx="5419090" cy="47942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415"/>
              </a:spcBef>
              <a:buSzPct val="155555"/>
              <a:buFont typeface="Arial"/>
              <a:buChar char="•"/>
              <a:tabLst>
                <a:tab pos="195580" algn="l"/>
              </a:tabLst>
            </a:pPr>
            <a:r>
              <a:rPr sz="900" spc="35" dirty="0">
                <a:latin typeface="Calibri"/>
                <a:cs typeface="Calibri"/>
              </a:rPr>
              <a:t>Κινητότητα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των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λειτουργικών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αυτών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στο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σύνολο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ή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μέρος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του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συστήματος</a:t>
            </a:r>
            <a:endParaRPr sz="9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994"/>
              </a:spcBef>
              <a:buSzPct val="155555"/>
              <a:buFont typeface="Arial"/>
              <a:buChar char="•"/>
              <a:tabLst>
                <a:tab pos="195580" algn="l"/>
              </a:tabLst>
            </a:pPr>
            <a:r>
              <a:rPr sz="900" spc="70" dirty="0">
                <a:latin typeface="Calibri"/>
                <a:cs typeface="Calibri"/>
              </a:rPr>
              <a:t>Απομόνωση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των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ευάλωτων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δικτύων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σε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σχέση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την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άρνηση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παροχής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υπηρεσιών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-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πιο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επιθέσεις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2554" y="6218554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420512" y="2345054"/>
            <a:ext cx="193675" cy="334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3660" marR="5080" indent="38100">
              <a:lnSpc>
                <a:spcPct val="101699"/>
              </a:lnSpc>
              <a:spcBef>
                <a:spcPts val="90"/>
              </a:spcBef>
            </a:pPr>
            <a:r>
              <a:rPr sz="500" b="1" spc="15" dirty="0">
                <a:solidFill>
                  <a:srgbClr val="FFFFFF"/>
                </a:solidFill>
                <a:latin typeface="Calibri"/>
                <a:cs typeface="Calibri"/>
              </a:rPr>
              <a:t>l </a:t>
            </a:r>
            <a:r>
              <a:rPr sz="5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500" b="1" spc="25" dirty="0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endParaRPr sz="500">
              <a:latin typeface="Calibri"/>
              <a:cs typeface="Calibri"/>
            </a:endParaRPr>
          </a:p>
          <a:p>
            <a:pPr marL="31115" marR="78740" indent="-19050">
              <a:lnSpc>
                <a:spcPct val="101699"/>
              </a:lnSpc>
            </a:pPr>
            <a:r>
              <a:rPr sz="500" b="1" spc="25" dirty="0">
                <a:solidFill>
                  <a:srgbClr val="FFFFFF"/>
                </a:solidFill>
                <a:latin typeface="Calibri"/>
                <a:cs typeface="Calibri"/>
              </a:rPr>
              <a:t>wo  </a:t>
            </a:r>
            <a:r>
              <a:rPr sz="500" b="1" spc="4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310244" y="2732404"/>
            <a:ext cx="339725" cy="7213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2390" marR="130810" indent="42545">
              <a:lnSpc>
                <a:spcPct val="101699"/>
              </a:lnSpc>
              <a:spcBef>
                <a:spcPts val="90"/>
              </a:spcBef>
            </a:pPr>
            <a:r>
              <a:rPr sz="500" b="1" spc="25" dirty="0">
                <a:solidFill>
                  <a:srgbClr val="FFFFFF"/>
                </a:solidFill>
                <a:latin typeface="Calibri"/>
                <a:cs typeface="Calibri"/>
              </a:rPr>
              <a:t>χω  </a:t>
            </a:r>
            <a:r>
              <a:rPr sz="500" b="1" spc="40" dirty="0">
                <a:solidFill>
                  <a:srgbClr val="FFFFFF"/>
                </a:solidFill>
                <a:latin typeface="Calibri"/>
                <a:cs typeface="Calibri"/>
              </a:rPr>
              <a:t>ύ </a:t>
            </a:r>
            <a:r>
              <a:rPr sz="5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25" dirty="0">
                <a:solidFill>
                  <a:srgbClr val="FFFFFF"/>
                </a:solidFill>
                <a:latin typeface="Calibri"/>
                <a:cs typeface="Calibri"/>
              </a:rPr>
              <a:t>κτ</a:t>
            </a:r>
            <a:endParaRPr sz="500">
              <a:latin typeface="Calibri"/>
              <a:cs typeface="Calibri"/>
            </a:endParaRPr>
          </a:p>
          <a:p>
            <a:pPr marL="46355">
              <a:lnSpc>
                <a:spcPct val="100000"/>
              </a:lnSpc>
              <a:spcBef>
                <a:spcPts val="10"/>
              </a:spcBef>
            </a:pP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ια</a:t>
            </a:r>
            <a:endParaRPr sz="500">
              <a:latin typeface="Calibri"/>
              <a:cs typeface="Calibri"/>
            </a:endParaRPr>
          </a:p>
          <a:p>
            <a:pPr marL="12700" marR="8890">
              <a:lnSpc>
                <a:spcPct val="101699"/>
              </a:lnSpc>
            </a:pPr>
            <a:r>
              <a:rPr sz="500" b="1" spc="40" dirty="0">
                <a:solidFill>
                  <a:srgbClr val="FFFFFF"/>
                </a:solidFill>
                <a:latin typeface="Calibri"/>
                <a:cs typeface="Calibri"/>
              </a:rPr>
              <a:t>ασ</a:t>
            </a:r>
            <a:r>
              <a:rPr sz="50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άλεια </a:t>
            </a:r>
            <a:r>
              <a:rPr sz="5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κα</a:t>
            </a:r>
            <a:endParaRPr sz="500">
              <a:latin typeface="Calibri"/>
              <a:cs typeface="Calibri"/>
            </a:endParaRPr>
          </a:p>
          <a:p>
            <a:pPr marL="12700" marR="29209">
              <a:lnSpc>
                <a:spcPct val="101699"/>
              </a:lnSpc>
            </a:pPr>
            <a:r>
              <a:rPr sz="500" b="1" spc="40" dirty="0">
                <a:solidFill>
                  <a:srgbClr val="FFFFFF"/>
                </a:solidFill>
                <a:latin typeface="Calibri"/>
                <a:cs typeface="Calibri"/>
              </a:rPr>
              <a:t>δ      </a:t>
            </a:r>
            <a:r>
              <a:rPr sz="5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500" b="1" spc="1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500" b="1" spc="25" dirty="0">
                <a:solidFill>
                  <a:srgbClr val="FFFFFF"/>
                </a:solidFill>
                <a:latin typeface="Calibri"/>
                <a:cs typeface="Calibri"/>
              </a:rPr>
              <a:t>ρισ  </a:t>
            </a:r>
            <a:r>
              <a:rPr sz="500" b="1" spc="4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500">
              <a:latin typeface="Calibri"/>
              <a:cs typeface="Calibri"/>
            </a:endParaRPr>
          </a:p>
          <a:p>
            <a:pPr marL="158115">
              <a:lnSpc>
                <a:spcPct val="100000"/>
              </a:lnSpc>
              <a:spcBef>
                <a:spcPts val="10"/>
              </a:spcBef>
            </a:pP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500" b="1" spc="50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500" b="1" spc="40" dirty="0">
                <a:solidFill>
                  <a:srgbClr val="FFFFFF"/>
                </a:solidFill>
                <a:latin typeface="Calibri"/>
                <a:cs typeface="Calibri"/>
              </a:rPr>
              <a:t>ορ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538969" y="2065654"/>
            <a:ext cx="63119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350" b="1" spc="16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350" b="1" spc="1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b="1" spc="2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350" b="1" spc="20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481184" y="3229292"/>
            <a:ext cx="748030" cy="4318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22860">
              <a:lnSpc>
                <a:spcPts val="1580"/>
              </a:lnSpc>
              <a:spcBef>
                <a:spcPts val="185"/>
              </a:spcBef>
            </a:pP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Ελεγκτές </a:t>
            </a:r>
            <a:r>
              <a:rPr sz="1350" b="1" spc="-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2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3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εγχ</a:t>
            </a:r>
            <a:r>
              <a:rPr sz="1350" b="1" spc="5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350" b="1" spc="40" dirty="0">
                <a:solidFill>
                  <a:srgbClr val="FFFFFF"/>
                </a:solidFill>
                <a:latin typeface="Calibri"/>
                <a:cs typeface="Calibri"/>
              </a:rPr>
              <a:t>ς)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566717" y="2280284"/>
            <a:ext cx="1243965" cy="2565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01699"/>
              </a:lnSpc>
              <a:spcBef>
                <a:spcPts val="90"/>
              </a:spcBef>
            </a:pPr>
            <a:r>
              <a:rPr sz="500" b="1" spc="40" dirty="0">
                <a:solidFill>
                  <a:srgbClr val="FFFFFF"/>
                </a:solidFill>
                <a:latin typeface="Calibri"/>
                <a:cs typeface="Calibri"/>
              </a:rPr>
              <a:t>VLAN </a:t>
            </a:r>
            <a:r>
              <a:rPr sz="500" b="1" spc="25" dirty="0">
                <a:solidFill>
                  <a:srgbClr val="FFFFFF"/>
                </a:solidFill>
                <a:latin typeface="Calibri"/>
                <a:cs typeface="Calibri"/>
              </a:rPr>
              <a:t>(Virtual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Local Area 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Network </a:t>
            </a:r>
            <a:r>
              <a:rPr sz="500" b="1" spc="2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5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τεχνολογία 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διαχωρισμού δικτύων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 ασφάλεια</a:t>
            </a:r>
            <a:r>
              <a:rPr sz="5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διαχείριση</a:t>
            </a:r>
            <a:r>
              <a:rPr sz="5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κυκλοφορίας)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661650" y="3103562"/>
            <a:ext cx="1446530" cy="1115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400"/>
              </a:lnSpc>
              <a:spcBef>
                <a:spcPts val="100"/>
              </a:spcBef>
            </a:pPr>
            <a:r>
              <a:rPr sz="900" b="1" spc="75" dirty="0">
                <a:solidFill>
                  <a:srgbClr val="FFFFFF"/>
                </a:solidFill>
                <a:latin typeface="Calibri"/>
                <a:cs typeface="Calibri"/>
              </a:rPr>
              <a:t>VLAN </a:t>
            </a:r>
            <a:r>
              <a:rPr sz="900" b="1" spc="50" dirty="0">
                <a:solidFill>
                  <a:srgbClr val="FFFFFF"/>
                </a:solidFill>
                <a:latin typeface="Calibri"/>
                <a:cs typeface="Calibri"/>
              </a:rPr>
              <a:t>(Virtual </a:t>
            </a:r>
            <a:r>
              <a:rPr sz="900" b="1" spc="55" dirty="0">
                <a:solidFill>
                  <a:srgbClr val="FFFFFF"/>
                </a:solidFill>
                <a:latin typeface="Calibri"/>
                <a:cs typeface="Calibri"/>
              </a:rPr>
              <a:t>Local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Area 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 Network </a:t>
            </a:r>
            <a:r>
              <a:rPr sz="900" b="1" spc="4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τεχνολογία 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 διαχωρισμού</a:t>
            </a:r>
            <a:r>
              <a:rPr sz="9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δικτύων</a:t>
            </a:r>
            <a:r>
              <a:rPr sz="9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5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900" b="1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70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00" b="1" spc="55" dirty="0">
                <a:solidFill>
                  <a:srgbClr val="FFFFFF"/>
                </a:solidFill>
                <a:latin typeface="Calibri"/>
                <a:cs typeface="Calibri"/>
              </a:rPr>
              <a:t>διαχείριση </a:t>
            </a:r>
            <a:r>
              <a:rPr sz="900" b="1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κυκλοφορίας)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900" b="1" spc="4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FFFF"/>
                </a:solidFill>
                <a:latin typeface="Calibri"/>
                <a:cs typeface="Calibri"/>
              </a:rPr>
              <a:t>υποσταθμό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690167" y="4379277"/>
            <a:ext cx="1731010" cy="261610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448309">
              <a:lnSpc>
                <a:spcPct val="100000"/>
              </a:lnSpc>
              <a:spcBef>
                <a:spcPts val="420"/>
              </a:spcBef>
            </a:pPr>
            <a:r>
              <a:rPr sz="1350" b="1" spc="8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350" b="1" spc="80" dirty="0" err="1">
                <a:solidFill>
                  <a:srgbClr val="FFFFFF"/>
                </a:solidFill>
                <a:latin typeface="Calibri"/>
                <a:cs typeface="Calibri"/>
              </a:rPr>
              <a:t>ισθητήρες</a:t>
            </a:r>
            <a:endParaRPr sz="1350" dirty="0">
              <a:latin typeface="Calibri"/>
              <a:cs typeface="Calibri"/>
            </a:endParaRPr>
          </a:p>
        </p:txBody>
      </p:sp>
      <p:pic>
        <p:nvPicPr>
          <p:cNvPr id="65" name="object 6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415394" y="947419"/>
            <a:ext cx="365125" cy="253364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442065" y="1263332"/>
            <a:ext cx="365125" cy="253364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9974580" y="1657350"/>
            <a:ext cx="1786889" cy="622935"/>
            <a:chOff x="9974580" y="1657350"/>
            <a:chExt cx="1786889" cy="622935"/>
          </a:xfrm>
        </p:grpSpPr>
        <p:sp>
          <p:nvSpPr>
            <p:cNvPr id="68" name="object 68"/>
            <p:cNvSpPr/>
            <p:nvPr/>
          </p:nvSpPr>
          <p:spPr>
            <a:xfrm>
              <a:off x="10628630" y="1701165"/>
              <a:ext cx="601980" cy="398145"/>
            </a:xfrm>
            <a:custGeom>
              <a:avLst/>
              <a:gdLst/>
              <a:ahLst/>
              <a:cxnLst/>
              <a:rect l="l" t="t" r="r" b="b"/>
              <a:pathLst>
                <a:path w="601979" h="398144">
                  <a:moveTo>
                    <a:pt x="590550" y="397827"/>
                  </a:moveTo>
                  <a:lnTo>
                    <a:pt x="590550" y="108585"/>
                  </a:lnTo>
                  <a:lnTo>
                    <a:pt x="0" y="108585"/>
                  </a:lnTo>
                </a:path>
                <a:path w="601979" h="398144">
                  <a:moveTo>
                    <a:pt x="601979" y="0"/>
                  </a:moveTo>
                  <a:lnTo>
                    <a:pt x="601979" y="72072"/>
                  </a:lnTo>
                  <a:lnTo>
                    <a:pt x="16192" y="72072"/>
                  </a:lnTo>
                </a:path>
              </a:pathLst>
            </a:custGeom>
            <a:ln w="1270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974580" y="1657350"/>
              <a:ext cx="797242" cy="42830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396027" y="2026602"/>
              <a:ext cx="365125" cy="2533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72207" y="3569334"/>
              <a:ext cx="2398712" cy="23987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56712" y="4090352"/>
              <a:ext cx="917575" cy="91757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460057"/>
            <a:ext cx="331342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Ασφαλείς</a:t>
            </a:r>
            <a:r>
              <a:rPr spc="100" dirty="0"/>
              <a:t> </a:t>
            </a:r>
            <a:r>
              <a:rPr spc="155" dirty="0"/>
              <a:t>αρχιτεκτονικές: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55344" y="855027"/>
            <a:ext cx="53174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latin typeface="Calibri"/>
                <a:cs typeface="Calibri"/>
              </a:rPr>
              <a:t>Στο</a:t>
            </a:r>
            <a:r>
              <a:rPr sz="2100" spc="185" dirty="0">
                <a:latin typeface="Calibri"/>
                <a:cs typeface="Calibri"/>
              </a:rPr>
              <a:t> </a:t>
            </a:r>
            <a:r>
              <a:rPr sz="2100" spc="170" dirty="0">
                <a:latin typeface="Calibri"/>
                <a:cs typeface="Calibri"/>
              </a:rPr>
              <a:t>επίπεδο</a:t>
            </a:r>
            <a:r>
              <a:rPr sz="2100" spc="270" dirty="0">
                <a:latin typeface="Calibri"/>
                <a:cs typeface="Calibri"/>
              </a:rPr>
              <a:t> </a:t>
            </a:r>
            <a:r>
              <a:rPr sz="2100" spc="145" dirty="0">
                <a:latin typeface="Calibri"/>
                <a:cs typeface="Calibri"/>
              </a:rPr>
              <a:t>της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75" dirty="0">
                <a:latin typeface="Calibri"/>
                <a:cs typeface="Calibri"/>
              </a:rPr>
              <a:t>περιμέτρου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50" dirty="0">
                <a:latin typeface="Calibri"/>
                <a:cs typeface="Calibri"/>
              </a:rPr>
              <a:t>του</a:t>
            </a:r>
            <a:r>
              <a:rPr sz="2100" spc="260" dirty="0">
                <a:latin typeface="Calibri"/>
                <a:cs typeface="Calibri"/>
              </a:rPr>
              <a:t> </a:t>
            </a:r>
            <a:r>
              <a:rPr sz="2100" spc="160" dirty="0">
                <a:latin typeface="Calibri"/>
                <a:cs typeface="Calibri"/>
              </a:rPr>
              <a:t>δικτύου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515" y="1556117"/>
            <a:ext cx="6426200" cy="359156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55"/>
              </a:spcBef>
              <a:buClr>
                <a:srgbClr val="FFBA00"/>
              </a:buClr>
              <a:buSzPct val="125925"/>
              <a:buFont typeface="Arial"/>
              <a:buChar char="•"/>
              <a:tabLst>
                <a:tab pos="103505" algn="l"/>
              </a:tabLst>
            </a:pPr>
            <a:r>
              <a:rPr sz="1350" b="1" spc="65" dirty="0">
                <a:latin typeface="Calibri"/>
                <a:cs typeface="Calibri"/>
              </a:rPr>
              <a:t>Σύστημα</a:t>
            </a:r>
            <a:r>
              <a:rPr sz="1350" b="1" spc="15" dirty="0">
                <a:latin typeface="Calibri"/>
                <a:cs typeface="Calibri"/>
              </a:rPr>
              <a:t> </a:t>
            </a:r>
            <a:r>
              <a:rPr sz="1350" b="1" spc="60" dirty="0">
                <a:latin typeface="Calibri"/>
                <a:cs typeface="Calibri"/>
              </a:rPr>
              <a:t>ανίχνευσης</a:t>
            </a:r>
            <a:r>
              <a:rPr sz="1350" b="1" spc="15" dirty="0">
                <a:latin typeface="Calibri"/>
                <a:cs typeface="Calibri"/>
              </a:rPr>
              <a:t> </a:t>
            </a:r>
            <a:r>
              <a:rPr sz="1350" b="1" spc="65" dirty="0">
                <a:latin typeface="Calibri"/>
                <a:cs typeface="Calibri"/>
              </a:rPr>
              <a:t>εισβολών</a:t>
            </a:r>
            <a:r>
              <a:rPr sz="1350" b="1" spc="25" dirty="0">
                <a:latin typeface="Calibri"/>
                <a:cs typeface="Calibri"/>
              </a:rPr>
              <a:t> </a:t>
            </a:r>
            <a:r>
              <a:rPr lang="el-GR" sz="1350" b="1" spc="25" dirty="0">
                <a:latin typeface="Calibri"/>
                <a:cs typeface="Calibri"/>
              </a:rPr>
              <a:t>(</a:t>
            </a:r>
            <a:r>
              <a:rPr sz="1350" b="1" spc="40" dirty="0">
                <a:latin typeface="Calibri"/>
                <a:cs typeface="Calibri"/>
              </a:rPr>
              <a:t>IDS):</a:t>
            </a:r>
            <a:endParaRPr sz="1350" dirty="0">
              <a:latin typeface="Calibri"/>
              <a:cs typeface="Calibri"/>
            </a:endParaRPr>
          </a:p>
          <a:p>
            <a:pPr marL="396875" marR="816610" lvl="1" indent="-182880">
              <a:lnSpc>
                <a:spcPct val="100000"/>
              </a:lnSpc>
              <a:spcBef>
                <a:spcPts val="81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85" dirty="0">
                <a:latin typeface="Calibri"/>
                <a:cs typeface="Calibri"/>
              </a:rPr>
              <a:t>Σύστημα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ικανό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να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συλλέγει,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να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αναλύει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να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ειδοποιεί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για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ανώμαλες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ή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κακόβουλες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δραστηριότητες</a:t>
            </a:r>
            <a:endParaRPr sz="12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850" dirty="0">
              <a:latin typeface="Calibri"/>
              <a:cs typeface="Calibri"/>
            </a:endParaRPr>
          </a:p>
          <a:p>
            <a:pPr marL="396875" marR="331470" lvl="1" indent="-182880">
              <a:lnSpc>
                <a:spcPts val="1420"/>
              </a:lnSpc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120" dirty="0">
                <a:latin typeface="Calibri"/>
                <a:cs typeface="Calibri"/>
              </a:rPr>
              <a:t>Αυτή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η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ικανότητα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ανίχνευσης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μπορεί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να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βασίζεται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σε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ένα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σύνολο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μοτίβων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30" dirty="0">
                <a:latin typeface="Calibri"/>
                <a:cs typeface="Calibri"/>
              </a:rPr>
              <a:t>ή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120" dirty="0">
                <a:latin typeface="Calibri"/>
                <a:cs typeface="Calibri"/>
              </a:rPr>
              <a:t>κανόνων </a:t>
            </a:r>
            <a:r>
              <a:rPr sz="1200" spc="100" dirty="0">
                <a:latin typeface="Calibri"/>
                <a:cs typeface="Calibri"/>
              </a:rPr>
              <a:t>για </a:t>
            </a:r>
            <a:r>
              <a:rPr sz="1200" spc="105" dirty="0">
                <a:latin typeface="Calibri"/>
                <a:cs typeface="Calibri"/>
              </a:rPr>
              <a:t>την </a:t>
            </a:r>
            <a:r>
              <a:rPr sz="1200" spc="114" dirty="0">
                <a:latin typeface="Calibri"/>
                <a:cs typeface="Calibri"/>
              </a:rPr>
              <a:t>εξαγωγή </a:t>
            </a:r>
            <a:r>
              <a:rPr sz="1200" spc="120" dirty="0">
                <a:latin typeface="Calibri"/>
                <a:cs typeface="Calibri"/>
              </a:rPr>
              <a:t>συμπερασμάτων ανώμαλης </a:t>
            </a:r>
            <a:r>
              <a:rPr sz="1200" spc="114" dirty="0">
                <a:latin typeface="Calibri"/>
                <a:cs typeface="Calibri"/>
              </a:rPr>
              <a:t>συμπεριφοράς </a:t>
            </a:r>
            <a:r>
              <a:rPr sz="1200" spc="130" dirty="0">
                <a:latin typeface="Calibri"/>
                <a:cs typeface="Calibri"/>
              </a:rPr>
              <a:t>ή </a:t>
            </a:r>
            <a:r>
              <a:rPr sz="1200" spc="114" dirty="0">
                <a:latin typeface="Calibri"/>
                <a:cs typeface="Calibri"/>
              </a:rPr>
              <a:t>σε </a:t>
            </a:r>
            <a:r>
              <a:rPr sz="1200" spc="120" dirty="0">
                <a:latin typeface="Calibri"/>
                <a:cs typeface="Calibri"/>
              </a:rPr>
              <a:t> προηγμένα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μοντέλα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μηχανικής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4" dirty="0">
                <a:latin typeface="Calibri"/>
                <a:cs typeface="Calibri"/>
              </a:rPr>
              <a:t>μάθησης.</a:t>
            </a:r>
            <a:endParaRPr sz="1200" dirty="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88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75" dirty="0">
                <a:latin typeface="Calibri"/>
                <a:cs typeface="Calibri"/>
              </a:rPr>
              <a:t>Επιπλέον, </a:t>
            </a:r>
            <a:r>
              <a:rPr sz="1200" spc="90" dirty="0">
                <a:latin typeface="Calibri"/>
                <a:cs typeface="Calibri"/>
              </a:rPr>
              <a:t>υπάρχουν </a:t>
            </a:r>
            <a:r>
              <a:rPr sz="1200" spc="75" dirty="0">
                <a:latin typeface="Calibri"/>
                <a:cs typeface="Calibri"/>
              </a:rPr>
              <a:t>διαφορετικοί </a:t>
            </a:r>
            <a:r>
              <a:rPr sz="1200" spc="80" dirty="0">
                <a:latin typeface="Calibri"/>
                <a:cs typeface="Calibri"/>
              </a:rPr>
              <a:t>τύποι </a:t>
            </a:r>
            <a:r>
              <a:rPr sz="1200" spc="75" dirty="0">
                <a:latin typeface="Calibri"/>
                <a:cs typeface="Calibri"/>
              </a:rPr>
              <a:t>IDS </a:t>
            </a:r>
            <a:r>
              <a:rPr sz="1200" spc="65" dirty="0">
                <a:latin typeface="Calibri"/>
                <a:cs typeface="Calibri"/>
              </a:rPr>
              <a:t>(Intrusion </a:t>
            </a:r>
            <a:r>
              <a:rPr sz="1200" spc="75" dirty="0">
                <a:latin typeface="Calibri"/>
                <a:cs typeface="Calibri"/>
              </a:rPr>
              <a:t>Detection </a:t>
            </a:r>
            <a:r>
              <a:rPr sz="1200" spc="85" dirty="0">
                <a:latin typeface="Calibri"/>
                <a:cs typeface="Calibri"/>
              </a:rPr>
              <a:t>System </a:t>
            </a:r>
            <a:r>
              <a:rPr sz="1200" spc="55" dirty="0">
                <a:latin typeface="Calibri"/>
                <a:cs typeface="Calibri"/>
              </a:rPr>
              <a:t>- </a:t>
            </a:r>
            <a:r>
              <a:rPr sz="1200" spc="85" dirty="0">
                <a:latin typeface="Calibri"/>
                <a:cs typeface="Calibri"/>
              </a:rPr>
              <a:t>Σύστημα 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ανίχνευσης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εισβολών),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επίπεδο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δικτύου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κεντρικού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υπολογιστή,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τους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οποίους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θα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αναλύσουμε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λεπτομερώς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αυτό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μάθημα.</a:t>
            </a:r>
            <a:endParaRPr sz="1200" dirty="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105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b="1" spc="65" dirty="0">
                <a:latin typeface="Calibri"/>
                <a:cs typeface="Calibri"/>
              </a:rPr>
              <a:t>Σύστημα</a:t>
            </a:r>
            <a:r>
              <a:rPr sz="1350" b="1" spc="5" dirty="0">
                <a:latin typeface="Calibri"/>
                <a:cs typeface="Calibri"/>
              </a:rPr>
              <a:t> </a:t>
            </a:r>
            <a:r>
              <a:rPr sz="1350" b="1" spc="70" dirty="0">
                <a:latin typeface="Calibri"/>
                <a:cs typeface="Calibri"/>
              </a:rPr>
              <a:t>πρόληψης</a:t>
            </a:r>
            <a:r>
              <a:rPr sz="1350" b="1" spc="10" dirty="0">
                <a:latin typeface="Calibri"/>
                <a:cs typeface="Calibri"/>
              </a:rPr>
              <a:t> </a:t>
            </a:r>
            <a:r>
              <a:rPr sz="1350" b="1" spc="65" dirty="0">
                <a:latin typeface="Calibri"/>
                <a:cs typeface="Calibri"/>
              </a:rPr>
              <a:t>εισβολών</a:t>
            </a:r>
            <a:r>
              <a:rPr sz="1350" b="1" spc="15" dirty="0">
                <a:latin typeface="Calibri"/>
                <a:cs typeface="Calibri"/>
              </a:rPr>
              <a:t> </a:t>
            </a:r>
            <a:r>
              <a:rPr lang="el-GR" sz="1350" b="1" spc="15" dirty="0">
                <a:latin typeface="Calibri"/>
                <a:cs typeface="Calibri"/>
              </a:rPr>
              <a:t>(</a:t>
            </a:r>
            <a:r>
              <a:rPr sz="1350" b="1" spc="40" dirty="0">
                <a:latin typeface="Calibri"/>
                <a:cs typeface="Calibri"/>
              </a:rPr>
              <a:t>IPS):</a:t>
            </a:r>
            <a:endParaRPr sz="1350" dirty="0">
              <a:latin typeface="Calibri"/>
              <a:cs typeface="Calibri"/>
            </a:endParaRPr>
          </a:p>
          <a:p>
            <a:pPr marL="396875" marR="294005" lvl="1" indent="-182880">
              <a:lnSpc>
                <a:spcPct val="100000"/>
              </a:lnSpc>
              <a:spcBef>
                <a:spcPts val="88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70" dirty="0">
                <a:latin typeface="Calibri"/>
                <a:cs typeface="Calibri"/>
              </a:rPr>
              <a:t>Είναι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ένα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σύστημα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ισοδύναμο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ένα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IDS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(Intrusion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Detection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System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-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Σύστημα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ανίχνευσης </a:t>
            </a:r>
            <a:r>
              <a:rPr sz="1200" spc="75" dirty="0">
                <a:latin typeface="Calibri"/>
                <a:cs typeface="Calibri"/>
              </a:rPr>
              <a:t>εισβολών), </a:t>
            </a:r>
            <a:r>
              <a:rPr sz="1200" spc="90" dirty="0">
                <a:latin typeface="Calibri"/>
                <a:cs typeface="Calibri"/>
              </a:rPr>
              <a:t>αλλά </a:t>
            </a:r>
            <a:r>
              <a:rPr sz="1200" spc="85" dirty="0">
                <a:latin typeface="Calibri"/>
                <a:cs typeface="Calibri"/>
              </a:rPr>
              <a:t>με </a:t>
            </a:r>
            <a:r>
              <a:rPr sz="1200" spc="80" dirty="0">
                <a:latin typeface="Calibri"/>
                <a:cs typeface="Calibri"/>
              </a:rPr>
              <a:t>τη </a:t>
            </a:r>
            <a:r>
              <a:rPr sz="1200" spc="85" dirty="0">
                <a:latin typeface="Calibri"/>
                <a:cs typeface="Calibri"/>
              </a:rPr>
              <a:t>δυνατότητα </a:t>
            </a:r>
            <a:r>
              <a:rPr sz="1200" spc="90" dirty="0">
                <a:latin typeface="Calibri"/>
                <a:cs typeface="Calibri"/>
              </a:rPr>
              <a:t>να </a:t>
            </a:r>
            <a:r>
              <a:rPr sz="1200" spc="80" dirty="0">
                <a:latin typeface="Calibri"/>
                <a:cs typeface="Calibri"/>
              </a:rPr>
              <a:t>παρέχει </a:t>
            </a:r>
            <a:r>
              <a:rPr sz="1200" spc="60" dirty="0">
                <a:latin typeface="Calibri"/>
                <a:cs typeface="Calibri"/>
              </a:rPr>
              <a:t>τις </a:t>
            </a:r>
            <a:r>
              <a:rPr sz="1200" spc="65" dirty="0">
                <a:latin typeface="Calibri"/>
                <a:cs typeface="Calibri"/>
              </a:rPr>
              <a:t>ίδιες </a:t>
            </a:r>
            <a:r>
              <a:rPr sz="1200" spc="75" dirty="0">
                <a:latin typeface="Calibri"/>
                <a:cs typeface="Calibri"/>
              </a:rPr>
              <a:t>ενέργειες 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ανίχνευσης,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προσθέτοντας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όμως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ικανότητες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απόκρισης.</a:t>
            </a:r>
            <a:endParaRPr sz="1200" dirty="0">
              <a:latin typeface="Calibri"/>
              <a:cs typeface="Calibri"/>
            </a:endParaRPr>
          </a:p>
          <a:p>
            <a:pPr marL="396875" marR="59690" lvl="1" indent="-182880">
              <a:lnSpc>
                <a:spcPts val="1420"/>
              </a:lnSpc>
              <a:spcBef>
                <a:spcPts val="107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spc="95" dirty="0">
                <a:latin typeface="Calibri"/>
                <a:cs typeface="Calibri"/>
              </a:rPr>
              <a:t>Ως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εκ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τούτου,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ένα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IPS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(Intrusion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Prevention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System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-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Σύστημα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πρόληψης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εισβολών)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είναι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θέση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να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ανιχνεύει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να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ανταποκρίνεται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ανώμαλα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συμβάντα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6952" y="6193154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54" y="6370954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29365" y="73977"/>
            <a:ext cx="469900" cy="54756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90" dirty="0">
                <a:solidFill>
                  <a:srgbClr val="D8D8D8"/>
                </a:solidFill>
                <a:latin typeface="Calibri"/>
                <a:cs typeface="Calibri"/>
              </a:rPr>
              <a:t>ΑΣΦΑΛΕΣ</a:t>
            </a:r>
            <a:r>
              <a:rPr sz="3500" spc="7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500" spc="155" dirty="0">
                <a:solidFill>
                  <a:srgbClr val="D8D8D8"/>
                </a:solidFill>
                <a:latin typeface="Calibri"/>
                <a:cs typeface="Calibri"/>
              </a:rPr>
              <a:t>ΑΡΧΙΤΕΚΤΟΝΙΚΈΣ</a:t>
            </a:r>
            <a:endParaRPr sz="3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44610" y="1550669"/>
              <a:ext cx="2936240" cy="3485515"/>
            </a:xfrm>
            <a:custGeom>
              <a:avLst/>
              <a:gdLst/>
              <a:ahLst/>
              <a:cxnLst/>
              <a:rect l="l" t="t" r="r" b="b"/>
              <a:pathLst>
                <a:path w="2936240" h="3485515">
                  <a:moveTo>
                    <a:pt x="2935922" y="0"/>
                  </a:moveTo>
                  <a:lnTo>
                    <a:pt x="0" y="0"/>
                  </a:lnTo>
                  <a:lnTo>
                    <a:pt x="0" y="3485197"/>
                  </a:lnTo>
                  <a:lnTo>
                    <a:pt x="2935922" y="3485197"/>
                  </a:lnTo>
                  <a:lnTo>
                    <a:pt x="29359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44610" y="1550669"/>
              <a:ext cx="2936240" cy="3485515"/>
            </a:xfrm>
            <a:custGeom>
              <a:avLst/>
              <a:gdLst/>
              <a:ahLst/>
              <a:cxnLst/>
              <a:rect l="l" t="t" r="r" b="b"/>
              <a:pathLst>
                <a:path w="2936240" h="3485515">
                  <a:moveTo>
                    <a:pt x="0" y="0"/>
                  </a:moveTo>
                  <a:lnTo>
                    <a:pt x="2935922" y="0"/>
                  </a:lnTo>
                  <a:lnTo>
                    <a:pt x="2935922" y="3485197"/>
                  </a:lnTo>
                  <a:lnTo>
                    <a:pt x="0" y="3485197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934767" y="2419667"/>
              <a:ext cx="2926080" cy="0"/>
            </a:xfrm>
            <a:custGeom>
              <a:avLst/>
              <a:gdLst/>
              <a:ahLst/>
              <a:cxnLst/>
              <a:rect l="l" t="t" r="r" b="b"/>
              <a:pathLst>
                <a:path w="2926079">
                  <a:moveTo>
                    <a:pt x="292607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934767" y="2419667"/>
              <a:ext cx="2926080" cy="0"/>
            </a:xfrm>
            <a:custGeom>
              <a:avLst/>
              <a:gdLst/>
              <a:ahLst/>
              <a:cxnLst/>
              <a:rect l="l" t="t" r="r" b="b"/>
              <a:pathLst>
                <a:path w="2926079">
                  <a:moveTo>
                    <a:pt x="0" y="0"/>
                  </a:moveTo>
                  <a:lnTo>
                    <a:pt x="2926079" y="0"/>
                  </a:lnTo>
                </a:path>
              </a:pathLst>
            </a:custGeom>
            <a:ln w="3810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34767" y="3304222"/>
              <a:ext cx="2926080" cy="0"/>
            </a:xfrm>
            <a:custGeom>
              <a:avLst/>
              <a:gdLst/>
              <a:ahLst/>
              <a:cxnLst/>
              <a:rect l="l" t="t" r="r" b="b"/>
              <a:pathLst>
                <a:path w="2926079">
                  <a:moveTo>
                    <a:pt x="292607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934767" y="3304222"/>
              <a:ext cx="2926080" cy="0"/>
            </a:xfrm>
            <a:custGeom>
              <a:avLst/>
              <a:gdLst/>
              <a:ahLst/>
              <a:cxnLst/>
              <a:rect l="l" t="t" r="r" b="b"/>
              <a:pathLst>
                <a:path w="2926079">
                  <a:moveTo>
                    <a:pt x="0" y="0"/>
                  </a:moveTo>
                  <a:lnTo>
                    <a:pt x="2926079" y="0"/>
                  </a:lnTo>
                </a:path>
              </a:pathLst>
            </a:custGeom>
            <a:ln w="3810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934767" y="4197032"/>
              <a:ext cx="2926080" cy="0"/>
            </a:xfrm>
            <a:custGeom>
              <a:avLst/>
              <a:gdLst/>
              <a:ahLst/>
              <a:cxnLst/>
              <a:rect l="l" t="t" r="r" b="b"/>
              <a:pathLst>
                <a:path w="2926079">
                  <a:moveTo>
                    <a:pt x="292607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934767" y="4197032"/>
              <a:ext cx="2926080" cy="0"/>
            </a:xfrm>
            <a:custGeom>
              <a:avLst/>
              <a:gdLst/>
              <a:ahLst/>
              <a:cxnLst/>
              <a:rect l="l" t="t" r="r" b="b"/>
              <a:pathLst>
                <a:path w="2926079">
                  <a:moveTo>
                    <a:pt x="0" y="0"/>
                  </a:moveTo>
                  <a:lnTo>
                    <a:pt x="2926079" y="0"/>
                  </a:lnTo>
                </a:path>
              </a:pathLst>
            </a:custGeom>
            <a:ln w="3810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9345" y="1015047"/>
              <a:ext cx="490854" cy="411162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765540" y="1044892"/>
              <a:ext cx="381635" cy="4017010"/>
            </a:xfrm>
            <a:custGeom>
              <a:avLst/>
              <a:gdLst/>
              <a:ahLst/>
              <a:cxnLst/>
              <a:rect l="l" t="t" r="r" b="b"/>
              <a:pathLst>
                <a:path w="381634" h="4017010">
                  <a:moveTo>
                    <a:pt x="286067" y="190817"/>
                  </a:moveTo>
                  <a:lnTo>
                    <a:pt x="95250" y="190817"/>
                  </a:lnTo>
                  <a:lnTo>
                    <a:pt x="95250" y="4017010"/>
                  </a:lnTo>
                  <a:lnTo>
                    <a:pt x="286067" y="4017010"/>
                  </a:lnTo>
                  <a:lnTo>
                    <a:pt x="286067" y="190817"/>
                  </a:lnTo>
                  <a:close/>
                </a:path>
                <a:path w="381634" h="4017010">
                  <a:moveTo>
                    <a:pt x="190817" y="0"/>
                  </a:moveTo>
                  <a:lnTo>
                    <a:pt x="0" y="190817"/>
                  </a:lnTo>
                  <a:lnTo>
                    <a:pt x="381317" y="190817"/>
                  </a:lnTo>
                  <a:lnTo>
                    <a:pt x="19081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765540" y="1044892"/>
              <a:ext cx="381635" cy="4017010"/>
            </a:xfrm>
            <a:custGeom>
              <a:avLst/>
              <a:gdLst/>
              <a:ahLst/>
              <a:cxnLst/>
              <a:rect l="l" t="t" r="r" b="b"/>
              <a:pathLst>
                <a:path w="381634" h="4017010">
                  <a:moveTo>
                    <a:pt x="95250" y="4017010"/>
                  </a:moveTo>
                  <a:lnTo>
                    <a:pt x="95250" y="190817"/>
                  </a:lnTo>
                  <a:lnTo>
                    <a:pt x="0" y="190817"/>
                  </a:lnTo>
                  <a:lnTo>
                    <a:pt x="190817" y="0"/>
                  </a:lnTo>
                  <a:lnTo>
                    <a:pt x="381317" y="190817"/>
                  </a:lnTo>
                  <a:lnTo>
                    <a:pt x="286067" y="190817"/>
                  </a:lnTo>
                  <a:lnTo>
                    <a:pt x="286067" y="4017010"/>
                  </a:lnTo>
                  <a:lnTo>
                    <a:pt x="95250" y="401701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85905" y="1505585"/>
              <a:ext cx="490854" cy="407828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721465" y="1533842"/>
              <a:ext cx="381635" cy="3983354"/>
            </a:xfrm>
            <a:custGeom>
              <a:avLst/>
              <a:gdLst/>
              <a:ahLst/>
              <a:cxnLst/>
              <a:rect l="l" t="t" r="r" b="b"/>
              <a:pathLst>
                <a:path w="381634" h="3983354">
                  <a:moveTo>
                    <a:pt x="381317" y="3792855"/>
                  </a:moveTo>
                  <a:lnTo>
                    <a:pt x="0" y="3792855"/>
                  </a:lnTo>
                  <a:lnTo>
                    <a:pt x="190817" y="3983355"/>
                  </a:lnTo>
                  <a:lnTo>
                    <a:pt x="381317" y="3792855"/>
                  </a:lnTo>
                  <a:close/>
                </a:path>
                <a:path w="381634" h="3983354">
                  <a:moveTo>
                    <a:pt x="286067" y="0"/>
                  </a:moveTo>
                  <a:lnTo>
                    <a:pt x="95250" y="0"/>
                  </a:lnTo>
                  <a:lnTo>
                    <a:pt x="95250" y="3792855"/>
                  </a:lnTo>
                  <a:lnTo>
                    <a:pt x="286067" y="3792855"/>
                  </a:lnTo>
                  <a:lnTo>
                    <a:pt x="28606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721465" y="1533842"/>
              <a:ext cx="381635" cy="3983354"/>
            </a:xfrm>
            <a:custGeom>
              <a:avLst/>
              <a:gdLst/>
              <a:ahLst/>
              <a:cxnLst/>
              <a:rect l="l" t="t" r="r" b="b"/>
              <a:pathLst>
                <a:path w="381634" h="3983354">
                  <a:moveTo>
                    <a:pt x="286067" y="0"/>
                  </a:moveTo>
                  <a:lnTo>
                    <a:pt x="286067" y="3792855"/>
                  </a:lnTo>
                  <a:lnTo>
                    <a:pt x="381317" y="3792855"/>
                  </a:lnTo>
                  <a:lnTo>
                    <a:pt x="190817" y="3983355"/>
                  </a:lnTo>
                  <a:lnTo>
                    <a:pt x="0" y="3792855"/>
                  </a:lnTo>
                  <a:lnTo>
                    <a:pt x="95250" y="3792855"/>
                  </a:lnTo>
                  <a:lnTo>
                    <a:pt x="95250" y="0"/>
                  </a:lnTo>
                  <a:lnTo>
                    <a:pt x="286067" y="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93747" y="187960"/>
              <a:ext cx="1371282" cy="8569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58792" y="5547359"/>
              <a:ext cx="1490345" cy="56705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95952" y="5522912"/>
              <a:ext cx="1216025" cy="67373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86732" y="5574982"/>
              <a:ext cx="1398904" cy="4759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686732" y="5574982"/>
              <a:ext cx="1398905" cy="476250"/>
            </a:xfrm>
            <a:custGeom>
              <a:avLst/>
              <a:gdLst/>
              <a:ahLst/>
              <a:cxnLst/>
              <a:rect l="l" t="t" r="r" b="b"/>
              <a:pathLst>
                <a:path w="1398904" h="476250">
                  <a:moveTo>
                    <a:pt x="0" y="0"/>
                  </a:moveTo>
                  <a:lnTo>
                    <a:pt x="1398904" y="0"/>
                  </a:lnTo>
                  <a:lnTo>
                    <a:pt x="1398904" y="475932"/>
                  </a:lnTo>
                  <a:lnTo>
                    <a:pt x="0" y="47593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37457" y="5102225"/>
              <a:ext cx="819784" cy="819785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8944609" y="4400867"/>
            <a:ext cx="2936240" cy="38862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50800" algn="ctr">
              <a:lnSpc>
                <a:spcPct val="100000"/>
              </a:lnSpc>
              <a:spcBef>
                <a:spcPts val="450"/>
              </a:spcBef>
            </a:pPr>
            <a:r>
              <a:rPr sz="900" b="1" spc="35" dirty="0">
                <a:latin typeface="Calibri"/>
                <a:cs typeface="Calibri"/>
              </a:rPr>
              <a:t>Σ</a:t>
            </a:r>
            <a:r>
              <a:rPr sz="900" b="1" spc="25" dirty="0">
                <a:latin typeface="Calibri"/>
                <a:cs typeface="Calibri"/>
              </a:rPr>
              <a:t>τ</a:t>
            </a:r>
            <a:r>
              <a:rPr sz="900" b="1" spc="45" dirty="0">
                <a:latin typeface="Calibri"/>
                <a:cs typeface="Calibri"/>
              </a:rPr>
              <a:t>ρ</a:t>
            </a:r>
            <a:r>
              <a:rPr sz="900" b="1" spc="75" dirty="0">
                <a:latin typeface="Calibri"/>
                <a:cs typeface="Calibri"/>
              </a:rPr>
              <a:t>ώ</a:t>
            </a:r>
            <a:r>
              <a:rPr sz="900" b="1" spc="55" dirty="0">
                <a:latin typeface="Calibri"/>
                <a:cs typeface="Calibri"/>
              </a:rPr>
              <a:t>μ</a:t>
            </a:r>
            <a:r>
              <a:rPr sz="900" b="1" spc="80" dirty="0">
                <a:latin typeface="Calibri"/>
                <a:cs typeface="Calibri"/>
              </a:rPr>
              <a:t>α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τ</a:t>
            </a:r>
            <a:r>
              <a:rPr sz="900" b="1" spc="70" dirty="0">
                <a:latin typeface="Calibri"/>
                <a:cs typeface="Calibri"/>
              </a:rPr>
              <a:t>ύ</a:t>
            </a:r>
            <a:r>
              <a:rPr sz="900" b="1" spc="65" dirty="0">
                <a:latin typeface="Calibri"/>
                <a:cs typeface="Calibri"/>
              </a:rPr>
              <a:t>ο</a:t>
            </a:r>
            <a:r>
              <a:rPr sz="900" b="1" spc="70" dirty="0">
                <a:latin typeface="Calibri"/>
                <a:cs typeface="Calibri"/>
              </a:rPr>
              <a:t>υ</a:t>
            </a:r>
            <a:endParaRPr sz="900">
              <a:latin typeface="Calibri"/>
              <a:cs typeface="Calibri"/>
            </a:endParaRPr>
          </a:p>
          <a:p>
            <a:pPr marL="51435" algn="ctr">
              <a:lnSpc>
                <a:spcPct val="100000"/>
              </a:lnSpc>
              <a:spcBef>
                <a:spcPts val="350"/>
              </a:spcBef>
            </a:pPr>
            <a:r>
              <a:rPr sz="900" spc="35" dirty="0">
                <a:latin typeface="Calibri"/>
                <a:cs typeface="Calibri"/>
              </a:rPr>
              <a:t>(PPTP,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L2TP/IPSec,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MACSec)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44609" y="3534409"/>
            <a:ext cx="2936240" cy="39116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916305">
              <a:lnSpc>
                <a:spcPct val="100000"/>
              </a:lnSpc>
              <a:spcBef>
                <a:spcPts val="459"/>
              </a:spcBef>
            </a:pPr>
            <a:r>
              <a:rPr sz="900" b="1" spc="30" dirty="0">
                <a:latin typeface="Calibri"/>
                <a:cs typeface="Calibri"/>
              </a:rPr>
              <a:t>Πολυεπίπεδο</a:t>
            </a:r>
            <a:r>
              <a:rPr sz="900" b="1" spc="-4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Ίντερνετ</a:t>
            </a:r>
            <a:endParaRPr sz="900">
              <a:latin typeface="Calibri"/>
              <a:cs typeface="Calibri"/>
            </a:endParaRPr>
          </a:p>
          <a:p>
            <a:pPr marL="940435">
              <a:lnSpc>
                <a:spcPct val="100000"/>
              </a:lnSpc>
              <a:spcBef>
                <a:spcPts val="360"/>
              </a:spcBef>
            </a:pPr>
            <a:r>
              <a:rPr sz="900" spc="65" dirty="0">
                <a:latin typeface="Calibri"/>
                <a:cs typeface="Calibri"/>
              </a:rPr>
              <a:t>(IPSec,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100" dirty="0">
                <a:latin typeface="Calibri"/>
                <a:cs typeface="Calibri"/>
              </a:rPr>
              <a:t>IGMP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(ping))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44609" y="2623502"/>
            <a:ext cx="2936240" cy="54038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450"/>
              </a:spcBef>
            </a:pPr>
            <a:r>
              <a:rPr sz="900" b="1" spc="35" dirty="0">
                <a:latin typeface="Calibri"/>
                <a:cs typeface="Calibri"/>
              </a:rPr>
              <a:t>Στρώμα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20" dirty="0">
                <a:latin typeface="Calibri"/>
                <a:cs typeface="Calibri"/>
              </a:rPr>
              <a:t>μεταφοράς</a:t>
            </a:r>
            <a:endParaRPr sz="900">
              <a:latin typeface="Calibri"/>
              <a:cs typeface="Calibri"/>
            </a:endParaRPr>
          </a:p>
          <a:p>
            <a:pPr marR="47625" algn="ctr">
              <a:lnSpc>
                <a:spcPct val="100000"/>
              </a:lnSpc>
              <a:spcBef>
                <a:spcPts val="350"/>
              </a:spcBef>
            </a:pPr>
            <a:r>
              <a:rPr sz="900" spc="30" dirty="0">
                <a:latin typeface="Calibri"/>
                <a:cs typeface="Calibri"/>
              </a:rPr>
              <a:t>(TLS,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DTLS,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QUIC,</a:t>
            </a:r>
            <a:endParaRPr sz="900">
              <a:latin typeface="Calibri"/>
              <a:cs typeface="Calibri"/>
            </a:endParaRPr>
          </a:p>
          <a:p>
            <a:pPr marR="3175" algn="ctr">
              <a:lnSpc>
                <a:spcPct val="100000"/>
              </a:lnSpc>
              <a:spcBef>
                <a:spcPts val="110"/>
              </a:spcBef>
            </a:pPr>
            <a:r>
              <a:rPr sz="900" spc="90" dirty="0">
                <a:latin typeface="Calibri"/>
                <a:cs typeface="Calibri"/>
              </a:rPr>
              <a:t>OpenVPN,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WireGuard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(VPN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πρωτόκολλο)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44609" y="1758315"/>
            <a:ext cx="2936240" cy="38862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R="13970" algn="ctr">
              <a:lnSpc>
                <a:spcPct val="100000"/>
              </a:lnSpc>
              <a:spcBef>
                <a:spcPts val="450"/>
              </a:spcBef>
            </a:pPr>
            <a:r>
              <a:rPr sz="900" b="1" spc="45" dirty="0">
                <a:latin typeface="Calibri"/>
                <a:cs typeface="Calibri"/>
              </a:rPr>
              <a:t>Επίπεδο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spc="70" dirty="0">
                <a:latin typeface="Calibri"/>
                <a:cs typeface="Calibri"/>
              </a:rPr>
              <a:t>εφαρμογής</a:t>
            </a:r>
            <a:endParaRPr sz="900">
              <a:latin typeface="Calibri"/>
              <a:cs typeface="Calibri"/>
            </a:endParaRPr>
          </a:p>
          <a:p>
            <a:pPr marR="13335" algn="ctr">
              <a:lnSpc>
                <a:spcPct val="100000"/>
              </a:lnSpc>
              <a:spcBef>
                <a:spcPts val="350"/>
              </a:spcBef>
            </a:pPr>
            <a:r>
              <a:rPr sz="900" spc="35" dirty="0">
                <a:latin typeface="Calibri"/>
                <a:cs typeface="Calibri"/>
              </a:rPr>
              <a:t>(HTTPS,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PGP,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SSHSMIME,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DoT...)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429365" y="73977"/>
            <a:ext cx="469900" cy="339597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85" dirty="0">
                <a:solidFill>
                  <a:srgbClr val="D8D8D8"/>
                </a:solidFill>
                <a:latin typeface="Calibri"/>
                <a:cs typeface="Calibri"/>
              </a:rPr>
              <a:t>ΑΣΦΑΛΙΣΜΕΝΕΣ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855344" y="460057"/>
            <a:ext cx="331342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Ασφαλείς</a:t>
            </a:r>
            <a:r>
              <a:rPr spc="120" dirty="0"/>
              <a:t> </a:t>
            </a:r>
            <a:r>
              <a:rPr spc="155" dirty="0"/>
              <a:t>αρχιτεκτονικές: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855344" y="855027"/>
            <a:ext cx="25361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14" dirty="0">
                <a:latin typeface="Calibri"/>
                <a:cs typeface="Calibri"/>
              </a:rPr>
              <a:t>Σε</a:t>
            </a:r>
            <a:r>
              <a:rPr sz="2100" spc="165" dirty="0">
                <a:latin typeface="Calibri"/>
                <a:cs typeface="Calibri"/>
              </a:rPr>
              <a:t> </a:t>
            </a:r>
            <a:r>
              <a:rPr sz="2100" spc="170" dirty="0">
                <a:latin typeface="Calibri"/>
                <a:cs typeface="Calibri"/>
              </a:rPr>
              <a:t>επίπεδο</a:t>
            </a:r>
            <a:r>
              <a:rPr sz="2100" spc="220" dirty="0">
                <a:latin typeface="Calibri"/>
                <a:cs typeface="Calibri"/>
              </a:rPr>
              <a:t> </a:t>
            </a:r>
            <a:r>
              <a:rPr sz="2100" spc="160" dirty="0">
                <a:latin typeface="Calibri"/>
                <a:cs typeface="Calibri"/>
              </a:rPr>
              <a:t>δικτύου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1515" y="1614170"/>
            <a:ext cx="5657215" cy="568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570"/>
              </a:lnSpc>
              <a:buClr>
                <a:srgbClr val="FFBA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200" spc="75" dirty="0">
                <a:latin typeface="Calibri"/>
                <a:cs typeface="Calibri"/>
              </a:rPr>
              <a:t>Επί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παρόντος,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στοίβα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TCP/IP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βασίζεται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ένα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σύνολο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συγκεκριμένων</a:t>
            </a:r>
            <a:endParaRPr sz="1200">
              <a:latin typeface="Calibri"/>
              <a:cs typeface="Calibri"/>
            </a:endParaRPr>
          </a:p>
          <a:p>
            <a:pPr marL="103505" marR="5080">
              <a:lnSpc>
                <a:spcPts val="1420"/>
              </a:lnSpc>
              <a:spcBef>
                <a:spcPts val="10"/>
              </a:spcBef>
            </a:pPr>
            <a:r>
              <a:rPr sz="1200" spc="85" dirty="0">
                <a:latin typeface="Calibri"/>
                <a:cs typeface="Calibri"/>
              </a:rPr>
              <a:t>πρωτοκόλλων,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ορισμένα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από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οποία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για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άλλα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έχουν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σύμφωνα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τις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ανάγκεςόπως: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92810" y="2214880"/>
            <a:ext cx="3804285" cy="300101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535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i="1" spc="50" dirty="0">
                <a:latin typeface="Calibri"/>
                <a:cs typeface="Calibri"/>
              </a:rPr>
              <a:t>Ασφάλεια</a:t>
            </a:r>
            <a:r>
              <a:rPr sz="1050" i="1" spc="5" dirty="0">
                <a:latin typeface="Calibri"/>
                <a:cs typeface="Calibri"/>
              </a:rPr>
              <a:t> </a:t>
            </a:r>
            <a:r>
              <a:rPr sz="1050" i="1" spc="45" dirty="0">
                <a:latin typeface="Calibri"/>
                <a:cs typeface="Calibri"/>
              </a:rPr>
              <a:t>επιπέδου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spc="50" dirty="0">
                <a:latin typeface="Calibri"/>
                <a:cs typeface="Calibri"/>
              </a:rPr>
              <a:t>μεταφοράς</a:t>
            </a:r>
            <a:r>
              <a:rPr sz="1050" i="1" spc="20" dirty="0">
                <a:latin typeface="Calibri"/>
                <a:cs typeface="Calibri"/>
              </a:rPr>
              <a:t> </a:t>
            </a:r>
            <a:r>
              <a:rPr sz="1050" i="1" spc="30" dirty="0">
                <a:latin typeface="Calibri"/>
                <a:cs typeface="Calibri"/>
              </a:rPr>
              <a:t>TLS)</a:t>
            </a:r>
            <a:endParaRPr sz="10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i="1" spc="75" dirty="0">
                <a:latin typeface="Calibri"/>
                <a:cs typeface="Calibri"/>
              </a:rPr>
              <a:t>Ασφάλεια</a:t>
            </a:r>
            <a:r>
              <a:rPr sz="1050" i="1" spc="25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πρωτοκόλλου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60" dirty="0">
                <a:latin typeface="Calibri"/>
                <a:cs typeface="Calibri"/>
              </a:rPr>
              <a:t>Ίντερνετ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55" dirty="0">
                <a:latin typeface="Calibri"/>
                <a:cs typeface="Calibri"/>
              </a:rPr>
              <a:t>IPSec)</a:t>
            </a:r>
            <a:endParaRPr sz="10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35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i="1" spc="75" dirty="0">
                <a:latin typeface="Calibri"/>
                <a:cs typeface="Calibri"/>
              </a:rPr>
              <a:t>Ασφάλεια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επιπέδου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μεταφοράς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δεδομένων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60" dirty="0">
                <a:latin typeface="Calibri"/>
                <a:cs typeface="Calibri"/>
              </a:rPr>
              <a:t>DTLS)</a:t>
            </a:r>
            <a:endParaRPr sz="10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i="1" spc="95" dirty="0">
                <a:latin typeface="Calibri"/>
                <a:cs typeface="Calibri"/>
              </a:rPr>
              <a:t>Γρήγορες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95" dirty="0">
                <a:latin typeface="Calibri"/>
                <a:cs typeface="Calibri"/>
              </a:rPr>
              <a:t>συνδέσεις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85" dirty="0">
                <a:latin typeface="Calibri"/>
                <a:cs typeface="Calibri"/>
              </a:rPr>
              <a:t>Ίντερνετ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120" dirty="0">
                <a:latin typeface="Calibri"/>
                <a:cs typeface="Calibri"/>
              </a:rPr>
              <a:t>UDP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90" dirty="0">
                <a:latin typeface="Calibri"/>
                <a:cs typeface="Calibri"/>
              </a:rPr>
              <a:t>QUICK)</a:t>
            </a:r>
            <a:endParaRPr sz="10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81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i="1" spc="75" dirty="0">
                <a:latin typeface="Calibri"/>
                <a:cs typeface="Calibri"/>
              </a:rPr>
              <a:t>Πρωτόκολλο</a:t>
            </a:r>
            <a:r>
              <a:rPr sz="1050" i="1" spc="45" dirty="0">
                <a:latin typeface="Calibri"/>
                <a:cs typeface="Calibri"/>
              </a:rPr>
              <a:t> </a:t>
            </a:r>
            <a:r>
              <a:rPr sz="1050" i="1" spc="80" dirty="0">
                <a:latin typeface="Calibri"/>
                <a:cs typeface="Calibri"/>
              </a:rPr>
              <a:t>ασφαλούς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μεταφοράς</a:t>
            </a:r>
            <a:r>
              <a:rPr sz="1050" i="1" spc="45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υπερκειμένου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65" dirty="0">
                <a:latin typeface="Calibri"/>
                <a:cs typeface="Calibri"/>
              </a:rPr>
              <a:t>HTTPS)</a:t>
            </a:r>
            <a:endParaRPr sz="10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i="1" spc="75" dirty="0">
                <a:latin typeface="Calibri"/>
                <a:cs typeface="Calibri"/>
              </a:rPr>
              <a:t>Ασφαλισμένο</a:t>
            </a:r>
            <a:r>
              <a:rPr sz="1050" i="1" spc="15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κέλυφος</a:t>
            </a:r>
            <a:r>
              <a:rPr sz="1050" i="1" spc="15" dirty="0">
                <a:latin typeface="Calibri"/>
                <a:cs typeface="Calibri"/>
              </a:rPr>
              <a:t> </a:t>
            </a:r>
            <a:r>
              <a:rPr sz="1050" i="1" spc="60" dirty="0">
                <a:latin typeface="Calibri"/>
                <a:cs typeface="Calibri"/>
              </a:rPr>
              <a:t>SSH)</a:t>
            </a:r>
            <a:endParaRPr sz="10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i="1" spc="75" dirty="0">
                <a:latin typeface="Calibri"/>
                <a:cs typeface="Calibri"/>
              </a:rPr>
              <a:t>Σύστημα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ονομάτων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τομέα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DNS)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85" dirty="0">
                <a:latin typeface="Calibri"/>
                <a:cs typeface="Calibri"/>
              </a:rPr>
              <a:t>μέσω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TLS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(DoT</a:t>
            </a:r>
            <a:endParaRPr sz="10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i="1" spc="85" dirty="0">
                <a:latin typeface="Calibri"/>
                <a:cs typeface="Calibri"/>
              </a:rPr>
              <a:t>DNS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spc="85" dirty="0">
                <a:latin typeface="Calibri"/>
                <a:cs typeface="Calibri"/>
              </a:rPr>
              <a:t>μέσω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spc="80" dirty="0">
                <a:latin typeface="Calibri"/>
                <a:cs typeface="Calibri"/>
              </a:rPr>
              <a:t>HTTPS</a:t>
            </a:r>
            <a:r>
              <a:rPr sz="1050" i="1" spc="20" dirty="0">
                <a:latin typeface="Calibri"/>
                <a:cs typeface="Calibri"/>
              </a:rPr>
              <a:t> </a:t>
            </a:r>
            <a:r>
              <a:rPr sz="1050" i="1" spc="60" dirty="0">
                <a:latin typeface="Calibri"/>
                <a:cs typeface="Calibri"/>
              </a:rPr>
              <a:t>DoH)</a:t>
            </a:r>
            <a:endParaRPr sz="10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i="1" spc="80" dirty="0">
                <a:latin typeface="Calibri"/>
                <a:cs typeface="Calibri"/>
              </a:rPr>
              <a:t>Pretty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110" dirty="0">
                <a:latin typeface="Calibri"/>
                <a:cs typeface="Calibri"/>
              </a:rPr>
              <a:t>Good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85" dirty="0">
                <a:latin typeface="Calibri"/>
                <a:cs typeface="Calibri"/>
              </a:rPr>
              <a:t>Privacy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90" dirty="0">
                <a:latin typeface="Calibri"/>
                <a:cs typeface="Calibri"/>
              </a:rPr>
              <a:t>PGP)</a:t>
            </a:r>
            <a:endParaRPr sz="10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81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i="1" spc="50" dirty="0">
                <a:latin typeface="Calibri"/>
                <a:cs typeface="Calibri"/>
              </a:rPr>
              <a:t>Ασφαλές</a:t>
            </a:r>
            <a:r>
              <a:rPr sz="1050" i="1" spc="15" dirty="0">
                <a:latin typeface="Calibri"/>
                <a:cs typeface="Calibri"/>
              </a:rPr>
              <a:t> </a:t>
            </a:r>
            <a:r>
              <a:rPr sz="1050" i="1" spc="50" dirty="0">
                <a:latin typeface="Calibri"/>
                <a:cs typeface="Calibri"/>
              </a:rPr>
              <a:t>πολλαπλών</a:t>
            </a:r>
            <a:r>
              <a:rPr sz="1050" i="1" spc="20" dirty="0">
                <a:latin typeface="Calibri"/>
                <a:cs typeface="Calibri"/>
              </a:rPr>
              <a:t> </a:t>
            </a:r>
            <a:r>
              <a:rPr sz="1050" i="1" spc="50" dirty="0">
                <a:latin typeface="Calibri"/>
                <a:cs typeface="Calibri"/>
              </a:rPr>
              <a:t>χρήσεων</a:t>
            </a:r>
            <a:r>
              <a:rPr sz="1050" i="1" spc="25" dirty="0">
                <a:latin typeface="Calibri"/>
                <a:cs typeface="Calibri"/>
              </a:rPr>
              <a:t> </a:t>
            </a:r>
            <a:r>
              <a:rPr sz="1050" i="1" spc="40" dirty="0">
                <a:latin typeface="Calibri"/>
                <a:cs typeface="Calibri"/>
              </a:rPr>
              <a:t>Ιντερνετ</a:t>
            </a:r>
            <a:r>
              <a:rPr sz="1050" i="1" spc="25" dirty="0">
                <a:latin typeface="Calibri"/>
                <a:cs typeface="Calibri"/>
              </a:rPr>
              <a:t> </a:t>
            </a:r>
            <a:r>
              <a:rPr sz="1050" i="1" spc="45" dirty="0">
                <a:latin typeface="Calibri"/>
                <a:cs typeface="Calibri"/>
              </a:rPr>
              <a:t>Mail</a:t>
            </a:r>
            <a:r>
              <a:rPr sz="1050" i="1" spc="20" dirty="0">
                <a:latin typeface="Calibri"/>
                <a:cs typeface="Calibri"/>
              </a:rPr>
              <a:t> </a:t>
            </a:r>
            <a:r>
              <a:rPr sz="1050" i="1" spc="30" dirty="0">
                <a:latin typeface="Calibri"/>
                <a:cs typeface="Calibri"/>
              </a:rPr>
              <a:t>List</a:t>
            </a:r>
            <a:r>
              <a:rPr sz="1050" i="1" spc="25" dirty="0">
                <a:latin typeface="Calibri"/>
                <a:cs typeface="Calibri"/>
              </a:rPr>
              <a:t> </a:t>
            </a:r>
            <a:r>
              <a:rPr sz="1050" i="1" spc="40" dirty="0">
                <a:latin typeface="Calibri"/>
                <a:cs typeface="Calibri"/>
              </a:rPr>
              <a:t>SMIME)</a:t>
            </a:r>
            <a:endParaRPr sz="10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050" i="1" spc="5" dirty="0">
                <a:latin typeface="Calibri"/>
                <a:cs typeface="Calibri"/>
              </a:rPr>
              <a:t>...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91515" y="5303837"/>
            <a:ext cx="6172200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570"/>
              </a:lnSpc>
              <a:buClr>
                <a:srgbClr val="FFBA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200" spc="85" dirty="0">
                <a:latin typeface="Calibri"/>
                <a:cs typeface="Calibri"/>
              </a:rPr>
              <a:t>Όλες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αυτές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οι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υπηρεσίες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αναπτύσσονται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όλη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στοίβα,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παρέχοντας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διαφορετικά</a:t>
            </a:r>
            <a:endParaRPr sz="1200">
              <a:latin typeface="Calibri"/>
              <a:cs typeface="Calibri"/>
            </a:endParaRPr>
          </a:p>
          <a:p>
            <a:pPr marL="103505">
              <a:lnSpc>
                <a:spcPts val="1390"/>
              </a:lnSpc>
            </a:pPr>
            <a:r>
              <a:rPr sz="1200" spc="85" dirty="0">
                <a:latin typeface="Calibri"/>
                <a:cs typeface="Calibri"/>
              </a:rPr>
              <a:t>μέτρα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ασφάλειας.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71230" y="316229"/>
            <a:ext cx="31432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6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50" b="1" spc="7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50" b="1" spc="8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650" b="1" spc="9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650" b="1" spc="9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913744" y="5594350"/>
            <a:ext cx="6750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870" marR="5080" indent="-90170">
              <a:lnSpc>
                <a:spcPct val="100000"/>
              </a:lnSpc>
              <a:spcBef>
                <a:spcPts val="100"/>
              </a:spcBef>
            </a:pP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Ελεγκτές </a:t>
            </a:r>
            <a:r>
              <a:rPr sz="10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1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εγχ</a:t>
            </a:r>
            <a:r>
              <a:rPr sz="1050" b="1" spc="4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050" b="1" spc="2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176952" y="6198234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2554" y="6376034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460057"/>
            <a:ext cx="331342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Ασφαλείς</a:t>
            </a:r>
            <a:r>
              <a:rPr spc="100" dirty="0"/>
              <a:t> </a:t>
            </a:r>
            <a:r>
              <a:rPr spc="155" dirty="0"/>
              <a:t>αρχιτεκτονικές: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5344" y="855027"/>
            <a:ext cx="28378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14" dirty="0">
                <a:latin typeface="Calibri"/>
                <a:cs typeface="Calibri"/>
              </a:rPr>
              <a:t>Σε</a:t>
            </a:r>
            <a:r>
              <a:rPr sz="2100" spc="165" dirty="0">
                <a:latin typeface="Calibri"/>
                <a:cs typeface="Calibri"/>
              </a:rPr>
              <a:t> </a:t>
            </a:r>
            <a:r>
              <a:rPr sz="2100" spc="170" dirty="0">
                <a:latin typeface="Calibri"/>
                <a:cs typeface="Calibri"/>
              </a:rPr>
              <a:t>επίπεδο</a:t>
            </a:r>
            <a:r>
              <a:rPr sz="2100" spc="245" dirty="0">
                <a:latin typeface="Calibri"/>
                <a:cs typeface="Calibri"/>
              </a:rPr>
              <a:t> </a:t>
            </a:r>
            <a:r>
              <a:rPr sz="2100" spc="180" dirty="0">
                <a:latin typeface="Calibri"/>
                <a:cs typeface="Calibri"/>
              </a:rPr>
              <a:t>προτύπων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1619567"/>
            <a:ext cx="7017384" cy="393319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3505" marR="1611630" indent="-91440">
              <a:lnSpc>
                <a:spcPts val="1580"/>
              </a:lnSpc>
              <a:spcBef>
                <a:spcPts val="18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67005" algn="l"/>
              </a:tabLst>
            </a:pPr>
            <a:r>
              <a:rPr sz="1350" spc="105" dirty="0">
                <a:latin typeface="Calibri"/>
                <a:cs typeface="Calibri"/>
              </a:rPr>
              <a:t>Πολλά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από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αυτά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μέτρα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εξετάζονται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από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τρέχοντα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πρότυπα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ασφαλείας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για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συστήματα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ηλεκτρικής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ενέργειας,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όπως:</a:t>
            </a:r>
            <a:endParaRPr sz="1350">
              <a:latin typeface="Calibri"/>
              <a:cs typeface="Calibri"/>
            </a:endParaRPr>
          </a:p>
          <a:p>
            <a:pPr marL="396875" marR="483234" lvl="1" indent="-182880">
              <a:lnSpc>
                <a:spcPts val="1420"/>
              </a:lnSpc>
              <a:spcBef>
                <a:spcPts val="1000"/>
              </a:spcBef>
              <a:buSzPct val="133333"/>
              <a:buFont typeface="Arial"/>
              <a:buChar char="•"/>
              <a:tabLst>
                <a:tab pos="452120" algn="l"/>
                <a:tab pos="452755" algn="l"/>
              </a:tabLst>
            </a:pPr>
            <a:r>
              <a:rPr dirty="0"/>
              <a:t>	</a:t>
            </a:r>
            <a:r>
              <a:rPr sz="1200" b="1" spc="100" dirty="0">
                <a:latin typeface="Calibri"/>
                <a:cs typeface="Calibri"/>
              </a:rPr>
              <a:t>IEC</a:t>
            </a:r>
            <a:r>
              <a:rPr sz="1200" b="1" spc="5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62351για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i="1" spc="100" dirty="0">
                <a:latin typeface="Calibri"/>
                <a:cs typeface="Calibri"/>
              </a:rPr>
              <a:t>"Διαχείριση</a:t>
            </a:r>
            <a:r>
              <a:rPr sz="1200" i="1" spc="50" dirty="0">
                <a:latin typeface="Calibri"/>
                <a:cs typeface="Calibri"/>
              </a:rPr>
              <a:t> </a:t>
            </a:r>
            <a:r>
              <a:rPr sz="1200" i="1" spc="120" dirty="0">
                <a:latin typeface="Calibri"/>
                <a:cs typeface="Calibri"/>
              </a:rPr>
              <a:t>συστημάτων</a:t>
            </a:r>
            <a:r>
              <a:rPr sz="1200" i="1" spc="50" dirty="0">
                <a:latin typeface="Calibri"/>
                <a:cs typeface="Calibri"/>
              </a:rPr>
              <a:t> </a:t>
            </a:r>
            <a:r>
              <a:rPr sz="1200" i="1" spc="105" dirty="0">
                <a:latin typeface="Calibri"/>
                <a:cs typeface="Calibri"/>
              </a:rPr>
              <a:t>ηλεκτρικής</a:t>
            </a:r>
            <a:r>
              <a:rPr sz="1200" i="1" spc="55" dirty="0">
                <a:latin typeface="Calibri"/>
                <a:cs typeface="Calibri"/>
              </a:rPr>
              <a:t> </a:t>
            </a:r>
            <a:r>
              <a:rPr sz="1200" i="1" spc="105" dirty="0">
                <a:latin typeface="Calibri"/>
                <a:cs typeface="Calibri"/>
              </a:rPr>
              <a:t>ενέργειας</a:t>
            </a:r>
            <a:r>
              <a:rPr sz="1200" i="1" spc="50" dirty="0">
                <a:latin typeface="Calibri"/>
                <a:cs typeface="Calibri"/>
              </a:rPr>
              <a:t> </a:t>
            </a:r>
            <a:r>
              <a:rPr sz="1200" i="1" spc="120" dirty="0">
                <a:latin typeface="Calibri"/>
                <a:cs typeface="Calibri"/>
              </a:rPr>
              <a:t>συναφής</a:t>
            </a:r>
            <a:r>
              <a:rPr sz="1200" i="1" spc="50" dirty="0">
                <a:latin typeface="Calibri"/>
                <a:cs typeface="Calibri"/>
              </a:rPr>
              <a:t> </a:t>
            </a:r>
            <a:r>
              <a:rPr sz="1200" i="1" spc="114" dirty="0">
                <a:latin typeface="Calibri"/>
                <a:cs typeface="Calibri"/>
              </a:rPr>
              <a:t>ανταλλαγή </a:t>
            </a:r>
            <a:r>
              <a:rPr sz="1200" i="1" spc="-254" dirty="0">
                <a:latin typeface="Calibri"/>
                <a:cs typeface="Calibri"/>
              </a:rPr>
              <a:t> </a:t>
            </a:r>
            <a:r>
              <a:rPr sz="1200" i="1" spc="120" dirty="0">
                <a:latin typeface="Calibri"/>
                <a:cs typeface="Calibri"/>
              </a:rPr>
              <a:t>πληροφοριών</a:t>
            </a:r>
            <a:r>
              <a:rPr sz="1200" i="1" spc="35" dirty="0">
                <a:latin typeface="Calibri"/>
                <a:cs typeface="Calibri"/>
              </a:rPr>
              <a:t> </a:t>
            </a:r>
            <a:r>
              <a:rPr sz="1200" i="1" spc="70" dirty="0">
                <a:latin typeface="Calibri"/>
                <a:cs typeface="Calibri"/>
              </a:rPr>
              <a:t>-</a:t>
            </a:r>
            <a:r>
              <a:rPr sz="1200" i="1" spc="45" dirty="0">
                <a:latin typeface="Calibri"/>
                <a:cs typeface="Calibri"/>
              </a:rPr>
              <a:t> </a:t>
            </a:r>
            <a:r>
              <a:rPr sz="1200" i="1" spc="120" dirty="0">
                <a:latin typeface="Calibri"/>
                <a:cs typeface="Calibri"/>
              </a:rPr>
              <a:t>Ασφάλεια</a:t>
            </a:r>
            <a:r>
              <a:rPr sz="1200" i="1" spc="45" dirty="0">
                <a:latin typeface="Calibri"/>
                <a:cs typeface="Calibri"/>
              </a:rPr>
              <a:t> </a:t>
            </a:r>
            <a:r>
              <a:rPr sz="1200" i="1" spc="120" dirty="0">
                <a:latin typeface="Calibri"/>
                <a:cs typeface="Calibri"/>
              </a:rPr>
              <a:t>δεδομένων</a:t>
            </a:r>
            <a:r>
              <a:rPr sz="1200" i="1" spc="45" dirty="0">
                <a:latin typeface="Calibri"/>
                <a:cs typeface="Calibri"/>
              </a:rPr>
              <a:t> </a:t>
            </a:r>
            <a:r>
              <a:rPr sz="1200" i="1" spc="100" dirty="0">
                <a:latin typeface="Calibri"/>
                <a:cs typeface="Calibri"/>
              </a:rPr>
              <a:t>και</a:t>
            </a:r>
            <a:r>
              <a:rPr sz="1200" i="1" spc="5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επικοινωνιών"</a:t>
            </a:r>
            <a:endParaRPr sz="1200">
              <a:latin typeface="Calibri"/>
              <a:cs typeface="Calibri"/>
            </a:endParaRPr>
          </a:p>
          <a:p>
            <a:pPr marL="579120" marR="5080" lvl="2" indent="-182880">
              <a:lnSpc>
                <a:spcPct val="101800"/>
              </a:lnSpc>
              <a:spcBef>
                <a:spcPts val="819"/>
              </a:spcBef>
              <a:buSzPct val="133333"/>
              <a:buFont typeface="Arial"/>
              <a:buChar char="•"/>
              <a:tabLst>
                <a:tab pos="579755" algn="l"/>
              </a:tabLst>
            </a:pPr>
            <a:r>
              <a:rPr sz="1050" spc="80" dirty="0">
                <a:latin typeface="Calibri"/>
                <a:cs typeface="Calibri"/>
              </a:rPr>
              <a:t>Το πρότυπο </a:t>
            </a:r>
            <a:r>
              <a:rPr sz="1050" spc="70" dirty="0">
                <a:latin typeface="Calibri"/>
                <a:cs typeface="Calibri"/>
              </a:rPr>
              <a:t>καλύπτει </a:t>
            </a:r>
            <a:r>
              <a:rPr sz="1050" spc="75" dirty="0">
                <a:latin typeface="Calibri"/>
                <a:cs typeface="Calibri"/>
              </a:rPr>
              <a:t>διάφορες </a:t>
            </a:r>
            <a:r>
              <a:rPr sz="1050" spc="70" dirty="0">
                <a:latin typeface="Calibri"/>
                <a:cs typeface="Calibri"/>
              </a:rPr>
              <a:t>πτυχές </a:t>
            </a:r>
            <a:r>
              <a:rPr sz="1050" spc="65" dirty="0">
                <a:latin typeface="Calibri"/>
                <a:cs typeface="Calibri"/>
              </a:rPr>
              <a:t>της </a:t>
            </a:r>
            <a:r>
              <a:rPr sz="1050" spc="70" dirty="0">
                <a:latin typeface="Calibri"/>
                <a:cs typeface="Calibri"/>
              </a:rPr>
              <a:t>προστασίας </a:t>
            </a:r>
            <a:r>
              <a:rPr sz="1050" spc="75" dirty="0">
                <a:latin typeface="Calibri"/>
                <a:cs typeface="Calibri"/>
              </a:rPr>
              <a:t>των </a:t>
            </a:r>
            <a:r>
              <a:rPr sz="1050" spc="70" dirty="0">
                <a:latin typeface="Calibri"/>
                <a:cs typeface="Calibri"/>
              </a:rPr>
              <a:t>δικτύων </a:t>
            </a:r>
            <a:r>
              <a:rPr sz="1050" spc="75" dirty="0">
                <a:latin typeface="Calibri"/>
                <a:cs typeface="Calibri"/>
              </a:rPr>
              <a:t>κατανεμημένης </a:t>
            </a:r>
            <a:r>
              <a:rPr sz="1050" spc="60" dirty="0">
                <a:latin typeface="Calibri"/>
                <a:cs typeface="Calibri"/>
              </a:rPr>
              <a:t>ενέργειας, οι 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οποίες περιλαμβάνουν: </a:t>
            </a:r>
            <a:r>
              <a:rPr sz="1050" spc="75" dirty="0">
                <a:latin typeface="Calibri"/>
                <a:cs typeface="Calibri"/>
              </a:rPr>
              <a:t>ασφάλεια </a:t>
            </a:r>
            <a:r>
              <a:rPr sz="1050" spc="65" dirty="0">
                <a:latin typeface="Calibri"/>
                <a:cs typeface="Calibri"/>
              </a:rPr>
              <a:t>για </a:t>
            </a:r>
            <a:r>
              <a:rPr sz="1050" spc="70" dirty="0">
                <a:latin typeface="Calibri"/>
                <a:cs typeface="Calibri"/>
              </a:rPr>
              <a:t>το </a:t>
            </a:r>
            <a:r>
              <a:rPr sz="1050" spc="65" dirty="0">
                <a:latin typeface="Calibri"/>
                <a:cs typeface="Calibri"/>
              </a:rPr>
              <a:t>IEC </a:t>
            </a:r>
            <a:r>
              <a:rPr sz="1050" spc="75" dirty="0">
                <a:latin typeface="Calibri"/>
                <a:cs typeface="Calibri"/>
              </a:rPr>
              <a:t>60870 </a:t>
            </a:r>
            <a:r>
              <a:rPr sz="1050" spc="60" dirty="0">
                <a:latin typeface="Calibri"/>
                <a:cs typeface="Calibri"/>
              </a:rPr>
              <a:t>(για </a:t>
            </a:r>
            <a:r>
              <a:rPr sz="1050" spc="70" dirty="0">
                <a:latin typeface="Calibri"/>
                <a:cs typeface="Calibri"/>
              </a:rPr>
              <a:t>εξοπλισμό </a:t>
            </a:r>
            <a:r>
              <a:rPr sz="1050" spc="65" dirty="0">
                <a:latin typeface="Calibri"/>
                <a:cs typeface="Calibri"/>
              </a:rPr>
              <a:t>και </a:t>
            </a:r>
            <a:r>
              <a:rPr sz="1050" spc="75" dirty="0">
                <a:latin typeface="Calibri"/>
                <a:cs typeface="Calibri"/>
              </a:rPr>
              <a:t>συστήματα </a:t>
            </a:r>
            <a:r>
              <a:rPr sz="1050" spc="65" dirty="0">
                <a:latin typeface="Calibri"/>
                <a:cs typeface="Calibri"/>
              </a:rPr>
              <a:t>τηλεχειρισμού), 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ασφάλεια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για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61850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(σε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υποσταθμούς),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ασφάλεια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δεδομένων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επικοινωνίας,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έλεγχο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πρόσβασης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βάσει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ρόλων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,...</a:t>
            </a:r>
            <a:endParaRPr sz="1050">
              <a:latin typeface="Calibri"/>
              <a:cs typeface="Calibri"/>
            </a:endParaRPr>
          </a:p>
          <a:p>
            <a:pPr marL="579120" marR="652780" lvl="2" indent="-182880">
              <a:lnSpc>
                <a:spcPct val="101800"/>
              </a:lnSpc>
              <a:spcBef>
                <a:spcPts val="775"/>
              </a:spcBef>
              <a:buSzPct val="133333"/>
              <a:buFont typeface="Arial"/>
              <a:buChar char="•"/>
              <a:tabLst>
                <a:tab pos="579755" algn="l"/>
              </a:tabLst>
            </a:pPr>
            <a:r>
              <a:rPr sz="1050" spc="80" dirty="0">
                <a:latin typeface="Calibri"/>
                <a:cs typeface="Calibri"/>
              </a:rPr>
              <a:t>Τα </a:t>
            </a:r>
            <a:r>
              <a:rPr sz="1050" spc="75" dirty="0">
                <a:latin typeface="Calibri"/>
                <a:cs typeface="Calibri"/>
              </a:rPr>
              <a:t>μέτρα </a:t>
            </a:r>
            <a:r>
              <a:rPr sz="1050" spc="70" dirty="0">
                <a:latin typeface="Calibri"/>
                <a:cs typeface="Calibri"/>
              </a:rPr>
              <a:t>κυμαίνονται </a:t>
            </a:r>
            <a:r>
              <a:rPr sz="1050" spc="80" dirty="0">
                <a:latin typeface="Calibri"/>
                <a:cs typeface="Calibri"/>
              </a:rPr>
              <a:t>από </a:t>
            </a:r>
            <a:r>
              <a:rPr sz="1050" spc="70" dirty="0">
                <a:latin typeface="Calibri"/>
                <a:cs typeface="Calibri"/>
              </a:rPr>
              <a:t>την τυπική </a:t>
            </a:r>
            <a:r>
              <a:rPr sz="1050" spc="75" dirty="0">
                <a:latin typeface="Calibri"/>
                <a:cs typeface="Calibri"/>
              </a:rPr>
              <a:t>χρήση </a:t>
            </a:r>
            <a:r>
              <a:rPr sz="1050" spc="65" dirty="0">
                <a:latin typeface="Calibri"/>
                <a:cs typeface="Calibri"/>
              </a:rPr>
              <a:t>της </a:t>
            </a:r>
            <a:r>
              <a:rPr sz="1050" spc="75" dirty="0">
                <a:latin typeface="Calibri"/>
                <a:cs typeface="Calibri"/>
              </a:rPr>
              <a:t>κρυπτογραφίας </a:t>
            </a:r>
            <a:r>
              <a:rPr sz="1050" spc="65" dirty="0">
                <a:latin typeface="Calibri"/>
                <a:cs typeface="Calibri"/>
              </a:rPr>
              <a:t>και </a:t>
            </a:r>
            <a:r>
              <a:rPr sz="1050" spc="75" dirty="0">
                <a:latin typeface="Calibri"/>
                <a:cs typeface="Calibri"/>
              </a:rPr>
              <a:t>των </a:t>
            </a:r>
            <a:r>
              <a:rPr sz="1050" spc="80" dirty="0">
                <a:latin typeface="Calibri"/>
                <a:cs typeface="Calibri"/>
              </a:rPr>
              <a:t>λύσεων 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ταυτοποίησης χρήστη </a:t>
            </a:r>
            <a:r>
              <a:rPr sz="1050" spc="80" dirty="0">
                <a:latin typeface="Calibri"/>
                <a:cs typeface="Calibri"/>
              </a:rPr>
              <a:t>έως </a:t>
            </a:r>
            <a:r>
              <a:rPr sz="1050" spc="70" dirty="0">
                <a:latin typeface="Calibri"/>
                <a:cs typeface="Calibri"/>
              </a:rPr>
              <a:t>την </a:t>
            </a:r>
            <a:r>
              <a:rPr sz="1050" spc="80" dirty="0">
                <a:latin typeface="Calibri"/>
                <a:cs typeface="Calibri"/>
              </a:rPr>
              <a:t>εφαρμογή πρωτοκόλλων </a:t>
            </a:r>
            <a:r>
              <a:rPr sz="1050" spc="75" dirty="0">
                <a:latin typeface="Calibri"/>
                <a:cs typeface="Calibri"/>
              </a:rPr>
              <a:t>ασφαλείας </a:t>
            </a:r>
            <a:r>
              <a:rPr sz="1050" spc="55" dirty="0">
                <a:latin typeface="Calibri"/>
                <a:cs typeface="Calibri"/>
              </a:rPr>
              <a:t>(TLS), </a:t>
            </a:r>
            <a:r>
              <a:rPr sz="1050" spc="80" dirty="0">
                <a:latin typeface="Calibri"/>
                <a:cs typeface="Calibri"/>
              </a:rPr>
              <a:t>ασύρματη </a:t>
            </a:r>
            <a:r>
              <a:rPr sz="1050" spc="65" dirty="0">
                <a:latin typeface="Calibri"/>
                <a:cs typeface="Calibri"/>
              </a:rPr>
              <a:t>και </a:t>
            </a:r>
            <a:r>
              <a:rPr sz="1050" spc="70" dirty="0">
                <a:latin typeface="Calibri"/>
                <a:cs typeface="Calibri"/>
              </a:rPr>
              <a:t>την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άμυνα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(VLANs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IDS).</a:t>
            </a:r>
            <a:endParaRPr sz="1050">
              <a:latin typeface="Calibri"/>
              <a:cs typeface="Calibri"/>
            </a:endParaRPr>
          </a:p>
          <a:p>
            <a:pPr lvl="2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800">
              <a:latin typeface="Calibri"/>
              <a:cs typeface="Calibri"/>
            </a:endParaRPr>
          </a:p>
          <a:p>
            <a:pPr marL="396875" marR="1565275" lvl="1" indent="-182880">
              <a:lnSpc>
                <a:spcPts val="1420"/>
              </a:lnSpc>
              <a:spcBef>
                <a:spcPts val="5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200" b="1" spc="75" dirty="0">
                <a:latin typeface="Calibri"/>
                <a:cs typeface="Calibri"/>
              </a:rPr>
              <a:t>ISA/IEC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spc="85" dirty="0">
                <a:latin typeface="Calibri"/>
                <a:cs typeface="Calibri"/>
              </a:rPr>
              <a:t>62443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σχετικά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με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την</a:t>
            </a:r>
            <a:r>
              <a:rPr sz="1200" i="1" spc="40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"Ασφάλεια</a:t>
            </a:r>
            <a:r>
              <a:rPr sz="1200" i="1" spc="45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για</a:t>
            </a:r>
            <a:r>
              <a:rPr sz="1200" i="1" spc="45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συστήματα</a:t>
            </a:r>
            <a:r>
              <a:rPr sz="1200" i="1" spc="40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βιομηχανικού </a:t>
            </a:r>
            <a:r>
              <a:rPr sz="1200" i="1" spc="-260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αυτοματισμού</a:t>
            </a:r>
            <a:r>
              <a:rPr sz="1200" i="1" spc="25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και</a:t>
            </a:r>
            <a:r>
              <a:rPr sz="1200" i="1" spc="35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ελέγχου"</a:t>
            </a:r>
            <a:endParaRPr sz="1200">
              <a:latin typeface="Calibri"/>
              <a:cs typeface="Calibri"/>
            </a:endParaRPr>
          </a:p>
          <a:p>
            <a:pPr marL="579120" marR="1165860" lvl="2" indent="-182880">
              <a:lnSpc>
                <a:spcPct val="101800"/>
              </a:lnSpc>
              <a:spcBef>
                <a:spcPts val="819"/>
              </a:spcBef>
              <a:buSzPct val="133333"/>
              <a:buFont typeface="Arial"/>
              <a:buChar char="•"/>
              <a:tabLst>
                <a:tab pos="579755" algn="l"/>
              </a:tabLst>
            </a:pPr>
            <a:r>
              <a:rPr sz="1050" spc="80" dirty="0">
                <a:latin typeface="Calibri"/>
                <a:cs typeface="Calibri"/>
              </a:rPr>
              <a:t>Το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πρότυπο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καθορίζει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τις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απαιτήσεις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ασφάλειας,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τους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όρους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τις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συστάσεις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που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απαιτούνται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για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την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παροχή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εγγυήσεων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ασφάλειας.</a:t>
            </a:r>
            <a:endParaRPr sz="1050">
              <a:latin typeface="Calibri"/>
              <a:cs typeface="Calibri"/>
            </a:endParaRPr>
          </a:p>
          <a:p>
            <a:pPr lvl="2"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800">
              <a:latin typeface="Calibri"/>
              <a:cs typeface="Calibri"/>
            </a:endParaRPr>
          </a:p>
          <a:p>
            <a:pPr marL="579120" marR="601345" lvl="2" indent="-182880">
              <a:lnSpc>
                <a:spcPts val="1230"/>
              </a:lnSpc>
              <a:spcBef>
                <a:spcPts val="5"/>
              </a:spcBef>
              <a:buSzPct val="133333"/>
              <a:buFont typeface="Arial"/>
              <a:buChar char="•"/>
              <a:tabLst>
                <a:tab pos="579755" algn="l"/>
              </a:tabLst>
            </a:pPr>
            <a:r>
              <a:rPr sz="1050" spc="130" dirty="0">
                <a:latin typeface="Calibri"/>
                <a:cs typeface="Calibri"/>
              </a:rPr>
              <a:t>Η </a:t>
            </a:r>
            <a:r>
              <a:rPr sz="1050" spc="100" dirty="0">
                <a:latin typeface="Calibri"/>
                <a:cs typeface="Calibri"/>
              </a:rPr>
              <a:t>προστασία </a:t>
            </a:r>
            <a:r>
              <a:rPr sz="1050" spc="105" dirty="0">
                <a:latin typeface="Calibri"/>
                <a:cs typeface="Calibri"/>
              </a:rPr>
              <a:t>αυτή </a:t>
            </a:r>
            <a:r>
              <a:rPr sz="1050" spc="80" dirty="0">
                <a:latin typeface="Calibri"/>
                <a:cs typeface="Calibri"/>
              </a:rPr>
              <a:t>είναι </a:t>
            </a:r>
            <a:r>
              <a:rPr sz="1050" spc="95" dirty="0">
                <a:latin typeface="Calibri"/>
                <a:cs typeface="Calibri"/>
              </a:rPr>
              <a:t>επίσης </a:t>
            </a:r>
            <a:r>
              <a:rPr sz="1050" spc="105" dirty="0">
                <a:latin typeface="Calibri"/>
                <a:cs typeface="Calibri"/>
              </a:rPr>
              <a:t>πολύ </a:t>
            </a:r>
            <a:r>
              <a:rPr sz="1050" spc="90" dirty="0">
                <a:latin typeface="Calibri"/>
                <a:cs typeface="Calibri"/>
              </a:rPr>
              <a:t>διαφορετική, </a:t>
            </a:r>
            <a:r>
              <a:rPr sz="1050" spc="110" dirty="0">
                <a:latin typeface="Calibri"/>
                <a:cs typeface="Calibri"/>
              </a:rPr>
              <a:t>από </a:t>
            </a:r>
            <a:r>
              <a:rPr sz="1050" spc="95" dirty="0">
                <a:latin typeface="Calibri"/>
                <a:cs typeface="Calibri"/>
              </a:rPr>
              <a:t>τη </a:t>
            </a:r>
            <a:r>
              <a:rPr sz="1050" spc="105" dirty="0">
                <a:latin typeface="Calibri"/>
                <a:cs typeface="Calibri"/>
              </a:rPr>
              <a:t>χρήση </a:t>
            </a:r>
            <a:r>
              <a:rPr sz="1050" spc="100" dirty="0">
                <a:latin typeface="Calibri"/>
                <a:cs typeface="Calibri"/>
              </a:rPr>
              <a:t>κρυπτογραφίας </a:t>
            </a:r>
            <a:r>
              <a:rPr sz="1050" spc="85" dirty="0">
                <a:latin typeface="Calibri"/>
                <a:cs typeface="Calibri"/>
              </a:rPr>
              <a:t>και 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λύσεων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ταυτοποίησης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χρήστη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έως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ασύρματη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ασφάλεια,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κατάτμηση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του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δικτύου,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πρόσβαση </a:t>
            </a:r>
            <a:r>
              <a:rPr sz="1050" spc="65" dirty="0">
                <a:latin typeface="Calibri"/>
                <a:cs typeface="Calibri"/>
              </a:rPr>
              <a:t>και </a:t>
            </a:r>
            <a:r>
              <a:rPr sz="1050" spc="85" dirty="0">
                <a:latin typeface="Calibri"/>
                <a:cs typeface="Calibri"/>
              </a:rPr>
              <a:t>διαχείριση </a:t>
            </a:r>
            <a:r>
              <a:rPr sz="1050" spc="105" dirty="0">
                <a:latin typeface="Calibri"/>
                <a:cs typeface="Calibri"/>
              </a:rPr>
              <a:t>πόρωντη </a:t>
            </a:r>
            <a:r>
              <a:rPr sz="1050" spc="95" dirty="0">
                <a:latin typeface="Calibri"/>
                <a:cs typeface="Calibri"/>
              </a:rPr>
              <a:t>δημιουργία </a:t>
            </a:r>
            <a:r>
              <a:rPr sz="1050" spc="100" dirty="0">
                <a:latin typeface="Calibri"/>
                <a:cs typeface="Calibri"/>
              </a:rPr>
              <a:t>αντιγράφων </a:t>
            </a:r>
            <a:r>
              <a:rPr sz="1050" spc="95" dirty="0">
                <a:latin typeface="Calibri"/>
                <a:cs typeface="Calibri"/>
              </a:rPr>
              <a:t>ασφαλείας, την 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υπευθυνότητα,...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76952" y="5754370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5932170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29365" y="73977"/>
            <a:ext cx="469900" cy="339597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85" dirty="0">
                <a:solidFill>
                  <a:srgbClr val="D8D8D8"/>
                </a:solidFill>
                <a:latin typeface="Calibri"/>
                <a:cs typeface="Calibri"/>
              </a:rPr>
              <a:t>ΑΣΦΑΛΙΣΜΕΝΕΣ</a:t>
            </a:r>
            <a:endParaRPr sz="3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6922"/>
            <a:ext cx="28536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Τελικές</a:t>
            </a:r>
            <a:r>
              <a:rPr spc="125" dirty="0"/>
              <a:t> </a:t>
            </a:r>
            <a:r>
              <a:rPr spc="175" dirty="0"/>
              <a:t>παρατηρήσεις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1515" y="1525587"/>
            <a:ext cx="6711315" cy="375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4673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05" dirty="0">
                <a:latin typeface="Calibri"/>
                <a:cs typeface="Calibri"/>
              </a:rPr>
              <a:t>Είδαμε </a:t>
            </a:r>
            <a:r>
              <a:rPr sz="1500" spc="85" dirty="0">
                <a:latin typeface="Calibri"/>
                <a:cs typeface="Calibri"/>
              </a:rPr>
              <a:t>ότι οι </a:t>
            </a:r>
            <a:r>
              <a:rPr sz="1500" spc="110" dirty="0">
                <a:latin typeface="Calibri"/>
                <a:cs typeface="Calibri"/>
              </a:rPr>
              <a:t>υποδομές </a:t>
            </a:r>
            <a:r>
              <a:rPr sz="1500" spc="100" dirty="0">
                <a:latin typeface="Calibri"/>
                <a:cs typeface="Calibri"/>
              </a:rPr>
              <a:t>ελέγχου </a:t>
            </a:r>
            <a:r>
              <a:rPr sz="1500" spc="110" dirty="0">
                <a:latin typeface="Calibri"/>
                <a:cs typeface="Calibri"/>
              </a:rPr>
              <a:t>ακολουθούν </a:t>
            </a:r>
            <a:r>
              <a:rPr sz="1500" spc="114" dirty="0">
                <a:latin typeface="Calibri"/>
                <a:cs typeface="Calibri"/>
              </a:rPr>
              <a:t>συνήθως </a:t>
            </a:r>
            <a:r>
              <a:rPr sz="1500" spc="100" dirty="0">
                <a:latin typeface="Calibri"/>
                <a:cs typeface="Calibri"/>
              </a:rPr>
              <a:t>μια </a:t>
            </a:r>
            <a:r>
              <a:rPr sz="1500" spc="10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ιεραρχική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δομή,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βασισμένη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σε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πολλαπλά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βιομηχανικά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πρωτόκολλα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επικοινωνίας.</a:t>
            </a:r>
            <a:endParaRPr sz="1500">
              <a:latin typeface="Calibri"/>
              <a:cs typeface="Calibri"/>
            </a:endParaRPr>
          </a:p>
          <a:p>
            <a:pPr marL="396875" marR="952500" lvl="1" indent="-182880">
              <a:lnSpc>
                <a:spcPct val="100000"/>
              </a:lnSpc>
              <a:spcBef>
                <a:spcPts val="969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350" spc="105" dirty="0">
                <a:latin typeface="Calibri"/>
                <a:cs typeface="Calibri"/>
              </a:rPr>
              <a:t>Πολλά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από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αυτά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πρωτόκολλα,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είτε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είναι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ιδιοταγή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είτε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ανοικτού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κώδικα,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δεν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ολοκληρώνουν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απαραίτητα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ισχυρά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μέτρα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ασφαλείας.</a:t>
            </a:r>
            <a:endParaRPr sz="13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350" spc="60" dirty="0">
                <a:latin typeface="Calibri"/>
                <a:cs typeface="Calibri"/>
              </a:rPr>
              <a:t>Συνεπώς,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0" dirty="0">
                <a:latin typeface="Calibri"/>
                <a:cs typeface="Calibri"/>
              </a:rPr>
              <a:t>είναι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απαραίτητο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να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ενισχυθεί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η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ασφάλεια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ακολουθώντας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45" dirty="0">
                <a:latin typeface="Calibri"/>
                <a:cs typeface="Calibri"/>
              </a:rPr>
              <a:t>τις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αρχές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της</a:t>
            </a:r>
            <a:endParaRPr sz="135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10"/>
              </a:spcBef>
            </a:pPr>
            <a:r>
              <a:rPr sz="1350" b="1" i="1" spc="75" dirty="0">
                <a:latin typeface="Arial"/>
                <a:cs typeface="Arial"/>
              </a:rPr>
              <a:t>"άμυνας</a:t>
            </a:r>
            <a:r>
              <a:rPr sz="1350" b="1" i="1" spc="5" dirty="0">
                <a:latin typeface="Arial"/>
                <a:cs typeface="Arial"/>
              </a:rPr>
              <a:t> </a:t>
            </a:r>
            <a:r>
              <a:rPr sz="1350" b="1" i="1" spc="75" dirty="0">
                <a:latin typeface="Arial"/>
                <a:cs typeface="Arial"/>
              </a:rPr>
              <a:t>σε</a:t>
            </a:r>
            <a:r>
              <a:rPr sz="1350" b="1" i="1" spc="5" dirty="0">
                <a:latin typeface="Arial"/>
                <a:cs typeface="Arial"/>
              </a:rPr>
              <a:t> </a:t>
            </a:r>
            <a:r>
              <a:rPr sz="1350" b="1" i="1" spc="65" dirty="0">
                <a:latin typeface="Arial"/>
                <a:cs typeface="Arial"/>
              </a:rPr>
              <a:t>βάθος".</a:t>
            </a:r>
            <a:endParaRPr sz="1350">
              <a:latin typeface="Arial"/>
              <a:cs typeface="Arial"/>
            </a:endParaRPr>
          </a:p>
          <a:p>
            <a:pPr marL="103505" marR="753110" indent="-91440">
              <a:lnSpc>
                <a:spcPct val="100000"/>
              </a:lnSpc>
              <a:spcBef>
                <a:spcPts val="1010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242570" algn="l"/>
                <a:tab pos="243204" algn="l"/>
              </a:tabLst>
            </a:pPr>
            <a:r>
              <a:rPr sz="1500" spc="110" dirty="0">
                <a:latin typeface="Calibri"/>
                <a:cs typeface="Calibri"/>
              </a:rPr>
              <a:t>Αυτή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άμυνα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πρέπει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να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γίνεται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σε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διαφορετικά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επίπεδα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για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να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επιτευχθεί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έννοια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i="1" spc="105" dirty="0">
                <a:latin typeface="Calibri"/>
                <a:cs typeface="Calibri"/>
              </a:rPr>
              <a:t>"άμυνας</a:t>
            </a:r>
            <a:r>
              <a:rPr sz="1500" i="1" spc="45" dirty="0">
                <a:latin typeface="Calibri"/>
                <a:cs typeface="Calibri"/>
              </a:rPr>
              <a:t> </a:t>
            </a:r>
            <a:r>
              <a:rPr sz="1500" i="1" spc="110" dirty="0">
                <a:latin typeface="Calibri"/>
                <a:cs typeface="Calibri"/>
              </a:rPr>
              <a:t>σε</a:t>
            </a:r>
            <a:r>
              <a:rPr sz="1500" i="1" spc="45" dirty="0">
                <a:latin typeface="Calibri"/>
                <a:cs typeface="Calibri"/>
              </a:rPr>
              <a:t> </a:t>
            </a:r>
            <a:r>
              <a:rPr sz="1500" i="1" spc="100" dirty="0">
                <a:latin typeface="Calibri"/>
                <a:cs typeface="Calibri"/>
              </a:rPr>
              <a:t>βάθος</a:t>
            </a:r>
            <a:r>
              <a:rPr sz="1500" spc="100" dirty="0">
                <a:latin typeface="Calibri"/>
                <a:cs typeface="Calibri"/>
              </a:rPr>
              <a:t>":</a:t>
            </a:r>
            <a:endParaRPr sz="15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75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90" dirty="0">
                <a:latin typeface="Calibri"/>
                <a:cs typeface="Calibri"/>
              </a:rPr>
              <a:t>Στο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επίπεδο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της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περιμέτρου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του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δικτύου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44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90" dirty="0">
                <a:latin typeface="Calibri"/>
                <a:cs typeface="Calibri"/>
              </a:rPr>
              <a:t>Σε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επίπεδο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υπηρεσιών</a:t>
            </a:r>
            <a:r>
              <a:rPr sz="1350" spc="2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δικτύου</a:t>
            </a:r>
            <a:endParaRPr sz="1350">
              <a:latin typeface="Calibri"/>
              <a:cs typeface="Calibri"/>
            </a:endParaRPr>
          </a:p>
          <a:p>
            <a:pPr marL="396875" marR="1153795" lvl="1" indent="-182880">
              <a:lnSpc>
                <a:spcPts val="1580"/>
              </a:lnSpc>
              <a:spcBef>
                <a:spcPts val="1100"/>
              </a:spcBef>
              <a:buSzPct val="133333"/>
              <a:buFont typeface="Arial"/>
              <a:buChar char="•"/>
              <a:tabLst>
                <a:tab pos="396875" algn="l"/>
              </a:tabLst>
            </a:pPr>
            <a:r>
              <a:rPr sz="1350" spc="90" dirty="0">
                <a:latin typeface="Calibri"/>
                <a:cs typeface="Calibri"/>
              </a:rPr>
              <a:t>Σε ρυθμιστικό επίπεδο, </a:t>
            </a:r>
            <a:r>
              <a:rPr sz="1350" spc="95" dirty="0">
                <a:latin typeface="Calibri"/>
                <a:cs typeface="Calibri"/>
              </a:rPr>
              <a:t>λαμβάνοντας </a:t>
            </a:r>
            <a:r>
              <a:rPr sz="1350" spc="114" dirty="0">
                <a:latin typeface="Calibri"/>
                <a:cs typeface="Calibri"/>
              </a:rPr>
              <a:t>υπόψη </a:t>
            </a:r>
            <a:r>
              <a:rPr sz="1350" spc="95" dirty="0">
                <a:latin typeface="Calibri"/>
                <a:cs typeface="Calibri"/>
              </a:rPr>
              <a:t>τα </a:t>
            </a:r>
            <a:r>
              <a:rPr sz="1350" spc="90" dirty="0">
                <a:latin typeface="Calibri"/>
                <a:cs typeface="Calibri"/>
              </a:rPr>
              <a:t>ισχύοντα </a:t>
            </a:r>
            <a:r>
              <a:rPr sz="1350" spc="9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πρότυπα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ασφαλείας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δίκτυα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ηλεκτρικής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ενέργειας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στους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υποσταθμούς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76952" y="5570537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5748337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29365" y="73977"/>
            <a:ext cx="469900" cy="54756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25"/>
              </a:lnSpc>
            </a:pPr>
            <a:r>
              <a:rPr sz="3500" spc="290" dirty="0">
                <a:solidFill>
                  <a:srgbClr val="D8D8D8"/>
                </a:solidFill>
                <a:latin typeface="Calibri"/>
                <a:cs typeface="Calibri"/>
              </a:rPr>
              <a:t>ΑΣΦΑΛΕΣ</a:t>
            </a:r>
            <a:r>
              <a:rPr sz="3500" spc="7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500" spc="155" dirty="0">
                <a:solidFill>
                  <a:srgbClr val="D8D8D8"/>
                </a:solidFill>
                <a:latin typeface="Calibri"/>
                <a:cs typeface="Calibri"/>
              </a:rPr>
              <a:t>ΑΡΧΙΤΕΚΤΟΝΙΚΈΣ</a:t>
            </a:r>
            <a:endParaRPr sz="3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108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629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202" y="1554162"/>
                  </a:lnTo>
                  <a:lnTo>
                    <a:pt x="1541145" y="1543367"/>
                  </a:lnTo>
                  <a:lnTo>
                    <a:pt x="1643062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47812" y="1516697"/>
                  </a:lnTo>
                  <a:close/>
                </a:path>
                <a:path w="2555875" h="6858000">
                  <a:moveTo>
                    <a:pt x="1643062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052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6857" y="2907665"/>
                  </a:lnTo>
                  <a:lnTo>
                    <a:pt x="1572577" y="2926397"/>
                  </a:lnTo>
                  <a:lnTo>
                    <a:pt x="1624329" y="2932429"/>
                  </a:lnTo>
                  <a:lnTo>
                    <a:pt x="1674495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377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23390" y="1643379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062" y="1543367"/>
                  </a:lnTo>
                  <a:close/>
                </a:path>
                <a:path w="2555875" h="685800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292" y="2882900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215" y="2902902"/>
                  </a:lnTo>
                  <a:lnTo>
                    <a:pt x="1758950" y="2869882"/>
                  </a:lnTo>
                  <a:lnTo>
                    <a:pt x="1787525" y="2825750"/>
                  </a:lnTo>
                  <a:lnTo>
                    <a:pt x="1787525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1207770"/>
            <a:ext cx="328358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15" dirty="0">
                <a:solidFill>
                  <a:srgbClr val="FFBA00"/>
                </a:solidFill>
              </a:rPr>
              <a:t>Αναφορές</a:t>
            </a:r>
            <a:r>
              <a:rPr sz="2700" spc="200" dirty="0">
                <a:solidFill>
                  <a:srgbClr val="FFBA00"/>
                </a:solidFill>
              </a:rPr>
              <a:t> </a:t>
            </a:r>
            <a:r>
              <a:rPr sz="2700" spc="155" dirty="0">
                <a:solidFill>
                  <a:srgbClr val="FFBA00"/>
                </a:solidFill>
              </a:rPr>
              <a:t>και </a:t>
            </a:r>
            <a:r>
              <a:rPr sz="2700" spc="180" dirty="0">
                <a:solidFill>
                  <a:srgbClr val="FFBA00"/>
                </a:solidFill>
              </a:rPr>
              <a:t>πηγές</a:t>
            </a:r>
            <a:endParaRPr sz="2700"/>
          </a:p>
        </p:txBody>
      </p:sp>
      <p:sp>
        <p:nvSpPr>
          <p:cNvPr id="9" name="object 9"/>
          <p:cNvSpPr txBox="1"/>
          <p:nvPr/>
        </p:nvSpPr>
        <p:spPr>
          <a:xfrm>
            <a:off x="875030" y="2094831"/>
            <a:ext cx="7663180" cy="170243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565"/>
              </a:spcBef>
              <a:buClr>
                <a:srgbClr val="FFBA00"/>
              </a:buClr>
              <a:buSzPct val="136842"/>
              <a:buAutoNum type="arabicPeriod"/>
              <a:tabLst>
                <a:tab pos="285750" algn="l"/>
                <a:tab pos="286385" algn="l"/>
              </a:tabLst>
            </a:pPr>
            <a:r>
              <a:rPr sz="950" spc="65" dirty="0">
                <a:latin typeface="Calibri"/>
                <a:cs typeface="Calibri"/>
              </a:rPr>
              <a:t>CloudShark.org </a:t>
            </a:r>
            <a:r>
              <a:rPr sz="950" spc="40" dirty="0">
                <a:latin typeface="Calibri"/>
                <a:cs typeface="Calibri"/>
              </a:rPr>
              <a:t>-</a:t>
            </a:r>
            <a:r>
              <a:rPr sz="950" spc="5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modbus-bug0.pcapng,</a:t>
            </a:r>
            <a:r>
              <a:rPr sz="950" spc="6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2024</a:t>
            </a:r>
            <a:endParaRPr sz="950">
              <a:latin typeface="Calibri"/>
              <a:cs typeface="Calibri"/>
            </a:endParaRPr>
          </a:p>
          <a:p>
            <a:pPr marL="426720">
              <a:lnSpc>
                <a:spcPct val="100000"/>
              </a:lnSpc>
              <a:spcBef>
                <a:spcPts val="340"/>
              </a:spcBef>
            </a:pPr>
            <a:r>
              <a:rPr sz="950" spc="40" dirty="0">
                <a:latin typeface="Calibri"/>
                <a:cs typeface="Calibri"/>
              </a:rPr>
              <a:t>URL: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XML-ph-0000@DeepL </a:t>
            </a:r>
            <a:r>
              <a:rPr sz="9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(λογισμικό</a:t>
            </a:r>
            <a:r>
              <a:rPr sz="9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9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μηχανικής</a:t>
            </a:r>
            <a:r>
              <a:rPr sz="9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9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μετάφρασης</a:t>
            </a:r>
            <a:r>
              <a:rPr sz="9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9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βασισμένο</a:t>
            </a:r>
            <a:r>
              <a:rPr sz="9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9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σtην</a:t>
            </a:r>
            <a:r>
              <a:rPr sz="9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9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ΤΝ)</a:t>
            </a:r>
            <a:r>
              <a:rPr sz="9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 https://www.cloudshark.org/captures/4</a:t>
            </a:r>
            <a:r>
              <a:rPr sz="9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b8f9f3579b3</a:t>
            </a:r>
            <a:endParaRPr sz="950">
              <a:latin typeface="Calibri"/>
              <a:cs typeface="Calibri"/>
            </a:endParaRPr>
          </a:p>
          <a:p>
            <a:pPr marL="286385" marR="3293745" indent="-274320" algn="just">
              <a:lnSpc>
                <a:spcPct val="99600"/>
              </a:lnSpc>
              <a:spcBef>
                <a:spcPts val="660"/>
              </a:spcBef>
              <a:buClr>
                <a:srgbClr val="FFBA00"/>
              </a:buClr>
              <a:buSzPct val="136842"/>
              <a:buAutoNum type="arabicPeriod" startAt="2"/>
              <a:tabLst>
                <a:tab pos="287020" algn="l"/>
              </a:tabLst>
            </a:pPr>
            <a:r>
              <a:rPr sz="950" spc="65" dirty="0">
                <a:latin typeface="Calibri"/>
                <a:cs typeface="Calibri"/>
              </a:rPr>
              <a:t>Vanimpe, </a:t>
            </a:r>
            <a:r>
              <a:rPr sz="950" spc="55" dirty="0">
                <a:latin typeface="Calibri"/>
                <a:cs typeface="Calibri"/>
              </a:rPr>
              <a:t>"Introduction to </a:t>
            </a:r>
            <a:r>
              <a:rPr sz="950" spc="75" dirty="0">
                <a:latin typeface="Calibri"/>
                <a:cs typeface="Calibri"/>
              </a:rPr>
              <a:t>Modbus </a:t>
            </a:r>
            <a:r>
              <a:rPr sz="950" spc="70" dirty="0">
                <a:latin typeface="Calibri"/>
                <a:cs typeface="Calibri"/>
              </a:rPr>
              <a:t>TCP </a:t>
            </a:r>
            <a:r>
              <a:rPr sz="950" spc="55" dirty="0">
                <a:latin typeface="Calibri"/>
                <a:cs typeface="Calibri"/>
              </a:rPr>
              <a:t>(Transmission </a:t>
            </a:r>
            <a:r>
              <a:rPr sz="950" spc="60" dirty="0">
                <a:latin typeface="Calibri"/>
                <a:cs typeface="Calibri"/>
              </a:rPr>
              <a:t>Control </a:t>
            </a:r>
            <a:r>
              <a:rPr sz="950" spc="55" dirty="0">
                <a:latin typeface="Calibri"/>
                <a:cs typeface="Calibri"/>
              </a:rPr>
              <a:t>Protocol </a:t>
            </a:r>
            <a:r>
              <a:rPr sz="950" spc="40" dirty="0">
                <a:latin typeface="Calibri"/>
                <a:cs typeface="Calibri"/>
              </a:rPr>
              <a:t>-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πρωτόκολλο </a:t>
            </a:r>
            <a:r>
              <a:rPr sz="950" spc="60" dirty="0">
                <a:latin typeface="Calibri"/>
                <a:cs typeface="Calibri"/>
              </a:rPr>
              <a:t>επικοινωνίας δικτύου </a:t>
            </a:r>
            <a:r>
              <a:rPr sz="950" spc="70" dirty="0">
                <a:latin typeface="Calibri"/>
                <a:cs typeface="Calibri"/>
              </a:rPr>
              <a:t>που </a:t>
            </a:r>
            <a:r>
              <a:rPr sz="950" spc="60" dirty="0">
                <a:latin typeface="Calibri"/>
                <a:cs typeface="Calibri"/>
              </a:rPr>
              <a:t>χρησιμοποιείται </a:t>
            </a:r>
            <a:r>
              <a:rPr sz="950" spc="65" dirty="0">
                <a:latin typeface="Calibri"/>
                <a:cs typeface="Calibri"/>
              </a:rPr>
              <a:t>στο </a:t>
            </a:r>
            <a:r>
              <a:rPr sz="950" spc="55" dirty="0">
                <a:latin typeface="Calibri"/>
                <a:cs typeface="Calibri"/>
              </a:rPr>
              <a:t>διαδίκτυο)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κίνηση",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2015</a:t>
            </a:r>
            <a:r>
              <a:rPr sz="950" spc="65" dirty="0">
                <a:latin typeface="Calibri"/>
                <a:cs typeface="Calibri"/>
              </a:rPr>
              <a:t> URL:</a:t>
            </a:r>
            <a:r>
              <a:rPr sz="950" spc="5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https://www</a:t>
            </a:r>
            <a:r>
              <a:rPr sz="9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cloudshark.org/captures/4b8f9f35</a:t>
            </a:r>
            <a:r>
              <a:rPr sz="9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79b3</a:t>
            </a:r>
            <a:endParaRPr sz="950">
              <a:latin typeface="Calibri"/>
              <a:cs typeface="Calibri"/>
            </a:endParaRPr>
          </a:p>
          <a:p>
            <a:pPr marL="288925" marR="4785995" indent="-276225">
              <a:lnSpc>
                <a:spcPts val="1610"/>
              </a:lnSpc>
              <a:spcBef>
                <a:spcPts val="480"/>
              </a:spcBef>
              <a:buClr>
                <a:srgbClr val="FFBA00"/>
              </a:buClr>
              <a:buSzPct val="136842"/>
              <a:buAutoNum type="arabicPeriod" startAt="2"/>
              <a:tabLst>
                <a:tab pos="285750" algn="l"/>
                <a:tab pos="286385" algn="l"/>
              </a:tabLst>
            </a:pPr>
            <a:r>
              <a:rPr sz="950" spc="70" dirty="0">
                <a:latin typeface="Calibri"/>
                <a:cs typeface="Calibri"/>
              </a:rPr>
              <a:t>DeepL </a:t>
            </a:r>
            <a:r>
              <a:rPr sz="950" spc="55" dirty="0">
                <a:latin typeface="Calibri"/>
                <a:cs typeface="Calibri"/>
              </a:rPr>
              <a:t>(λογισμικό </a:t>
            </a:r>
            <a:r>
              <a:rPr sz="950" spc="60" dirty="0">
                <a:latin typeface="Calibri"/>
                <a:cs typeface="Calibri"/>
              </a:rPr>
              <a:t>μηχανικής </a:t>
            </a:r>
            <a:r>
              <a:rPr sz="950" spc="70" dirty="0">
                <a:latin typeface="Calibri"/>
                <a:cs typeface="Calibri"/>
              </a:rPr>
              <a:t>μετάφρασης 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βασισμένο </a:t>
            </a:r>
            <a:r>
              <a:rPr sz="950" spc="60" dirty="0">
                <a:latin typeface="Calibri"/>
                <a:cs typeface="Calibri"/>
              </a:rPr>
              <a:t>σtην </a:t>
            </a:r>
            <a:r>
              <a:rPr sz="950" spc="65" dirty="0">
                <a:latin typeface="Calibri"/>
                <a:cs typeface="Calibri"/>
              </a:rPr>
              <a:t>ΤΝ) </a:t>
            </a:r>
            <a:r>
              <a:rPr sz="950" spc="70" dirty="0">
                <a:latin typeface="Calibri"/>
                <a:cs typeface="Calibri"/>
              </a:rPr>
              <a:t>Μεταφραστής </a:t>
            </a:r>
            <a:r>
              <a:rPr sz="950" spc="55" dirty="0">
                <a:latin typeface="Calibri"/>
                <a:cs typeface="Calibri"/>
              </a:rPr>
              <a:t>για </a:t>
            </a:r>
            <a:r>
              <a:rPr sz="950" spc="6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διόρθωση:</a:t>
            </a:r>
            <a:r>
              <a:rPr sz="950" spc="4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9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</a:t>
            </a:r>
            <a:r>
              <a:rPr sz="9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://www.deepl.com/transl</a:t>
            </a:r>
            <a:r>
              <a:rPr sz="9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ator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76952" y="6370637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6548437"/>
            <a:ext cx="42354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Antonio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Muñoz,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04352" y="5052377"/>
            <a:ext cx="3843654" cy="43878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319404"/>
            <a:ext cx="4272280" cy="91503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240"/>
              </a:lnSpc>
              <a:spcBef>
                <a:spcPts val="405"/>
              </a:spcBef>
            </a:pPr>
            <a:r>
              <a:rPr spc="-5" dirty="0">
                <a:solidFill>
                  <a:srgbClr val="FFBA00"/>
                </a:solidFill>
              </a:rPr>
              <a:t>Συνδεθείτε</a:t>
            </a:r>
            <a:r>
              <a:rPr dirty="0">
                <a:solidFill>
                  <a:srgbClr val="FFBA00"/>
                </a:solidFill>
              </a:rPr>
              <a:t> </a:t>
            </a:r>
            <a:r>
              <a:rPr spc="-5" dirty="0">
                <a:solidFill>
                  <a:srgbClr val="FFBA00"/>
                </a:solidFill>
              </a:rPr>
              <a:t>με το CyberSecPro: </a:t>
            </a:r>
            <a:r>
              <a:rPr dirty="0">
                <a:solidFill>
                  <a:srgbClr val="FFBA00"/>
                </a:solidFill>
              </a:rPr>
              <a:t>Πώς</a:t>
            </a:r>
            <a:r>
              <a:rPr spc="5" dirty="0">
                <a:solidFill>
                  <a:srgbClr val="FFBA00"/>
                </a:solidFill>
              </a:rPr>
              <a:t> </a:t>
            </a:r>
            <a:r>
              <a:rPr spc="95" dirty="0"/>
              <a:t>να </a:t>
            </a:r>
            <a:r>
              <a:rPr spc="-509" dirty="0"/>
              <a:t> </a:t>
            </a:r>
            <a:r>
              <a:rPr spc="90" dirty="0"/>
              <a:t>εγγραφείτε </a:t>
            </a:r>
            <a:r>
              <a:rPr spc="85" dirty="0"/>
              <a:t>και </a:t>
            </a:r>
            <a:r>
              <a:rPr spc="95" dirty="0"/>
              <a:t>άλλες </a:t>
            </a:r>
            <a:r>
              <a:rPr spc="90" dirty="0"/>
              <a:t>πρακτικές </a:t>
            </a:r>
            <a:r>
              <a:rPr spc="95" dirty="0"/>
              <a:t> πληροφορίες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5030" y="1954529"/>
            <a:ext cx="4117975" cy="14281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44805" marR="1629410" indent="-332740">
              <a:lnSpc>
                <a:spcPct val="105500"/>
              </a:lnSpc>
              <a:spcBef>
                <a:spcPts val="135"/>
              </a:spcBef>
              <a:buClr>
                <a:srgbClr val="FFBA00"/>
              </a:buClr>
              <a:buSzPct val="133333"/>
              <a:buAutoNum type="arabicPeriod"/>
              <a:tabLst>
                <a:tab pos="354330" algn="l"/>
                <a:tab pos="354965" algn="l"/>
              </a:tabLst>
            </a:pPr>
            <a:r>
              <a:rPr sz="1200" spc="35" dirty="0">
                <a:latin typeface="Calibri"/>
                <a:cs typeface="Calibri"/>
              </a:rPr>
              <a:t>Ιστοσελίδα: </a:t>
            </a:r>
            <a:r>
              <a:rPr sz="1200" spc="4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200" u="sng" spc="9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www.cybersecpro-proje</a:t>
            </a:r>
            <a:r>
              <a:rPr sz="1200" u="sng" spc="9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ct.eu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A00"/>
              </a:buClr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BA00"/>
              </a:buClr>
              <a:buSzPct val="133333"/>
              <a:buAutoNum type="arabicPeriod"/>
              <a:tabLst>
                <a:tab pos="354965" algn="l"/>
                <a:tab pos="355600" algn="l"/>
              </a:tabLst>
            </a:pPr>
            <a:r>
              <a:rPr sz="1200" spc="90" dirty="0">
                <a:latin typeface="Calibri"/>
                <a:cs typeface="Calibri"/>
              </a:rPr>
              <a:t>X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(Twitter):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https://</a:t>
            </a:r>
            <a:r>
              <a:rPr sz="120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1200">
              <a:latin typeface="Calibri"/>
              <a:cs typeface="Calibri"/>
            </a:endParaRPr>
          </a:p>
          <a:p>
            <a:pPr marL="355600" marR="5080" indent="-342900">
              <a:lnSpc>
                <a:spcPct val="83600"/>
              </a:lnSpc>
              <a:spcBef>
                <a:spcPts val="1390"/>
              </a:spcBef>
              <a:buClr>
                <a:srgbClr val="FFBA00"/>
              </a:buClr>
              <a:buSzPct val="133333"/>
              <a:buAutoNum type="arabicPeriod"/>
              <a:tabLst>
                <a:tab pos="354965" algn="l"/>
                <a:tab pos="355600" algn="l"/>
              </a:tabLst>
            </a:pPr>
            <a:r>
              <a:rPr sz="1200" spc="65" dirty="0">
                <a:latin typeface="Calibri"/>
                <a:cs typeface="Calibri"/>
              </a:rPr>
              <a:t>LinkedIn </a:t>
            </a:r>
            <a:r>
              <a:rPr sz="1200" spc="70" dirty="0">
                <a:latin typeface="Calibri"/>
                <a:cs typeface="Calibri"/>
              </a:rPr>
              <a:t>(επαγγελματικό κοινωνικό </a:t>
            </a:r>
            <a:r>
              <a:rPr sz="1200" spc="65" dirty="0">
                <a:latin typeface="Calibri"/>
                <a:cs typeface="Calibri"/>
              </a:rPr>
              <a:t>δίκτυο) </a:t>
            </a:r>
            <a:r>
              <a:rPr sz="1200" spc="50" dirty="0">
                <a:latin typeface="Calibri"/>
                <a:cs typeface="Calibri"/>
              </a:rPr>
              <a:t>: </a:t>
            </a:r>
            <a:r>
              <a:rPr sz="1200" spc="5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20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120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88209"/>
            <a:ext cx="39109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270" dirty="0">
                <a:solidFill>
                  <a:srgbClr val="FFBA00"/>
                </a:solidFill>
              </a:rPr>
              <a:t>Σας</a:t>
            </a:r>
            <a:r>
              <a:rPr sz="4500" spc="150" dirty="0">
                <a:solidFill>
                  <a:srgbClr val="FFBA00"/>
                </a:solidFill>
              </a:rPr>
              <a:t> </a:t>
            </a:r>
            <a:r>
              <a:rPr sz="4500" spc="275" dirty="0">
                <a:solidFill>
                  <a:srgbClr val="FFBA00"/>
                </a:solidFill>
              </a:rPr>
              <a:t>ευχαριστώ</a:t>
            </a:r>
            <a:endParaRPr sz="4500"/>
          </a:p>
        </p:txBody>
      </p:sp>
      <p:sp>
        <p:nvSpPr>
          <p:cNvPr id="11" name="object 11"/>
          <p:cNvSpPr txBox="1"/>
          <p:nvPr/>
        </p:nvSpPr>
        <p:spPr>
          <a:xfrm>
            <a:off x="7048500" y="3360102"/>
            <a:ext cx="3813175" cy="1405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200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298450" marR="1581785" indent="-285750">
              <a:lnSpc>
                <a:spcPct val="100000"/>
              </a:lnSpc>
              <a:spcBef>
                <a:spcPts val="745"/>
              </a:spcBef>
              <a:buClr>
                <a:srgbClr val="FFBA00"/>
              </a:buClr>
              <a:buSzPct val="13333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Antonio </a:t>
            </a:r>
            <a:r>
              <a:rPr sz="1200" spc="95" dirty="0">
                <a:solidFill>
                  <a:srgbClr val="FFFFFF"/>
                </a:solidFill>
                <a:latin typeface="Calibri"/>
                <a:cs typeface="Calibri"/>
              </a:rPr>
              <a:t>Muñoz </a:t>
            </a:r>
            <a:r>
              <a:rPr sz="12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Αναπληρωτής 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καθηγητής 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Calibri"/>
                <a:cs typeface="Calibri"/>
              </a:rPr>
              <a:t>Μάλαγα </a:t>
            </a:r>
            <a:r>
              <a:rPr sz="1200" spc="-254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20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anto@uma.</a:t>
            </a:r>
            <a:r>
              <a:rPr sz="120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5789929"/>
            <a:ext cx="3312160" cy="4470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5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5: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Antonio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Muñoz,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2592" rIns="0" bIns="0" rtlCol="0">
            <a:spAutoFit/>
          </a:bodyPr>
          <a:lstStyle/>
          <a:p>
            <a:pPr marL="6238875" marR="5080">
              <a:lnSpc>
                <a:spcPts val="2590"/>
              </a:lnSpc>
              <a:spcBef>
                <a:spcPts val="425"/>
              </a:spcBef>
            </a:pPr>
            <a:r>
              <a:rPr sz="2400" spc="185" dirty="0">
                <a:solidFill>
                  <a:srgbClr val="FFFFFF"/>
                </a:solidFill>
              </a:rPr>
              <a:t>Σημασία </a:t>
            </a:r>
            <a:r>
              <a:rPr sz="2400" spc="150" dirty="0">
                <a:solidFill>
                  <a:srgbClr val="FFFFFF"/>
                </a:solidFill>
              </a:rPr>
              <a:t>των </a:t>
            </a:r>
            <a:r>
              <a:rPr sz="2400" spc="175" dirty="0">
                <a:solidFill>
                  <a:srgbClr val="FFFFFF"/>
                </a:solidFill>
              </a:rPr>
              <a:t>ανθρώπινων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70" dirty="0">
                <a:solidFill>
                  <a:srgbClr val="FFFFFF"/>
                </a:solidFill>
              </a:rPr>
              <a:t>παραγόντων: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6685280" y="1545907"/>
            <a:ext cx="4632960" cy="54546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>
              <a:lnSpc>
                <a:spcPts val="1930"/>
              </a:lnSpc>
              <a:spcBef>
                <a:spcPts val="355"/>
              </a:spcBef>
            </a:pPr>
            <a:r>
              <a:rPr sz="1800" spc="175" dirty="0">
                <a:solidFill>
                  <a:srgbClr val="FFB800"/>
                </a:solidFill>
                <a:latin typeface="Calibri"/>
                <a:cs typeface="Calibri"/>
              </a:rPr>
              <a:t>Επισκόπηση</a:t>
            </a:r>
            <a:r>
              <a:rPr sz="1800" spc="7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0" dirty="0">
                <a:solidFill>
                  <a:srgbClr val="FFB800"/>
                </a:solidFill>
                <a:latin typeface="Calibri"/>
                <a:cs typeface="Calibri"/>
              </a:rPr>
              <a:t>της</a:t>
            </a:r>
            <a:r>
              <a:rPr sz="1800" spc="8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5" dirty="0">
                <a:solidFill>
                  <a:srgbClr val="FFB800"/>
                </a:solidFill>
                <a:latin typeface="Calibri"/>
                <a:cs typeface="Calibri"/>
              </a:rPr>
              <a:t>κυβερνοασφάλειας</a:t>
            </a:r>
            <a:r>
              <a:rPr sz="1800" spc="7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70" dirty="0">
                <a:solidFill>
                  <a:srgbClr val="FFB800"/>
                </a:solidFill>
                <a:latin typeface="Calibri"/>
                <a:cs typeface="Calibri"/>
              </a:rPr>
              <a:t>στον </a:t>
            </a:r>
            <a:r>
              <a:rPr sz="1800" spc="-39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75" dirty="0">
                <a:solidFill>
                  <a:srgbClr val="FFB800"/>
                </a:solidFill>
                <a:latin typeface="Calibri"/>
                <a:cs typeface="Calibri"/>
              </a:rPr>
              <a:t>τομέα</a:t>
            </a:r>
            <a:r>
              <a:rPr sz="1800" spc="7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0" dirty="0">
                <a:solidFill>
                  <a:srgbClr val="FFB800"/>
                </a:solidFill>
                <a:latin typeface="Calibri"/>
                <a:cs typeface="Calibri"/>
              </a:rPr>
              <a:t>της</a:t>
            </a:r>
            <a:r>
              <a:rPr sz="1800" spc="7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800" spc="160" dirty="0">
                <a:solidFill>
                  <a:srgbClr val="FFB800"/>
                </a:solidFill>
                <a:latin typeface="Calibri"/>
                <a:cs typeface="Calibri"/>
              </a:rPr>
              <a:t>ενέργειας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5280" y="2246629"/>
            <a:ext cx="5412740" cy="3114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6385" indent="-273685">
              <a:lnSpc>
                <a:spcPts val="1405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Σημασία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λειτουργικές</a:t>
            </a:r>
            <a:r>
              <a:rPr sz="10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επιχειρήσεις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endParaRPr sz="1050">
              <a:latin typeface="Calibri"/>
              <a:cs typeface="Calibri"/>
            </a:endParaRPr>
          </a:p>
          <a:p>
            <a:pPr marL="286385">
              <a:lnSpc>
                <a:spcPts val="1235"/>
              </a:lnSpc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ενεργειακού</a:t>
            </a:r>
            <a:r>
              <a:rPr sz="10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τομέα.</a:t>
            </a:r>
            <a:endParaRPr sz="1050">
              <a:latin typeface="Calibri"/>
              <a:cs typeface="Calibri"/>
            </a:endParaRPr>
          </a:p>
          <a:p>
            <a:pPr marL="286385" marR="5080" indent="-273685">
              <a:lnSpc>
                <a:spcPct val="96400"/>
              </a:lnSpc>
              <a:spcBef>
                <a:spcPts val="42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Μοναδικές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προκλήσεις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τομέα </a:t>
            </a:r>
            <a:r>
              <a:rPr sz="1050" spc="-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FFFFFF"/>
                </a:solidFill>
                <a:latin typeface="Calibri"/>
                <a:cs typeface="Calibri"/>
              </a:rPr>
              <a:t>ενέργειας.</a:t>
            </a:r>
            <a:endParaRPr sz="1050">
              <a:latin typeface="Calibri"/>
              <a:cs typeface="Calibri"/>
            </a:endParaRPr>
          </a:p>
          <a:p>
            <a:pPr marL="286385" marR="254000" indent="-273685">
              <a:lnSpc>
                <a:spcPct val="96400"/>
              </a:lnSpc>
              <a:spcBef>
                <a:spcPts val="42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10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ρόλος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παραγόντων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0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050" spc="-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ενεργειακού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τομέα.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6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Εντοπισμένες</a:t>
            </a:r>
            <a:r>
              <a:rPr sz="10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απειλές: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0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Μετατροπή</a:t>
            </a:r>
            <a:r>
              <a:rPr sz="10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IT/OT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29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Χαμηλή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προτεραιότητα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εμπιστοσύνη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29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2023:</a:t>
            </a:r>
            <a:r>
              <a:rPr sz="10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250+</a:t>
            </a:r>
            <a:r>
              <a:rPr sz="10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παραβιάσεις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29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5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χρησιμοποιηθούν:</a:t>
            </a: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30"/>
              </a:spcBef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Επιτιθέμενοι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ηλεκτρικής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Ουκρανίας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  <a:endParaRPr sz="9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35"/>
              </a:spcBef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Αποικιακός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αγωγός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endParaRPr sz="9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40"/>
              </a:spcBef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Stuxnet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969" y="6016625"/>
            <a:ext cx="35007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ΟΝΟΜΑ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CSP: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859779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6387" y="1270"/>
              <a:ext cx="5360670" cy="6837680"/>
            </a:xfrm>
            <a:custGeom>
              <a:avLst/>
              <a:gdLst/>
              <a:ahLst/>
              <a:cxnLst/>
              <a:rect l="l" t="t" r="r" b="b"/>
              <a:pathLst>
                <a:path w="5360670" h="6837680">
                  <a:moveTo>
                    <a:pt x="5360670" y="0"/>
                  </a:moveTo>
                  <a:lnTo>
                    <a:pt x="1922145" y="0"/>
                  </a:lnTo>
                  <a:lnTo>
                    <a:pt x="0" y="6837680"/>
                  </a:lnTo>
                  <a:lnTo>
                    <a:pt x="3438525" y="6837680"/>
                  </a:lnTo>
                  <a:lnTo>
                    <a:pt x="5360670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3109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375" y="0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332"/>
                  </a:moveTo>
                  <a:lnTo>
                    <a:pt x="1275397" y="2287587"/>
                  </a:lnTo>
                  <a:lnTo>
                    <a:pt x="1229995" y="2308542"/>
                  </a:lnTo>
                  <a:lnTo>
                    <a:pt x="1191577" y="2341879"/>
                  </a:lnTo>
                  <a:lnTo>
                    <a:pt x="1162685" y="2385695"/>
                  </a:lnTo>
                  <a:lnTo>
                    <a:pt x="1162685" y="2386965"/>
                  </a:lnTo>
                  <a:lnTo>
                    <a:pt x="821689" y="3659187"/>
                  </a:lnTo>
                  <a:lnTo>
                    <a:pt x="0" y="6845934"/>
                  </a:lnTo>
                  <a:lnTo>
                    <a:pt x="6667" y="6846887"/>
                  </a:lnTo>
                  <a:lnTo>
                    <a:pt x="20002" y="6847205"/>
                  </a:lnTo>
                  <a:lnTo>
                    <a:pt x="26670" y="6847205"/>
                  </a:lnTo>
                  <a:lnTo>
                    <a:pt x="845905" y="3665220"/>
                  </a:lnTo>
                  <a:lnTo>
                    <a:pt x="1186814" y="2394585"/>
                  </a:lnTo>
                  <a:lnTo>
                    <a:pt x="1211579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514" y="2303779"/>
                  </a:lnTo>
                  <a:lnTo>
                    <a:pt x="1421635" y="2303779"/>
                  </a:lnTo>
                  <a:lnTo>
                    <a:pt x="1377314" y="2285365"/>
                  </a:lnTo>
                  <a:lnTo>
                    <a:pt x="1325562" y="2279332"/>
                  </a:lnTo>
                  <a:close/>
                </a:path>
                <a:path w="2549525" h="6847205">
                  <a:moveTo>
                    <a:pt x="1421635" y="2303779"/>
                  </a:moveTo>
                  <a:lnTo>
                    <a:pt x="1326514" y="2303779"/>
                  </a:lnTo>
                  <a:lnTo>
                    <a:pt x="1370964" y="2309495"/>
                  </a:lnTo>
                  <a:lnTo>
                    <a:pt x="1416685" y="2330450"/>
                  </a:lnTo>
                  <a:lnTo>
                    <a:pt x="1452879" y="2363470"/>
                  </a:lnTo>
                  <a:lnTo>
                    <a:pt x="1477010" y="2405697"/>
                  </a:lnTo>
                  <a:lnTo>
                    <a:pt x="1487487" y="2453322"/>
                  </a:lnTo>
                  <a:lnTo>
                    <a:pt x="1482407" y="2503487"/>
                  </a:lnTo>
                  <a:lnTo>
                    <a:pt x="1223645" y="3457575"/>
                  </a:lnTo>
                  <a:lnTo>
                    <a:pt x="1217929" y="3493135"/>
                  </a:lnTo>
                  <a:lnTo>
                    <a:pt x="1226820" y="3563620"/>
                  </a:lnTo>
                  <a:lnTo>
                    <a:pt x="1262379" y="3626802"/>
                  </a:lnTo>
                  <a:lnTo>
                    <a:pt x="1318577" y="3670300"/>
                  </a:lnTo>
                  <a:lnTo>
                    <a:pt x="1401762" y="3689667"/>
                  </a:lnTo>
                  <a:lnTo>
                    <a:pt x="1449070" y="3683317"/>
                  </a:lnTo>
                  <a:lnTo>
                    <a:pt x="1492250" y="3665220"/>
                  </a:lnTo>
                  <a:lnTo>
                    <a:pt x="1495163" y="3662997"/>
                  </a:lnTo>
                  <a:lnTo>
                    <a:pt x="1408112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014" y="3584257"/>
                  </a:lnTo>
                  <a:lnTo>
                    <a:pt x="1243012" y="3526154"/>
                  </a:lnTo>
                  <a:lnTo>
                    <a:pt x="1242377" y="3495357"/>
                  </a:lnTo>
                  <a:lnTo>
                    <a:pt x="1247775" y="3463925"/>
                  </a:lnTo>
                  <a:lnTo>
                    <a:pt x="1506537" y="2509837"/>
                  </a:lnTo>
                  <a:lnTo>
                    <a:pt x="1512887" y="2460942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2400" y="2304097"/>
                  </a:lnTo>
                  <a:lnTo>
                    <a:pt x="1421635" y="2303779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6770"/>
                  </a:lnTo>
                  <a:lnTo>
                    <a:pt x="1552257" y="3546475"/>
                  </a:lnTo>
                  <a:lnTo>
                    <a:pt x="1531302" y="3592195"/>
                  </a:lnTo>
                  <a:lnTo>
                    <a:pt x="1497964" y="3628390"/>
                  </a:lnTo>
                  <a:lnTo>
                    <a:pt x="1456054" y="3652520"/>
                  </a:lnTo>
                  <a:lnTo>
                    <a:pt x="1408112" y="3662997"/>
                  </a:lnTo>
                  <a:lnTo>
                    <a:pt x="1495163" y="3662997"/>
                  </a:lnTo>
                  <a:lnTo>
                    <a:pt x="1529714" y="3636645"/>
                  </a:lnTo>
                  <a:lnTo>
                    <a:pt x="1558925" y="3599179"/>
                  </a:lnTo>
                  <a:lnTo>
                    <a:pt x="1577339" y="3554095"/>
                  </a:lnTo>
                  <a:lnTo>
                    <a:pt x="1970722" y="2104390"/>
                  </a:lnTo>
                  <a:lnTo>
                    <a:pt x="2547620" y="5715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754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1365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525" y="6152515"/>
              <a:ext cx="2647315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98994" y="329247"/>
            <a:ext cx="4274185" cy="26670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400"/>
              </a:spcBef>
            </a:pPr>
            <a:r>
              <a:rPr sz="3600" spc="155" dirty="0">
                <a:latin typeface="Calibri"/>
                <a:cs typeface="Calibri"/>
              </a:rPr>
              <a:t>Ουσιώδεις</a:t>
            </a:r>
            <a:r>
              <a:rPr sz="3600" spc="95" dirty="0">
                <a:latin typeface="Calibri"/>
                <a:cs typeface="Calibri"/>
              </a:rPr>
              <a:t> </a:t>
            </a:r>
            <a:r>
              <a:rPr sz="3600" spc="155" dirty="0">
                <a:latin typeface="Calibri"/>
                <a:cs typeface="Calibri"/>
              </a:rPr>
              <a:t>αρχές</a:t>
            </a:r>
            <a:r>
              <a:rPr sz="3600" spc="100" dirty="0">
                <a:latin typeface="Calibri"/>
                <a:cs typeface="Calibri"/>
              </a:rPr>
              <a:t> </a:t>
            </a:r>
            <a:r>
              <a:rPr sz="3600" spc="140" dirty="0">
                <a:latin typeface="Calibri"/>
                <a:cs typeface="Calibri"/>
              </a:rPr>
              <a:t>και </a:t>
            </a:r>
            <a:r>
              <a:rPr sz="3600" spc="-800" dirty="0">
                <a:latin typeface="Calibri"/>
                <a:cs typeface="Calibri"/>
              </a:rPr>
              <a:t> </a:t>
            </a:r>
            <a:r>
              <a:rPr sz="3600" spc="145" dirty="0">
                <a:latin typeface="Calibri"/>
                <a:cs typeface="Calibri"/>
              </a:rPr>
              <a:t>διαχείριση </a:t>
            </a:r>
            <a:r>
              <a:rPr sz="3600" spc="150" dirty="0">
                <a:latin typeface="Calibri"/>
                <a:cs typeface="Calibri"/>
              </a:rPr>
              <a:t>της </a:t>
            </a:r>
            <a:r>
              <a:rPr sz="3600" spc="155" dirty="0">
                <a:latin typeface="Calibri"/>
                <a:cs typeface="Calibri"/>
              </a:rPr>
              <a:t> </a:t>
            </a:r>
            <a:r>
              <a:rPr sz="3600" spc="165" dirty="0">
                <a:latin typeface="Calibri"/>
                <a:cs typeface="Calibri"/>
              </a:rPr>
              <a:t>κυβερνοασφάλειας </a:t>
            </a:r>
            <a:r>
              <a:rPr sz="3600" spc="170" dirty="0">
                <a:latin typeface="Calibri"/>
                <a:cs typeface="Calibri"/>
              </a:rPr>
              <a:t> </a:t>
            </a:r>
            <a:r>
              <a:rPr sz="3600" spc="155" dirty="0">
                <a:latin typeface="Calibri"/>
                <a:cs typeface="Calibri"/>
              </a:rPr>
              <a:t>για τον </a:t>
            </a:r>
            <a:r>
              <a:rPr sz="3600" spc="165" dirty="0">
                <a:latin typeface="Calibri"/>
                <a:cs typeface="Calibri"/>
              </a:rPr>
              <a:t>τομέα </a:t>
            </a:r>
            <a:r>
              <a:rPr sz="3600" spc="160" dirty="0">
                <a:latin typeface="Calibri"/>
                <a:cs typeface="Calibri"/>
              </a:rPr>
              <a:t>της </a:t>
            </a:r>
            <a:r>
              <a:rPr sz="3600" spc="165" dirty="0">
                <a:latin typeface="Calibri"/>
                <a:cs typeface="Calibri"/>
              </a:rPr>
              <a:t> </a:t>
            </a:r>
            <a:r>
              <a:rPr sz="3600" spc="160" dirty="0">
                <a:latin typeface="Calibri"/>
                <a:cs typeface="Calibri"/>
              </a:rPr>
              <a:t>ενέργειας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8359" y="3194050"/>
            <a:ext cx="3014345" cy="642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50" b="1" spc="305" dirty="0">
                <a:solidFill>
                  <a:srgbClr val="D6791A"/>
                </a:solidFill>
                <a:latin typeface="Calibri"/>
                <a:cs typeface="Calibri"/>
              </a:rPr>
              <a:t>C</a:t>
            </a:r>
            <a:r>
              <a:rPr sz="4050" b="1" spc="275" dirty="0">
                <a:solidFill>
                  <a:srgbClr val="D6791A"/>
                </a:solidFill>
                <a:latin typeface="Calibri"/>
                <a:cs typeface="Calibri"/>
              </a:rPr>
              <a:t>S</a:t>
            </a:r>
            <a:r>
              <a:rPr sz="4050" b="1" spc="310" dirty="0">
                <a:solidFill>
                  <a:srgbClr val="D6791A"/>
                </a:solidFill>
                <a:latin typeface="Calibri"/>
                <a:cs typeface="Calibri"/>
              </a:rPr>
              <a:t>P</a:t>
            </a:r>
            <a:r>
              <a:rPr sz="4050" b="1" spc="295" dirty="0">
                <a:solidFill>
                  <a:srgbClr val="D6791A"/>
                </a:solidFill>
                <a:latin typeface="Calibri"/>
                <a:cs typeface="Calibri"/>
              </a:rPr>
              <a:t>001_</a:t>
            </a:r>
            <a:r>
              <a:rPr sz="4050" b="1" spc="305" dirty="0">
                <a:solidFill>
                  <a:srgbClr val="D6791A"/>
                </a:solidFill>
                <a:latin typeface="Calibri"/>
                <a:cs typeface="Calibri"/>
              </a:rPr>
              <a:t>C</a:t>
            </a:r>
            <a:r>
              <a:rPr sz="4050" b="1" spc="295" dirty="0">
                <a:solidFill>
                  <a:srgbClr val="D6791A"/>
                </a:solidFill>
                <a:latin typeface="Calibri"/>
                <a:cs typeface="Calibri"/>
              </a:rPr>
              <a:t>_</a:t>
            </a:r>
            <a:r>
              <a:rPr sz="4050" b="1" spc="300" dirty="0">
                <a:solidFill>
                  <a:srgbClr val="D6791A"/>
                </a:solidFill>
                <a:latin typeface="Calibri"/>
                <a:cs typeface="Calibri"/>
              </a:rPr>
              <a:t>E</a:t>
            </a:r>
            <a:endParaRPr sz="4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98359" y="4292917"/>
            <a:ext cx="2150110" cy="73088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200" spc="135" dirty="0">
                <a:latin typeface="Calibri"/>
                <a:cs typeface="Calibri"/>
              </a:rPr>
              <a:t>ΠΑΡΟΥΣ</a:t>
            </a:r>
            <a:r>
              <a:rPr lang="el-GR" sz="1200" spc="135" dirty="0">
                <a:latin typeface="Calibri"/>
                <a:cs typeface="Calibri"/>
              </a:rPr>
              <a:t>Ι</a:t>
            </a:r>
            <a:r>
              <a:rPr sz="1200" spc="135" dirty="0">
                <a:latin typeface="Calibri"/>
                <a:cs typeface="Calibri"/>
              </a:rPr>
              <a:t>ΑΣΗ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: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200" b="1" spc="120" dirty="0">
                <a:latin typeface="Calibri"/>
                <a:cs typeface="Calibri"/>
              </a:rPr>
              <a:t>DAVIDE</a:t>
            </a:r>
            <a:r>
              <a:rPr sz="1200" b="1" spc="150" dirty="0">
                <a:latin typeface="Calibri"/>
                <a:cs typeface="Calibri"/>
              </a:rPr>
              <a:t> </a:t>
            </a:r>
            <a:r>
              <a:rPr sz="1200" b="1" spc="114" dirty="0">
                <a:latin typeface="Calibri"/>
                <a:cs typeface="Calibri"/>
              </a:rPr>
              <a:t>FERRARIS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1050" spc="155" dirty="0">
                <a:latin typeface="Calibri"/>
                <a:cs typeface="Calibri"/>
              </a:rPr>
              <a:t>ΠΑΝΕΠΙΣΤΉΜΙΟ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ΤΗΣ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155" dirty="0">
                <a:latin typeface="Calibri"/>
                <a:cs typeface="Calibri"/>
              </a:rPr>
              <a:t>ΜΆΛΑΓΑ,</a:t>
            </a:r>
            <a:endParaRPr sz="10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6387" y="1270"/>
              <a:ext cx="5360670" cy="6837680"/>
            </a:xfrm>
            <a:custGeom>
              <a:avLst/>
              <a:gdLst/>
              <a:ahLst/>
              <a:cxnLst/>
              <a:rect l="l" t="t" r="r" b="b"/>
              <a:pathLst>
                <a:path w="5360670" h="6837680">
                  <a:moveTo>
                    <a:pt x="5360670" y="0"/>
                  </a:moveTo>
                  <a:lnTo>
                    <a:pt x="1922145" y="0"/>
                  </a:lnTo>
                  <a:lnTo>
                    <a:pt x="0" y="6837680"/>
                  </a:lnTo>
                  <a:lnTo>
                    <a:pt x="3438525" y="6837680"/>
                  </a:lnTo>
                  <a:lnTo>
                    <a:pt x="5360670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3109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375" y="0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332"/>
                  </a:moveTo>
                  <a:lnTo>
                    <a:pt x="1275397" y="2287587"/>
                  </a:lnTo>
                  <a:lnTo>
                    <a:pt x="1229995" y="2308542"/>
                  </a:lnTo>
                  <a:lnTo>
                    <a:pt x="1191577" y="2341879"/>
                  </a:lnTo>
                  <a:lnTo>
                    <a:pt x="1162685" y="2385695"/>
                  </a:lnTo>
                  <a:lnTo>
                    <a:pt x="1162685" y="2386965"/>
                  </a:lnTo>
                  <a:lnTo>
                    <a:pt x="821689" y="3659187"/>
                  </a:lnTo>
                  <a:lnTo>
                    <a:pt x="0" y="6845934"/>
                  </a:lnTo>
                  <a:lnTo>
                    <a:pt x="6667" y="6846887"/>
                  </a:lnTo>
                  <a:lnTo>
                    <a:pt x="20002" y="6847205"/>
                  </a:lnTo>
                  <a:lnTo>
                    <a:pt x="26670" y="6847205"/>
                  </a:lnTo>
                  <a:lnTo>
                    <a:pt x="845905" y="3665220"/>
                  </a:lnTo>
                  <a:lnTo>
                    <a:pt x="1186814" y="2394585"/>
                  </a:lnTo>
                  <a:lnTo>
                    <a:pt x="1211579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514" y="2303779"/>
                  </a:lnTo>
                  <a:lnTo>
                    <a:pt x="1421635" y="2303779"/>
                  </a:lnTo>
                  <a:lnTo>
                    <a:pt x="1377314" y="2285365"/>
                  </a:lnTo>
                  <a:lnTo>
                    <a:pt x="1325562" y="2279332"/>
                  </a:lnTo>
                  <a:close/>
                </a:path>
                <a:path w="2549525" h="6847205">
                  <a:moveTo>
                    <a:pt x="1421635" y="2303779"/>
                  </a:moveTo>
                  <a:lnTo>
                    <a:pt x="1326514" y="2303779"/>
                  </a:lnTo>
                  <a:lnTo>
                    <a:pt x="1370964" y="2309495"/>
                  </a:lnTo>
                  <a:lnTo>
                    <a:pt x="1416685" y="2330450"/>
                  </a:lnTo>
                  <a:lnTo>
                    <a:pt x="1452879" y="2363470"/>
                  </a:lnTo>
                  <a:lnTo>
                    <a:pt x="1477010" y="2405697"/>
                  </a:lnTo>
                  <a:lnTo>
                    <a:pt x="1487487" y="2453322"/>
                  </a:lnTo>
                  <a:lnTo>
                    <a:pt x="1482407" y="2503487"/>
                  </a:lnTo>
                  <a:lnTo>
                    <a:pt x="1223645" y="3457575"/>
                  </a:lnTo>
                  <a:lnTo>
                    <a:pt x="1217929" y="3493135"/>
                  </a:lnTo>
                  <a:lnTo>
                    <a:pt x="1226820" y="3563620"/>
                  </a:lnTo>
                  <a:lnTo>
                    <a:pt x="1262379" y="3626802"/>
                  </a:lnTo>
                  <a:lnTo>
                    <a:pt x="1318577" y="3670300"/>
                  </a:lnTo>
                  <a:lnTo>
                    <a:pt x="1401762" y="3689667"/>
                  </a:lnTo>
                  <a:lnTo>
                    <a:pt x="1449070" y="3683317"/>
                  </a:lnTo>
                  <a:lnTo>
                    <a:pt x="1492250" y="3665220"/>
                  </a:lnTo>
                  <a:lnTo>
                    <a:pt x="1495163" y="3662997"/>
                  </a:lnTo>
                  <a:lnTo>
                    <a:pt x="1408112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014" y="3584257"/>
                  </a:lnTo>
                  <a:lnTo>
                    <a:pt x="1243012" y="3526154"/>
                  </a:lnTo>
                  <a:lnTo>
                    <a:pt x="1242377" y="3495357"/>
                  </a:lnTo>
                  <a:lnTo>
                    <a:pt x="1247775" y="3463925"/>
                  </a:lnTo>
                  <a:lnTo>
                    <a:pt x="1506537" y="2509837"/>
                  </a:lnTo>
                  <a:lnTo>
                    <a:pt x="1512887" y="2460942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2400" y="2304097"/>
                  </a:lnTo>
                  <a:lnTo>
                    <a:pt x="1421635" y="2303779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6770"/>
                  </a:lnTo>
                  <a:lnTo>
                    <a:pt x="1552257" y="3546475"/>
                  </a:lnTo>
                  <a:lnTo>
                    <a:pt x="1531302" y="3592195"/>
                  </a:lnTo>
                  <a:lnTo>
                    <a:pt x="1497964" y="3628390"/>
                  </a:lnTo>
                  <a:lnTo>
                    <a:pt x="1456054" y="3652520"/>
                  </a:lnTo>
                  <a:lnTo>
                    <a:pt x="1408112" y="3662997"/>
                  </a:lnTo>
                  <a:lnTo>
                    <a:pt x="1495163" y="3662997"/>
                  </a:lnTo>
                  <a:lnTo>
                    <a:pt x="1529714" y="3636645"/>
                  </a:lnTo>
                  <a:lnTo>
                    <a:pt x="1558925" y="3599179"/>
                  </a:lnTo>
                  <a:lnTo>
                    <a:pt x="1577339" y="3554095"/>
                  </a:lnTo>
                  <a:lnTo>
                    <a:pt x="1970722" y="2104390"/>
                  </a:lnTo>
                  <a:lnTo>
                    <a:pt x="2547620" y="5715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5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754"/>
              <a:ext cx="3293427" cy="6111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145" y="6152515"/>
              <a:ext cx="2648585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02400" y="907097"/>
            <a:ext cx="3011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65" dirty="0">
                <a:latin typeface="Calibri"/>
                <a:cs typeface="Calibri"/>
              </a:rPr>
              <a:t>Γνωστοποίηση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02400" y="2077084"/>
            <a:ext cx="5333365" cy="1408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356235" algn="l"/>
              </a:tabLst>
            </a:pPr>
            <a:r>
              <a:rPr sz="1200" i="1" spc="80" dirty="0">
                <a:latin typeface="Calibri"/>
                <a:cs typeface="Calibri"/>
              </a:rPr>
              <a:t>Συγχρηματοδοτείται </a:t>
            </a:r>
            <a:r>
              <a:rPr sz="1200" i="1" spc="95" dirty="0">
                <a:latin typeface="Calibri"/>
                <a:cs typeface="Calibri"/>
              </a:rPr>
              <a:t>από </a:t>
            </a:r>
            <a:r>
              <a:rPr sz="1200" i="1" spc="75" dirty="0">
                <a:latin typeface="Calibri"/>
                <a:cs typeface="Calibri"/>
              </a:rPr>
              <a:t>την </a:t>
            </a:r>
            <a:r>
              <a:rPr sz="1200" i="1" spc="90" dirty="0">
                <a:latin typeface="Calibri"/>
                <a:cs typeface="Calibri"/>
              </a:rPr>
              <a:t>Ευρωπαϊκή </a:t>
            </a:r>
            <a:r>
              <a:rPr sz="1200" i="1" spc="85" dirty="0">
                <a:latin typeface="Calibri"/>
                <a:cs typeface="Calibri"/>
              </a:rPr>
              <a:t>Ένωση. Ωστόσο, </a:t>
            </a:r>
            <a:r>
              <a:rPr sz="1200" i="1" spc="65" dirty="0">
                <a:latin typeface="Calibri"/>
                <a:cs typeface="Calibri"/>
              </a:rPr>
              <a:t>οι </a:t>
            </a:r>
            <a:r>
              <a:rPr sz="1200" i="1" spc="85" dirty="0">
                <a:latin typeface="Calibri"/>
                <a:cs typeface="Calibri"/>
              </a:rPr>
              <a:t>απόψεις </a:t>
            </a:r>
            <a:r>
              <a:rPr sz="1200" i="1" spc="-26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και</a:t>
            </a:r>
            <a:r>
              <a:rPr sz="1200" i="1" spc="80" dirty="0">
                <a:latin typeface="Calibri"/>
                <a:cs typeface="Calibri"/>
              </a:rPr>
              <a:t> </a:t>
            </a:r>
            <a:r>
              <a:rPr sz="1200" i="1" spc="65" dirty="0">
                <a:latin typeface="Calibri"/>
                <a:cs typeface="Calibri"/>
              </a:rPr>
              <a:t>οι</a:t>
            </a:r>
            <a:r>
              <a:rPr sz="1200" i="1" spc="70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γνώμες</a:t>
            </a:r>
            <a:r>
              <a:rPr sz="1200" i="1" spc="90" dirty="0">
                <a:latin typeface="Calibri"/>
                <a:cs typeface="Calibri"/>
              </a:rPr>
              <a:t> </a:t>
            </a:r>
            <a:r>
              <a:rPr sz="1200" i="1" spc="95" dirty="0">
                <a:latin typeface="Calibri"/>
                <a:cs typeface="Calibri"/>
              </a:rPr>
              <a:t>που</a:t>
            </a:r>
            <a:r>
              <a:rPr sz="1200" i="1" spc="100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εκφράζονται</a:t>
            </a:r>
            <a:r>
              <a:rPr sz="1200" i="1" spc="434" dirty="0">
                <a:latin typeface="Calibri"/>
                <a:cs typeface="Calibri"/>
              </a:rPr>
              <a:t> </a:t>
            </a:r>
            <a:r>
              <a:rPr sz="1200" i="1" spc="70" dirty="0">
                <a:latin typeface="Calibri"/>
                <a:cs typeface="Calibri"/>
              </a:rPr>
              <a:t>είναι</a:t>
            </a:r>
            <a:r>
              <a:rPr sz="1200" i="1" spc="75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αποκλειστικά</a:t>
            </a:r>
            <a:r>
              <a:rPr sz="1200" i="1" spc="434" dirty="0">
                <a:latin typeface="Calibri"/>
                <a:cs typeface="Calibri"/>
              </a:rPr>
              <a:t> </a:t>
            </a:r>
            <a:r>
              <a:rPr sz="1200" i="1" spc="80" dirty="0">
                <a:latin typeface="Calibri"/>
                <a:cs typeface="Calibri"/>
              </a:rPr>
              <a:t>του/των </a:t>
            </a:r>
            <a:r>
              <a:rPr sz="1200" i="1" spc="85" dirty="0">
                <a:latin typeface="Calibri"/>
                <a:cs typeface="Calibri"/>
              </a:rPr>
              <a:t> </a:t>
            </a:r>
            <a:r>
              <a:rPr sz="1200" i="1" spc="90" dirty="0">
                <a:latin typeface="Calibri"/>
                <a:cs typeface="Calibri"/>
              </a:rPr>
              <a:t>συγγραφέα/ων </a:t>
            </a:r>
            <a:r>
              <a:rPr sz="1200" i="1" spc="75" dirty="0">
                <a:latin typeface="Calibri"/>
                <a:cs typeface="Calibri"/>
              </a:rPr>
              <a:t>και </a:t>
            </a:r>
            <a:r>
              <a:rPr sz="1200" i="1" spc="80" dirty="0">
                <a:latin typeface="Calibri"/>
                <a:cs typeface="Calibri"/>
              </a:rPr>
              <a:t>δεν </a:t>
            </a:r>
            <a:r>
              <a:rPr sz="1200" i="1" spc="85" dirty="0">
                <a:latin typeface="Calibri"/>
                <a:cs typeface="Calibri"/>
              </a:rPr>
              <a:t>αντανακλούν </a:t>
            </a:r>
            <a:r>
              <a:rPr sz="1200" i="1" spc="70" dirty="0">
                <a:latin typeface="Calibri"/>
                <a:cs typeface="Calibri"/>
              </a:rPr>
              <a:t>κατ' </a:t>
            </a:r>
            <a:r>
              <a:rPr sz="1200" i="1" spc="85" dirty="0">
                <a:latin typeface="Calibri"/>
                <a:cs typeface="Calibri"/>
              </a:rPr>
              <a:t>ανάγκη </a:t>
            </a:r>
            <a:r>
              <a:rPr sz="1200" i="1" spc="60" dirty="0">
                <a:latin typeface="Calibri"/>
                <a:cs typeface="Calibri"/>
              </a:rPr>
              <a:t>τις </a:t>
            </a:r>
            <a:r>
              <a:rPr sz="1200" i="1" spc="85" dirty="0">
                <a:latin typeface="Calibri"/>
                <a:cs typeface="Calibri"/>
              </a:rPr>
              <a:t>απόψεις </a:t>
            </a:r>
            <a:r>
              <a:rPr sz="1200" i="1" spc="75" dirty="0">
                <a:latin typeface="Calibri"/>
                <a:cs typeface="Calibri"/>
              </a:rPr>
              <a:t>και </a:t>
            </a:r>
            <a:r>
              <a:rPr sz="1200" i="1" spc="60" dirty="0">
                <a:latin typeface="Calibri"/>
                <a:cs typeface="Calibri"/>
              </a:rPr>
              <a:t>τις </a:t>
            </a:r>
            <a:r>
              <a:rPr sz="1200" i="1" spc="-260" dirty="0">
                <a:latin typeface="Calibri"/>
                <a:cs typeface="Calibri"/>
              </a:rPr>
              <a:t> </a:t>
            </a:r>
            <a:r>
              <a:rPr sz="1200" i="1" spc="85" dirty="0">
                <a:latin typeface="Calibri"/>
                <a:cs typeface="Calibri"/>
              </a:rPr>
              <a:t>γνώμες </a:t>
            </a:r>
            <a:r>
              <a:rPr sz="1200" i="1" spc="75" dirty="0">
                <a:latin typeface="Calibri"/>
                <a:cs typeface="Calibri"/>
              </a:rPr>
              <a:t>της </a:t>
            </a:r>
            <a:r>
              <a:rPr sz="1200" i="1" spc="85" dirty="0">
                <a:latin typeface="Calibri"/>
                <a:cs typeface="Calibri"/>
              </a:rPr>
              <a:t>Ευρωπαϊκής </a:t>
            </a:r>
            <a:r>
              <a:rPr sz="1200" i="1" spc="90" dirty="0">
                <a:latin typeface="Calibri"/>
                <a:cs typeface="Calibri"/>
              </a:rPr>
              <a:t>Ένωσης </a:t>
            </a:r>
            <a:r>
              <a:rPr sz="1200" i="1" spc="95" dirty="0">
                <a:latin typeface="Calibri"/>
                <a:cs typeface="Calibri"/>
              </a:rPr>
              <a:t>ή </a:t>
            </a:r>
            <a:r>
              <a:rPr sz="1200" i="1" spc="75" dirty="0">
                <a:latin typeface="Calibri"/>
                <a:cs typeface="Calibri"/>
              </a:rPr>
              <a:t>της </a:t>
            </a:r>
            <a:r>
              <a:rPr sz="1200" i="1" spc="90" dirty="0">
                <a:latin typeface="Calibri"/>
                <a:cs typeface="Calibri"/>
              </a:rPr>
              <a:t>HADEA. Ούτε </a:t>
            </a:r>
            <a:r>
              <a:rPr sz="1200" i="1" spc="95" dirty="0">
                <a:latin typeface="Calibri"/>
                <a:cs typeface="Calibri"/>
              </a:rPr>
              <a:t>η </a:t>
            </a:r>
            <a:r>
              <a:rPr sz="1200" i="1" spc="90" dirty="0">
                <a:latin typeface="Calibri"/>
                <a:cs typeface="Calibri"/>
              </a:rPr>
              <a:t>Ευρωπαϊκή </a:t>
            </a:r>
            <a:r>
              <a:rPr sz="1200" i="1" spc="95" dirty="0">
                <a:latin typeface="Calibri"/>
                <a:cs typeface="Calibri"/>
              </a:rPr>
              <a:t> Ένωση </a:t>
            </a:r>
            <a:r>
              <a:rPr sz="1200" i="1" spc="80" dirty="0">
                <a:latin typeface="Calibri"/>
                <a:cs typeface="Calibri"/>
              </a:rPr>
              <a:t>ούτε </a:t>
            </a:r>
            <a:r>
              <a:rPr sz="1200" i="1" spc="95" dirty="0">
                <a:latin typeface="Calibri"/>
                <a:cs typeface="Calibri"/>
              </a:rPr>
              <a:t>η </a:t>
            </a:r>
            <a:r>
              <a:rPr sz="1200" i="1" spc="85" dirty="0">
                <a:latin typeface="Calibri"/>
                <a:cs typeface="Calibri"/>
              </a:rPr>
              <a:t>χορηγούσα αρχή </a:t>
            </a:r>
            <a:r>
              <a:rPr sz="1200" i="1" spc="90" dirty="0">
                <a:latin typeface="Calibri"/>
                <a:cs typeface="Calibri"/>
              </a:rPr>
              <a:t>μπορούν να θεωρηθούν </a:t>
            </a:r>
            <a:r>
              <a:rPr sz="1200" i="1" spc="85" dirty="0">
                <a:latin typeface="Calibri"/>
                <a:cs typeface="Calibri"/>
              </a:rPr>
              <a:t>υπεύθυνοι </a:t>
            </a:r>
            <a:r>
              <a:rPr sz="1200" i="1" spc="90" dirty="0">
                <a:latin typeface="Calibri"/>
                <a:cs typeface="Calibri"/>
              </a:rPr>
              <a:t> </a:t>
            </a:r>
            <a:r>
              <a:rPr sz="1200" i="1" spc="55" dirty="0">
                <a:latin typeface="Calibri"/>
                <a:cs typeface="Calibri"/>
              </a:rPr>
              <a:t>γι'</a:t>
            </a:r>
            <a:r>
              <a:rPr sz="1200" i="1" spc="3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αυτές.</a:t>
            </a:r>
            <a:endParaRPr sz="1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5"/>
              </a:spcBef>
              <a:buSzPct val="133333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00" i="1" spc="120" dirty="0">
                <a:latin typeface="Calibri"/>
                <a:cs typeface="Calibri"/>
              </a:rPr>
              <a:t>Συμφωνία</a:t>
            </a:r>
            <a:r>
              <a:rPr sz="1200" i="1" spc="35" dirty="0">
                <a:latin typeface="Calibri"/>
                <a:cs typeface="Calibri"/>
              </a:rPr>
              <a:t> </a:t>
            </a:r>
            <a:r>
              <a:rPr sz="1200" i="1" spc="114" dirty="0">
                <a:latin typeface="Calibri"/>
                <a:cs typeface="Calibri"/>
              </a:rPr>
              <a:t>έργου</a:t>
            </a:r>
            <a:r>
              <a:rPr sz="1200" i="1" spc="35" dirty="0">
                <a:latin typeface="Calibri"/>
                <a:cs typeface="Calibri"/>
              </a:rPr>
              <a:t> </a:t>
            </a:r>
            <a:r>
              <a:rPr sz="1200" i="1" spc="100" dirty="0">
                <a:latin typeface="Calibri"/>
                <a:cs typeface="Calibri"/>
              </a:rPr>
              <a:t>αριθ.</a:t>
            </a:r>
            <a:r>
              <a:rPr sz="1200" i="1" spc="40" dirty="0">
                <a:latin typeface="Calibri"/>
                <a:cs typeface="Calibri"/>
              </a:rPr>
              <a:t> </a:t>
            </a:r>
            <a:r>
              <a:rPr sz="1200" i="1" spc="110" dirty="0">
                <a:latin typeface="Calibri"/>
                <a:cs typeface="Calibri"/>
              </a:rPr>
              <a:t>101083594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455" y="6335395"/>
            <a:ext cx="3282950" cy="4559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5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5: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Davide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Ferraris,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50329" y="427354"/>
            <a:ext cx="4429125" cy="137731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195" dirty="0">
                <a:solidFill>
                  <a:srgbClr val="FFFFFF"/>
                </a:solidFill>
              </a:rPr>
              <a:t>Θέμα-5: </a:t>
            </a:r>
            <a:r>
              <a:rPr sz="2400" spc="175" dirty="0">
                <a:solidFill>
                  <a:srgbClr val="FFFFFF"/>
                </a:solidFill>
              </a:rPr>
              <a:t>Σχεδιασμός </a:t>
            </a:r>
            <a:r>
              <a:rPr sz="2400" spc="150" dirty="0">
                <a:solidFill>
                  <a:srgbClr val="FFFFFF"/>
                </a:solidFill>
              </a:rPr>
              <a:t>και </a:t>
            </a:r>
            <a:r>
              <a:rPr sz="2400" spc="155" dirty="0">
                <a:solidFill>
                  <a:srgbClr val="FFFFFF"/>
                </a:solidFill>
              </a:rPr>
              <a:t> </a:t>
            </a:r>
            <a:r>
              <a:rPr sz="2400" spc="185" dirty="0">
                <a:solidFill>
                  <a:srgbClr val="FFFFFF"/>
                </a:solidFill>
              </a:rPr>
              <a:t>υλοποίηση</a:t>
            </a:r>
            <a:r>
              <a:rPr sz="2400" spc="215" dirty="0">
                <a:solidFill>
                  <a:srgbClr val="FFFFFF"/>
                </a:solidFill>
              </a:rPr>
              <a:t> </a:t>
            </a:r>
            <a:r>
              <a:rPr sz="2400" spc="180" dirty="0">
                <a:solidFill>
                  <a:srgbClr val="FFFFFF"/>
                </a:solidFill>
              </a:rPr>
              <a:t>ασφαλούς </a:t>
            </a:r>
            <a:r>
              <a:rPr sz="2400" spc="185" dirty="0">
                <a:solidFill>
                  <a:srgbClr val="FFFFFF"/>
                </a:solidFill>
              </a:rPr>
              <a:t> </a:t>
            </a:r>
            <a:r>
              <a:rPr sz="2400" spc="175" dirty="0">
                <a:solidFill>
                  <a:srgbClr val="FFFFFF"/>
                </a:solidFill>
              </a:rPr>
              <a:t>αρχιτεκτονικής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150" dirty="0">
                <a:solidFill>
                  <a:srgbClr val="FFFFFF"/>
                </a:solidFill>
              </a:rPr>
              <a:t>για</a:t>
            </a:r>
            <a:r>
              <a:rPr sz="2400" spc="215" dirty="0">
                <a:solidFill>
                  <a:srgbClr val="FFFFFF"/>
                </a:solidFill>
              </a:rPr>
              <a:t> </a:t>
            </a:r>
            <a:r>
              <a:rPr sz="2400" spc="165" dirty="0">
                <a:solidFill>
                  <a:srgbClr val="FFFFFF"/>
                </a:solidFill>
              </a:rPr>
              <a:t>ενεργειακά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80" dirty="0">
                <a:solidFill>
                  <a:srgbClr val="FFFFFF"/>
                </a:solidFill>
              </a:rPr>
              <a:t>συστήματα</a:t>
            </a:r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6479540" y="2026284"/>
            <a:ext cx="1384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65" dirty="0">
                <a:solidFill>
                  <a:srgbClr val="FFB800"/>
                </a:solidFill>
                <a:latin typeface="Calibri"/>
                <a:cs typeface="Calibri"/>
              </a:rPr>
              <a:t>Επισκόπηση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9540" y="2492375"/>
            <a:ext cx="5307965" cy="307467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86385" marR="798830" indent="-274320">
              <a:lnSpc>
                <a:spcPts val="1440"/>
              </a:lnSpc>
              <a:spcBef>
                <a:spcPts val="21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Σχεδιασμός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70" dirty="0">
                <a:solidFill>
                  <a:srgbClr val="FFFFFF"/>
                </a:solidFill>
                <a:latin typeface="Calibri"/>
                <a:cs typeface="Calibri"/>
              </a:rPr>
              <a:t>ασφαλών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αρχιτεκτονικών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δικτύων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ενέργεια </a:t>
            </a:r>
            <a:r>
              <a:rPr sz="900" spc="-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800"/>
              </a:buClr>
              <a:buFont typeface="Courier New"/>
              <a:buChar char="o"/>
            </a:pPr>
            <a:endParaRPr sz="850">
              <a:latin typeface="Calibri"/>
              <a:cs typeface="Calibri"/>
            </a:endParaRPr>
          </a:p>
          <a:p>
            <a:pPr marL="286385" marR="1113790" indent="-274320">
              <a:lnSpc>
                <a:spcPct val="9480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00" spc="85" dirty="0">
                <a:solidFill>
                  <a:srgbClr val="FFFFFF"/>
                </a:solidFill>
                <a:latin typeface="Calibri"/>
                <a:cs typeface="Calibri"/>
              </a:rPr>
              <a:t>Ασφαλισμένη </a:t>
            </a:r>
            <a:r>
              <a:rPr sz="900" spc="75" dirty="0">
                <a:solidFill>
                  <a:srgbClr val="FFFFFF"/>
                </a:solidFill>
                <a:latin typeface="Calibri"/>
                <a:cs typeface="Calibri"/>
              </a:rPr>
              <a:t>αρχιτεκτονική </a:t>
            </a: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δικτύων </a:t>
            </a:r>
            <a:r>
              <a:rPr sz="900" spc="85" dirty="0">
                <a:solidFill>
                  <a:srgbClr val="FFFFFF"/>
                </a:solidFill>
                <a:latin typeface="Calibri"/>
                <a:cs typeface="Calibri"/>
              </a:rPr>
              <a:t>στον τομέα </a:t>
            </a:r>
            <a:r>
              <a:rPr sz="900" spc="7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900" spc="70" dirty="0">
                <a:solidFill>
                  <a:srgbClr val="FFFFFF"/>
                </a:solidFill>
                <a:latin typeface="Calibri"/>
                <a:cs typeface="Calibri"/>
              </a:rPr>
              <a:t>ενέργειας, </a:t>
            </a:r>
            <a:r>
              <a:rPr sz="9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85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συμπεριλαμβανομένων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9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90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85" dirty="0">
                <a:solidFill>
                  <a:srgbClr val="FFFFFF"/>
                </a:solidFill>
                <a:latin typeface="Calibri"/>
                <a:cs typeface="Calibri"/>
              </a:rPr>
              <a:t>SCADA,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7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90" dirty="0">
                <a:solidFill>
                  <a:srgbClr val="FFFFFF"/>
                </a:solidFill>
                <a:latin typeface="Calibri"/>
                <a:cs typeface="Calibri"/>
              </a:rPr>
              <a:t>άλλων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κρίσιμων </a:t>
            </a:r>
            <a:r>
              <a:rPr sz="900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ενεργειακών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85" dirty="0">
                <a:solidFill>
                  <a:srgbClr val="FFFFFF"/>
                </a:solidFill>
                <a:latin typeface="Calibri"/>
                <a:cs typeface="Calibri"/>
              </a:rPr>
              <a:t>περιουσιακών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75" dirty="0">
                <a:solidFill>
                  <a:srgbClr val="FFFFFF"/>
                </a:solidFill>
                <a:latin typeface="Calibri"/>
                <a:cs typeface="Calibri"/>
              </a:rPr>
              <a:t>στοιχείων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8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6385" marR="788035" indent="-274320">
              <a:lnSpc>
                <a:spcPct val="9230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κατάτμησης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70" dirty="0">
                <a:solidFill>
                  <a:srgbClr val="FFFFFF"/>
                </a:solidFill>
                <a:latin typeface="Calibri"/>
                <a:cs typeface="Calibri"/>
              </a:rPr>
              <a:t>απομόνωση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κρίσιμων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συστημάτων </a:t>
            </a:r>
            <a:r>
              <a:rPr sz="900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μείωση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επιπτώσεων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κυβερνοεπιθέσεων.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8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6385" marR="259079" indent="-274320">
              <a:lnSpc>
                <a:spcPct val="9480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Διαρθρώνουμε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τείχη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(ηλεκτρονικής)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ελέγχου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900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την προστασία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δικτύων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ενέργειας και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τον περιορισμό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900" spc="70" dirty="0">
                <a:solidFill>
                  <a:srgbClr val="FFFFFF"/>
                </a:solidFill>
                <a:latin typeface="Calibri"/>
                <a:cs typeface="Calibri"/>
              </a:rPr>
              <a:t>μη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εξουσιοδοτημένης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 πρόσβασης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6385" marR="398145" indent="-274320">
              <a:lnSpc>
                <a:spcPct val="94800"/>
              </a:lnSpc>
              <a:spcBef>
                <a:spcPts val="5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ανίχνευσης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πρόληψης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εισβολών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(IDS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(Intrusion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Detection </a:t>
            </a:r>
            <a:r>
              <a:rPr sz="900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System 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Σύστημα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ανίχνευσης εισβολών)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IPS (Intrusion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Prevention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System 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Σύστημα</a:t>
            </a:r>
            <a:r>
              <a:rPr sz="9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πρόληψης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εισβολών)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800"/>
              </a:buClr>
              <a:buFont typeface="Courier New"/>
              <a:buChar char="o"/>
            </a:pPr>
            <a:endParaRPr sz="700">
              <a:latin typeface="Calibri"/>
              <a:cs typeface="Calibri"/>
            </a:endParaRPr>
          </a:p>
          <a:p>
            <a:pPr marL="286385" marR="5080" indent="-274320">
              <a:lnSpc>
                <a:spcPct val="12100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Χρησιμοποιήστε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75" dirty="0">
                <a:solidFill>
                  <a:srgbClr val="FFFFFF"/>
                </a:solidFill>
                <a:latin typeface="Calibri"/>
                <a:cs typeface="Calibri"/>
              </a:rPr>
              <a:t>VPN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70" dirty="0">
                <a:solidFill>
                  <a:srgbClr val="FFFFFF"/>
                </a:solidFill>
                <a:latin typeface="Calibri"/>
                <a:cs typeface="Calibri"/>
              </a:rPr>
              <a:t>ασφαλή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απομακρυσμένη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70" dirty="0">
                <a:solidFill>
                  <a:srgbClr val="FFFFFF"/>
                </a:solidFill>
                <a:latin typeface="Calibri"/>
                <a:cs typeface="Calibri"/>
              </a:rPr>
              <a:t>πρόσβαση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ενεργειακά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00" spc="-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ευαίσθητα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70" dirty="0">
                <a:solidFill>
                  <a:srgbClr val="FFFFFF"/>
                </a:solidFill>
                <a:latin typeface="Calibri"/>
                <a:cs typeface="Calibri"/>
              </a:rPr>
              <a:t>δεδομένα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722302"/>
            <a:ext cx="3298507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455" y="6335395"/>
            <a:ext cx="3282950" cy="4559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050" spc="75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5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5: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Davide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Ferraris,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50329" y="427354"/>
            <a:ext cx="4429125" cy="137731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195" dirty="0">
                <a:solidFill>
                  <a:srgbClr val="FFFFFF"/>
                </a:solidFill>
              </a:rPr>
              <a:t>Θέμα-5: </a:t>
            </a:r>
            <a:r>
              <a:rPr sz="2400" spc="175" dirty="0">
                <a:solidFill>
                  <a:srgbClr val="FFFFFF"/>
                </a:solidFill>
              </a:rPr>
              <a:t>Σχεδιασμός </a:t>
            </a:r>
            <a:r>
              <a:rPr sz="2400" spc="150" dirty="0">
                <a:solidFill>
                  <a:srgbClr val="FFFFFF"/>
                </a:solidFill>
              </a:rPr>
              <a:t>και </a:t>
            </a:r>
            <a:r>
              <a:rPr sz="2400" spc="155" dirty="0">
                <a:solidFill>
                  <a:srgbClr val="FFFFFF"/>
                </a:solidFill>
              </a:rPr>
              <a:t> </a:t>
            </a:r>
            <a:r>
              <a:rPr sz="2400" spc="185" dirty="0">
                <a:solidFill>
                  <a:srgbClr val="FFFFFF"/>
                </a:solidFill>
              </a:rPr>
              <a:t>υλοποίηση</a:t>
            </a:r>
            <a:r>
              <a:rPr sz="2400" spc="215" dirty="0">
                <a:solidFill>
                  <a:srgbClr val="FFFFFF"/>
                </a:solidFill>
              </a:rPr>
              <a:t> </a:t>
            </a:r>
            <a:r>
              <a:rPr sz="2400" spc="180" dirty="0">
                <a:solidFill>
                  <a:srgbClr val="FFFFFF"/>
                </a:solidFill>
              </a:rPr>
              <a:t>ασφαλούς </a:t>
            </a:r>
            <a:r>
              <a:rPr sz="2400" spc="185" dirty="0">
                <a:solidFill>
                  <a:srgbClr val="FFFFFF"/>
                </a:solidFill>
              </a:rPr>
              <a:t> </a:t>
            </a:r>
            <a:r>
              <a:rPr sz="2400" spc="175" dirty="0">
                <a:solidFill>
                  <a:srgbClr val="FFFFFF"/>
                </a:solidFill>
              </a:rPr>
              <a:t>αρχιτεκτονικής</a:t>
            </a:r>
            <a:r>
              <a:rPr sz="2400" spc="200" dirty="0">
                <a:solidFill>
                  <a:srgbClr val="FFFFFF"/>
                </a:solidFill>
              </a:rPr>
              <a:t> </a:t>
            </a:r>
            <a:r>
              <a:rPr sz="2400" spc="150" dirty="0">
                <a:solidFill>
                  <a:srgbClr val="FFFFFF"/>
                </a:solidFill>
              </a:rPr>
              <a:t>για</a:t>
            </a:r>
            <a:r>
              <a:rPr sz="2400" spc="215" dirty="0">
                <a:solidFill>
                  <a:srgbClr val="FFFFFF"/>
                </a:solidFill>
              </a:rPr>
              <a:t> </a:t>
            </a:r>
            <a:r>
              <a:rPr sz="2400" spc="165" dirty="0">
                <a:solidFill>
                  <a:srgbClr val="FFFFFF"/>
                </a:solidFill>
              </a:rPr>
              <a:t>ενεργειακά </a:t>
            </a:r>
            <a:r>
              <a:rPr sz="2400" spc="-585" dirty="0">
                <a:solidFill>
                  <a:srgbClr val="FFFFFF"/>
                </a:solidFill>
              </a:rPr>
              <a:t> </a:t>
            </a:r>
            <a:r>
              <a:rPr sz="2400" spc="180" dirty="0">
                <a:solidFill>
                  <a:srgbClr val="FFFFFF"/>
                </a:solidFill>
              </a:rPr>
              <a:t>συστήματα</a:t>
            </a:r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6479540" y="2026284"/>
            <a:ext cx="1384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65" dirty="0">
                <a:solidFill>
                  <a:srgbClr val="FFB800"/>
                </a:solidFill>
                <a:latin typeface="Calibri"/>
                <a:cs typeface="Calibri"/>
              </a:rPr>
              <a:t>Επισκόπηση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9540" y="2492375"/>
            <a:ext cx="5307965" cy="294068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86385" marR="798830" indent="-274320">
              <a:lnSpc>
                <a:spcPts val="1440"/>
              </a:lnSpc>
              <a:spcBef>
                <a:spcPts val="210"/>
              </a:spcBef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Σχεδιασμός</a:t>
            </a:r>
            <a:r>
              <a:rPr sz="9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242424"/>
                </a:solidFill>
                <a:latin typeface="Calibri"/>
                <a:cs typeface="Calibri"/>
              </a:rPr>
              <a:t>και</a:t>
            </a:r>
            <a:r>
              <a:rPr sz="90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242424"/>
                </a:solidFill>
                <a:latin typeface="Calibri"/>
                <a:cs typeface="Calibri"/>
              </a:rPr>
              <a:t>υλοποίηση</a:t>
            </a:r>
            <a:r>
              <a:rPr sz="90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70" dirty="0">
                <a:solidFill>
                  <a:srgbClr val="242424"/>
                </a:solidFill>
                <a:latin typeface="Calibri"/>
                <a:cs typeface="Calibri"/>
              </a:rPr>
              <a:t>ασφαλών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242424"/>
                </a:solidFill>
                <a:latin typeface="Calibri"/>
                <a:cs typeface="Calibri"/>
              </a:rPr>
              <a:t>αρχιτεκτονικών</a:t>
            </a:r>
            <a:r>
              <a:rPr sz="90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δικτύων</a:t>
            </a:r>
            <a:r>
              <a:rPr sz="90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242424"/>
                </a:solidFill>
                <a:latin typeface="Calibri"/>
                <a:cs typeface="Calibri"/>
              </a:rPr>
              <a:t>για</a:t>
            </a:r>
            <a:r>
              <a:rPr sz="90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242424"/>
                </a:solidFill>
                <a:latin typeface="Calibri"/>
                <a:cs typeface="Calibri"/>
              </a:rPr>
              <a:t>την</a:t>
            </a:r>
            <a:r>
              <a:rPr sz="900" spc="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242424"/>
                </a:solidFill>
                <a:latin typeface="Calibri"/>
                <a:cs typeface="Calibri"/>
              </a:rPr>
              <a:t>ενέργεια </a:t>
            </a:r>
            <a:r>
              <a:rPr sz="900" spc="-1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συστήματα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800"/>
              </a:buClr>
              <a:buFont typeface="Courier New"/>
              <a:buChar char="o"/>
            </a:pPr>
            <a:endParaRPr sz="850">
              <a:latin typeface="Calibri"/>
              <a:cs typeface="Calibri"/>
            </a:endParaRPr>
          </a:p>
          <a:p>
            <a:pPr marL="286385" marR="1113790" indent="-274320">
              <a:lnSpc>
                <a:spcPct val="9480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00" spc="85" dirty="0">
                <a:solidFill>
                  <a:srgbClr val="242424"/>
                </a:solidFill>
                <a:latin typeface="Calibri"/>
                <a:cs typeface="Calibri"/>
              </a:rPr>
              <a:t>Ασφαλισμένη </a:t>
            </a:r>
            <a:r>
              <a:rPr sz="900" spc="75" dirty="0">
                <a:solidFill>
                  <a:srgbClr val="242424"/>
                </a:solidFill>
                <a:latin typeface="Calibri"/>
                <a:cs typeface="Calibri"/>
              </a:rPr>
              <a:t>αρχιτεκτονική </a:t>
            </a:r>
            <a:r>
              <a:rPr sz="900" spc="80" dirty="0">
                <a:solidFill>
                  <a:srgbClr val="242424"/>
                </a:solidFill>
                <a:latin typeface="Calibri"/>
                <a:cs typeface="Calibri"/>
              </a:rPr>
              <a:t>δικτύων </a:t>
            </a:r>
            <a:r>
              <a:rPr sz="900" spc="85" dirty="0">
                <a:solidFill>
                  <a:srgbClr val="242424"/>
                </a:solidFill>
                <a:latin typeface="Calibri"/>
                <a:cs typeface="Calibri"/>
              </a:rPr>
              <a:t>στον τομέα </a:t>
            </a:r>
            <a:r>
              <a:rPr sz="900" spc="75" dirty="0">
                <a:solidFill>
                  <a:srgbClr val="242424"/>
                </a:solidFill>
                <a:latin typeface="Calibri"/>
                <a:cs typeface="Calibri"/>
              </a:rPr>
              <a:t>της </a:t>
            </a:r>
            <a:r>
              <a:rPr sz="900" spc="70" dirty="0">
                <a:solidFill>
                  <a:srgbClr val="242424"/>
                </a:solidFill>
                <a:latin typeface="Calibri"/>
                <a:cs typeface="Calibri"/>
              </a:rPr>
              <a:t>ενέργειας, </a:t>
            </a:r>
            <a:r>
              <a:rPr sz="900" spc="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85" dirty="0">
                <a:solidFill>
                  <a:srgbClr val="242424"/>
                </a:solidFill>
                <a:latin typeface="Calibri"/>
                <a:cs typeface="Calibri"/>
              </a:rPr>
              <a:t>συμπεριλαμβανομένων</a:t>
            </a:r>
            <a:r>
              <a:rPr sz="900" spc="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90" dirty="0">
                <a:solidFill>
                  <a:srgbClr val="242424"/>
                </a:solidFill>
                <a:latin typeface="Calibri"/>
                <a:cs typeface="Calibri"/>
              </a:rPr>
              <a:t>των</a:t>
            </a:r>
            <a:r>
              <a:rPr sz="900" spc="4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90" dirty="0">
                <a:solidFill>
                  <a:srgbClr val="242424"/>
                </a:solidFill>
                <a:latin typeface="Calibri"/>
                <a:cs typeface="Calibri"/>
              </a:rPr>
              <a:t>συστημάτων</a:t>
            </a:r>
            <a:r>
              <a:rPr sz="900" spc="4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85" dirty="0">
                <a:solidFill>
                  <a:srgbClr val="242424"/>
                </a:solidFill>
                <a:latin typeface="Calibri"/>
                <a:cs typeface="Calibri"/>
              </a:rPr>
              <a:t>SCADA,</a:t>
            </a:r>
            <a:r>
              <a:rPr sz="900" spc="4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75" dirty="0">
                <a:solidFill>
                  <a:srgbClr val="242424"/>
                </a:solidFill>
                <a:latin typeface="Calibri"/>
                <a:cs typeface="Calibri"/>
              </a:rPr>
              <a:t>και</a:t>
            </a:r>
            <a:r>
              <a:rPr sz="900" spc="4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90" dirty="0">
                <a:solidFill>
                  <a:srgbClr val="242424"/>
                </a:solidFill>
                <a:latin typeface="Calibri"/>
                <a:cs typeface="Calibri"/>
              </a:rPr>
              <a:t>άλλων</a:t>
            </a:r>
            <a:r>
              <a:rPr sz="900" spc="5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80" dirty="0">
                <a:solidFill>
                  <a:srgbClr val="242424"/>
                </a:solidFill>
                <a:latin typeface="Calibri"/>
                <a:cs typeface="Calibri"/>
              </a:rPr>
              <a:t>κρίσιμων </a:t>
            </a:r>
            <a:r>
              <a:rPr sz="900" spc="-19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80" dirty="0">
                <a:solidFill>
                  <a:srgbClr val="242424"/>
                </a:solidFill>
                <a:latin typeface="Calibri"/>
                <a:cs typeface="Calibri"/>
              </a:rPr>
              <a:t>ενεργειακών</a:t>
            </a:r>
            <a:r>
              <a:rPr sz="90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85" dirty="0">
                <a:solidFill>
                  <a:srgbClr val="242424"/>
                </a:solidFill>
                <a:latin typeface="Calibri"/>
                <a:cs typeface="Calibri"/>
              </a:rPr>
              <a:t>περιουσιακών</a:t>
            </a:r>
            <a:r>
              <a:rPr sz="90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75" dirty="0">
                <a:solidFill>
                  <a:srgbClr val="242424"/>
                </a:solidFill>
                <a:latin typeface="Calibri"/>
                <a:cs typeface="Calibri"/>
              </a:rPr>
              <a:t>στοιχείων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8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6385" marR="1225550" indent="-274320">
              <a:lnSpc>
                <a:spcPct val="9230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Αξιοποίηση</a:t>
            </a:r>
            <a:r>
              <a:rPr sz="9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242424"/>
                </a:solidFill>
                <a:latin typeface="Calibri"/>
                <a:cs typeface="Calibri"/>
              </a:rPr>
              <a:t>της</a:t>
            </a:r>
            <a:r>
              <a:rPr sz="9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κατάτμησης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του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δικτύου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242424"/>
                </a:solidFill>
                <a:latin typeface="Calibri"/>
                <a:cs typeface="Calibri"/>
              </a:rPr>
              <a:t>για</a:t>
            </a:r>
            <a:r>
              <a:rPr sz="90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την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70" dirty="0">
                <a:solidFill>
                  <a:srgbClr val="242424"/>
                </a:solidFill>
                <a:latin typeface="Calibri"/>
                <a:cs typeface="Calibri"/>
              </a:rPr>
              <a:t>απομόνωση</a:t>
            </a:r>
            <a:r>
              <a:rPr sz="90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κρίσιμων </a:t>
            </a:r>
            <a:r>
              <a:rPr sz="900" spc="-19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242424"/>
                </a:solidFill>
                <a:latin typeface="Calibri"/>
                <a:cs typeface="Calibri"/>
              </a:rPr>
              <a:t>συστημάτων</a:t>
            </a:r>
            <a:r>
              <a:rPr sz="900" spc="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242424"/>
                </a:solidFill>
                <a:latin typeface="Calibri"/>
                <a:cs typeface="Calibri"/>
              </a:rPr>
              <a:t>και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τη</a:t>
            </a:r>
            <a:r>
              <a:rPr sz="9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242424"/>
                </a:solidFill>
                <a:latin typeface="Calibri"/>
                <a:cs typeface="Calibri"/>
              </a:rPr>
              <a:t>μείωση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242424"/>
                </a:solidFill>
                <a:latin typeface="Calibri"/>
                <a:cs typeface="Calibri"/>
              </a:rPr>
              <a:t>των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242424"/>
                </a:solidFill>
                <a:latin typeface="Calibri"/>
                <a:cs typeface="Calibri"/>
              </a:rPr>
              <a:t>επιπτώσεων</a:t>
            </a:r>
            <a:r>
              <a:rPr sz="9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242424"/>
                </a:solidFill>
                <a:latin typeface="Calibri"/>
                <a:cs typeface="Calibri"/>
              </a:rPr>
              <a:t>των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κυβερνοεπιθέσεων.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8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6385" marR="332105" indent="-274320">
              <a:lnSpc>
                <a:spcPct val="9480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Διαρθρώνουμε </a:t>
            </a:r>
            <a:r>
              <a:rPr sz="900" b="1" spc="50" dirty="0">
                <a:solidFill>
                  <a:srgbClr val="FFFFFF"/>
                </a:solidFill>
                <a:latin typeface="Calibri"/>
                <a:cs typeface="Calibri"/>
              </a:rPr>
              <a:t>τείχη </a:t>
            </a:r>
            <a:r>
              <a:rPr sz="900" b="1" spc="55" dirty="0">
                <a:solidFill>
                  <a:srgbClr val="FFFFFF"/>
                </a:solidFill>
                <a:latin typeface="Calibri"/>
                <a:cs typeface="Calibri"/>
              </a:rPr>
              <a:t>(ηλεκτρονικής) 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προστασίας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συστήματα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ελέγχου </a:t>
            </a:r>
            <a:r>
              <a:rPr sz="900" b="1" spc="70" dirty="0">
                <a:solidFill>
                  <a:srgbClr val="FFFFFF"/>
                </a:solidFill>
                <a:latin typeface="Calibri"/>
                <a:cs typeface="Calibri"/>
              </a:rPr>
              <a:t>πρόσβασης </a:t>
            </a:r>
            <a:r>
              <a:rPr sz="900" b="1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5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προστασία </a:t>
            </a:r>
            <a:r>
              <a:rPr sz="900" b="1" spc="7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δικτύων </a:t>
            </a:r>
            <a:r>
              <a:rPr sz="900" b="1" spc="55" dirty="0">
                <a:solidFill>
                  <a:srgbClr val="FFFFFF"/>
                </a:solidFill>
                <a:latin typeface="Calibri"/>
                <a:cs typeface="Calibri"/>
              </a:rPr>
              <a:t>ενέργειας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και τον περιορισμό της </a:t>
            </a:r>
            <a:r>
              <a:rPr sz="900" b="1" spc="75" dirty="0">
                <a:solidFill>
                  <a:srgbClr val="FFFFFF"/>
                </a:solidFill>
                <a:latin typeface="Calibri"/>
                <a:cs typeface="Calibri"/>
              </a:rPr>
              <a:t>μη </a:t>
            </a:r>
            <a:r>
              <a:rPr sz="9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εξουσιοδοτημένης</a:t>
            </a:r>
            <a:r>
              <a:rPr sz="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8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6385" marR="841375" indent="-274320">
              <a:lnSpc>
                <a:spcPct val="9230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Υλοποίηση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242424"/>
                </a:solidFill>
                <a:latin typeface="Calibri"/>
                <a:cs typeface="Calibri"/>
              </a:rPr>
              <a:t>συστημάτων</a:t>
            </a:r>
            <a:r>
              <a:rPr sz="9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ανίχνευσης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242424"/>
                </a:solidFill>
                <a:latin typeface="Calibri"/>
                <a:cs typeface="Calibri"/>
              </a:rPr>
              <a:t>και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242424"/>
                </a:solidFill>
                <a:latin typeface="Calibri"/>
                <a:cs typeface="Calibri"/>
              </a:rPr>
              <a:t>πρόληψης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242424"/>
                </a:solidFill>
                <a:latin typeface="Calibri"/>
                <a:cs typeface="Calibri"/>
              </a:rPr>
              <a:t>εισβολών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242424"/>
                </a:solidFill>
                <a:latin typeface="Calibri"/>
                <a:cs typeface="Calibri"/>
              </a:rPr>
              <a:t>(IDS/IPS)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242424"/>
                </a:solidFill>
                <a:latin typeface="Calibri"/>
                <a:cs typeface="Calibri"/>
              </a:rPr>
              <a:t>για</a:t>
            </a:r>
            <a:r>
              <a:rPr sz="90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την </a:t>
            </a:r>
            <a:r>
              <a:rPr sz="900" spc="-19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242424"/>
                </a:solidFill>
                <a:latin typeface="Calibri"/>
                <a:cs typeface="Calibri"/>
              </a:rPr>
              <a:t>παρακολούθηση</a:t>
            </a:r>
            <a:r>
              <a:rPr sz="900" spc="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242424"/>
                </a:solidFill>
                <a:latin typeface="Calibri"/>
                <a:cs typeface="Calibri"/>
              </a:rPr>
              <a:t>και</a:t>
            </a:r>
            <a:r>
              <a:rPr sz="9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την</a:t>
            </a:r>
            <a:r>
              <a:rPr sz="9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προστασία</a:t>
            </a:r>
            <a:r>
              <a:rPr sz="9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δικτύων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800"/>
              </a:buClr>
              <a:buFont typeface="Courier New"/>
              <a:buChar char="o"/>
            </a:pPr>
            <a:endParaRPr sz="700">
              <a:latin typeface="Calibri"/>
              <a:cs typeface="Calibri"/>
            </a:endParaRPr>
          </a:p>
          <a:p>
            <a:pPr marL="286385" marR="5080" indent="-274320">
              <a:lnSpc>
                <a:spcPct val="121000"/>
              </a:lnSpc>
              <a:buClr>
                <a:srgbClr val="FFB800"/>
              </a:buClr>
              <a:buSzPct val="133333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Χρησιμοποιήστε</a:t>
            </a:r>
            <a:r>
              <a:rPr sz="9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75" dirty="0">
                <a:solidFill>
                  <a:srgbClr val="242424"/>
                </a:solidFill>
                <a:latin typeface="Calibri"/>
                <a:cs typeface="Calibri"/>
              </a:rPr>
              <a:t>VPN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242424"/>
                </a:solidFill>
                <a:latin typeface="Calibri"/>
                <a:cs typeface="Calibri"/>
              </a:rPr>
              <a:t>για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70" dirty="0">
                <a:solidFill>
                  <a:srgbClr val="242424"/>
                </a:solidFill>
                <a:latin typeface="Calibri"/>
                <a:cs typeface="Calibri"/>
              </a:rPr>
              <a:t>ασφαλή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242424"/>
                </a:solidFill>
                <a:latin typeface="Calibri"/>
                <a:cs typeface="Calibri"/>
              </a:rPr>
              <a:t>απομακρυσμένη</a:t>
            </a:r>
            <a:r>
              <a:rPr sz="90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70" dirty="0">
                <a:solidFill>
                  <a:srgbClr val="242424"/>
                </a:solidFill>
                <a:latin typeface="Calibri"/>
                <a:cs typeface="Calibri"/>
              </a:rPr>
              <a:t>πρόσβαση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242424"/>
                </a:solidFill>
                <a:latin typeface="Calibri"/>
                <a:cs typeface="Calibri"/>
              </a:rPr>
              <a:t>στα</a:t>
            </a:r>
            <a:r>
              <a:rPr sz="9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242424"/>
                </a:solidFill>
                <a:latin typeface="Calibri"/>
                <a:cs typeface="Calibri"/>
              </a:rPr>
              <a:t>ενεργειακά</a:t>
            </a:r>
            <a:r>
              <a:rPr sz="90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65" dirty="0">
                <a:solidFill>
                  <a:srgbClr val="242424"/>
                </a:solidFill>
                <a:latin typeface="Calibri"/>
                <a:cs typeface="Calibri"/>
              </a:rPr>
              <a:t>συστήματα</a:t>
            </a:r>
            <a:r>
              <a:rPr sz="9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242424"/>
                </a:solidFill>
                <a:latin typeface="Calibri"/>
                <a:cs typeface="Calibri"/>
              </a:rPr>
              <a:t>και </a:t>
            </a:r>
            <a:r>
              <a:rPr sz="900" spc="-1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242424"/>
                </a:solidFill>
                <a:latin typeface="Calibri"/>
                <a:cs typeface="Calibri"/>
              </a:rPr>
              <a:t>ευαίσθητα</a:t>
            </a:r>
            <a:r>
              <a:rPr sz="900" spc="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00" spc="70" dirty="0">
                <a:solidFill>
                  <a:srgbClr val="242424"/>
                </a:solidFill>
                <a:latin typeface="Calibri"/>
                <a:cs typeface="Calibri"/>
              </a:rPr>
              <a:t>δεδομένα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588634"/>
            <a:ext cx="3298507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183957" y="2940367"/>
            <a:ext cx="3696970" cy="1220470"/>
            <a:chOff x="1183957" y="2940367"/>
            <a:chExt cx="3696970" cy="12204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3772" y="2987039"/>
              <a:ext cx="1585594" cy="8959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3957" y="3014344"/>
              <a:ext cx="1016634" cy="63404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41219" y="3191192"/>
              <a:ext cx="306705" cy="243840"/>
            </a:xfrm>
            <a:custGeom>
              <a:avLst/>
              <a:gdLst/>
              <a:ahLst/>
              <a:cxnLst/>
              <a:rect l="l" t="t" r="r" b="b"/>
              <a:pathLst>
                <a:path w="306705" h="243839">
                  <a:moveTo>
                    <a:pt x="184467" y="0"/>
                  </a:moveTo>
                  <a:lnTo>
                    <a:pt x="184467" y="60960"/>
                  </a:lnTo>
                  <a:lnTo>
                    <a:pt x="0" y="60960"/>
                  </a:lnTo>
                  <a:lnTo>
                    <a:pt x="0" y="182880"/>
                  </a:lnTo>
                  <a:lnTo>
                    <a:pt x="184467" y="182880"/>
                  </a:lnTo>
                  <a:lnTo>
                    <a:pt x="184467" y="243840"/>
                  </a:lnTo>
                  <a:lnTo>
                    <a:pt x="306387" y="121920"/>
                  </a:lnTo>
                  <a:lnTo>
                    <a:pt x="184467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41219" y="3191192"/>
              <a:ext cx="306705" cy="243840"/>
            </a:xfrm>
            <a:custGeom>
              <a:avLst/>
              <a:gdLst/>
              <a:ahLst/>
              <a:cxnLst/>
              <a:rect l="l" t="t" r="r" b="b"/>
              <a:pathLst>
                <a:path w="306705" h="243839">
                  <a:moveTo>
                    <a:pt x="0" y="60960"/>
                  </a:moveTo>
                  <a:lnTo>
                    <a:pt x="184467" y="60960"/>
                  </a:lnTo>
                  <a:lnTo>
                    <a:pt x="184467" y="0"/>
                  </a:lnTo>
                  <a:lnTo>
                    <a:pt x="306387" y="121920"/>
                  </a:lnTo>
                  <a:lnTo>
                    <a:pt x="184467" y="243840"/>
                  </a:lnTo>
                  <a:lnTo>
                    <a:pt x="184467" y="182880"/>
                  </a:lnTo>
                  <a:lnTo>
                    <a:pt x="0" y="182880"/>
                  </a:lnTo>
                  <a:lnTo>
                    <a:pt x="0" y="6096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12527" y="3181984"/>
              <a:ext cx="304800" cy="243840"/>
            </a:xfrm>
            <a:custGeom>
              <a:avLst/>
              <a:gdLst/>
              <a:ahLst/>
              <a:cxnLst/>
              <a:rect l="l" t="t" r="r" b="b"/>
              <a:pathLst>
                <a:path w="304800" h="243839">
                  <a:moveTo>
                    <a:pt x="182880" y="0"/>
                  </a:moveTo>
                  <a:lnTo>
                    <a:pt x="182880" y="60960"/>
                  </a:lnTo>
                  <a:lnTo>
                    <a:pt x="0" y="60960"/>
                  </a:lnTo>
                  <a:lnTo>
                    <a:pt x="0" y="182879"/>
                  </a:lnTo>
                  <a:lnTo>
                    <a:pt x="182880" y="182879"/>
                  </a:lnTo>
                  <a:lnTo>
                    <a:pt x="182880" y="243839"/>
                  </a:lnTo>
                  <a:lnTo>
                    <a:pt x="304800" y="121919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712527" y="3181984"/>
              <a:ext cx="304800" cy="243840"/>
            </a:xfrm>
            <a:custGeom>
              <a:avLst/>
              <a:gdLst/>
              <a:ahLst/>
              <a:cxnLst/>
              <a:rect l="l" t="t" r="r" b="b"/>
              <a:pathLst>
                <a:path w="304800" h="243839">
                  <a:moveTo>
                    <a:pt x="0" y="60960"/>
                  </a:moveTo>
                  <a:lnTo>
                    <a:pt x="182880" y="60960"/>
                  </a:lnTo>
                  <a:lnTo>
                    <a:pt x="182880" y="0"/>
                  </a:lnTo>
                  <a:lnTo>
                    <a:pt x="304800" y="121919"/>
                  </a:lnTo>
                  <a:lnTo>
                    <a:pt x="182880" y="243839"/>
                  </a:lnTo>
                  <a:lnTo>
                    <a:pt x="182880" y="182879"/>
                  </a:lnTo>
                  <a:lnTo>
                    <a:pt x="0" y="182879"/>
                  </a:lnTo>
                  <a:lnTo>
                    <a:pt x="0" y="6096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67492" y="2940367"/>
              <a:ext cx="813117" cy="72644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968624" y="3514089"/>
              <a:ext cx="152400" cy="563880"/>
            </a:xfrm>
            <a:custGeom>
              <a:avLst/>
              <a:gdLst/>
              <a:ahLst/>
              <a:cxnLst/>
              <a:rect l="l" t="t" r="r" b="b"/>
              <a:pathLst>
                <a:path w="152400" h="563879">
                  <a:moveTo>
                    <a:pt x="152400" y="0"/>
                  </a:moveTo>
                  <a:lnTo>
                    <a:pt x="0" y="0"/>
                  </a:lnTo>
                  <a:lnTo>
                    <a:pt x="0" y="563880"/>
                  </a:lnTo>
                  <a:lnTo>
                    <a:pt x="152400" y="56388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968624" y="3514089"/>
              <a:ext cx="152400" cy="563880"/>
            </a:xfrm>
            <a:custGeom>
              <a:avLst/>
              <a:gdLst/>
              <a:ahLst/>
              <a:cxnLst/>
              <a:rect l="l" t="t" r="r" b="b"/>
              <a:pathLst>
                <a:path w="152400" h="563879">
                  <a:moveTo>
                    <a:pt x="0" y="563880"/>
                  </a:moveTo>
                  <a:lnTo>
                    <a:pt x="152400" y="56388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56388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654617" y="3909059"/>
              <a:ext cx="269875" cy="243840"/>
            </a:xfrm>
            <a:custGeom>
              <a:avLst/>
              <a:gdLst/>
              <a:ahLst/>
              <a:cxnLst/>
              <a:rect l="l" t="t" r="r" b="b"/>
              <a:pathLst>
                <a:path w="269875" h="243839">
                  <a:moveTo>
                    <a:pt x="147955" y="0"/>
                  </a:moveTo>
                  <a:lnTo>
                    <a:pt x="147955" y="60959"/>
                  </a:lnTo>
                  <a:lnTo>
                    <a:pt x="0" y="60959"/>
                  </a:lnTo>
                  <a:lnTo>
                    <a:pt x="0" y="182879"/>
                  </a:lnTo>
                  <a:lnTo>
                    <a:pt x="147955" y="182879"/>
                  </a:lnTo>
                  <a:lnTo>
                    <a:pt x="147955" y="243839"/>
                  </a:lnTo>
                  <a:lnTo>
                    <a:pt x="269875" y="121919"/>
                  </a:lnTo>
                  <a:lnTo>
                    <a:pt x="14795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654617" y="3909059"/>
              <a:ext cx="269875" cy="243840"/>
            </a:xfrm>
            <a:custGeom>
              <a:avLst/>
              <a:gdLst/>
              <a:ahLst/>
              <a:cxnLst/>
              <a:rect l="l" t="t" r="r" b="b"/>
              <a:pathLst>
                <a:path w="269875" h="243839">
                  <a:moveTo>
                    <a:pt x="0" y="60959"/>
                  </a:moveTo>
                  <a:lnTo>
                    <a:pt x="147955" y="60959"/>
                  </a:lnTo>
                  <a:lnTo>
                    <a:pt x="147955" y="0"/>
                  </a:lnTo>
                  <a:lnTo>
                    <a:pt x="269875" y="121919"/>
                  </a:lnTo>
                  <a:lnTo>
                    <a:pt x="147955" y="243839"/>
                  </a:lnTo>
                  <a:lnTo>
                    <a:pt x="147955" y="182879"/>
                  </a:lnTo>
                  <a:lnTo>
                    <a:pt x="0" y="182879"/>
                  </a:lnTo>
                  <a:lnTo>
                    <a:pt x="0" y="60959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78417" y="3968432"/>
            <a:ext cx="912812" cy="44958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56652" y="3876992"/>
            <a:ext cx="1484312" cy="289560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3151187" y="3901122"/>
            <a:ext cx="285750" cy="259715"/>
            <a:chOff x="3151187" y="3901122"/>
            <a:chExt cx="285750" cy="259715"/>
          </a:xfrm>
        </p:grpSpPr>
        <p:sp>
          <p:nvSpPr>
            <p:cNvPr id="22" name="object 22"/>
            <p:cNvSpPr/>
            <p:nvPr/>
          </p:nvSpPr>
          <p:spPr>
            <a:xfrm>
              <a:off x="3159125" y="3909059"/>
              <a:ext cx="269875" cy="243840"/>
            </a:xfrm>
            <a:custGeom>
              <a:avLst/>
              <a:gdLst/>
              <a:ahLst/>
              <a:cxnLst/>
              <a:rect l="l" t="t" r="r" b="b"/>
              <a:pathLst>
                <a:path w="269875" h="243839">
                  <a:moveTo>
                    <a:pt x="147954" y="0"/>
                  </a:moveTo>
                  <a:lnTo>
                    <a:pt x="147954" y="60959"/>
                  </a:lnTo>
                  <a:lnTo>
                    <a:pt x="0" y="60959"/>
                  </a:lnTo>
                  <a:lnTo>
                    <a:pt x="0" y="182879"/>
                  </a:lnTo>
                  <a:lnTo>
                    <a:pt x="147954" y="182879"/>
                  </a:lnTo>
                  <a:lnTo>
                    <a:pt x="147954" y="243839"/>
                  </a:lnTo>
                  <a:lnTo>
                    <a:pt x="269875" y="121919"/>
                  </a:lnTo>
                  <a:lnTo>
                    <a:pt x="147954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159125" y="3909059"/>
              <a:ext cx="269875" cy="243840"/>
            </a:xfrm>
            <a:custGeom>
              <a:avLst/>
              <a:gdLst/>
              <a:ahLst/>
              <a:cxnLst/>
              <a:rect l="l" t="t" r="r" b="b"/>
              <a:pathLst>
                <a:path w="269875" h="243839">
                  <a:moveTo>
                    <a:pt x="0" y="60959"/>
                  </a:moveTo>
                  <a:lnTo>
                    <a:pt x="147954" y="60959"/>
                  </a:lnTo>
                  <a:lnTo>
                    <a:pt x="147954" y="0"/>
                  </a:lnTo>
                  <a:lnTo>
                    <a:pt x="269875" y="121919"/>
                  </a:lnTo>
                  <a:lnTo>
                    <a:pt x="147954" y="243839"/>
                  </a:lnTo>
                  <a:lnTo>
                    <a:pt x="147954" y="182879"/>
                  </a:lnTo>
                  <a:lnTo>
                    <a:pt x="0" y="182879"/>
                  </a:lnTo>
                  <a:lnTo>
                    <a:pt x="0" y="60959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628004" y="3223260"/>
            <a:ext cx="1292225" cy="583565"/>
            <a:chOff x="5628004" y="3223260"/>
            <a:chExt cx="1292225" cy="583565"/>
          </a:xfrm>
        </p:grpSpPr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28004" y="3223260"/>
              <a:ext cx="1292225" cy="58356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78487" y="3273425"/>
              <a:ext cx="1159827" cy="45116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678487" y="3273425"/>
              <a:ext cx="1160145" cy="451484"/>
            </a:xfrm>
            <a:custGeom>
              <a:avLst/>
              <a:gdLst/>
              <a:ahLst/>
              <a:cxnLst/>
              <a:rect l="l" t="t" r="r" b="b"/>
              <a:pathLst>
                <a:path w="1160145" h="451485">
                  <a:moveTo>
                    <a:pt x="0" y="225425"/>
                  </a:moveTo>
                  <a:lnTo>
                    <a:pt x="15239" y="173672"/>
                  </a:lnTo>
                  <a:lnTo>
                    <a:pt x="59054" y="126364"/>
                  </a:lnTo>
                  <a:lnTo>
                    <a:pt x="127317" y="84454"/>
                  </a:lnTo>
                  <a:lnTo>
                    <a:pt x="169862" y="66039"/>
                  </a:lnTo>
                  <a:lnTo>
                    <a:pt x="217170" y="49529"/>
                  </a:lnTo>
                  <a:lnTo>
                    <a:pt x="268922" y="35242"/>
                  </a:lnTo>
                  <a:lnTo>
                    <a:pt x="324802" y="22860"/>
                  </a:lnTo>
                  <a:lnTo>
                    <a:pt x="384175" y="13017"/>
                  </a:lnTo>
                  <a:lnTo>
                    <a:pt x="447039" y="6032"/>
                  </a:lnTo>
                  <a:lnTo>
                    <a:pt x="512127" y="1587"/>
                  </a:lnTo>
                  <a:lnTo>
                    <a:pt x="579754" y="0"/>
                  </a:lnTo>
                  <a:lnTo>
                    <a:pt x="647382" y="1587"/>
                  </a:lnTo>
                  <a:lnTo>
                    <a:pt x="712787" y="6032"/>
                  </a:lnTo>
                  <a:lnTo>
                    <a:pt x="775335" y="13017"/>
                  </a:lnTo>
                  <a:lnTo>
                    <a:pt x="835025" y="22860"/>
                  </a:lnTo>
                  <a:lnTo>
                    <a:pt x="890904" y="35242"/>
                  </a:lnTo>
                  <a:lnTo>
                    <a:pt x="942657" y="49529"/>
                  </a:lnTo>
                  <a:lnTo>
                    <a:pt x="989965" y="66039"/>
                  </a:lnTo>
                  <a:lnTo>
                    <a:pt x="1032509" y="84454"/>
                  </a:lnTo>
                  <a:lnTo>
                    <a:pt x="1069340" y="104775"/>
                  </a:lnTo>
                  <a:lnTo>
                    <a:pt x="1100772" y="126364"/>
                  </a:lnTo>
                  <a:lnTo>
                    <a:pt x="1144587" y="173672"/>
                  </a:lnTo>
                  <a:lnTo>
                    <a:pt x="1159827" y="225425"/>
                  </a:lnTo>
                  <a:lnTo>
                    <a:pt x="1156017" y="251777"/>
                  </a:lnTo>
                  <a:lnTo>
                    <a:pt x="1125854" y="301625"/>
                  </a:lnTo>
                  <a:lnTo>
                    <a:pt x="1069340" y="346392"/>
                  </a:lnTo>
                  <a:lnTo>
                    <a:pt x="1032509" y="366712"/>
                  </a:lnTo>
                  <a:lnTo>
                    <a:pt x="989965" y="385127"/>
                  </a:lnTo>
                  <a:lnTo>
                    <a:pt x="942657" y="401637"/>
                  </a:lnTo>
                  <a:lnTo>
                    <a:pt x="890904" y="415925"/>
                  </a:lnTo>
                  <a:lnTo>
                    <a:pt x="835025" y="428307"/>
                  </a:lnTo>
                  <a:lnTo>
                    <a:pt x="775335" y="437832"/>
                  </a:lnTo>
                  <a:lnTo>
                    <a:pt x="712787" y="445135"/>
                  </a:lnTo>
                  <a:lnTo>
                    <a:pt x="647382" y="449580"/>
                  </a:lnTo>
                  <a:lnTo>
                    <a:pt x="579754" y="451167"/>
                  </a:lnTo>
                  <a:lnTo>
                    <a:pt x="512127" y="449580"/>
                  </a:lnTo>
                  <a:lnTo>
                    <a:pt x="447039" y="445135"/>
                  </a:lnTo>
                  <a:lnTo>
                    <a:pt x="384175" y="437832"/>
                  </a:lnTo>
                  <a:lnTo>
                    <a:pt x="324802" y="428307"/>
                  </a:lnTo>
                  <a:lnTo>
                    <a:pt x="268922" y="415925"/>
                  </a:lnTo>
                  <a:lnTo>
                    <a:pt x="217170" y="401637"/>
                  </a:lnTo>
                  <a:lnTo>
                    <a:pt x="169862" y="385127"/>
                  </a:lnTo>
                  <a:lnTo>
                    <a:pt x="127317" y="366712"/>
                  </a:lnTo>
                  <a:lnTo>
                    <a:pt x="90170" y="346392"/>
                  </a:lnTo>
                  <a:lnTo>
                    <a:pt x="15239" y="277177"/>
                  </a:lnTo>
                  <a:lnTo>
                    <a:pt x="0" y="225425"/>
                  </a:lnTo>
                </a:path>
              </a:pathLst>
            </a:custGeom>
            <a:ln w="57150">
              <a:solidFill>
                <a:srgbClr val="6717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821554" y="3160395"/>
            <a:ext cx="320675" cy="259715"/>
            <a:chOff x="4821554" y="3160395"/>
            <a:chExt cx="320675" cy="259715"/>
          </a:xfrm>
        </p:grpSpPr>
        <p:sp>
          <p:nvSpPr>
            <p:cNvPr id="29" name="object 29"/>
            <p:cNvSpPr/>
            <p:nvPr/>
          </p:nvSpPr>
          <p:spPr>
            <a:xfrm>
              <a:off x="4829492" y="3168332"/>
              <a:ext cx="304800" cy="243840"/>
            </a:xfrm>
            <a:custGeom>
              <a:avLst/>
              <a:gdLst/>
              <a:ahLst/>
              <a:cxnLst/>
              <a:rect l="l" t="t" r="r" b="b"/>
              <a:pathLst>
                <a:path w="304800" h="243839">
                  <a:moveTo>
                    <a:pt x="182880" y="0"/>
                  </a:moveTo>
                  <a:lnTo>
                    <a:pt x="182880" y="60959"/>
                  </a:lnTo>
                  <a:lnTo>
                    <a:pt x="0" y="60959"/>
                  </a:lnTo>
                  <a:lnTo>
                    <a:pt x="0" y="182879"/>
                  </a:lnTo>
                  <a:lnTo>
                    <a:pt x="182880" y="182879"/>
                  </a:lnTo>
                  <a:lnTo>
                    <a:pt x="182880" y="243839"/>
                  </a:lnTo>
                  <a:lnTo>
                    <a:pt x="304800" y="121919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829492" y="3168332"/>
              <a:ext cx="304800" cy="243840"/>
            </a:xfrm>
            <a:custGeom>
              <a:avLst/>
              <a:gdLst/>
              <a:ahLst/>
              <a:cxnLst/>
              <a:rect l="l" t="t" r="r" b="b"/>
              <a:pathLst>
                <a:path w="304800" h="243839">
                  <a:moveTo>
                    <a:pt x="0" y="60959"/>
                  </a:moveTo>
                  <a:lnTo>
                    <a:pt x="182880" y="60959"/>
                  </a:lnTo>
                  <a:lnTo>
                    <a:pt x="182880" y="0"/>
                  </a:lnTo>
                  <a:lnTo>
                    <a:pt x="304800" y="121919"/>
                  </a:lnTo>
                  <a:lnTo>
                    <a:pt x="182880" y="243839"/>
                  </a:lnTo>
                  <a:lnTo>
                    <a:pt x="182880" y="182879"/>
                  </a:lnTo>
                  <a:lnTo>
                    <a:pt x="0" y="182879"/>
                  </a:lnTo>
                  <a:lnTo>
                    <a:pt x="0" y="60959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5062537" y="3041014"/>
            <a:ext cx="901700" cy="447675"/>
            <a:chOff x="5062537" y="3041014"/>
            <a:chExt cx="901700" cy="447675"/>
          </a:xfrm>
        </p:grpSpPr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41022" y="3041014"/>
              <a:ext cx="322897" cy="20637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641022" y="3168649"/>
              <a:ext cx="323215" cy="279400"/>
            </a:xfrm>
            <a:custGeom>
              <a:avLst/>
              <a:gdLst/>
              <a:ahLst/>
              <a:cxnLst/>
              <a:rect l="l" t="t" r="r" b="b"/>
              <a:pathLst>
                <a:path w="323214" h="279400">
                  <a:moveTo>
                    <a:pt x="0" y="0"/>
                  </a:moveTo>
                  <a:lnTo>
                    <a:pt x="0" y="182245"/>
                  </a:lnTo>
                  <a:lnTo>
                    <a:pt x="151764" y="279082"/>
                  </a:lnTo>
                  <a:lnTo>
                    <a:pt x="151764" y="146050"/>
                  </a:lnTo>
                  <a:lnTo>
                    <a:pt x="132079" y="146050"/>
                  </a:lnTo>
                  <a:lnTo>
                    <a:pt x="97789" y="125412"/>
                  </a:lnTo>
                  <a:lnTo>
                    <a:pt x="97789" y="89217"/>
                  </a:lnTo>
                  <a:lnTo>
                    <a:pt x="132079" y="89217"/>
                  </a:lnTo>
                  <a:lnTo>
                    <a:pt x="132079" y="84454"/>
                  </a:lnTo>
                  <a:lnTo>
                    <a:pt x="0" y="0"/>
                  </a:lnTo>
                  <a:close/>
                </a:path>
                <a:path w="323214" h="279400">
                  <a:moveTo>
                    <a:pt x="132079" y="84454"/>
                  </a:moveTo>
                  <a:lnTo>
                    <a:pt x="132079" y="146050"/>
                  </a:lnTo>
                  <a:lnTo>
                    <a:pt x="151764" y="146050"/>
                  </a:lnTo>
                  <a:lnTo>
                    <a:pt x="151764" y="97154"/>
                  </a:lnTo>
                  <a:lnTo>
                    <a:pt x="132079" y="84454"/>
                  </a:lnTo>
                  <a:close/>
                </a:path>
                <a:path w="323214" h="279400">
                  <a:moveTo>
                    <a:pt x="132079" y="89217"/>
                  </a:moveTo>
                  <a:lnTo>
                    <a:pt x="97789" y="89217"/>
                  </a:lnTo>
                  <a:lnTo>
                    <a:pt x="132079" y="109854"/>
                  </a:lnTo>
                  <a:lnTo>
                    <a:pt x="132079" y="89217"/>
                  </a:lnTo>
                  <a:close/>
                </a:path>
                <a:path w="323214" h="279400">
                  <a:moveTo>
                    <a:pt x="322897" y="0"/>
                  </a:moveTo>
                  <a:lnTo>
                    <a:pt x="171450" y="97154"/>
                  </a:lnTo>
                  <a:lnTo>
                    <a:pt x="171450" y="279082"/>
                  </a:lnTo>
                  <a:lnTo>
                    <a:pt x="322897" y="182245"/>
                  </a:lnTo>
                  <a:lnTo>
                    <a:pt x="3228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62537" y="3160712"/>
              <a:ext cx="615632" cy="327660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7662544" y="2954972"/>
            <a:ext cx="3735704" cy="3148965"/>
            <a:chOff x="7662544" y="2954972"/>
            <a:chExt cx="3735704" cy="3148965"/>
          </a:xfrm>
        </p:grpSpPr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62544" y="2954972"/>
              <a:ext cx="3735387" cy="314864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690167" y="2982277"/>
              <a:ext cx="3648710" cy="3061970"/>
            </a:xfrm>
            <a:custGeom>
              <a:avLst/>
              <a:gdLst/>
              <a:ahLst/>
              <a:cxnLst/>
              <a:rect l="l" t="t" r="r" b="b"/>
              <a:pathLst>
                <a:path w="3648709" h="3061970">
                  <a:moveTo>
                    <a:pt x="1824354" y="0"/>
                  </a:moveTo>
                  <a:lnTo>
                    <a:pt x="1771332" y="635"/>
                  </a:lnTo>
                  <a:lnTo>
                    <a:pt x="1718945" y="2539"/>
                  </a:lnTo>
                  <a:lnTo>
                    <a:pt x="1666875" y="5714"/>
                  </a:lnTo>
                  <a:lnTo>
                    <a:pt x="1615122" y="9842"/>
                  </a:lnTo>
                  <a:lnTo>
                    <a:pt x="1564004" y="15557"/>
                  </a:lnTo>
                  <a:lnTo>
                    <a:pt x="1513204" y="22225"/>
                  </a:lnTo>
                  <a:lnTo>
                    <a:pt x="1462722" y="30162"/>
                  </a:lnTo>
                  <a:lnTo>
                    <a:pt x="1412875" y="39052"/>
                  </a:lnTo>
                  <a:lnTo>
                    <a:pt x="1363662" y="49212"/>
                  </a:lnTo>
                  <a:lnTo>
                    <a:pt x="1315085" y="60325"/>
                  </a:lnTo>
                  <a:lnTo>
                    <a:pt x="1266825" y="72707"/>
                  </a:lnTo>
                  <a:lnTo>
                    <a:pt x="1219200" y="86360"/>
                  </a:lnTo>
                  <a:lnTo>
                    <a:pt x="1172210" y="100647"/>
                  </a:lnTo>
                  <a:lnTo>
                    <a:pt x="1125537" y="116205"/>
                  </a:lnTo>
                  <a:lnTo>
                    <a:pt x="1079817" y="132714"/>
                  </a:lnTo>
                  <a:lnTo>
                    <a:pt x="1034732" y="150495"/>
                  </a:lnTo>
                  <a:lnTo>
                    <a:pt x="990282" y="168910"/>
                  </a:lnTo>
                  <a:lnTo>
                    <a:pt x="946467" y="188595"/>
                  </a:lnTo>
                  <a:lnTo>
                    <a:pt x="903604" y="208914"/>
                  </a:lnTo>
                  <a:lnTo>
                    <a:pt x="861060" y="230505"/>
                  </a:lnTo>
                  <a:lnTo>
                    <a:pt x="819785" y="252730"/>
                  </a:lnTo>
                  <a:lnTo>
                    <a:pt x="778827" y="276225"/>
                  </a:lnTo>
                  <a:lnTo>
                    <a:pt x="738822" y="300355"/>
                  </a:lnTo>
                  <a:lnTo>
                    <a:pt x="699770" y="325437"/>
                  </a:lnTo>
                  <a:lnTo>
                    <a:pt x="661352" y="351155"/>
                  </a:lnTo>
                  <a:lnTo>
                    <a:pt x="623887" y="377825"/>
                  </a:lnTo>
                  <a:lnTo>
                    <a:pt x="587375" y="405447"/>
                  </a:lnTo>
                  <a:lnTo>
                    <a:pt x="551815" y="434022"/>
                  </a:lnTo>
                  <a:lnTo>
                    <a:pt x="516890" y="462914"/>
                  </a:lnTo>
                  <a:lnTo>
                    <a:pt x="483235" y="493077"/>
                  </a:lnTo>
                  <a:lnTo>
                    <a:pt x="450532" y="523557"/>
                  </a:lnTo>
                  <a:lnTo>
                    <a:pt x="418465" y="554989"/>
                  </a:lnTo>
                  <a:lnTo>
                    <a:pt x="387667" y="587375"/>
                  </a:lnTo>
                  <a:lnTo>
                    <a:pt x="357822" y="620077"/>
                  </a:lnTo>
                  <a:lnTo>
                    <a:pt x="328929" y="653732"/>
                  </a:lnTo>
                  <a:lnTo>
                    <a:pt x="301307" y="687705"/>
                  </a:lnTo>
                  <a:lnTo>
                    <a:pt x="274637" y="722630"/>
                  </a:lnTo>
                  <a:lnTo>
                    <a:pt x="248920" y="758190"/>
                  </a:lnTo>
                  <a:lnTo>
                    <a:pt x="224472" y="794385"/>
                  </a:lnTo>
                  <a:lnTo>
                    <a:pt x="201295" y="830897"/>
                  </a:lnTo>
                  <a:lnTo>
                    <a:pt x="179070" y="868362"/>
                  </a:lnTo>
                  <a:lnTo>
                    <a:pt x="158432" y="906145"/>
                  </a:lnTo>
                  <a:lnTo>
                    <a:pt x="138429" y="944562"/>
                  </a:lnTo>
                  <a:lnTo>
                    <a:pt x="120015" y="983615"/>
                  </a:lnTo>
                  <a:lnTo>
                    <a:pt x="102870" y="1022985"/>
                  </a:lnTo>
                  <a:lnTo>
                    <a:pt x="86677" y="1062990"/>
                  </a:lnTo>
                  <a:lnTo>
                    <a:pt x="72072" y="1103630"/>
                  </a:lnTo>
                  <a:lnTo>
                    <a:pt x="58737" y="1144270"/>
                  </a:lnTo>
                  <a:lnTo>
                    <a:pt x="46672" y="1185862"/>
                  </a:lnTo>
                  <a:lnTo>
                    <a:pt x="35877" y="1227455"/>
                  </a:lnTo>
                  <a:lnTo>
                    <a:pt x="26352" y="1269682"/>
                  </a:lnTo>
                  <a:lnTo>
                    <a:pt x="18415" y="1312545"/>
                  </a:lnTo>
                  <a:lnTo>
                    <a:pt x="11747" y="1355407"/>
                  </a:lnTo>
                  <a:lnTo>
                    <a:pt x="6667" y="1398905"/>
                  </a:lnTo>
                  <a:lnTo>
                    <a:pt x="2857" y="1442402"/>
                  </a:lnTo>
                  <a:lnTo>
                    <a:pt x="635" y="1486535"/>
                  </a:lnTo>
                  <a:lnTo>
                    <a:pt x="0" y="1530985"/>
                  </a:lnTo>
                  <a:lnTo>
                    <a:pt x="635" y="1575117"/>
                  </a:lnTo>
                  <a:lnTo>
                    <a:pt x="2857" y="1619250"/>
                  </a:lnTo>
                  <a:lnTo>
                    <a:pt x="6667" y="1663065"/>
                  </a:lnTo>
                  <a:lnTo>
                    <a:pt x="11747" y="1706245"/>
                  </a:lnTo>
                  <a:lnTo>
                    <a:pt x="18415" y="1749425"/>
                  </a:lnTo>
                  <a:lnTo>
                    <a:pt x="26352" y="1791970"/>
                  </a:lnTo>
                  <a:lnTo>
                    <a:pt x="35877" y="1834197"/>
                  </a:lnTo>
                  <a:lnTo>
                    <a:pt x="46672" y="1875790"/>
                  </a:lnTo>
                  <a:lnTo>
                    <a:pt x="58737" y="1917382"/>
                  </a:lnTo>
                  <a:lnTo>
                    <a:pt x="72072" y="1958340"/>
                  </a:lnTo>
                  <a:lnTo>
                    <a:pt x="86677" y="1998662"/>
                  </a:lnTo>
                  <a:lnTo>
                    <a:pt x="102870" y="2038667"/>
                  </a:lnTo>
                  <a:lnTo>
                    <a:pt x="120015" y="2078037"/>
                  </a:lnTo>
                  <a:lnTo>
                    <a:pt x="138429" y="2117090"/>
                  </a:lnTo>
                  <a:lnTo>
                    <a:pt x="158432" y="2155507"/>
                  </a:lnTo>
                  <a:lnTo>
                    <a:pt x="179070" y="2193290"/>
                  </a:lnTo>
                  <a:lnTo>
                    <a:pt x="201295" y="2230755"/>
                  </a:lnTo>
                  <a:lnTo>
                    <a:pt x="224472" y="2267267"/>
                  </a:lnTo>
                  <a:lnTo>
                    <a:pt x="248920" y="2303462"/>
                  </a:lnTo>
                  <a:lnTo>
                    <a:pt x="274637" y="2339022"/>
                  </a:lnTo>
                  <a:lnTo>
                    <a:pt x="301307" y="2373947"/>
                  </a:lnTo>
                  <a:lnTo>
                    <a:pt x="328929" y="2407920"/>
                  </a:lnTo>
                  <a:lnTo>
                    <a:pt x="357822" y="2441575"/>
                  </a:lnTo>
                  <a:lnTo>
                    <a:pt x="387667" y="2474595"/>
                  </a:lnTo>
                  <a:lnTo>
                    <a:pt x="418465" y="2506662"/>
                  </a:lnTo>
                  <a:lnTo>
                    <a:pt x="450532" y="2538095"/>
                  </a:lnTo>
                  <a:lnTo>
                    <a:pt x="483235" y="2568575"/>
                  </a:lnTo>
                  <a:lnTo>
                    <a:pt x="516890" y="2598737"/>
                  </a:lnTo>
                  <a:lnTo>
                    <a:pt x="551815" y="2627947"/>
                  </a:lnTo>
                  <a:lnTo>
                    <a:pt x="587375" y="2656205"/>
                  </a:lnTo>
                  <a:lnTo>
                    <a:pt x="623887" y="2683827"/>
                  </a:lnTo>
                  <a:lnTo>
                    <a:pt x="661352" y="2710497"/>
                  </a:lnTo>
                  <a:lnTo>
                    <a:pt x="699770" y="2736532"/>
                  </a:lnTo>
                  <a:lnTo>
                    <a:pt x="738822" y="2761297"/>
                  </a:lnTo>
                  <a:lnTo>
                    <a:pt x="778827" y="2785745"/>
                  </a:lnTo>
                  <a:lnTo>
                    <a:pt x="819785" y="2808922"/>
                  </a:lnTo>
                  <a:lnTo>
                    <a:pt x="861060" y="2831147"/>
                  </a:lnTo>
                  <a:lnTo>
                    <a:pt x="903604" y="2852737"/>
                  </a:lnTo>
                  <a:lnTo>
                    <a:pt x="946467" y="2873057"/>
                  </a:lnTo>
                  <a:lnTo>
                    <a:pt x="990282" y="2892742"/>
                  </a:lnTo>
                  <a:lnTo>
                    <a:pt x="1034732" y="2911157"/>
                  </a:lnTo>
                  <a:lnTo>
                    <a:pt x="1079817" y="2928937"/>
                  </a:lnTo>
                  <a:lnTo>
                    <a:pt x="1125537" y="2945447"/>
                  </a:lnTo>
                  <a:lnTo>
                    <a:pt x="1172210" y="2961005"/>
                  </a:lnTo>
                  <a:lnTo>
                    <a:pt x="1219200" y="2975610"/>
                  </a:lnTo>
                  <a:lnTo>
                    <a:pt x="1266825" y="2988945"/>
                  </a:lnTo>
                  <a:lnTo>
                    <a:pt x="1315085" y="3001327"/>
                  </a:lnTo>
                  <a:lnTo>
                    <a:pt x="1363662" y="3012440"/>
                  </a:lnTo>
                  <a:lnTo>
                    <a:pt x="1412875" y="3022600"/>
                  </a:lnTo>
                  <a:lnTo>
                    <a:pt x="1462722" y="3031807"/>
                  </a:lnTo>
                  <a:lnTo>
                    <a:pt x="1513204" y="3039427"/>
                  </a:lnTo>
                  <a:lnTo>
                    <a:pt x="1564004" y="3046095"/>
                  </a:lnTo>
                  <a:lnTo>
                    <a:pt x="1615122" y="3051810"/>
                  </a:lnTo>
                  <a:lnTo>
                    <a:pt x="1666875" y="3055937"/>
                  </a:lnTo>
                  <a:lnTo>
                    <a:pt x="1718945" y="3059112"/>
                  </a:lnTo>
                  <a:lnTo>
                    <a:pt x="1771332" y="3061017"/>
                  </a:lnTo>
                  <a:lnTo>
                    <a:pt x="1824354" y="3061652"/>
                  </a:lnTo>
                  <a:lnTo>
                    <a:pt x="1877060" y="3061017"/>
                  </a:lnTo>
                  <a:lnTo>
                    <a:pt x="1929447" y="3059112"/>
                  </a:lnTo>
                  <a:lnTo>
                    <a:pt x="1981517" y="3055937"/>
                  </a:lnTo>
                  <a:lnTo>
                    <a:pt x="2033270" y="3051810"/>
                  </a:lnTo>
                  <a:lnTo>
                    <a:pt x="2084387" y="3046095"/>
                  </a:lnTo>
                  <a:lnTo>
                    <a:pt x="2135187" y="3039427"/>
                  </a:lnTo>
                  <a:lnTo>
                    <a:pt x="2185670" y="3031807"/>
                  </a:lnTo>
                  <a:lnTo>
                    <a:pt x="2235517" y="3022600"/>
                  </a:lnTo>
                  <a:lnTo>
                    <a:pt x="2284729" y="3012440"/>
                  </a:lnTo>
                  <a:lnTo>
                    <a:pt x="2333625" y="3001327"/>
                  </a:lnTo>
                  <a:lnTo>
                    <a:pt x="2381567" y="2988945"/>
                  </a:lnTo>
                  <a:lnTo>
                    <a:pt x="2429192" y="2975610"/>
                  </a:lnTo>
                  <a:lnTo>
                    <a:pt x="2476500" y="2961005"/>
                  </a:lnTo>
                  <a:lnTo>
                    <a:pt x="2522854" y="2945447"/>
                  </a:lnTo>
                  <a:lnTo>
                    <a:pt x="2568575" y="2928937"/>
                  </a:lnTo>
                  <a:lnTo>
                    <a:pt x="2613660" y="2911157"/>
                  </a:lnTo>
                  <a:lnTo>
                    <a:pt x="2658110" y="2892742"/>
                  </a:lnTo>
                  <a:lnTo>
                    <a:pt x="2701925" y="2873057"/>
                  </a:lnTo>
                  <a:lnTo>
                    <a:pt x="2745104" y="2852737"/>
                  </a:lnTo>
                  <a:lnTo>
                    <a:pt x="2787332" y="2831147"/>
                  </a:lnTo>
                  <a:lnTo>
                    <a:pt x="2828925" y="2808922"/>
                  </a:lnTo>
                  <a:lnTo>
                    <a:pt x="2869565" y="2785745"/>
                  </a:lnTo>
                  <a:lnTo>
                    <a:pt x="2909570" y="2761297"/>
                  </a:lnTo>
                  <a:lnTo>
                    <a:pt x="2948622" y="2736532"/>
                  </a:lnTo>
                  <a:lnTo>
                    <a:pt x="2987040" y="2710497"/>
                  </a:lnTo>
                  <a:lnTo>
                    <a:pt x="3024504" y="2683827"/>
                  </a:lnTo>
                  <a:lnTo>
                    <a:pt x="3061017" y="2656205"/>
                  </a:lnTo>
                  <a:lnTo>
                    <a:pt x="3096577" y="2627947"/>
                  </a:lnTo>
                  <a:lnTo>
                    <a:pt x="3131502" y="2598737"/>
                  </a:lnTo>
                  <a:lnTo>
                    <a:pt x="3165157" y="2568575"/>
                  </a:lnTo>
                  <a:lnTo>
                    <a:pt x="3198177" y="2538095"/>
                  </a:lnTo>
                  <a:lnTo>
                    <a:pt x="3229927" y="2506662"/>
                  </a:lnTo>
                  <a:lnTo>
                    <a:pt x="3260725" y="2474595"/>
                  </a:lnTo>
                  <a:lnTo>
                    <a:pt x="3290570" y="2441575"/>
                  </a:lnTo>
                  <a:lnTo>
                    <a:pt x="3319462" y="2407920"/>
                  </a:lnTo>
                  <a:lnTo>
                    <a:pt x="3347085" y="2373947"/>
                  </a:lnTo>
                  <a:lnTo>
                    <a:pt x="3373754" y="2339022"/>
                  </a:lnTo>
                  <a:lnTo>
                    <a:pt x="3399472" y="2303462"/>
                  </a:lnTo>
                  <a:lnTo>
                    <a:pt x="3423920" y="2267267"/>
                  </a:lnTo>
                  <a:lnTo>
                    <a:pt x="3447097" y="2230755"/>
                  </a:lnTo>
                  <a:lnTo>
                    <a:pt x="3469322" y="2193290"/>
                  </a:lnTo>
                  <a:lnTo>
                    <a:pt x="3490277" y="2155507"/>
                  </a:lnTo>
                  <a:lnTo>
                    <a:pt x="3509962" y="2117090"/>
                  </a:lnTo>
                  <a:lnTo>
                    <a:pt x="3528377" y="2078037"/>
                  </a:lnTo>
                  <a:lnTo>
                    <a:pt x="3545840" y="2038667"/>
                  </a:lnTo>
                  <a:lnTo>
                    <a:pt x="3561715" y="1998662"/>
                  </a:lnTo>
                  <a:lnTo>
                    <a:pt x="3576320" y="1958340"/>
                  </a:lnTo>
                  <a:lnTo>
                    <a:pt x="3589972" y="1917382"/>
                  </a:lnTo>
                  <a:lnTo>
                    <a:pt x="3602037" y="1875790"/>
                  </a:lnTo>
                  <a:lnTo>
                    <a:pt x="3612515" y="1834197"/>
                  </a:lnTo>
                  <a:lnTo>
                    <a:pt x="3622040" y="1791970"/>
                  </a:lnTo>
                  <a:lnTo>
                    <a:pt x="3629977" y="1749425"/>
                  </a:lnTo>
                  <a:lnTo>
                    <a:pt x="3636645" y="1706245"/>
                  </a:lnTo>
                  <a:lnTo>
                    <a:pt x="3641725" y="1663065"/>
                  </a:lnTo>
                  <a:lnTo>
                    <a:pt x="3645535" y="1619250"/>
                  </a:lnTo>
                  <a:lnTo>
                    <a:pt x="3647757" y="1575117"/>
                  </a:lnTo>
                  <a:lnTo>
                    <a:pt x="3648392" y="1530985"/>
                  </a:lnTo>
                  <a:lnTo>
                    <a:pt x="3647757" y="1486535"/>
                  </a:lnTo>
                  <a:lnTo>
                    <a:pt x="3645535" y="1442402"/>
                  </a:lnTo>
                  <a:lnTo>
                    <a:pt x="3641725" y="1398905"/>
                  </a:lnTo>
                  <a:lnTo>
                    <a:pt x="3636645" y="1355407"/>
                  </a:lnTo>
                  <a:lnTo>
                    <a:pt x="3629977" y="1312545"/>
                  </a:lnTo>
                  <a:lnTo>
                    <a:pt x="3622040" y="1269682"/>
                  </a:lnTo>
                  <a:lnTo>
                    <a:pt x="3612515" y="1227455"/>
                  </a:lnTo>
                  <a:lnTo>
                    <a:pt x="3602037" y="1185862"/>
                  </a:lnTo>
                  <a:lnTo>
                    <a:pt x="3589972" y="1144270"/>
                  </a:lnTo>
                  <a:lnTo>
                    <a:pt x="3576320" y="1103630"/>
                  </a:lnTo>
                  <a:lnTo>
                    <a:pt x="3561715" y="1062990"/>
                  </a:lnTo>
                  <a:lnTo>
                    <a:pt x="3545840" y="1022985"/>
                  </a:lnTo>
                  <a:lnTo>
                    <a:pt x="3528377" y="983615"/>
                  </a:lnTo>
                  <a:lnTo>
                    <a:pt x="3509962" y="944562"/>
                  </a:lnTo>
                  <a:lnTo>
                    <a:pt x="3490277" y="906145"/>
                  </a:lnTo>
                  <a:lnTo>
                    <a:pt x="3469322" y="868362"/>
                  </a:lnTo>
                  <a:lnTo>
                    <a:pt x="3447097" y="830897"/>
                  </a:lnTo>
                  <a:lnTo>
                    <a:pt x="3423920" y="794385"/>
                  </a:lnTo>
                  <a:lnTo>
                    <a:pt x="3399472" y="758190"/>
                  </a:lnTo>
                  <a:lnTo>
                    <a:pt x="3373754" y="722630"/>
                  </a:lnTo>
                  <a:lnTo>
                    <a:pt x="3347085" y="687705"/>
                  </a:lnTo>
                  <a:lnTo>
                    <a:pt x="3319462" y="653732"/>
                  </a:lnTo>
                  <a:lnTo>
                    <a:pt x="3290570" y="620077"/>
                  </a:lnTo>
                  <a:lnTo>
                    <a:pt x="3260725" y="587375"/>
                  </a:lnTo>
                  <a:lnTo>
                    <a:pt x="3229927" y="554989"/>
                  </a:lnTo>
                  <a:lnTo>
                    <a:pt x="3198177" y="523557"/>
                  </a:lnTo>
                  <a:lnTo>
                    <a:pt x="3165157" y="493077"/>
                  </a:lnTo>
                  <a:lnTo>
                    <a:pt x="3131502" y="462914"/>
                  </a:lnTo>
                  <a:lnTo>
                    <a:pt x="3096577" y="434022"/>
                  </a:lnTo>
                  <a:lnTo>
                    <a:pt x="3061017" y="405447"/>
                  </a:lnTo>
                  <a:lnTo>
                    <a:pt x="3024504" y="377825"/>
                  </a:lnTo>
                  <a:lnTo>
                    <a:pt x="2987040" y="351155"/>
                  </a:lnTo>
                  <a:lnTo>
                    <a:pt x="2948622" y="325437"/>
                  </a:lnTo>
                  <a:lnTo>
                    <a:pt x="2909570" y="300355"/>
                  </a:lnTo>
                  <a:lnTo>
                    <a:pt x="2869565" y="276225"/>
                  </a:lnTo>
                  <a:lnTo>
                    <a:pt x="2828925" y="252730"/>
                  </a:lnTo>
                  <a:lnTo>
                    <a:pt x="2787332" y="230505"/>
                  </a:lnTo>
                  <a:lnTo>
                    <a:pt x="2745104" y="208914"/>
                  </a:lnTo>
                  <a:lnTo>
                    <a:pt x="2701925" y="188595"/>
                  </a:lnTo>
                  <a:lnTo>
                    <a:pt x="2658110" y="168910"/>
                  </a:lnTo>
                  <a:lnTo>
                    <a:pt x="2613660" y="150495"/>
                  </a:lnTo>
                  <a:lnTo>
                    <a:pt x="2568575" y="132714"/>
                  </a:lnTo>
                  <a:lnTo>
                    <a:pt x="2522854" y="116205"/>
                  </a:lnTo>
                  <a:lnTo>
                    <a:pt x="2476500" y="100647"/>
                  </a:lnTo>
                  <a:lnTo>
                    <a:pt x="2429192" y="86360"/>
                  </a:lnTo>
                  <a:lnTo>
                    <a:pt x="2381567" y="72707"/>
                  </a:lnTo>
                  <a:lnTo>
                    <a:pt x="2333625" y="60325"/>
                  </a:lnTo>
                  <a:lnTo>
                    <a:pt x="2284729" y="49212"/>
                  </a:lnTo>
                  <a:lnTo>
                    <a:pt x="2235517" y="39052"/>
                  </a:lnTo>
                  <a:lnTo>
                    <a:pt x="2185670" y="30162"/>
                  </a:lnTo>
                  <a:lnTo>
                    <a:pt x="2135187" y="22225"/>
                  </a:lnTo>
                  <a:lnTo>
                    <a:pt x="2084387" y="15557"/>
                  </a:lnTo>
                  <a:lnTo>
                    <a:pt x="2033270" y="9842"/>
                  </a:lnTo>
                  <a:lnTo>
                    <a:pt x="1981517" y="5714"/>
                  </a:lnTo>
                  <a:lnTo>
                    <a:pt x="1929447" y="2539"/>
                  </a:lnTo>
                  <a:lnTo>
                    <a:pt x="1877060" y="635"/>
                  </a:lnTo>
                  <a:lnTo>
                    <a:pt x="182435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690167" y="2982277"/>
              <a:ext cx="3648710" cy="3061970"/>
            </a:xfrm>
            <a:custGeom>
              <a:avLst/>
              <a:gdLst/>
              <a:ahLst/>
              <a:cxnLst/>
              <a:rect l="l" t="t" r="r" b="b"/>
              <a:pathLst>
                <a:path w="3648709" h="3061970">
                  <a:moveTo>
                    <a:pt x="0" y="1530985"/>
                  </a:moveTo>
                  <a:lnTo>
                    <a:pt x="635" y="1486535"/>
                  </a:lnTo>
                  <a:lnTo>
                    <a:pt x="2857" y="1442402"/>
                  </a:lnTo>
                  <a:lnTo>
                    <a:pt x="6667" y="1398905"/>
                  </a:lnTo>
                  <a:lnTo>
                    <a:pt x="11747" y="1355407"/>
                  </a:lnTo>
                  <a:lnTo>
                    <a:pt x="18415" y="1312545"/>
                  </a:lnTo>
                  <a:lnTo>
                    <a:pt x="26352" y="1269682"/>
                  </a:lnTo>
                  <a:lnTo>
                    <a:pt x="35877" y="1227455"/>
                  </a:lnTo>
                  <a:lnTo>
                    <a:pt x="46672" y="1185862"/>
                  </a:lnTo>
                  <a:lnTo>
                    <a:pt x="58737" y="1144270"/>
                  </a:lnTo>
                  <a:lnTo>
                    <a:pt x="72072" y="1103630"/>
                  </a:lnTo>
                  <a:lnTo>
                    <a:pt x="86677" y="1062990"/>
                  </a:lnTo>
                  <a:lnTo>
                    <a:pt x="102870" y="1022985"/>
                  </a:lnTo>
                  <a:lnTo>
                    <a:pt x="120015" y="983615"/>
                  </a:lnTo>
                  <a:lnTo>
                    <a:pt x="138429" y="944562"/>
                  </a:lnTo>
                  <a:lnTo>
                    <a:pt x="158432" y="906145"/>
                  </a:lnTo>
                  <a:lnTo>
                    <a:pt x="179070" y="868362"/>
                  </a:lnTo>
                  <a:lnTo>
                    <a:pt x="201295" y="830897"/>
                  </a:lnTo>
                  <a:lnTo>
                    <a:pt x="224472" y="794385"/>
                  </a:lnTo>
                  <a:lnTo>
                    <a:pt x="248920" y="758190"/>
                  </a:lnTo>
                  <a:lnTo>
                    <a:pt x="274637" y="722630"/>
                  </a:lnTo>
                  <a:lnTo>
                    <a:pt x="301307" y="687705"/>
                  </a:lnTo>
                  <a:lnTo>
                    <a:pt x="328929" y="653732"/>
                  </a:lnTo>
                  <a:lnTo>
                    <a:pt x="357822" y="620077"/>
                  </a:lnTo>
                  <a:lnTo>
                    <a:pt x="387667" y="587375"/>
                  </a:lnTo>
                  <a:lnTo>
                    <a:pt x="418465" y="554989"/>
                  </a:lnTo>
                  <a:lnTo>
                    <a:pt x="450532" y="523557"/>
                  </a:lnTo>
                  <a:lnTo>
                    <a:pt x="483235" y="493077"/>
                  </a:lnTo>
                  <a:lnTo>
                    <a:pt x="516890" y="462914"/>
                  </a:lnTo>
                  <a:lnTo>
                    <a:pt x="551815" y="434022"/>
                  </a:lnTo>
                  <a:lnTo>
                    <a:pt x="587375" y="405447"/>
                  </a:lnTo>
                  <a:lnTo>
                    <a:pt x="623887" y="377825"/>
                  </a:lnTo>
                  <a:lnTo>
                    <a:pt x="661352" y="351155"/>
                  </a:lnTo>
                  <a:lnTo>
                    <a:pt x="699770" y="325437"/>
                  </a:lnTo>
                  <a:lnTo>
                    <a:pt x="738822" y="300355"/>
                  </a:lnTo>
                  <a:lnTo>
                    <a:pt x="778827" y="276225"/>
                  </a:lnTo>
                  <a:lnTo>
                    <a:pt x="819785" y="252730"/>
                  </a:lnTo>
                  <a:lnTo>
                    <a:pt x="861060" y="230505"/>
                  </a:lnTo>
                  <a:lnTo>
                    <a:pt x="903604" y="208914"/>
                  </a:lnTo>
                  <a:lnTo>
                    <a:pt x="946467" y="188595"/>
                  </a:lnTo>
                  <a:lnTo>
                    <a:pt x="990282" y="168910"/>
                  </a:lnTo>
                  <a:lnTo>
                    <a:pt x="1034732" y="150495"/>
                  </a:lnTo>
                  <a:lnTo>
                    <a:pt x="1079817" y="132714"/>
                  </a:lnTo>
                  <a:lnTo>
                    <a:pt x="1125537" y="116205"/>
                  </a:lnTo>
                  <a:lnTo>
                    <a:pt x="1172210" y="100647"/>
                  </a:lnTo>
                  <a:lnTo>
                    <a:pt x="1219200" y="86360"/>
                  </a:lnTo>
                  <a:lnTo>
                    <a:pt x="1266825" y="72707"/>
                  </a:lnTo>
                  <a:lnTo>
                    <a:pt x="1315085" y="60325"/>
                  </a:lnTo>
                  <a:lnTo>
                    <a:pt x="1363662" y="49212"/>
                  </a:lnTo>
                  <a:lnTo>
                    <a:pt x="1412875" y="39052"/>
                  </a:lnTo>
                  <a:lnTo>
                    <a:pt x="1462722" y="30162"/>
                  </a:lnTo>
                  <a:lnTo>
                    <a:pt x="1513204" y="22225"/>
                  </a:lnTo>
                  <a:lnTo>
                    <a:pt x="1564004" y="15557"/>
                  </a:lnTo>
                  <a:lnTo>
                    <a:pt x="1615122" y="9842"/>
                  </a:lnTo>
                  <a:lnTo>
                    <a:pt x="1666875" y="5714"/>
                  </a:lnTo>
                  <a:lnTo>
                    <a:pt x="1718945" y="2539"/>
                  </a:lnTo>
                  <a:lnTo>
                    <a:pt x="1771332" y="635"/>
                  </a:lnTo>
                  <a:lnTo>
                    <a:pt x="1824354" y="0"/>
                  </a:lnTo>
                  <a:lnTo>
                    <a:pt x="1877060" y="635"/>
                  </a:lnTo>
                  <a:lnTo>
                    <a:pt x="1929447" y="2539"/>
                  </a:lnTo>
                  <a:lnTo>
                    <a:pt x="1981517" y="5714"/>
                  </a:lnTo>
                  <a:lnTo>
                    <a:pt x="2033270" y="9842"/>
                  </a:lnTo>
                  <a:lnTo>
                    <a:pt x="2084387" y="15557"/>
                  </a:lnTo>
                  <a:lnTo>
                    <a:pt x="2135187" y="22225"/>
                  </a:lnTo>
                  <a:lnTo>
                    <a:pt x="2185670" y="30162"/>
                  </a:lnTo>
                  <a:lnTo>
                    <a:pt x="2235517" y="39052"/>
                  </a:lnTo>
                  <a:lnTo>
                    <a:pt x="2284729" y="49212"/>
                  </a:lnTo>
                  <a:lnTo>
                    <a:pt x="2333625" y="60325"/>
                  </a:lnTo>
                  <a:lnTo>
                    <a:pt x="2381567" y="72707"/>
                  </a:lnTo>
                  <a:lnTo>
                    <a:pt x="2429192" y="86360"/>
                  </a:lnTo>
                  <a:lnTo>
                    <a:pt x="2476500" y="100647"/>
                  </a:lnTo>
                  <a:lnTo>
                    <a:pt x="2522854" y="116205"/>
                  </a:lnTo>
                  <a:lnTo>
                    <a:pt x="2568575" y="132714"/>
                  </a:lnTo>
                  <a:lnTo>
                    <a:pt x="2613660" y="150495"/>
                  </a:lnTo>
                  <a:lnTo>
                    <a:pt x="2658110" y="168910"/>
                  </a:lnTo>
                  <a:lnTo>
                    <a:pt x="2701925" y="188595"/>
                  </a:lnTo>
                  <a:lnTo>
                    <a:pt x="2745104" y="208914"/>
                  </a:lnTo>
                  <a:lnTo>
                    <a:pt x="2787332" y="230505"/>
                  </a:lnTo>
                  <a:lnTo>
                    <a:pt x="2828925" y="252730"/>
                  </a:lnTo>
                  <a:lnTo>
                    <a:pt x="2869565" y="276225"/>
                  </a:lnTo>
                  <a:lnTo>
                    <a:pt x="2909570" y="300355"/>
                  </a:lnTo>
                  <a:lnTo>
                    <a:pt x="2948622" y="325437"/>
                  </a:lnTo>
                  <a:lnTo>
                    <a:pt x="2987040" y="351155"/>
                  </a:lnTo>
                  <a:lnTo>
                    <a:pt x="3024504" y="377825"/>
                  </a:lnTo>
                  <a:lnTo>
                    <a:pt x="3061017" y="405447"/>
                  </a:lnTo>
                  <a:lnTo>
                    <a:pt x="3096577" y="434022"/>
                  </a:lnTo>
                  <a:lnTo>
                    <a:pt x="3131502" y="462914"/>
                  </a:lnTo>
                  <a:lnTo>
                    <a:pt x="3165157" y="493077"/>
                  </a:lnTo>
                  <a:lnTo>
                    <a:pt x="3198177" y="523557"/>
                  </a:lnTo>
                  <a:lnTo>
                    <a:pt x="3229927" y="554989"/>
                  </a:lnTo>
                  <a:lnTo>
                    <a:pt x="3260725" y="587375"/>
                  </a:lnTo>
                  <a:lnTo>
                    <a:pt x="3290570" y="620077"/>
                  </a:lnTo>
                  <a:lnTo>
                    <a:pt x="3319462" y="653732"/>
                  </a:lnTo>
                  <a:lnTo>
                    <a:pt x="3347085" y="687705"/>
                  </a:lnTo>
                  <a:lnTo>
                    <a:pt x="3373754" y="722630"/>
                  </a:lnTo>
                  <a:lnTo>
                    <a:pt x="3399472" y="758190"/>
                  </a:lnTo>
                  <a:lnTo>
                    <a:pt x="3423920" y="794385"/>
                  </a:lnTo>
                  <a:lnTo>
                    <a:pt x="3447097" y="830897"/>
                  </a:lnTo>
                  <a:lnTo>
                    <a:pt x="3469322" y="868362"/>
                  </a:lnTo>
                  <a:lnTo>
                    <a:pt x="3490277" y="906145"/>
                  </a:lnTo>
                  <a:lnTo>
                    <a:pt x="3509962" y="944562"/>
                  </a:lnTo>
                  <a:lnTo>
                    <a:pt x="3528377" y="983615"/>
                  </a:lnTo>
                  <a:lnTo>
                    <a:pt x="3545840" y="1022985"/>
                  </a:lnTo>
                  <a:lnTo>
                    <a:pt x="3561715" y="1062990"/>
                  </a:lnTo>
                  <a:lnTo>
                    <a:pt x="3576320" y="1103630"/>
                  </a:lnTo>
                  <a:lnTo>
                    <a:pt x="3589972" y="1144270"/>
                  </a:lnTo>
                  <a:lnTo>
                    <a:pt x="3602037" y="1185862"/>
                  </a:lnTo>
                  <a:lnTo>
                    <a:pt x="3612515" y="1227455"/>
                  </a:lnTo>
                  <a:lnTo>
                    <a:pt x="3622040" y="1269682"/>
                  </a:lnTo>
                  <a:lnTo>
                    <a:pt x="3629977" y="1312545"/>
                  </a:lnTo>
                  <a:lnTo>
                    <a:pt x="3636645" y="1355407"/>
                  </a:lnTo>
                  <a:lnTo>
                    <a:pt x="3641725" y="1398905"/>
                  </a:lnTo>
                  <a:lnTo>
                    <a:pt x="3645535" y="1442402"/>
                  </a:lnTo>
                  <a:lnTo>
                    <a:pt x="3647757" y="1486535"/>
                  </a:lnTo>
                  <a:lnTo>
                    <a:pt x="3648392" y="1530985"/>
                  </a:lnTo>
                  <a:lnTo>
                    <a:pt x="3647757" y="1575117"/>
                  </a:lnTo>
                  <a:lnTo>
                    <a:pt x="3645535" y="1619250"/>
                  </a:lnTo>
                  <a:lnTo>
                    <a:pt x="3641725" y="1663065"/>
                  </a:lnTo>
                  <a:lnTo>
                    <a:pt x="3636645" y="1706245"/>
                  </a:lnTo>
                  <a:lnTo>
                    <a:pt x="3629977" y="1749425"/>
                  </a:lnTo>
                  <a:lnTo>
                    <a:pt x="3622040" y="1791970"/>
                  </a:lnTo>
                  <a:lnTo>
                    <a:pt x="3612515" y="1834197"/>
                  </a:lnTo>
                  <a:lnTo>
                    <a:pt x="3602037" y="1875790"/>
                  </a:lnTo>
                  <a:lnTo>
                    <a:pt x="3589972" y="1917382"/>
                  </a:lnTo>
                  <a:lnTo>
                    <a:pt x="3576320" y="1958340"/>
                  </a:lnTo>
                  <a:lnTo>
                    <a:pt x="3561715" y="1998662"/>
                  </a:lnTo>
                  <a:lnTo>
                    <a:pt x="3545840" y="2038667"/>
                  </a:lnTo>
                  <a:lnTo>
                    <a:pt x="3528377" y="2078037"/>
                  </a:lnTo>
                  <a:lnTo>
                    <a:pt x="3509962" y="2117090"/>
                  </a:lnTo>
                  <a:lnTo>
                    <a:pt x="3490277" y="2155507"/>
                  </a:lnTo>
                  <a:lnTo>
                    <a:pt x="3469322" y="2193290"/>
                  </a:lnTo>
                  <a:lnTo>
                    <a:pt x="3447097" y="2230755"/>
                  </a:lnTo>
                  <a:lnTo>
                    <a:pt x="3423920" y="2267267"/>
                  </a:lnTo>
                  <a:lnTo>
                    <a:pt x="3399472" y="2303462"/>
                  </a:lnTo>
                  <a:lnTo>
                    <a:pt x="3373754" y="2339022"/>
                  </a:lnTo>
                  <a:lnTo>
                    <a:pt x="3347085" y="2373947"/>
                  </a:lnTo>
                  <a:lnTo>
                    <a:pt x="3319462" y="2407920"/>
                  </a:lnTo>
                  <a:lnTo>
                    <a:pt x="3290570" y="2441575"/>
                  </a:lnTo>
                  <a:lnTo>
                    <a:pt x="3260725" y="2474595"/>
                  </a:lnTo>
                  <a:lnTo>
                    <a:pt x="3229927" y="2506662"/>
                  </a:lnTo>
                  <a:lnTo>
                    <a:pt x="3198177" y="2538095"/>
                  </a:lnTo>
                  <a:lnTo>
                    <a:pt x="3165157" y="2568575"/>
                  </a:lnTo>
                  <a:lnTo>
                    <a:pt x="3131502" y="2598737"/>
                  </a:lnTo>
                  <a:lnTo>
                    <a:pt x="3096577" y="2627947"/>
                  </a:lnTo>
                  <a:lnTo>
                    <a:pt x="3061017" y="2656205"/>
                  </a:lnTo>
                  <a:lnTo>
                    <a:pt x="3024504" y="2683827"/>
                  </a:lnTo>
                  <a:lnTo>
                    <a:pt x="2987040" y="2710497"/>
                  </a:lnTo>
                  <a:lnTo>
                    <a:pt x="2948622" y="2736532"/>
                  </a:lnTo>
                  <a:lnTo>
                    <a:pt x="2909570" y="2761297"/>
                  </a:lnTo>
                  <a:lnTo>
                    <a:pt x="2869565" y="2785745"/>
                  </a:lnTo>
                  <a:lnTo>
                    <a:pt x="2828925" y="2808922"/>
                  </a:lnTo>
                  <a:lnTo>
                    <a:pt x="2787332" y="2831147"/>
                  </a:lnTo>
                  <a:lnTo>
                    <a:pt x="2745104" y="2852737"/>
                  </a:lnTo>
                  <a:lnTo>
                    <a:pt x="2701925" y="2873057"/>
                  </a:lnTo>
                  <a:lnTo>
                    <a:pt x="2658110" y="2892742"/>
                  </a:lnTo>
                  <a:lnTo>
                    <a:pt x="2613660" y="2911157"/>
                  </a:lnTo>
                  <a:lnTo>
                    <a:pt x="2568575" y="2928937"/>
                  </a:lnTo>
                  <a:lnTo>
                    <a:pt x="2522854" y="2945447"/>
                  </a:lnTo>
                  <a:lnTo>
                    <a:pt x="2476500" y="2961005"/>
                  </a:lnTo>
                  <a:lnTo>
                    <a:pt x="2429192" y="2975610"/>
                  </a:lnTo>
                  <a:lnTo>
                    <a:pt x="2381567" y="2988945"/>
                  </a:lnTo>
                  <a:lnTo>
                    <a:pt x="2333625" y="3001327"/>
                  </a:lnTo>
                  <a:lnTo>
                    <a:pt x="2284729" y="3012440"/>
                  </a:lnTo>
                  <a:lnTo>
                    <a:pt x="2235517" y="3022600"/>
                  </a:lnTo>
                  <a:lnTo>
                    <a:pt x="2185670" y="3031807"/>
                  </a:lnTo>
                  <a:lnTo>
                    <a:pt x="2135187" y="3039427"/>
                  </a:lnTo>
                  <a:lnTo>
                    <a:pt x="2084387" y="3046095"/>
                  </a:lnTo>
                  <a:lnTo>
                    <a:pt x="2033270" y="3051810"/>
                  </a:lnTo>
                  <a:lnTo>
                    <a:pt x="1981517" y="3055937"/>
                  </a:lnTo>
                  <a:lnTo>
                    <a:pt x="1929447" y="3059112"/>
                  </a:lnTo>
                  <a:lnTo>
                    <a:pt x="1877060" y="3061017"/>
                  </a:lnTo>
                  <a:lnTo>
                    <a:pt x="1824354" y="3061652"/>
                  </a:lnTo>
                  <a:lnTo>
                    <a:pt x="1771332" y="3061017"/>
                  </a:lnTo>
                  <a:lnTo>
                    <a:pt x="1718945" y="3059112"/>
                  </a:lnTo>
                  <a:lnTo>
                    <a:pt x="1666875" y="3055937"/>
                  </a:lnTo>
                  <a:lnTo>
                    <a:pt x="1615122" y="3051810"/>
                  </a:lnTo>
                  <a:lnTo>
                    <a:pt x="1564004" y="3046095"/>
                  </a:lnTo>
                  <a:lnTo>
                    <a:pt x="1513204" y="3039427"/>
                  </a:lnTo>
                  <a:lnTo>
                    <a:pt x="1462722" y="3031807"/>
                  </a:lnTo>
                  <a:lnTo>
                    <a:pt x="1412875" y="3022600"/>
                  </a:lnTo>
                  <a:lnTo>
                    <a:pt x="1363662" y="3012440"/>
                  </a:lnTo>
                  <a:lnTo>
                    <a:pt x="1315085" y="3001327"/>
                  </a:lnTo>
                  <a:lnTo>
                    <a:pt x="1266825" y="2988945"/>
                  </a:lnTo>
                  <a:lnTo>
                    <a:pt x="1219200" y="2975610"/>
                  </a:lnTo>
                  <a:lnTo>
                    <a:pt x="1172210" y="2961005"/>
                  </a:lnTo>
                  <a:lnTo>
                    <a:pt x="1125537" y="2945447"/>
                  </a:lnTo>
                  <a:lnTo>
                    <a:pt x="1079817" y="2928937"/>
                  </a:lnTo>
                  <a:lnTo>
                    <a:pt x="1034732" y="2911157"/>
                  </a:lnTo>
                  <a:lnTo>
                    <a:pt x="990282" y="2892742"/>
                  </a:lnTo>
                  <a:lnTo>
                    <a:pt x="946467" y="2873057"/>
                  </a:lnTo>
                  <a:lnTo>
                    <a:pt x="903604" y="2852737"/>
                  </a:lnTo>
                  <a:lnTo>
                    <a:pt x="861060" y="2831147"/>
                  </a:lnTo>
                  <a:lnTo>
                    <a:pt x="819785" y="2808922"/>
                  </a:lnTo>
                  <a:lnTo>
                    <a:pt x="778827" y="2785745"/>
                  </a:lnTo>
                  <a:lnTo>
                    <a:pt x="738822" y="2761297"/>
                  </a:lnTo>
                  <a:lnTo>
                    <a:pt x="699770" y="2736532"/>
                  </a:lnTo>
                  <a:lnTo>
                    <a:pt x="661352" y="2710497"/>
                  </a:lnTo>
                  <a:lnTo>
                    <a:pt x="623887" y="2683827"/>
                  </a:lnTo>
                  <a:lnTo>
                    <a:pt x="587375" y="2656205"/>
                  </a:lnTo>
                  <a:lnTo>
                    <a:pt x="551815" y="2627947"/>
                  </a:lnTo>
                  <a:lnTo>
                    <a:pt x="516890" y="2598737"/>
                  </a:lnTo>
                  <a:lnTo>
                    <a:pt x="483235" y="2568575"/>
                  </a:lnTo>
                  <a:lnTo>
                    <a:pt x="450532" y="2538095"/>
                  </a:lnTo>
                  <a:lnTo>
                    <a:pt x="418465" y="2506662"/>
                  </a:lnTo>
                  <a:lnTo>
                    <a:pt x="387667" y="2474595"/>
                  </a:lnTo>
                  <a:lnTo>
                    <a:pt x="357822" y="2441575"/>
                  </a:lnTo>
                  <a:lnTo>
                    <a:pt x="328929" y="2407920"/>
                  </a:lnTo>
                  <a:lnTo>
                    <a:pt x="301307" y="2373947"/>
                  </a:lnTo>
                  <a:lnTo>
                    <a:pt x="274637" y="2339022"/>
                  </a:lnTo>
                  <a:lnTo>
                    <a:pt x="248920" y="2303462"/>
                  </a:lnTo>
                  <a:lnTo>
                    <a:pt x="224472" y="2267267"/>
                  </a:lnTo>
                  <a:lnTo>
                    <a:pt x="201295" y="2230755"/>
                  </a:lnTo>
                  <a:lnTo>
                    <a:pt x="179070" y="2193290"/>
                  </a:lnTo>
                  <a:lnTo>
                    <a:pt x="158432" y="2155507"/>
                  </a:lnTo>
                  <a:lnTo>
                    <a:pt x="138429" y="2117090"/>
                  </a:lnTo>
                  <a:lnTo>
                    <a:pt x="120015" y="2078037"/>
                  </a:lnTo>
                  <a:lnTo>
                    <a:pt x="102870" y="2038667"/>
                  </a:lnTo>
                  <a:lnTo>
                    <a:pt x="86677" y="1998662"/>
                  </a:lnTo>
                  <a:lnTo>
                    <a:pt x="72072" y="1958340"/>
                  </a:lnTo>
                  <a:lnTo>
                    <a:pt x="58737" y="1917382"/>
                  </a:lnTo>
                  <a:lnTo>
                    <a:pt x="46672" y="1875790"/>
                  </a:lnTo>
                  <a:lnTo>
                    <a:pt x="35877" y="1834197"/>
                  </a:lnTo>
                  <a:lnTo>
                    <a:pt x="26352" y="1791970"/>
                  </a:lnTo>
                  <a:lnTo>
                    <a:pt x="18415" y="1749425"/>
                  </a:lnTo>
                  <a:lnTo>
                    <a:pt x="11747" y="1706245"/>
                  </a:lnTo>
                  <a:lnTo>
                    <a:pt x="6667" y="1663065"/>
                  </a:lnTo>
                  <a:lnTo>
                    <a:pt x="2857" y="1619250"/>
                  </a:lnTo>
                  <a:lnTo>
                    <a:pt x="635" y="1575117"/>
                  </a:lnTo>
                  <a:lnTo>
                    <a:pt x="0" y="1530985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94319" y="3387725"/>
              <a:ext cx="3334385" cy="256635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921624" y="3415030"/>
              <a:ext cx="3248025" cy="2479675"/>
            </a:xfrm>
            <a:custGeom>
              <a:avLst/>
              <a:gdLst/>
              <a:ahLst/>
              <a:cxnLst/>
              <a:rect l="l" t="t" r="r" b="b"/>
              <a:pathLst>
                <a:path w="3248025" h="2479675">
                  <a:moveTo>
                    <a:pt x="1623695" y="0"/>
                  </a:moveTo>
                  <a:lnTo>
                    <a:pt x="1569084" y="635"/>
                  </a:lnTo>
                  <a:lnTo>
                    <a:pt x="1514792" y="2857"/>
                  </a:lnTo>
                  <a:lnTo>
                    <a:pt x="1461134" y="6032"/>
                  </a:lnTo>
                  <a:lnTo>
                    <a:pt x="1407795" y="10795"/>
                  </a:lnTo>
                  <a:lnTo>
                    <a:pt x="1355090" y="16827"/>
                  </a:lnTo>
                  <a:lnTo>
                    <a:pt x="1303020" y="24130"/>
                  </a:lnTo>
                  <a:lnTo>
                    <a:pt x="1251584" y="32702"/>
                  </a:lnTo>
                  <a:lnTo>
                    <a:pt x="1200467" y="42545"/>
                  </a:lnTo>
                  <a:lnTo>
                    <a:pt x="1150302" y="53657"/>
                  </a:lnTo>
                  <a:lnTo>
                    <a:pt x="1100772" y="65722"/>
                  </a:lnTo>
                  <a:lnTo>
                    <a:pt x="1051877" y="79057"/>
                  </a:lnTo>
                  <a:lnTo>
                    <a:pt x="1003617" y="93662"/>
                  </a:lnTo>
                  <a:lnTo>
                    <a:pt x="956309" y="109220"/>
                  </a:lnTo>
                  <a:lnTo>
                    <a:pt x="909637" y="126047"/>
                  </a:lnTo>
                  <a:lnTo>
                    <a:pt x="863917" y="143827"/>
                  </a:lnTo>
                  <a:lnTo>
                    <a:pt x="819150" y="162877"/>
                  </a:lnTo>
                  <a:lnTo>
                    <a:pt x="775017" y="182562"/>
                  </a:lnTo>
                  <a:lnTo>
                    <a:pt x="731837" y="203517"/>
                  </a:lnTo>
                  <a:lnTo>
                    <a:pt x="689609" y="225425"/>
                  </a:lnTo>
                  <a:lnTo>
                    <a:pt x="648334" y="248602"/>
                  </a:lnTo>
                  <a:lnTo>
                    <a:pt x="608329" y="272415"/>
                  </a:lnTo>
                  <a:lnTo>
                    <a:pt x="568959" y="297180"/>
                  </a:lnTo>
                  <a:lnTo>
                    <a:pt x="530859" y="322897"/>
                  </a:lnTo>
                  <a:lnTo>
                    <a:pt x="493712" y="349567"/>
                  </a:lnTo>
                  <a:lnTo>
                    <a:pt x="457834" y="376872"/>
                  </a:lnTo>
                  <a:lnTo>
                    <a:pt x="422909" y="405447"/>
                  </a:lnTo>
                  <a:lnTo>
                    <a:pt x="389254" y="434340"/>
                  </a:lnTo>
                  <a:lnTo>
                    <a:pt x="356870" y="464502"/>
                  </a:lnTo>
                  <a:lnTo>
                    <a:pt x="325437" y="494982"/>
                  </a:lnTo>
                  <a:lnTo>
                    <a:pt x="295275" y="526732"/>
                  </a:lnTo>
                  <a:lnTo>
                    <a:pt x="266700" y="558800"/>
                  </a:lnTo>
                  <a:lnTo>
                    <a:pt x="239395" y="591820"/>
                  </a:lnTo>
                  <a:lnTo>
                    <a:pt x="213042" y="625475"/>
                  </a:lnTo>
                  <a:lnTo>
                    <a:pt x="188277" y="659765"/>
                  </a:lnTo>
                  <a:lnTo>
                    <a:pt x="165100" y="694690"/>
                  </a:lnTo>
                  <a:lnTo>
                    <a:pt x="143192" y="730250"/>
                  </a:lnTo>
                  <a:lnTo>
                    <a:pt x="122554" y="766445"/>
                  </a:lnTo>
                  <a:lnTo>
                    <a:pt x="103504" y="802957"/>
                  </a:lnTo>
                  <a:lnTo>
                    <a:pt x="86042" y="840422"/>
                  </a:lnTo>
                  <a:lnTo>
                    <a:pt x="70167" y="878205"/>
                  </a:lnTo>
                  <a:lnTo>
                    <a:pt x="55562" y="916622"/>
                  </a:lnTo>
                  <a:lnTo>
                    <a:pt x="42862" y="955675"/>
                  </a:lnTo>
                  <a:lnTo>
                    <a:pt x="31750" y="994727"/>
                  </a:lnTo>
                  <a:lnTo>
                    <a:pt x="22225" y="1034732"/>
                  </a:lnTo>
                  <a:lnTo>
                    <a:pt x="14287" y="1075055"/>
                  </a:lnTo>
                  <a:lnTo>
                    <a:pt x="7937" y="1115695"/>
                  </a:lnTo>
                  <a:lnTo>
                    <a:pt x="3492" y="1156652"/>
                  </a:lnTo>
                  <a:lnTo>
                    <a:pt x="952" y="1197927"/>
                  </a:lnTo>
                  <a:lnTo>
                    <a:pt x="0" y="1239837"/>
                  </a:lnTo>
                  <a:lnTo>
                    <a:pt x="952" y="1281430"/>
                  </a:lnTo>
                  <a:lnTo>
                    <a:pt x="3492" y="1323022"/>
                  </a:lnTo>
                  <a:lnTo>
                    <a:pt x="7937" y="1363980"/>
                  </a:lnTo>
                  <a:lnTo>
                    <a:pt x="14287" y="1404620"/>
                  </a:lnTo>
                  <a:lnTo>
                    <a:pt x="22225" y="1444942"/>
                  </a:lnTo>
                  <a:lnTo>
                    <a:pt x="31750" y="1484630"/>
                  </a:lnTo>
                  <a:lnTo>
                    <a:pt x="42862" y="1524000"/>
                  </a:lnTo>
                  <a:lnTo>
                    <a:pt x="55562" y="1563052"/>
                  </a:lnTo>
                  <a:lnTo>
                    <a:pt x="70167" y="1601152"/>
                  </a:lnTo>
                  <a:lnTo>
                    <a:pt x="86042" y="1639252"/>
                  </a:lnTo>
                  <a:lnTo>
                    <a:pt x="103504" y="1676400"/>
                  </a:lnTo>
                  <a:lnTo>
                    <a:pt x="122554" y="1713230"/>
                  </a:lnTo>
                  <a:lnTo>
                    <a:pt x="143192" y="1749425"/>
                  </a:lnTo>
                  <a:lnTo>
                    <a:pt x="165100" y="1784985"/>
                  </a:lnTo>
                  <a:lnTo>
                    <a:pt x="188277" y="1819910"/>
                  </a:lnTo>
                  <a:lnTo>
                    <a:pt x="213042" y="1854200"/>
                  </a:lnTo>
                  <a:lnTo>
                    <a:pt x="239395" y="1887855"/>
                  </a:lnTo>
                  <a:lnTo>
                    <a:pt x="266700" y="1920875"/>
                  </a:lnTo>
                  <a:lnTo>
                    <a:pt x="295275" y="1952942"/>
                  </a:lnTo>
                  <a:lnTo>
                    <a:pt x="325437" y="1984375"/>
                  </a:lnTo>
                  <a:lnTo>
                    <a:pt x="356870" y="2015172"/>
                  </a:lnTo>
                  <a:lnTo>
                    <a:pt x="389254" y="2045017"/>
                  </a:lnTo>
                  <a:lnTo>
                    <a:pt x="422909" y="2074227"/>
                  </a:lnTo>
                  <a:lnTo>
                    <a:pt x="457834" y="2102485"/>
                  </a:lnTo>
                  <a:lnTo>
                    <a:pt x="493712" y="2130107"/>
                  </a:lnTo>
                  <a:lnTo>
                    <a:pt x="530859" y="2156777"/>
                  </a:lnTo>
                  <a:lnTo>
                    <a:pt x="568959" y="2182495"/>
                  </a:lnTo>
                  <a:lnTo>
                    <a:pt x="608329" y="2207260"/>
                  </a:lnTo>
                  <a:lnTo>
                    <a:pt x="648334" y="2231072"/>
                  </a:lnTo>
                  <a:lnTo>
                    <a:pt x="689609" y="2253932"/>
                  </a:lnTo>
                  <a:lnTo>
                    <a:pt x="731837" y="2275840"/>
                  </a:lnTo>
                  <a:lnTo>
                    <a:pt x="775017" y="2296795"/>
                  </a:lnTo>
                  <a:lnTo>
                    <a:pt x="819150" y="2316797"/>
                  </a:lnTo>
                  <a:lnTo>
                    <a:pt x="863917" y="2335847"/>
                  </a:lnTo>
                  <a:lnTo>
                    <a:pt x="909637" y="2353627"/>
                  </a:lnTo>
                  <a:lnTo>
                    <a:pt x="956309" y="2370137"/>
                  </a:lnTo>
                  <a:lnTo>
                    <a:pt x="1003617" y="2386012"/>
                  </a:lnTo>
                  <a:lnTo>
                    <a:pt x="1051877" y="2400300"/>
                  </a:lnTo>
                  <a:lnTo>
                    <a:pt x="1100772" y="2413952"/>
                  </a:lnTo>
                  <a:lnTo>
                    <a:pt x="1150302" y="2426017"/>
                  </a:lnTo>
                  <a:lnTo>
                    <a:pt x="1200467" y="2437130"/>
                  </a:lnTo>
                  <a:lnTo>
                    <a:pt x="1251584" y="2446655"/>
                  </a:lnTo>
                  <a:lnTo>
                    <a:pt x="1303020" y="2455227"/>
                  </a:lnTo>
                  <a:lnTo>
                    <a:pt x="1355090" y="2462530"/>
                  </a:lnTo>
                  <a:lnTo>
                    <a:pt x="1407795" y="2468562"/>
                  </a:lnTo>
                  <a:lnTo>
                    <a:pt x="1461134" y="2473325"/>
                  </a:lnTo>
                  <a:lnTo>
                    <a:pt x="1514792" y="2476817"/>
                  </a:lnTo>
                  <a:lnTo>
                    <a:pt x="1569084" y="2478722"/>
                  </a:lnTo>
                  <a:lnTo>
                    <a:pt x="1623695" y="2479675"/>
                  </a:lnTo>
                  <a:lnTo>
                    <a:pt x="1678622" y="2478722"/>
                  </a:lnTo>
                  <a:lnTo>
                    <a:pt x="1732597" y="2476817"/>
                  </a:lnTo>
                  <a:lnTo>
                    <a:pt x="1786572" y="2473325"/>
                  </a:lnTo>
                  <a:lnTo>
                    <a:pt x="1839912" y="2468562"/>
                  </a:lnTo>
                  <a:lnTo>
                    <a:pt x="1892617" y="2462530"/>
                  </a:lnTo>
                  <a:lnTo>
                    <a:pt x="1944687" y="2455227"/>
                  </a:lnTo>
                  <a:lnTo>
                    <a:pt x="1996122" y="2446655"/>
                  </a:lnTo>
                  <a:lnTo>
                    <a:pt x="2047240" y="2437130"/>
                  </a:lnTo>
                  <a:lnTo>
                    <a:pt x="2097404" y="2426017"/>
                  </a:lnTo>
                  <a:lnTo>
                    <a:pt x="2146934" y="2413952"/>
                  </a:lnTo>
                  <a:lnTo>
                    <a:pt x="2195829" y="2400300"/>
                  </a:lnTo>
                  <a:lnTo>
                    <a:pt x="2244090" y="2386012"/>
                  </a:lnTo>
                  <a:lnTo>
                    <a:pt x="2291397" y="2370137"/>
                  </a:lnTo>
                  <a:lnTo>
                    <a:pt x="2338070" y="2353627"/>
                  </a:lnTo>
                  <a:lnTo>
                    <a:pt x="2383790" y="2335847"/>
                  </a:lnTo>
                  <a:lnTo>
                    <a:pt x="2428557" y="2316797"/>
                  </a:lnTo>
                  <a:lnTo>
                    <a:pt x="2472690" y="2296795"/>
                  </a:lnTo>
                  <a:lnTo>
                    <a:pt x="2515870" y="2275840"/>
                  </a:lnTo>
                  <a:lnTo>
                    <a:pt x="2558097" y="2253932"/>
                  </a:lnTo>
                  <a:lnTo>
                    <a:pt x="2599372" y="2231072"/>
                  </a:lnTo>
                  <a:lnTo>
                    <a:pt x="2639377" y="2207260"/>
                  </a:lnTo>
                  <a:lnTo>
                    <a:pt x="2678747" y="2182495"/>
                  </a:lnTo>
                  <a:lnTo>
                    <a:pt x="2716847" y="2156777"/>
                  </a:lnTo>
                  <a:lnTo>
                    <a:pt x="2753995" y="2130107"/>
                  </a:lnTo>
                  <a:lnTo>
                    <a:pt x="2789872" y="2102485"/>
                  </a:lnTo>
                  <a:lnTo>
                    <a:pt x="2824797" y="2074227"/>
                  </a:lnTo>
                  <a:lnTo>
                    <a:pt x="2858452" y="2045017"/>
                  </a:lnTo>
                  <a:lnTo>
                    <a:pt x="2890837" y="2015172"/>
                  </a:lnTo>
                  <a:lnTo>
                    <a:pt x="2922270" y="1984375"/>
                  </a:lnTo>
                  <a:lnTo>
                    <a:pt x="2952115" y="1952942"/>
                  </a:lnTo>
                  <a:lnTo>
                    <a:pt x="2981007" y="1920875"/>
                  </a:lnTo>
                  <a:lnTo>
                    <a:pt x="3008312" y="1887855"/>
                  </a:lnTo>
                  <a:lnTo>
                    <a:pt x="3034665" y="1854200"/>
                  </a:lnTo>
                  <a:lnTo>
                    <a:pt x="3059112" y="1819910"/>
                  </a:lnTo>
                  <a:lnTo>
                    <a:pt x="3082607" y="1784985"/>
                  </a:lnTo>
                  <a:lnTo>
                    <a:pt x="3104515" y="1749425"/>
                  </a:lnTo>
                  <a:lnTo>
                    <a:pt x="3125152" y="1713230"/>
                  </a:lnTo>
                  <a:lnTo>
                    <a:pt x="3143884" y="1676400"/>
                  </a:lnTo>
                  <a:lnTo>
                    <a:pt x="3161665" y="1639252"/>
                  </a:lnTo>
                  <a:lnTo>
                    <a:pt x="3177540" y="1601152"/>
                  </a:lnTo>
                  <a:lnTo>
                    <a:pt x="3191827" y="1563052"/>
                  </a:lnTo>
                  <a:lnTo>
                    <a:pt x="3204845" y="1524000"/>
                  </a:lnTo>
                  <a:lnTo>
                    <a:pt x="3215957" y="1484630"/>
                  </a:lnTo>
                  <a:lnTo>
                    <a:pt x="3225482" y="1444942"/>
                  </a:lnTo>
                  <a:lnTo>
                    <a:pt x="3233420" y="1404620"/>
                  </a:lnTo>
                  <a:lnTo>
                    <a:pt x="3239452" y="1363980"/>
                  </a:lnTo>
                  <a:lnTo>
                    <a:pt x="3243897" y="1323022"/>
                  </a:lnTo>
                  <a:lnTo>
                    <a:pt x="3246754" y="1281430"/>
                  </a:lnTo>
                  <a:lnTo>
                    <a:pt x="3247707" y="1239837"/>
                  </a:lnTo>
                  <a:lnTo>
                    <a:pt x="3246754" y="1197927"/>
                  </a:lnTo>
                  <a:lnTo>
                    <a:pt x="3243897" y="1156652"/>
                  </a:lnTo>
                  <a:lnTo>
                    <a:pt x="3239452" y="1115695"/>
                  </a:lnTo>
                  <a:lnTo>
                    <a:pt x="3233420" y="1075055"/>
                  </a:lnTo>
                  <a:lnTo>
                    <a:pt x="3225482" y="1034732"/>
                  </a:lnTo>
                  <a:lnTo>
                    <a:pt x="3215957" y="994727"/>
                  </a:lnTo>
                  <a:lnTo>
                    <a:pt x="3204845" y="955675"/>
                  </a:lnTo>
                  <a:lnTo>
                    <a:pt x="3191827" y="916622"/>
                  </a:lnTo>
                  <a:lnTo>
                    <a:pt x="3177540" y="878205"/>
                  </a:lnTo>
                  <a:lnTo>
                    <a:pt x="3161665" y="840422"/>
                  </a:lnTo>
                  <a:lnTo>
                    <a:pt x="3143884" y="802957"/>
                  </a:lnTo>
                  <a:lnTo>
                    <a:pt x="3125152" y="766445"/>
                  </a:lnTo>
                  <a:lnTo>
                    <a:pt x="3104515" y="730250"/>
                  </a:lnTo>
                  <a:lnTo>
                    <a:pt x="3082607" y="694690"/>
                  </a:lnTo>
                  <a:lnTo>
                    <a:pt x="3059112" y="659765"/>
                  </a:lnTo>
                  <a:lnTo>
                    <a:pt x="3034665" y="625475"/>
                  </a:lnTo>
                  <a:lnTo>
                    <a:pt x="3008312" y="591820"/>
                  </a:lnTo>
                  <a:lnTo>
                    <a:pt x="2981007" y="558800"/>
                  </a:lnTo>
                  <a:lnTo>
                    <a:pt x="2952115" y="526732"/>
                  </a:lnTo>
                  <a:lnTo>
                    <a:pt x="2922270" y="494982"/>
                  </a:lnTo>
                  <a:lnTo>
                    <a:pt x="2890837" y="464502"/>
                  </a:lnTo>
                  <a:lnTo>
                    <a:pt x="2858452" y="434340"/>
                  </a:lnTo>
                  <a:lnTo>
                    <a:pt x="2824797" y="405447"/>
                  </a:lnTo>
                  <a:lnTo>
                    <a:pt x="2789872" y="376872"/>
                  </a:lnTo>
                  <a:lnTo>
                    <a:pt x="2753995" y="349567"/>
                  </a:lnTo>
                  <a:lnTo>
                    <a:pt x="2716847" y="322897"/>
                  </a:lnTo>
                  <a:lnTo>
                    <a:pt x="2678747" y="297180"/>
                  </a:lnTo>
                  <a:lnTo>
                    <a:pt x="2639377" y="272415"/>
                  </a:lnTo>
                  <a:lnTo>
                    <a:pt x="2599372" y="248602"/>
                  </a:lnTo>
                  <a:lnTo>
                    <a:pt x="2558097" y="225425"/>
                  </a:lnTo>
                  <a:lnTo>
                    <a:pt x="2515870" y="203517"/>
                  </a:lnTo>
                  <a:lnTo>
                    <a:pt x="2472690" y="182562"/>
                  </a:lnTo>
                  <a:lnTo>
                    <a:pt x="2428557" y="162877"/>
                  </a:lnTo>
                  <a:lnTo>
                    <a:pt x="2383790" y="143827"/>
                  </a:lnTo>
                  <a:lnTo>
                    <a:pt x="2338070" y="126047"/>
                  </a:lnTo>
                  <a:lnTo>
                    <a:pt x="2291397" y="109220"/>
                  </a:lnTo>
                  <a:lnTo>
                    <a:pt x="2244090" y="93662"/>
                  </a:lnTo>
                  <a:lnTo>
                    <a:pt x="2195829" y="79057"/>
                  </a:lnTo>
                  <a:lnTo>
                    <a:pt x="2146934" y="65722"/>
                  </a:lnTo>
                  <a:lnTo>
                    <a:pt x="2097404" y="53657"/>
                  </a:lnTo>
                  <a:lnTo>
                    <a:pt x="2047240" y="42545"/>
                  </a:lnTo>
                  <a:lnTo>
                    <a:pt x="1996122" y="32702"/>
                  </a:lnTo>
                  <a:lnTo>
                    <a:pt x="1944687" y="24130"/>
                  </a:lnTo>
                  <a:lnTo>
                    <a:pt x="1892617" y="16827"/>
                  </a:lnTo>
                  <a:lnTo>
                    <a:pt x="1839912" y="10795"/>
                  </a:lnTo>
                  <a:lnTo>
                    <a:pt x="1786572" y="6032"/>
                  </a:lnTo>
                  <a:lnTo>
                    <a:pt x="1732597" y="2857"/>
                  </a:lnTo>
                  <a:lnTo>
                    <a:pt x="1678622" y="635"/>
                  </a:lnTo>
                  <a:lnTo>
                    <a:pt x="1623695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921624" y="3415030"/>
              <a:ext cx="3248025" cy="2479675"/>
            </a:xfrm>
            <a:custGeom>
              <a:avLst/>
              <a:gdLst/>
              <a:ahLst/>
              <a:cxnLst/>
              <a:rect l="l" t="t" r="r" b="b"/>
              <a:pathLst>
                <a:path w="3248025" h="2479675">
                  <a:moveTo>
                    <a:pt x="0" y="1239837"/>
                  </a:moveTo>
                  <a:lnTo>
                    <a:pt x="952" y="1197927"/>
                  </a:lnTo>
                  <a:lnTo>
                    <a:pt x="3492" y="1156652"/>
                  </a:lnTo>
                  <a:lnTo>
                    <a:pt x="7937" y="1115695"/>
                  </a:lnTo>
                  <a:lnTo>
                    <a:pt x="14287" y="1075055"/>
                  </a:lnTo>
                  <a:lnTo>
                    <a:pt x="22225" y="1034732"/>
                  </a:lnTo>
                  <a:lnTo>
                    <a:pt x="31750" y="994727"/>
                  </a:lnTo>
                  <a:lnTo>
                    <a:pt x="42862" y="955675"/>
                  </a:lnTo>
                  <a:lnTo>
                    <a:pt x="55562" y="916622"/>
                  </a:lnTo>
                  <a:lnTo>
                    <a:pt x="70167" y="878205"/>
                  </a:lnTo>
                  <a:lnTo>
                    <a:pt x="86042" y="840422"/>
                  </a:lnTo>
                  <a:lnTo>
                    <a:pt x="103504" y="802957"/>
                  </a:lnTo>
                  <a:lnTo>
                    <a:pt x="122554" y="766445"/>
                  </a:lnTo>
                  <a:lnTo>
                    <a:pt x="143192" y="730250"/>
                  </a:lnTo>
                  <a:lnTo>
                    <a:pt x="165100" y="694690"/>
                  </a:lnTo>
                  <a:lnTo>
                    <a:pt x="188277" y="659765"/>
                  </a:lnTo>
                  <a:lnTo>
                    <a:pt x="213042" y="625475"/>
                  </a:lnTo>
                  <a:lnTo>
                    <a:pt x="239395" y="591820"/>
                  </a:lnTo>
                  <a:lnTo>
                    <a:pt x="266700" y="558800"/>
                  </a:lnTo>
                  <a:lnTo>
                    <a:pt x="295275" y="526732"/>
                  </a:lnTo>
                  <a:lnTo>
                    <a:pt x="325437" y="494982"/>
                  </a:lnTo>
                  <a:lnTo>
                    <a:pt x="356870" y="464502"/>
                  </a:lnTo>
                  <a:lnTo>
                    <a:pt x="389254" y="434340"/>
                  </a:lnTo>
                  <a:lnTo>
                    <a:pt x="422909" y="405447"/>
                  </a:lnTo>
                  <a:lnTo>
                    <a:pt x="457834" y="376872"/>
                  </a:lnTo>
                  <a:lnTo>
                    <a:pt x="493712" y="349567"/>
                  </a:lnTo>
                  <a:lnTo>
                    <a:pt x="530859" y="322897"/>
                  </a:lnTo>
                  <a:lnTo>
                    <a:pt x="568959" y="297180"/>
                  </a:lnTo>
                  <a:lnTo>
                    <a:pt x="608329" y="272415"/>
                  </a:lnTo>
                  <a:lnTo>
                    <a:pt x="648334" y="248602"/>
                  </a:lnTo>
                  <a:lnTo>
                    <a:pt x="689609" y="225425"/>
                  </a:lnTo>
                  <a:lnTo>
                    <a:pt x="731837" y="203517"/>
                  </a:lnTo>
                  <a:lnTo>
                    <a:pt x="775017" y="182562"/>
                  </a:lnTo>
                  <a:lnTo>
                    <a:pt x="819150" y="162877"/>
                  </a:lnTo>
                  <a:lnTo>
                    <a:pt x="863917" y="143827"/>
                  </a:lnTo>
                  <a:lnTo>
                    <a:pt x="909637" y="126047"/>
                  </a:lnTo>
                  <a:lnTo>
                    <a:pt x="956309" y="109220"/>
                  </a:lnTo>
                  <a:lnTo>
                    <a:pt x="1003617" y="93662"/>
                  </a:lnTo>
                  <a:lnTo>
                    <a:pt x="1051877" y="79057"/>
                  </a:lnTo>
                  <a:lnTo>
                    <a:pt x="1100772" y="65722"/>
                  </a:lnTo>
                  <a:lnTo>
                    <a:pt x="1150302" y="53657"/>
                  </a:lnTo>
                  <a:lnTo>
                    <a:pt x="1200467" y="42545"/>
                  </a:lnTo>
                  <a:lnTo>
                    <a:pt x="1251584" y="32702"/>
                  </a:lnTo>
                  <a:lnTo>
                    <a:pt x="1303020" y="24130"/>
                  </a:lnTo>
                  <a:lnTo>
                    <a:pt x="1355090" y="16827"/>
                  </a:lnTo>
                  <a:lnTo>
                    <a:pt x="1407795" y="10795"/>
                  </a:lnTo>
                  <a:lnTo>
                    <a:pt x="1461134" y="6032"/>
                  </a:lnTo>
                  <a:lnTo>
                    <a:pt x="1514792" y="2857"/>
                  </a:lnTo>
                  <a:lnTo>
                    <a:pt x="1569084" y="635"/>
                  </a:lnTo>
                  <a:lnTo>
                    <a:pt x="1623695" y="0"/>
                  </a:lnTo>
                  <a:lnTo>
                    <a:pt x="1678622" y="635"/>
                  </a:lnTo>
                  <a:lnTo>
                    <a:pt x="1732597" y="2857"/>
                  </a:lnTo>
                  <a:lnTo>
                    <a:pt x="1786572" y="6032"/>
                  </a:lnTo>
                  <a:lnTo>
                    <a:pt x="1839912" y="10795"/>
                  </a:lnTo>
                  <a:lnTo>
                    <a:pt x="1892617" y="16827"/>
                  </a:lnTo>
                  <a:lnTo>
                    <a:pt x="1944687" y="24130"/>
                  </a:lnTo>
                  <a:lnTo>
                    <a:pt x="1996122" y="32702"/>
                  </a:lnTo>
                  <a:lnTo>
                    <a:pt x="2047240" y="42545"/>
                  </a:lnTo>
                  <a:lnTo>
                    <a:pt x="2097404" y="53657"/>
                  </a:lnTo>
                  <a:lnTo>
                    <a:pt x="2146934" y="65722"/>
                  </a:lnTo>
                  <a:lnTo>
                    <a:pt x="2195829" y="79057"/>
                  </a:lnTo>
                  <a:lnTo>
                    <a:pt x="2244090" y="93662"/>
                  </a:lnTo>
                  <a:lnTo>
                    <a:pt x="2291397" y="109220"/>
                  </a:lnTo>
                  <a:lnTo>
                    <a:pt x="2338070" y="126047"/>
                  </a:lnTo>
                  <a:lnTo>
                    <a:pt x="2383790" y="143827"/>
                  </a:lnTo>
                  <a:lnTo>
                    <a:pt x="2428557" y="162877"/>
                  </a:lnTo>
                  <a:lnTo>
                    <a:pt x="2472690" y="182562"/>
                  </a:lnTo>
                  <a:lnTo>
                    <a:pt x="2515870" y="203517"/>
                  </a:lnTo>
                  <a:lnTo>
                    <a:pt x="2558097" y="225425"/>
                  </a:lnTo>
                  <a:lnTo>
                    <a:pt x="2599372" y="248602"/>
                  </a:lnTo>
                  <a:lnTo>
                    <a:pt x="2639377" y="272415"/>
                  </a:lnTo>
                  <a:lnTo>
                    <a:pt x="2678747" y="297180"/>
                  </a:lnTo>
                  <a:lnTo>
                    <a:pt x="2716847" y="322897"/>
                  </a:lnTo>
                  <a:lnTo>
                    <a:pt x="2753995" y="349567"/>
                  </a:lnTo>
                  <a:lnTo>
                    <a:pt x="2789872" y="376872"/>
                  </a:lnTo>
                  <a:lnTo>
                    <a:pt x="2824797" y="405447"/>
                  </a:lnTo>
                  <a:lnTo>
                    <a:pt x="2858452" y="434340"/>
                  </a:lnTo>
                  <a:lnTo>
                    <a:pt x="2890837" y="464502"/>
                  </a:lnTo>
                  <a:lnTo>
                    <a:pt x="2922270" y="494982"/>
                  </a:lnTo>
                  <a:lnTo>
                    <a:pt x="2952115" y="526732"/>
                  </a:lnTo>
                  <a:lnTo>
                    <a:pt x="2981007" y="558800"/>
                  </a:lnTo>
                  <a:lnTo>
                    <a:pt x="3008312" y="591820"/>
                  </a:lnTo>
                  <a:lnTo>
                    <a:pt x="3034665" y="625475"/>
                  </a:lnTo>
                  <a:lnTo>
                    <a:pt x="3059112" y="659765"/>
                  </a:lnTo>
                  <a:lnTo>
                    <a:pt x="3082607" y="694690"/>
                  </a:lnTo>
                  <a:lnTo>
                    <a:pt x="3104515" y="730250"/>
                  </a:lnTo>
                  <a:lnTo>
                    <a:pt x="3125152" y="766445"/>
                  </a:lnTo>
                  <a:lnTo>
                    <a:pt x="3143884" y="802957"/>
                  </a:lnTo>
                  <a:lnTo>
                    <a:pt x="3161665" y="840422"/>
                  </a:lnTo>
                  <a:lnTo>
                    <a:pt x="3177540" y="878205"/>
                  </a:lnTo>
                  <a:lnTo>
                    <a:pt x="3191827" y="916622"/>
                  </a:lnTo>
                  <a:lnTo>
                    <a:pt x="3204845" y="955675"/>
                  </a:lnTo>
                  <a:lnTo>
                    <a:pt x="3215957" y="994727"/>
                  </a:lnTo>
                  <a:lnTo>
                    <a:pt x="3225482" y="1034732"/>
                  </a:lnTo>
                  <a:lnTo>
                    <a:pt x="3233420" y="1075055"/>
                  </a:lnTo>
                  <a:lnTo>
                    <a:pt x="3239452" y="1115695"/>
                  </a:lnTo>
                  <a:lnTo>
                    <a:pt x="3243897" y="1156652"/>
                  </a:lnTo>
                  <a:lnTo>
                    <a:pt x="3246754" y="1197927"/>
                  </a:lnTo>
                  <a:lnTo>
                    <a:pt x="3247707" y="1239837"/>
                  </a:lnTo>
                  <a:lnTo>
                    <a:pt x="3246754" y="1281430"/>
                  </a:lnTo>
                  <a:lnTo>
                    <a:pt x="3243897" y="1323022"/>
                  </a:lnTo>
                  <a:lnTo>
                    <a:pt x="3239452" y="1363980"/>
                  </a:lnTo>
                  <a:lnTo>
                    <a:pt x="3233420" y="1404620"/>
                  </a:lnTo>
                  <a:lnTo>
                    <a:pt x="3225482" y="1444942"/>
                  </a:lnTo>
                  <a:lnTo>
                    <a:pt x="3215957" y="1484630"/>
                  </a:lnTo>
                  <a:lnTo>
                    <a:pt x="3204845" y="1524000"/>
                  </a:lnTo>
                  <a:lnTo>
                    <a:pt x="3191827" y="1563052"/>
                  </a:lnTo>
                  <a:lnTo>
                    <a:pt x="3177540" y="1601152"/>
                  </a:lnTo>
                  <a:lnTo>
                    <a:pt x="3161665" y="1639252"/>
                  </a:lnTo>
                  <a:lnTo>
                    <a:pt x="3143884" y="1676400"/>
                  </a:lnTo>
                  <a:lnTo>
                    <a:pt x="3125152" y="1713230"/>
                  </a:lnTo>
                  <a:lnTo>
                    <a:pt x="3104515" y="1749425"/>
                  </a:lnTo>
                  <a:lnTo>
                    <a:pt x="3082607" y="1784985"/>
                  </a:lnTo>
                  <a:lnTo>
                    <a:pt x="3059112" y="1819910"/>
                  </a:lnTo>
                  <a:lnTo>
                    <a:pt x="3034665" y="1854200"/>
                  </a:lnTo>
                  <a:lnTo>
                    <a:pt x="3008312" y="1887855"/>
                  </a:lnTo>
                  <a:lnTo>
                    <a:pt x="2981007" y="1920875"/>
                  </a:lnTo>
                  <a:lnTo>
                    <a:pt x="2952115" y="1952942"/>
                  </a:lnTo>
                  <a:lnTo>
                    <a:pt x="2922270" y="1984375"/>
                  </a:lnTo>
                  <a:lnTo>
                    <a:pt x="2890837" y="2015172"/>
                  </a:lnTo>
                  <a:lnTo>
                    <a:pt x="2858452" y="2045017"/>
                  </a:lnTo>
                  <a:lnTo>
                    <a:pt x="2824797" y="2074227"/>
                  </a:lnTo>
                  <a:lnTo>
                    <a:pt x="2789872" y="2102485"/>
                  </a:lnTo>
                  <a:lnTo>
                    <a:pt x="2753995" y="2130107"/>
                  </a:lnTo>
                  <a:lnTo>
                    <a:pt x="2716847" y="2156777"/>
                  </a:lnTo>
                  <a:lnTo>
                    <a:pt x="2678747" y="2182495"/>
                  </a:lnTo>
                  <a:lnTo>
                    <a:pt x="2639377" y="2207260"/>
                  </a:lnTo>
                  <a:lnTo>
                    <a:pt x="2599372" y="2231072"/>
                  </a:lnTo>
                  <a:lnTo>
                    <a:pt x="2558097" y="2253932"/>
                  </a:lnTo>
                  <a:lnTo>
                    <a:pt x="2515870" y="2275840"/>
                  </a:lnTo>
                  <a:lnTo>
                    <a:pt x="2472690" y="2296795"/>
                  </a:lnTo>
                  <a:lnTo>
                    <a:pt x="2428557" y="2316797"/>
                  </a:lnTo>
                  <a:lnTo>
                    <a:pt x="2383790" y="2335847"/>
                  </a:lnTo>
                  <a:lnTo>
                    <a:pt x="2338070" y="2353627"/>
                  </a:lnTo>
                  <a:lnTo>
                    <a:pt x="2291397" y="2370137"/>
                  </a:lnTo>
                  <a:lnTo>
                    <a:pt x="2244090" y="2386012"/>
                  </a:lnTo>
                  <a:lnTo>
                    <a:pt x="2195829" y="2400300"/>
                  </a:lnTo>
                  <a:lnTo>
                    <a:pt x="2146934" y="2413952"/>
                  </a:lnTo>
                  <a:lnTo>
                    <a:pt x="2097404" y="2426017"/>
                  </a:lnTo>
                  <a:lnTo>
                    <a:pt x="2047240" y="2437130"/>
                  </a:lnTo>
                  <a:lnTo>
                    <a:pt x="1996122" y="2446655"/>
                  </a:lnTo>
                  <a:lnTo>
                    <a:pt x="1944687" y="2455227"/>
                  </a:lnTo>
                  <a:lnTo>
                    <a:pt x="1892617" y="2462530"/>
                  </a:lnTo>
                  <a:lnTo>
                    <a:pt x="1839912" y="2468562"/>
                  </a:lnTo>
                  <a:lnTo>
                    <a:pt x="1786572" y="2473325"/>
                  </a:lnTo>
                  <a:lnTo>
                    <a:pt x="1732597" y="2476817"/>
                  </a:lnTo>
                  <a:lnTo>
                    <a:pt x="1678622" y="2478722"/>
                  </a:lnTo>
                  <a:lnTo>
                    <a:pt x="1623695" y="2479675"/>
                  </a:lnTo>
                  <a:lnTo>
                    <a:pt x="1569084" y="2478722"/>
                  </a:lnTo>
                  <a:lnTo>
                    <a:pt x="1514792" y="2476817"/>
                  </a:lnTo>
                  <a:lnTo>
                    <a:pt x="1461134" y="2473325"/>
                  </a:lnTo>
                  <a:lnTo>
                    <a:pt x="1407795" y="2468562"/>
                  </a:lnTo>
                  <a:lnTo>
                    <a:pt x="1355090" y="2462530"/>
                  </a:lnTo>
                  <a:lnTo>
                    <a:pt x="1303020" y="2455227"/>
                  </a:lnTo>
                  <a:lnTo>
                    <a:pt x="1251584" y="2446655"/>
                  </a:lnTo>
                  <a:lnTo>
                    <a:pt x="1200467" y="2437130"/>
                  </a:lnTo>
                  <a:lnTo>
                    <a:pt x="1150302" y="2426017"/>
                  </a:lnTo>
                  <a:lnTo>
                    <a:pt x="1100772" y="2413952"/>
                  </a:lnTo>
                  <a:lnTo>
                    <a:pt x="1051877" y="2400300"/>
                  </a:lnTo>
                  <a:lnTo>
                    <a:pt x="1003617" y="2386012"/>
                  </a:lnTo>
                  <a:lnTo>
                    <a:pt x="956309" y="2370137"/>
                  </a:lnTo>
                  <a:lnTo>
                    <a:pt x="909637" y="2353627"/>
                  </a:lnTo>
                  <a:lnTo>
                    <a:pt x="863917" y="2335847"/>
                  </a:lnTo>
                  <a:lnTo>
                    <a:pt x="819150" y="2316797"/>
                  </a:lnTo>
                  <a:lnTo>
                    <a:pt x="775017" y="2296795"/>
                  </a:lnTo>
                  <a:lnTo>
                    <a:pt x="731837" y="2275840"/>
                  </a:lnTo>
                  <a:lnTo>
                    <a:pt x="689609" y="2253932"/>
                  </a:lnTo>
                  <a:lnTo>
                    <a:pt x="648334" y="2231072"/>
                  </a:lnTo>
                  <a:lnTo>
                    <a:pt x="608329" y="2207260"/>
                  </a:lnTo>
                  <a:lnTo>
                    <a:pt x="568959" y="2182495"/>
                  </a:lnTo>
                  <a:lnTo>
                    <a:pt x="530859" y="2156777"/>
                  </a:lnTo>
                  <a:lnTo>
                    <a:pt x="493712" y="2130107"/>
                  </a:lnTo>
                  <a:lnTo>
                    <a:pt x="457834" y="2102485"/>
                  </a:lnTo>
                  <a:lnTo>
                    <a:pt x="422909" y="2074227"/>
                  </a:lnTo>
                  <a:lnTo>
                    <a:pt x="389254" y="2045017"/>
                  </a:lnTo>
                  <a:lnTo>
                    <a:pt x="356870" y="2015172"/>
                  </a:lnTo>
                  <a:lnTo>
                    <a:pt x="325437" y="1984375"/>
                  </a:lnTo>
                  <a:lnTo>
                    <a:pt x="295275" y="1952942"/>
                  </a:lnTo>
                  <a:lnTo>
                    <a:pt x="266700" y="1920875"/>
                  </a:lnTo>
                  <a:lnTo>
                    <a:pt x="239395" y="1887855"/>
                  </a:lnTo>
                  <a:lnTo>
                    <a:pt x="213042" y="1854200"/>
                  </a:lnTo>
                  <a:lnTo>
                    <a:pt x="188277" y="1819910"/>
                  </a:lnTo>
                  <a:lnTo>
                    <a:pt x="165100" y="1784985"/>
                  </a:lnTo>
                  <a:lnTo>
                    <a:pt x="143192" y="1749425"/>
                  </a:lnTo>
                  <a:lnTo>
                    <a:pt x="122554" y="1713230"/>
                  </a:lnTo>
                  <a:lnTo>
                    <a:pt x="103504" y="1676400"/>
                  </a:lnTo>
                  <a:lnTo>
                    <a:pt x="86042" y="1639252"/>
                  </a:lnTo>
                  <a:lnTo>
                    <a:pt x="70167" y="1601152"/>
                  </a:lnTo>
                  <a:lnTo>
                    <a:pt x="55562" y="1563052"/>
                  </a:lnTo>
                  <a:lnTo>
                    <a:pt x="42862" y="1524000"/>
                  </a:lnTo>
                  <a:lnTo>
                    <a:pt x="31750" y="1484630"/>
                  </a:lnTo>
                  <a:lnTo>
                    <a:pt x="22225" y="1444942"/>
                  </a:lnTo>
                  <a:lnTo>
                    <a:pt x="14287" y="1404620"/>
                  </a:lnTo>
                  <a:lnTo>
                    <a:pt x="7937" y="1363980"/>
                  </a:lnTo>
                  <a:lnTo>
                    <a:pt x="3492" y="1323022"/>
                  </a:lnTo>
                  <a:lnTo>
                    <a:pt x="952" y="1281430"/>
                  </a:lnTo>
                  <a:lnTo>
                    <a:pt x="0" y="1239837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21332" y="3671252"/>
              <a:ext cx="2886392" cy="229044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8148637" y="3698557"/>
              <a:ext cx="2799715" cy="2204085"/>
            </a:xfrm>
            <a:custGeom>
              <a:avLst/>
              <a:gdLst/>
              <a:ahLst/>
              <a:cxnLst/>
              <a:rect l="l" t="t" r="r" b="b"/>
              <a:pathLst>
                <a:path w="2799715" h="2204085">
                  <a:moveTo>
                    <a:pt x="1399857" y="0"/>
                  </a:moveTo>
                  <a:lnTo>
                    <a:pt x="1346200" y="952"/>
                  </a:lnTo>
                  <a:lnTo>
                    <a:pt x="1292859" y="3174"/>
                  </a:lnTo>
                  <a:lnTo>
                    <a:pt x="1240154" y="6984"/>
                  </a:lnTo>
                  <a:lnTo>
                    <a:pt x="1188402" y="12382"/>
                  </a:lnTo>
                  <a:lnTo>
                    <a:pt x="1136967" y="19367"/>
                  </a:lnTo>
                  <a:lnTo>
                    <a:pt x="1086167" y="27939"/>
                  </a:lnTo>
                  <a:lnTo>
                    <a:pt x="1036002" y="37464"/>
                  </a:lnTo>
                  <a:lnTo>
                    <a:pt x="986472" y="48894"/>
                  </a:lnTo>
                  <a:lnTo>
                    <a:pt x="937895" y="61277"/>
                  </a:lnTo>
                  <a:lnTo>
                    <a:pt x="890270" y="75247"/>
                  </a:lnTo>
                  <a:lnTo>
                    <a:pt x="843279" y="90487"/>
                  </a:lnTo>
                  <a:lnTo>
                    <a:pt x="797242" y="106997"/>
                  </a:lnTo>
                  <a:lnTo>
                    <a:pt x="752157" y="124777"/>
                  </a:lnTo>
                  <a:lnTo>
                    <a:pt x="707707" y="143827"/>
                  </a:lnTo>
                  <a:lnTo>
                    <a:pt x="664527" y="164147"/>
                  </a:lnTo>
                  <a:lnTo>
                    <a:pt x="622300" y="185419"/>
                  </a:lnTo>
                  <a:lnTo>
                    <a:pt x="581342" y="207962"/>
                  </a:lnTo>
                  <a:lnTo>
                    <a:pt x="541020" y="231457"/>
                  </a:lnTo>
                  <a:lnTo>
                    <a:pt x="502284" y="256222"/>
                  </a:lnTo>
                  <a:lnTo>
                    <a:pt x="464502" y="282257"/>
                  </a:lnTo>
                  <a:lnTo>
                    <a:pt x="427990" y="308927"/>
                  </a:lnTo>
                  <a:lnTo>
                    <a:pt x="392429" y="336867"/>
                  </a:lnTo>
                  <a:lnTo>
                    <a:pt x="358457" y="365442"/>
                  </a:lnTo>
                  <a:lnTo>
                    <a:pt x="325754" y="395287"/>
                  </a:lnTo>
                  <a:lnTo>
                    <a:pt x="294322" y="426084"/>
                  </a:lnTo>
                  <a:lnTo>
                    <a:pt x="264159" y="457517"/>
                  </a:lnTo>
                  <a:lnTo>
                    <a:pt x="235584" y="489902"/>
                  </a:lnTo>
                  <a:lnTo>
                    <a:pt x="208279" y="523239"/>
                  </a:lnTo>
                  <a:lnTo>
                    <a:pt x="182879" y="557212"/>
                  </a:lnTo>
                  <a:lnTo>
                    <a:pt x="158432" y="591819"/>
                  </a:lnTo>
                  <a:lnTo>
                    <a:pt x="135890" y="627379"/>
                  </a:lnTo>
                  <a:lnTo>
                    <a:pt x="114934" y="663892"/>
                  </a:lnTo>
                  <a:lnTo>
                    <a:pt x="95567" y="700722"/>
                  </a:lnTo>
                  <a:lnTo>
                    <a:pt x="78104" y="738187"/>
                  </a:lnTo>
                  <a:lnTo>
                    <a:pt x="61912" y="776604"/>
                  </a:lnTo>
                  <a:lnTo>
                    <a:pt x="47625" y="815339"/>
                  </a:lnTo>
                  <a:lnTo>
                    <a:pt x="35242" y="854709"/>
                  </a:lnTo>
                  <a:lnTo>
                    <a:pt x="24765" y="894714"/>
                  </a:lnTo>
                  <a:lnTo>
                    <a:pt x="15875" y="935354"/>
                  </a:lnTo>
                  <a:lnTo>
                    <a:pt x="8890" y="976312"/>
                  </a:lnTo>
                  <a:lnTo>
                    <a:pt x="4127" y="1017587"/>
                  </a:lnTo>
                  <a:lnTo>
                    <a:pt x="952" y="1059497"/>
                  </a:lnTo>
                  <a:lnTo>
                    <a:pt x="0" y="1101724"/>
                  </a:lnTo>
                  <a:lnTo>
                    <a:pt x="952" y="1144269"/>
                  </a:lnTo>
                  <a:lnTo>
                    <a:pt x="4127" y="1185862"/>
                  </a:lnTo>
                  <a:lnTo>
                    <a:pt x="8890" y="1227454"/>
                  </a:lnTo>
                  <a:lnTo>
                    <a:pt x="15875" y="1268412"/>
                  </a:lnTo>
                  <a:lnTo>
                    <a:pt x="24765" y="1308734"/>
                  </a:lnTo>
                  <a:lnTo>
                    <a:pt x="35242" y="1348739"/>
                  </a:lnTo>
                  <a:lnTo>
                    <a:pt x="47625" y="1388427"/>
                  </a:lnTo>
                  <a:lnTo>
                    <a:pt x="61912" y="1427162"/>
                  </a:lnTo>
                  <a:lnTo>
                    <a:pt x="78104" y="1465262"/>
                  </a:lnTo>
                  <a:lnTo>
                    <a:pt x="95567" y="1503044"/>
                  </a:lnTo>
                  <a:lnTo>
                    <a:pt x="114934" y="1539874"/>
                  </a:lnTo>
                  <a:lnTo>
                    <a:pt x="135890" y="1576069"/>
                  </a:lnTo>
                  <a:lnTo>
                    <a:pt x="158432" y="1611629"/>
                  </a:lnTo>
                  <a:lnTo>
                    <a:pt x="182879" y="1646554"/>
                  </a:lnTo>
                  <a:lnTo>
                    <a:pt x="208279" y="1680527"/>
                  </a:lnTo>
                  <a:lnTo>
                    <a:pt x="235584" y="1713864"/>
                  </a:lnTo>
                  <a:lnTo>
                    <a:pt x="264159" y="1746249"/>
                  </a:lnTo>
                  <a:lnTo>
                    <a:pt x="294322" y="1777682"/>
                  </a:lnTo>
                  <a:lnTo>
                    <a:pt x="325754" y="1808479"/>
                  </a:lnTo>
                  <a:lnTo>
                    <a:pt x="358457" y="1838324"/>
                  </a:lnTo>
                  <a:lnTo>
                    <a:pt x="392429" y="1866899"/>
                  </a:lnTo>
                  <a:lnTo>
                    <a:pt x="427990" y="1894839"/>
                  </a:lnTo>
                  <a:lnTo>
                    <a:pt x="464502" y="1921509"/>
                  </a:lnTo>
                  <a:lnTo>
                    <a:pt x="502284" y="1947544"/>
                  </a:lnTo>
                  <a:lnTo>
                    <a:pt x="541020" y="1971992"/>
                  </a:lnTo>
                  <a:lnTo>
                    <a:pt x="581342" y="1995804"/>
                  </a:lnTo>
                  <a:lnTo>
                    <a:pt x="622300" y="2018347"/>
                  </a:lnTo>
                  <a:lnTo>
                    <a:pt x="664527" y="2039619"/>
                  </a:lnTo>
                  <a:lnTo>
                    <a:pt x="707707" y="2059939"/>
                  </a:lnTo>
                  <a:lnTo>
                    <a:pt x="752157" y="2078989"/>
                  </a:lnTo>
                  <a:lnTo>
                    <a:pt x="797242" y="2096769"/>
                  </a:lnTo>
                  <a:lnTo>
                    <a:pt x="843279" y="2113279"/>
                  </a:lnTo>
                  <a:lnTo>
                    <a:pt x="890270" y="2128519"/>
                  </a:lnTo>
                  <a:lnTo>
                    <a:pt x="937895" y="2142490"/>
                  </a:lnTo>
                  <a:lnTo>
                    <a:pt x="986472" y="2154872"/>
                  </a:lnTo>
                  <a:lnTo>
                    <a:pt x="1036002" y="2165985"/>
                  </a:lnTo>
                  <a:lnTo>
                    <a:pt x="1086167" y="2175827"/>
                  </a:lnTo>
                  <a:lnTo>
                    <a:pt x="1136967" y="2184399"/>
                  </a:lnTo>
                  <a:lnTo>
                    <a:pt x="1188402" y="2191067"/>
                  </a:lnTo>
                  <a:lnTo>
                    <a:pt x="1240154" y="2196782"/>
                  </a:lnTo>
                  <a:lnTo>
                    <a:pt x="1292859" y="2200592"/>
                  </a:lnTo>
                  <a:lnTo>
                    <a:pt x="1346200" y="2202815"/>
                  </a:lnTo>
                  <a:lnTo>
                    <a:pt x="1399857" y="2203767"/>
                  </a:lnTo>
                  <a:lnTo>
                    <a:pt x="1453515" y="2202815"/>
                  </a:lnTo>
                  <a:lnTo>
                    <a:pt x="1506537" y="2200592"/>
                  </a:lnTo>
                  <a:lnTo>
                    <a:pt x="1559242" y="2196782"/>
                  </a:lnTo>
                  <a:lnTo>
                    <a:pt x="1611312" y="2191067"/>
                  </a:lnTo>
                  <a:lnTo>
                    <a:pt x="1662747" y="2184399"/>
                  </a:lnTo>
                  <a:lnTo>
                    <a:pt x="1713547" y="2175827"/>
                  </a:lnTo>
                  <a:lnTo>
                    <a:pt x="1763712" y="2165985"/>
                  </a:lnTo>
                  <a:lnTo>
                    <a:pt x="1812925" y="2154872"/>
                  </a:lnTo>
                  <a:lnTo>
                    <a:pt x="1861502" y="2142490"/>
                  </a:lnTo>
                  <a:lnTo>
                    <a:pt x="1909445" y="2128519"/>
                  </a:lnTo>
                  <a:lnTo>
                    <a:pt x="1956434" y="2113279"/>
                  </a:lnTo>
                  <a:lnTo>
                    <a:pt x="2002472" y="2096769"/>
                  </a:lnTo>
                  <a:lnTo>
                    <a:pt x="2047557" y="2078989"/>
                  </a:lnTo>
                  <a:lnTo>
                    <a:pt x="2091690" y="2059939"/>
                  </a:lnTo>
                  <a:lnTo>
                    <a:pt x="2134870" y="2039619"/>
                  </a:lnTo>
                  <a:lnTo>
                    <a:pt x="2177097" y="2018347"/>
                  </a:lnTo>
                  <a:lnTo>
                    <a:pt x="2218372" y="1995804"/>
                  </a:lnTo>
                  <a:lnTo>
                    <a:pt x="2258377" y="1971992"/>
                  </a:lnTo>
                  <a:lnTo>
                    <a:pt x="2297429" y="1947544"/>
                  </a:lnTo>
                  <a:lnTo>
                    <a:pt x="2335212" y="1921509"/>
                  </a:lnTo>
                  <a:lnTo>
                    <a:pt x="2371725" y="1894839"/>
                  </a:lnTo>
                  <a:lnTo>
                    <a:pt x="2406967" y="1866899"/>
                  </a:lnTo>
                  <a:lnTo>
                    <a:pt x="2441257" y="1838324"/>
                  </a:lnTo>
                  <a:lnTo>
                    <a:pt x="2473959" y="1808479"/>
                  </a:lnTo>
                  <a:lnTo>
                    <a:pt x="2505392" y="1777682"/>
                  </a:lnTo>
                  <a:lnTo>
                    <a:pt x="2535237" y="1746249"/>
                  </a:lnTo>
                  <a:lnTo>
                    <a:pt x="2564129" y="1713864"/>
                  </a:lnTo>
                  <a:lnTo>
                    <a:pt x="2591117" y="1680527"/>
                  </a:lnTo>
                  <a:lnTo>
                    <a:pt x="2616834" y="1646554"/>
                  </a:lnTo>
                  <a:lnTo>
                    <a:pt x="2640965" y="1611629"/>
                  </a:lnTo>
                  <a:lnTo>
                    <a:pt x="2663507" y="1576069"/>
                  </a:lnTo>
                  <a:lnTo>
                    <a:pt x="2684462" y="1539874"/>
                  </a:lnTo>
                  <a:lnTo>
                    <a:pt x="2703829" y="1503044"/>
                  </a:lnTo>
                  <a:lnTo>
                    <a:pt x="2721609" y="1465262"/>
                  </a:lnTo>
                  <a:lnTo>
                    <a:pt x="2737484" y="1427162"/>
                  </a:lnTo>
                  <a:lnTo>
                    <a:pt x="2751772" y="1388427"/>
                  </a:lnTo>
                  <a:lnTo>
                    <a:pt x="2764154" y="1348739"/>
                  </a:lnTo>
                  <a:lnTo>
                    <a:pt x="2774950" y="1308734"/>
                  </a:lnTo>
                  <a:lnTo>
                    <a:pt x="2783840" y="1268412"/>
                  </a:lnTo>
                  <a:lnTo>
                    <a:pt x="2790507" y="1227454"/>
                  </a:lnTo>
                  <a:lnTo>
                    <a:pt x="2795587" y="1185862"/>
                  </a:lnTo>
                  <a:lnTo>
                    <a:pt x="2798445" y="1144269"/>
                  </a:lnTo>
                  <a:lnTo>
                    <a:pt x="2799715" y="1101724"/>
                  </a:lnTo>
                  <a:lnTo>
                    <a:pt x="2798445" y="1059497"/>
                  </a:lnTo>
                  <a:lnTo>
                    <a:pt x="2795587" y="1017587"/>
                  </a:lnTo>
                  <a:lnTo>
                    <a:pt x="2790507" y="976312"/>
                  </a:lnTo>
                  <a:lnTo>
                    <a:pt x="2783840" y="935354"/>
                  </a:lnTo>
                  <a:lnTo>
                    <a:pt x="2774950" y="894714"/>
                  </a:lnTo>
                  <a:lnTo>
                    <a:pt x="2764154" y="854709"/>
                  </a:lnTo>
                  <a:lnTo>
                    <a:pt x="2751772" y="815339"/>
                  </a:lnTo>
                  <a:lnTo>
                    <a:pt x="2737484" y="776604"/>
                  </a:lnTo>
                  <a:lnTo>
                    <a:pt x="2721609" y="738187"/>
                  </a:lnTo>
                  <a:lnTo>
                    <a:pt x="2703829" y="700722"/>
                  </a:lnTo>
                  <a:lnTo>
                    <a:pt x="2684462" y="663892"/>
                  </a:lnTo>
                  <a:lnTo>
                    <a:pt x="2663507" y="627379"/>
                  </a:lnTo>
                  <a:lnTo>
                    <a:pt x="2640965" y="591819"/>
                  </a:lnTo>
                  <a:lnTo>
                    <a:pt x="2616834" y="557212"/>
                  </a:lnTo>
                  <a:lnTo>
                    <a:pt x="2591117" y="523239"/>
                  </a:lnTo>
                  <a:lnTo>
                    <a:pt x="2564129" y="489902"/>
                  </a:lnTo>
                  <a:lnTo>
                    <a:pt x="2535237" y="457517"/>
                  </a:lnTo>
                  <a:lnTo>
                    <a:pt x="2505392" y="426084"/>
                  </a:lnTo>
                  <a:lnTo>
                    <a:pt x="2473959" y="395287"/>
                  </a:lnTo>
                  <a:lnTo>
                    <a:pt x="2441257" y="365442"/>
                  </a:lnTo>
                  <a:lnTo>
                    <a:pt x="2406967" y="336867"/>
                  </a:lnTo>
                  <a:lnTo>
                    <a:pt x="2371725" y="308927"/>
                  </a:lnTo>
                  <a:lnTo>
                    <a:pt x="2335212" y="282257"/>
                  </a:lnTo>
                  <a:lnTo>
                    <a:pt x="2297429" y="256222"/>
                  </a:lnTo>
                  <a:lnTo>
                    <a:pt x="2258377" y="231457"/>
                  </a:lnTo>
                  <a:lnTo>
                    <a:pt x="2218372" y="207962"/>
                  </a:lnTo>
                  <a:lnTo>
                    <a:pt x="2177097" y="185419"/>
                  </a:lnTo>
                  <a:lnTo>
                    <a:pt x="2134870" y="164147"/>
                  </a:lnTo>
                  <a:lnTo>
                    <a:pt x="2091690" y="143827"/>
                  </a:lnTo>
                  <a:lnTo>
                    <a:pt x="2047557" y="124777"/>
                  </a:lnTo>
                  <a:lnTo>
                    <a:pt x="2002472" y="106997"/>
                  </a:lnTo>
                  <a:lnTo>
                    <a:pt x="1956434" y="90487"/>
                  </a:lnTo>
                  <a:lnTo>
                    <a:pt x="1909445" y="75247"/>
                  </a:lnTo>
                  <a:lnTo>
                    <a:pt x="1861502" y="61277"/>
                  </a:lnTo>
                  <a:lnTo>
                    <a:pt x="1812925" y="48894"/>
                  </a:lnTo>
                  <a:lnTo>
                    <a:pt x="1763712" y="37464"/>
                  </a:lnTo>
                  <a:lnTo>
                    <a:pt x="1713547" y="27939"/>
                  </a:lnTo>
                  <a:lnTo>
                    <a:pt x="1662747" y="19367"/>
                  </a:lnTo>
                  <a:lnTo>
                    <a:pt x="1611312" y="12382"/>
                  </a:lnTo>
                  <a:lnTo>
                    <a:pt x="1559242" y="6984"/>
                  </a:lnTo>
                  <a:lnTo>
                    <a:pt x="1506537" y="3174"/>
                  </a:lnTo>
                  <a:lnTo>
                    <a:pt x="1453515" y="952"/>
                  </a:lnTo>
                  <a:lnTo>
                    <a:pt x="1399857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148637" y="3698557"/>
              <a:ext cx="2799715" cy="2204085"/>
            </a:xfrm>
            <a:custGeom>
              <a:avLst/>
              <a:gdLst/>
              <a:ahLst/>
              <a:cxnLst/>
              <a:rect l="l" t="t" r="r" b="b"/>
              <a:pathLst>
                <a:path w="2799715" h="2204085">
                  <a:moveTo>
                    <a:pt x="0" y="1101724"/>
                  </a:moveTo>
                  <a:lnTo>
                    <a:pt x="952" y="1059497"/>
                  </a:lnTo>
                  <a:lnTo>
                    <a:pt x="4127" y="1017587"/>
                  </a:lnTo>
                  <a:lnTo>
                    <a:pt x="8890" y="976312"/>
                  </a:lnTo>
                  <a:lnTo>
                    <a:pt x="15875" y="935354"/>
                  </a:lnTo>
                  <a:lnTo>
                    <a:pt x="24765" y="894714"/>
                  </a:lnTo>
                  <a:lnTo>
                    <a:pt x="35242" y="854709"/>
                  </a:lnTo>
                  <a:lnTo>
                    <a:pt x="47625" y="815339"/>
                  </a:lnTo>
                  <a:lnTo>
                    <a:pt x="61912" y="776604"/>
                  </a:lnTo>
                  <a:lnTo>
                    <a:pt x="78104" y="738187"/>
                  </a:lnTo>
                  <a:lnTo>
                    <a:pt x="95567" y="700722"/>
                  </a:lnTo>
                  <a:lnTo>
                    <a:pt x="114934" y="663892"/>
                  </a:lnTo>
                  <a:lnTo>
                    <a:pt x="135890" y="627379"/>
                  </a:lnTo>
                  <a:lnTo>
                    <a:pt x="158432" y="591819"/>
                  </a:lnTo>
                  <a:lnTo>
                    <a:pt x="182879" y="557212"/>
                  </a:lnTo>
                  <a:lnTo>
                    <a:pt x="208279" y="523239"/>
                  </a:lnTo>
                  <a:lnTo>
                    <a:pt x="235584" y="489902"/>
                  </a:lnTo>
                  <a:lnTo>
                    <a:pt x="264159" y="457517"/>
                  </a:lnTo>
                  <a:lnTo>
                    <a:pt x="294322" y="426084"/>
                  </a:lnTo>
                  <a:lnTo>
                    <a:pt x="325754" y="395287"/>
                  </a:lnTo>
                  <a:lnTo>
                    <a:pt x="358457" y="365442"/>
                  </a:lnTo>
                  <a:lnTo>
                    <a:pt x="392429" y="336867"/>
                  </a:lnTo>
                  <a:lnTo>
                    <a:pt x="427990" y="308927"/>
                  </a:lnTo>
                  <a:lnTo>
                    <a:pt x="464502" y="282257"/>
                  </a:lnTo>
                  <a:lnTo>
                    <a:pt x="502284" y="256222"/>
                  </a:lnTo>
                  <a:lnTo>
                    <a:pt x="541020" y="231457"/>
                  </a:lnTo>
                  <a:lnTo>
                    <a:pt x="581342" y="207962"/>
                  </a:lnTo>
                  <a:lnTo>
                    <a:pt x="622300" y="185419"/>
                  </a:lnTo>
                  <a:lnTo>
                    <a:pt x="664527" y="164147"/>
                  </a:lnTo>
                  <a:lnTo>
                    <a:pt x="707707" y="143827"/>
                  </a:lnTo>
                  <a:lnTo>
                    <a:pt x="752157" y="124777"/>
                  </a:lnTo>
                  <a:lnTo>
                    <a:pt x="797242" y="106997"/>
                  </a:lnTo>
                  <a:lnTo>
                    <a:pt x="843279" y="90487"/>
                  </a:lnTo>
                  <a:lnTo>
                    <a:pt x="890270" y="75247"/>
                  </a:lnTo>
                  <a:lnTo>
                    <a:pt x="937895" y="61277"/>
                  </a:lnTo>
                  <a:lnTo>
                    <a:pt x="986472" y="48894"/>
                  </a:lnTo>
                  <a:lnTo>
                    <a:pt x="1036002" y="37464"/>
                  </a:lnTo>
                  <a:lnTo>
                    <a:pt x="1086167" y="27939"/>
                  </a:lnTo>
                  <a:lnTo>
                    <a:pt x="1136967" y="19367"/>
                  </a:lnTo>
                  <a:lnTo>
                    <a:pt x="1188402" y="12382"/>
                  </a:lnTo>
                  <a:lnTo>
                    <a:pt x="1240154" y="6984"/>
                  </a:lnTo>
                  <a:lnTo>
                    <a:pt x="1292859" y="3174"/>
                  </a:lnTo>
                  <a:lnTo>
                    <a:pt x="1346200" y="952"/>
                  </a:lnTo>
                  <a:lnTo>
                    <a:pt x="1399857" y="0"/>
                  </a:lnTo>
                  <a:lnTo>
                    <a:pt x="1453515" y="952"/>
                  </a:lnTo>
                  <a:lnTo>
                    <a:pt x="1506537" y="3174"/>
                  </a:lnTo>
                  <a:lnTo>
                    <a:pt x="1559242" y="6984"/>
                  </a:lnTo>
                  <a:lnTo>
                    <a:pt x="1611312" y="12382"/>
                  </a:lnTo>
                  <a:lnTo>
                    <a:pt x="1662747" y="19367"/>
                  </a:lnTo>
                  <a:lnTo>
                    <a:pt x="1713547" y="27939"/>
                  </a:lnTo>
                  <a:lnTo>
                    <a:pt x="1763712" y="37464"/>
                  </a:lnTo>
                  <a:lnTo>
                    <a:pt x="1812925" y="48894"/>
                  </a:lnTo>
                  <a:lnTo>
                    <a:pt x="1861502" y="61277"/>
                  </a:lnTo>
                  <a:lnTo>
                    <a:pt x="1909445" y="75247"/>
                  </a:lnTo>
                  <a:lnTo>
                    <a:pt x="1956434" y="90487"/>
                  </a:lnTo>
                  <a:lnTo>
                    <a:pt x="2002472" y="106997"/>
                  </a:lnTo>
                  <a:lnTo>
                    <a:pt x="2047557" y="124777"/>
                  </a:lnTo>
                  <a:lnTo>
                    <a:pt x="2091690" y="143827"/>
                  </a:lnTo>
                  <a:lnTo>
                    <a:pt x="2134870" y="164147"/>
                  </a:lnTo>
                  <a:lnTo>
                    <a:pt x="2177097" y="185419"/>
                  </a:lnTo>
                  <a:lnTo>
                    <a:pt x="2218372" y="207962"/>
                  </a:lnTo>
                  <a:lnTo>
                    <a:pt x="2258377" y="231457"/>
                  </a:lnTo>
                  <a:lnTo>
                    <a:pt x="2297429" y="256222"/>
                  </a:lnTo>
                  <a:lnTo>
                    <a:pt x="2335212" y="282257"/>
                  </a:lnTo>
                  <a:lnTo>
                    <a:pt x="2371725" y="308927"/>
                  </a:lnTo>
                  <a:lnTo>
                    <a:pt x="2406967" y="336867"/>
                  </a:lnTo>
                  <a:lnTo>
                    <a:pt x="2441257" y="365442"/>
                  </a:lnTo>
                  <a:lnTo>
                    <a:pt x="2473959" y="395287"/>
                  </a:lnTo>
                  <a:lnTo>
                    <a:pt x="2505392" y="426084"/>
                  </a:lnTo>
                  <a:lnTo>
                    <a:pt x="2535237" y="457517"/>
                  </a:lnTo>
                  <a:lnTo>
                    <a:pt x="2564129" y="489902"/>
                  </a:lnTo>
                  <a:lnTo>
                    <a:pt x="2591117" y="523239"/>
                  </a:lnTo>
                  <a:lnTo>
                    <a:pt x="2616834" y="557212"/>
                  </a:lnTo>
                  <a:lnTo>
                    <a:pt x="2640965" y="591819"/>
                  </a:lnTo>
                  <a:lnTo>
                    <a:pt x="2663507" y="627379"/>
                  </a:lnTo>
                  <a:lnTo>
                    <a:pt x="2684462" y="663892"/>
                  </a:lnTo>
                  <a:lnTo>
                    <a:pt x="2703829" y="700722"/>
                  </a:lnTo>
                  <a:lnTo>
                    <a:pt x="2721609" y="738187"/>
                  </a:lnTo>
                  <a:lnTo>
                    <a:pt x="2737484" y="776604"/>
                  </a:lnTo>
                  <a:lnTo>
                    <a:pt x="2751772" y="815339"/>
                  </a:lnTo>
                  <a:lnTo>
                    <a:pt x="2764154" y="854709"/>
                  </a:lnTo>
                  <a:lnTo>
                    <a:pt x="2774950" y="894714"/>
                  </a:lnTo>
                  <a:lnTo>
                    <a:pt x="2783840" y="935354"/>
                  </a:lnTo>
                  <a:lnTo>
                    <a:pt x="2790507" y="976312"/>
                  </a:lnTo>
                  <a:lnTo>
                    <a:pt x="2795587" y="1017587"/>
                  </a:lnTo>
                  <a:lnTo>
                    <a:pt x="2798445" y="1059497"/>
                  </a:lnTo>
                  <a:lnTo>
                    <a:pt x="2799715" y="1101724"/>
                  </a:lnTo>
                  <a:lnTo>
                    <a:pt x="2798445" y="1144269"/>
                  </a:lnTo>
                  <a:lnTo>
                    <a:pt x="2795587" y="1185862"/>
                  </a:lnTo>
                  <a:lnTo>
                    <a:pt x="2790507" y="1227454"/>
                  </a:lnTo>
                  <a:lnTo>
                    <a:pt x="2783840" y="1268412"/>
                  </a:lnTo>
                  <a:lnTo>
                    <a:pt x="2774950" y="1308734"/>
                  </a:lnTo>
                  <a:lnTo>
                    <a:pt x="2764154" y="1348739"/>
                  </a:lnTo>
                  <a:lnTo>
                    <a:pt x="2751772" y="1388427"/>
                  </a:lnTo>
                  <a:lnTo>
                    <a:pt x="2737484" y="1427162"/>
                  </a:lnTo>
                  <a:lnTo>
                    <a:pt x="2721609" y="1465262"/>
                  </a:lnTo>
                  <a:lnTo>
                    <a:pt x="2703829" y="1503044"/>
                  </a:lnTo>
                  <a:lnTo>
                    <a:pt x="2684462" y="1539874"/>
                  </a:lnTo>
                  <a:lnTo>
                    <a:pt x="2663507" y="1576069"/>
                  </a:lnTo>
                  <a:lnTo>
                    <a:pt x="2640965" y="1611629"/>
                  </a:lnTo>
                  <a:lnTo>
                    <a:pt x="2616834" y="1646554"/>
                  </a:lnTo>
                  <a:lnTo>
                    <a:pt x="2591117" y="1680527"/>
                  </a:lnTo>
                  <a:lnTo>
                    <a:pt x="2564129" y="1713864"/>
                  </a:lnTo>
                  <a:lnTo>
                    <a:pt x="2535237" y="1746249"/>
                  </a:lnTo>
                  <a:lnTo>
                    <a:pt x="2505392" y="1777682"/>
                  </a:lnTo>
                  <a:lnTo>
                    <a:pt x="2473959" y="1808479"/>
                  </a:lnTo>
                  <a:lnTo>
                    <a:pt x="2441257" y="1838324"/>
                  </a:lnTo>
                  <a:lnTo>
                    <a:pt x="2406967" y="1866899"/>
                  </a:lnTo>
                  <a:lnTo>
                    <a:pt x="2371725" y="1894839"/>
                  </a:lnTo>
                  <a:lnTo>
                    <a:pt x="2335212" y="1921509"/>
                  </a:lnTo>
                  <a:lnTo>
                    <a:pt x="2297429" y="1947544"/>
                  </a:lnTo>
                  <a:lnTo>
                    <a:pt x="2258377" y="1971992"/>
                  </a:lnTo>
                  <a:lnTo>
                    <a:pt x="2218372" y="1995804"/>
                  </a:lnTo>
                  <a:lnTo>
                    <a:pt x="2177097" y="2018347"/>
                  </a:lnTo>
                  <a:lnTo>
                    <a:pt x="2134870" y="2039619"/>
                  </a:lnTo>
                  <a:lnTo>
                    <a:pt x="2091690" y="2059939"/>
                  </a:lnTo>
                  <a:lnTo>
                    <a:pt x="2047557" y="2078989"/>
                  </a:lnTo>
                  <a:lnTo>
                    <a:pt x="2002472" y="2096769"/>
                  </a:lnTo>
                  <a:lnTo>
                    <a:pt x="1956434" y="2113279"/>
                  </a:lnTo>
                  <a:lnTo>
                    <a:pt x="1909445" y="2128519"/>
                  </a:lnTo>
                  <a:lnTo>
                    <a:pt x="1861502" y="2142490"/>
                  </a:lnTo>
                  <a:lnTo>
                    <a:pt x="1812925" y="2154872"/>
                  </a:lnTo>
                  <a:lnTo>
                    <a:pt x="1763712" y="2165985"/>
                  </a:lnTo>
                  <a:lnTo>
                    <a:pt x="1713547" y="2175827"/>
                  </a:lnTo>
                  <a:lnTo>
                    <a:pt x="1662747" y="2184399"/>
                  </a:lnTo>
                  <a:lnTo>
                    <a:pt x="1611312" y="2191067"/>
                  </a:lnTo>
                  <a:lnTo>
                    <a:pt x="1559242" y="2196782"/>
                  </a:lnTo>
                  <a:lnTo>
                    <a:pt x="1506537" y="2200592"/>
                  </a:lnTo>
                  <a:lnTo>
                    <a:pt x="1453515" y="2202815"/>
                  </a:lnTo>
                  <a:lnTo>
                    <a:pt x="1399857" y="2203767"/>
                  </a:lnTo>
                  <a:lnTo>
                    <a:pt x="1346200" y="2202815"/>
                  </a:lnTo>
                  <a:lnTo>
                    <a:pt x="1292859" y="2200592"/>
                  </a:lnTo>
                  <a:lnTo>
                    <a:pt x="1240154" y="2196782"/>
                  </a:lnTo>
                  <a:lnTo>
                    <a:pt x="1188402" y="2191067"/>
                  </a:lnTo>
                  <a:lnTo>
                    <a:pt x="1136967" y="2184399"/>
                  </a:lnTo>
                  <a:lnTo>
                    <a:pt x="1086167" y="2175827"/>
                  </a:lnTo>
                  <a:lnTo>
                    <a:pt x="1036002" y="2165985"/>
                  </a:lnTo>
                  <a:lnTo>
                    <a:pt x="986472" y="2154872"/>
                  </a:lnTo>
                  <a:lnTo>
                    <a:pt x="937895" y="2142490"/>
                  </a:lnTo>
                  <a:lnTo>
                    <a:pt x="890270" y="2128519"/>
                  </a:lnTo>
                  <a:lnTo>
                    <a:pt x="843279" y="2113279"/>
                  </a:lnTo>
                  <a:lnTo>
                    <a:pt x="797242" y="2096769"/>
                  </a:lnTo>
                  <a:lnTo>
                    <a:pt x="752157" y="2078989"/>
                  </a:lnTo>
                  <a:lnTo>
                    <a:pt x="707707" y="2059939"/>
                  </a:lnTo>
                  <a:lnTo>
                    <a:pt x="664527" y="2039619"/>
                  </a:lnTo>
                  <a:lnTo>
                    <a:pt x="622300" y="2018347"/>
                  </a:lnTo>
                  <a:lnTo>
                    <a:pt x="581342" y="1995804"/>
                  </a:lnTo>
                  <a:lnTo>
                    <a:pt x="541020" y="1971992"/>
                  </a:lnTo>
                  <a:lnTo>
                    <a:pt x="502284" y="1947544"/>
                  </a:lnTo>
                  <a:lnTo>
                    <a:pt x="464502" y="1921509"/>
                  </a:lnTo>
                  <a:lnTo>
                    <a:pt x="427990" y="1894839"/>
                  </a:lnTo>
                  <a:lnTo>
                    <a:pt x="392429" y="1866899"/>
                  </a:lnTo>
                  <a:lnTo>
                    <a:pt x="358457" y="1838324"/>
                  </a:lnTo>
                  <a:lnTo>
                    <a:pt x="325754" y="1808479"/>
                  </a:lnTo>
                  <a:lnTo>
                    <a:pt x="294322" y="1777682"/>
                  </a:lnTo>
                  <a:lnTo>
                    <a:pt x="264159" y="1746249"/>
                  </a:lnTo>
                  <a:lnTo>
                    <a:pt x="235584" y="1713864"/>
                  </a:lnTo>
                  <a:lnTo>
                    <a:pt x="208279" y="1680527"/>
                  </a:lnTo>
                  <a:lnTo>
                    <a:pt x="182879" y="1646554"/>
                  </a:lnTo>
                  <a:lnTo>
                    <a:pt x="158432" y="1611629"/>
                  </a:lnTo>
                  <a:lnTo>
                    <a:pt x="135890" y="1576069"/>
                  </a:lnTo>
                  <a:lnTo>
                    <a:pt x="114934" y="1539874"/>
                  </a:lnTo>
                  <a:lnTo>
                    <a:pt x="95567" y="1503044"/>
                  </a:lnTo>
                  <a:lnTo>
                    <a:pt x="78104" y="1465262"/>
                  </a:lnTo>
                  <a:lnTo>
                    <a:pt x="61912" y="1427162"/>
                  </a:lnTo>
                  <a:lnTo>
                    <a:pt x="47625" y="1388427"/>
                  </a:lnTo>
                  <a:lnTo>
                    <a:pt x="35242" y="1348739"/>
                  </a:lnTo>
                  <a:lnTo>
                    <a:pt x="24765" y="1308734"/>
                  </a:lnTo>
                  <a:lnTo>
                    <a:pt x="15875" y="1268412"/>
                  </a:lnTo>
                  <a:lnTo>
                    <a:pt x="8890" y="1227454"/>
                  </a:lnTo>
                  <a:lnTo>
                    <a:pt x="4127" y="1185862"/>
                  </a:lnTo>
                  <a:lnTo>
                    <a:pt x="952" y="1144269"/>
                  </a:lnTo>
                  <a:lnTo>
                    <a:pt x="0" y="1101724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48992" y="3936365"/>
              <a:ext cx="2282825" cy="199199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8476297" y="3963670"/>
              <a:ext cx="2196465" cy="1905000"/>
            </a:xfrm>
            <a:custGeom>
              <a:avLst/>
              <a:gdLst/>
              <a:ahLst/>
              <a:cxnLst/>
              <a:rect l="l" t="t" r="r" b="b"/>
              <a:pathLst>
                <a:path w="2196465" h="1905000">
                  <a:moveTo>
                    <a:pt x="1097915" y="0"/>
                  </a:moveTo>
                  <a:lnTo>
                    <a:pt x="1046480" y="952"/>
                  </a:lnTo>
                  <a:lnTo>
                    <a:pt x="995362" y="4127"/>
                  </a:lnTo>
                  <a:lnTo>
                    <a:pt x="944880" y="9207"/>
                  </a:lnTo>
                  <a:lnTo>
                    <a:pt x="895032" y="16192"/>
                  </a:lnTo>
                  <a:lnTo>
                    <a:pt x="846137" y="25082"/>
                  </a:lnTo>
                  <a:lnTo>
                    <a:pt x="798195" y="35877"/>
                  </a:lnTo>
                  <a:lnTo>
                    <a:pt x="750887" y="48577"/>
                  </a:lnTo>
                  <a:lnTo>
                    <a:pt x="704850" y="62864"/>
                  </a:lnTo>
                  <a:lnTo>
                    <a:pt x="659447" y="79057"/>
                  </a:lnTo>
                  <a:lnTo>
                    <a:pt x="614997" y="96837"/>
                  </a:lnTo>
                  <a:lnTo>
                    <a:pt x="572135" y="116204"/>
                  </a:lnTo>
                  <a:lnTo>
                    <a:pt x="529907" y="137159"/>
                  </a:lnTo>
                  <a:lnTo>
                    <a:pt x="489267" y="159702"/>
                  </a:lnTo>
                  <a:lnTo>
                    <a:pt x="449580" y="183832"/>
                  </a:lnTo>
                  <a:lnTo>
                    <a:pt x="411162" y="209232"/>
                  </a:lnTo>
                  <a:lnTo>
                    <a:pt x="374332" y="236219"/>
                  </a:lnTo>
                  <a:lnTo>
                    <a:pt x="338772" y="264477"/>
                  </a:lnTo>
                  <a:lnTo>
                    <a:pt x="304800" y="294004"/>
                  </a:lnTo>
                  <a:lnTo>
                    <a:pt x="272097" y="324802"/>
                  </a:lnTo>
                  <a:lnTo>
                    <a:pt x="241300" y="356869"/>
                  </a:lnTo>
                  <a:lnTo>
                    <a:pt x="211772" y="389889"/>
                  </a:lnTo>
                  <a:lnTo>
                    <a:pt x="184150" y="424179"/>
                  </a:lnTo>
                  <a:lnTo>
                    <a:pt x="158115" y="459739"/>
                  </a:lnTo>
                  <a:lnTo>
                    <a:pt x="133985" y="496252"/>
                  </a:lnTo>
                  <a:lnTo>
                    <a:pt x="111760" y="533717"/>
                  </a:lnTo>
                  <a:lnTo>
                    <a:pt x="91122" y="572134"/>
                  </a:lnTo>
                  <a:lnTo>
                    <a:pt x="72707" y="611187"/>
                  </a:lnTo>
                  <a:lnTo>
                    <a:pt x="55880" y="651509"/>
                  </a:lnTo>
                  <a:lnTo>
                    <a:pt x="41592" y="692467"/>
                  </a:lnTo>
                  <a:lnTo>
                    <a:pt x="28892" y="734059"/>
                  </a:lnTo>
                  <a:lnTo>
                    <a:pt x="18732" y="776604"/>
                  </a:lnTo>
                  <a:lnTo>
                    <a:pt x="10477" y="819784"/>
                  </a:lnTo>
                  <a:lnTo>
                    <a:pt x="4762" y="863282"/>
                  </a:lnTo>
                  <a:lnTo>
                    <a:pt x="1270" y="907732"/>
                  </a:lnTo>
                  <a:lnTo>
                    <a:pt x="0" y="952499"/>
                  </a:lnTo>
                  <a:lnTo>
                    <a:pt x="1270" y="997267"/>
                  </a:lnTo>
                  <a:lnTo>
                    <a:pt x="4762" y="1041717"/>
                  </a:lnTo>
                  <a:lnTo>
                    <a:pt x="10477" y="1085214"/>
                  </a:lnTo>
                  <a:lnTo>
                    <a:pt x="18732" y="1128394"/>
                  </a:lnTo>
                  <a:lnTo>
                    <a:pt x="28892" y="1170939"/>
                  </a:lnTo>
                  <a:lnTo>
                    <a:pt x="41592" y="1212532"/>
                  </a:lnTo>
                  <a:lnTo>
                    <a:pt x="55880" y="1253489"/>
                  </a:lnTo>
                  <a:lnTo>
                    <a:pt x="72707" y="1293812"/>
                  </a:lnTo>
                  <a:lnTo>
                    <a:pt x="91122" y="1332864"/>
                  </a:lnTo>
                  <a:lnTo>
                    <a:pt x="111760" y="1371282"/>
                  </a:lnTo>
                  <a:lnTo>
                    <a:pt x="133985" y="1408747"/>
                  </a:lnTo>
                  <a:lnTo>
                    <a:pt x="158115" y="1445259"/>
                  </a:lnTo>
                  <a:lnTo>
                    <a:pt x="184150" y="1480819"/>
                  </a:lnTo>
                  <a:lnTo>
                    <a:pt x="211772" y="1515109"/>
                  </a:lnTo>
                  <a:lnTo>
                    <a:pt x="241300" y="1548129"/>
                  </a:lnTo>
                  <a:lnTo>
                    <a:pt x="272097" y="1580197"/>
                  </a:lnTo>
                  <a:lnTo>
                    <a:pt x="304800" y="1610994"/>
                  </a:lnTo>
                  <a:lnTo>
                    <a:pt x="338772" y="1640522"/>
                  </a:lnTo>
                  <a:lnTo>
                    <a:pt x="374332" y="1668779"/>
                  </a:lnTo>
                  <a:lnTo>
                    <a:pt x="411162" y="1695767"/>
                  </a:lnTo>
                  <a:lnTo>
                    <a:pt x="449580" y="1721167"/>
                  </a:lnTo>
                  <a:lnTo>
                    <a:pt x="489267" y="1745297"/>
                  </a:lnTo>
                  <a:lnTo>
                    <a:pt x="529907" y="1767839"/>
                  </a:lnTo>
                  <a:lnTo>
                    <a:pt x="572135" y="1788794"/>
                  </a:lnTo>
                  <a:lnTo>
                    <a:pt x="614997" y="1808162"/>
                  </a:lnTo>
                  <a:lnTo>
                    <a:pt x="659447" y="1825942"/>
                  </a:lnTo>
                  <a:lnTo>
                    <a:pt x="704850" y="1842134"/>
                  </a:lnTo>
                  <a:lnTo>
                    <a:pt x="750887" y="1856422"/>
                  </a:lnTo>
                  <a:lnTo>
                    <a:pt x="798195" y="1869122"/>
                  </a:lnTo>
                  <a:lnTo>
                    <a:pt x="846137" y="1879917"/>
                  </a:lnTo>
                  <a:lnTo>
                    <a:pt x="895032" y="1888807"/>
                  </a:lnTo>
                  <a:lnTo>
                    <a:pt x="944880" y="1895792"/>
                  </a:lnTo>
                  <a:lnTo>
                    <a:pt x="995362" y="1900872"/>
                  </a:lnTo>
                  <a:lnTo>
                    <a:pt x="1046480" y="1904047"/>
                  </a:lnTo>
                  <a:lnTo>
                    <a:pt x="1097915" y="1904999"/>
                  </a:lnTo>
                  <a:lnTo>
                    <a:pt x="1149667" y="1904047"/>
                  </a:lnTo>
                  <a:lnTo>
                    <a:pt x="1200785" y="1900872"/>
                  </a:lnTo>
                  <a:lnTo>
                    <a:pt x="1251267" y="1895792"/>
                  </a:lnTo>
                  <a:lnTo>
                    <a:pt x="1300797" y="1888807"/>
                  </a:lnTo>
                  <a:lnTo>
                    <a:pt x="1349692" y="1879917"/>
                  </a:lnTo>
                  <a:lnTo>
                    <a:pt x="1397952" y="1869122"/>
                  </a:lnTo>
                  <a:lnTo>
                    <a:pt x="1445260" y="1856422"/>
                  </a:lnTo>
                  <a:lnTo>
                    <a:pt x="1491297" y="1842134"/>
                  </a:lnTo>
                  <a:lnTo>
                    <a:pt x="1536700" y="1825942"/>
                  </a:lnTo>
                  <a:lnTo>
                    <a:pt x="1580832" y="1808162"/>
                  </a:lnTo>
                  <a:lnTo>
                    <a:pt x="1624012" y="1788794"/>
                  </a:lnTo>
                  <a:lnTo>
                    <a:pt x="1666240" y="1767839"/>
                  </a:lnTo>
                  <a:lnTo>
                    <a:pt x="1706880" y="1745297"/>
                  </a:lnTo>
                  <a:lnTo>
                    <a:pt x="1746567" y="1721167"/>
                  </a:lnTo>
                  <a:lnTo>
                    <a:pt x="1784667" y="1695767"/>
                  </a:lnTo>
                  <a:lnTo>
                    <a:pt x="1821815" y="1668779"/>
                  </a:lnTo>
                  <a:lnTo>
                    <a:pt x="1857375" y="1640522"/>
                  </a:lnTo>
                  <a:lnTo>
                    <a:pt x="1891347" y="1610994"/>
                  </a:lnTo>
                  <a:lnTo>
                    <a:pt x="1923732" y="1580197"/>
                  </a:lnTo>
                  <a:lnTo>
                    <a:pt x="1954847" y="1548129"/>
                  </a:lnTo>
                  <a:lnTo>
                    <a:pt x="1984375" y="1515109"/>
                  </a:lnTo>
                  <a:lnTo>
                    <a:pt x="2011997" y="1480819"/>
                  </a:lnTo>
                  <a:lnTo>
                    <a:pt x="2038032" y="1445259"/>
                  </a:lnTo>
                  <a:lnTo>
                    <a:pt x="2062162" y="1408747"/>
                  </a:lnTo>
                  <a:lnTo>
                    <a:pt x="2084387" y="1371282"/>
                  </a:lnTo>
                  <a:lnTo>
                    <a:pt x="2105025" y="1332864"/>
                  </a:lnTo>
                  <a:lnTo>
                    <a:pt x="2123440" y="1293812"/>
                  </a:lnTo>
                  <a:lnTo>
                    <a:pt x="2139950" y="1253489"/>
                  </a:lnTo>
                  <a:lnTo>
                    <a:pt x="2154555" y="1212532"/>
                  </a:lnTo>
                  <a:lnTo>
                    <a:pt x="2166937" y="1170939"/>
                  </a:lnTo>
                  <a:lnTo>
                    <a:pt x="2177415" y="1128394"/>
                  </a:lnTo>
                  <a:lnTo>
                    <a:pt x="2185352" y="1085214"/>
                  </a:lnTo>
                  <a:lnTo>
                    <a:pt x="2191385" y="1041717"/>
                  </a:lnTo>
                  <a:lnTo>
                    <a:pt x="2194877" y="997267"/>
                  </a:lnTo>
                  <a:lnTo>
                    <a:pt x="2196147" y="952499"/>
                  </a:lnTo>
                  <a:lnTo>
                    <a:pt x="2194877" y="907732"/>
                  </a:lnTo>
                  <a:lnTo>
                    <a:pt x="2191385" y="863282"/>
                  </a:lnTo>
                  <a:lnTo>
                    <a:pt x="2185352" y="819784"/>
                  </a:lnTo>
                  <a:lnTo>
                    <a:pt x="2177415" y="776604"/>
                  </a:lnTo>
                  <a:lnTo>
                    <a:pt x="2166937" y="734059"/>
                  </a:lnTo>
                  <a:lnTo>
                    <a:pt x="2154555" y="692467"/>
                  </a:lnTo>
                  <a:lnTo>
                    <a:pt x="2139950" y="651509"/>
                  </a:lnTo>
                  <a:lnTo>
                    <a:pt x="2123440" y="611187"/>
                  </a:lnTo>
                  <a:lnTo>
                    <a:pt x="2105025" y="572134"/>
                  </a:lnTo>
                  <a:lnTo>
                    <a:pt x="2084387" y="533717"/>
                  </a:lnTo>
                  <a:lnTo>
                    <a:pt x="2062162" y="496252"/>
                  </a:lnTo>
                  <a:lnTo>
                    <a:pt x="2038032" y="459739"/>
                  </a:lnTo>
                  <a:lnTo>
                    <a:pt x="2011997" y="424179"/>
                  </a:lnTo>
                  <a:lnTo>
                    <a:pt x="1984375" y="389889"/>
                  </a:lnTo>
                  <a:lnTo>
                    <a:pt x="1954847" y="356869"/>
                  </a:lnTo>
                  <a:lnTo>
                    <a:pt x="1923732" y="324802"/>
                  </a:lnTo>
                  <a:lnTo>
                    <a:pt x="1891347" y="294004"/>
                  </a:lnTo>
                  <a:lnTo>
                    <a:pt x="1857375" y="264477"/>
                  </a:lnTo>
                  <a:lnTo>
                    <a:pt x="1821815" y="236219"/>
                  </a:lnTo>
                  <a:lnTo>
                    <a:pt x="1784667" y="209232"/>
                  </a:lnTo>
                  <a:lnTo>
                    <a:pt x="1746567" y="183832"/>
                  </a:lnTo>
                  <a:lnTo>
                    <a:pt x="1706880" y="159702"/>
                  </a:lnTo>
                  <a:lnTo>
                    <a:pt x="1666240" y="137159"/>
                  </a:lnTo>
                  <a:lnTo>
                    <a:pt x="1624012" y="116204"/>
                  </a:lnTo>
                  <a:lnTo>
                    <a:pt x="1580832" y="96837"/>
                  </a:lnTo>
                  <a:lnTo>
                    <a:pt x="1536700" y="79057"/>
                  </a:lnTo>
                  <a:lnTo>
                    <a:pt x="1491297" y="62864"/>
                  </a:lnTo>
                  <a:lnTo>
                    <a:pt x="1445260" y="48577"/>
                  </a:lnTo>
                  <a:lnTo>
                    <a:pt x="1397952" y="35877"/>
                  </a:lnTo>
                  <a:lnTo>
                    <a:pt x="1349692" y="25082"/>
                  </a:lnTo>
                  <a:lnTo>
                    <a:pt x="1300797" y="16192"/>
                  </a:lnTo>
                  <a:lnTo>
                    <a:pt x="1251267" y="9207"/>
                  </a:lnTo>
                  <a:lnTo>
                    <a:pt x="1200785" y="4127"/>
                  </a:lnTo>
                  <a:lnTo>
                    <a:pt x="1149667" y="952"/>
                  </a:lnTo>
                  <a:lnTo>
                    <a:pt x="1097915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476297" y="3963670"/>
              <a:ext cx="2196465" cy="1905000"/>
            </a:xfrm>
            <a:custGeom>
              <a:avLst/>
              <a:gdLst/>
              <a:ahLst/>
              <a:cxnLst/>
              <a:rect l="l" t="t" r="r" b="b"/>
              <a:pathLst>
                <a:path w="2196465" h="1905000">
                  <a:moveTo>
                    <a:pt x="0" y="952499"/>
                  </a:moveTo>
                  <a:lnTo>
                    <a:pt x="1270" y="907732"/>
                  </a:lnTo>
                  <a:lnTo>
                    <a:pt x="4762" y="863282"/>
                  </a:lnTo>
                  <a:lnTo>
                    <a:pt x="10477" y="819784"/>
                  </a:lnTo>
                  <a:lnTo>
                    <a:pt x="18732" y="776604"/>
                  </a:lnTo>
                  <a:lnTo>
                    <a:pt x="28892" y="734059"/>
                  </a:lnTo>
                  <a:lnTo>
                    <a:pt x="41592" y="692467"/>
                  </a:lnTo>
                  <a:lnTo>
                    <a:pt x="55880" y="651509"/>
                  </a:lnTo>
                  <a:lnTo>
                    <a:pt x="72707" y="611187"/>
                  </a:lnTo>
                  <a:lnTo>
                    <a:pt x="91122" y="572134"/>
                  </a:lnTo>
                  <a:lnTo>
                    <a:pt x="111760" y="533717"/>
                  </a:lnTo>
                  <a:lnTo>
                    <a:pt x="133985" y="496252"/>
                  </a:lnTo>
                  <a:lnTo>
                    <a:pt x="158115" y="459739"/>
                  </a:lnTo>
                  <a:lnTo>
                    <a:pt x="184150" y="424179"/>
                  </a:lnTo>
                  <a:lnTo>
                    <a:pt x="211772" y="389889"/>
                  </a:lnTo>
                  <a:lnTo>
                    <a:pt x="241300" y="356869"/>
                  </a:lnTo>
                  <a:lnTo>
                    <a:pt x="272097" y="324802"/>
                  </a:lnTo>
                  <a:lnTo>
                    <a:pt x="304800" y="294004"/>
                  </a:lnTo>
                  <a:lnTo>
                    <a:pt x="338772" y="264477"/>
                  </a:lnTo>
                  <a:lnTo>
                    <a:pt x="374332" y="236219"/>
                  </a:lnTo>
                  <a:lnTo>
                    <a:pt x="411162" y="209232"/>
                  </a:lnTo>
                  <a:lnTo>
                    <a:pt x="449580" y="183832"/>
                  </a:lnTo>
                  <a:lnTo>
                    <a:pt x="489267" y="159702"/>
                  </a:lnTo>
                  <a:lnTo>
                    <a:pt x="529907" y="137159"/>
                  </a:lnTo>
                  <a:lnTo>
                    <a:pt x="572135" y="116204"/>
                  </a:lnTo>
                  <a:lnTo>
                    <a:pt x="614997" y="96837"/>
                  </a:lnTo>
                  <a:lnTo>
                    <a:pt x="659447" y="79057"/>
                  </a:lnTo>
                  <a:lnTo>
                    <a:pt x="704850" y="62864"/>
                  </a:lnTo>
                  <a:lnTo>
                    <a:pt x="750887" y="48577"/>
                  </a:lnTo>
                  <a:lnTo>
                    <a:pt x="798195" y="35877"/>
                  </a:lnTo>
                  <a:lnTo>
                    <a:pt x="846137" y="25082"/>
                  </a:lnTo>
                  <a:lnTo>
                    <a:pt x="895032" y="16192"/>
                  </a:lnTo>
                  <a:lnTo>
                    <a:pt x="944880" y="9207"/>
                  </a:lnTo>
                  <a:lnTo>
                    <a:pt x="995362" y="4127"/>
                  </a:lnTo>
                  <a:lnTo>
                    <a:pt x="1046480" y="952"/>
                  </a:lnTo>
                  <a:lnTo>
                    <a:pt x="1097915" y="0"/>
                  </a:lnTo>
                  <a:lnTo>
                    <a:pt x="1149667" y="952"/>
                  </a:lnTo>
                  <a:lnTo>
                    <a:pt x="1200785" y="4127"/>
                  </a:lnTo>
                  <a:lnTo>
                    <a:pt x="1251267" y="9207"/>
                  </a:lnTo>
                  <a:lnTo>
                    <a:pt x="1300797" y="16192"/>
                  </a:lnTo>
                  <a:lnTo>
                    <a:pt x="1349692" y="25082"/>
                  </a:lnTo>
                  <a:lnTo>
                    <a:pt x="1397952" y="35877"/>
                  </a:lnTo>
                  <a:lnTo>
                    <a:pt x="1445260" y="48577"/>
                  </a:lnTo>
                  <a:lnTo>
                    <a:pt x="1491297" y="62864"/>
                  </a:lnTo>
                  <a:lnTo>
                    <a:pt x="1536700" y="79057"/>
                  </a:lnTo>
                  <a:lnTo>
                    <a:pt x="1580832" y="96837"/>
                  </a:lnTo>
                  <a:lnTo>
                    <a:pt x="1624012" y="116204"/>
                  </a:lnTo>
                  <a:lnTo>
                    <a:pt x="1666240" y="137159"/>
                  </a:lnTo>
                  <a:lnTo>
                    <a:pt x="1706880" y="159702"/>
                  </a:lnTo>
                  <a:lnTo>
                    <a:pt x="1746567" y="183832"/>
                  </a:lnTo>
                  <a:lnTo>
                    <a:pt x="1784667" y="209232"/>
                  </a:lnTo>
                  <a:lnTo>
                    <a:pt x="1821815" y="236219"/>
                  </a:lnTo>
                  <a:lnTo>
                    <a:pt x="1857375" y="264477"/>
                  </a:lnTo>
                  <a:lnTo>
                    <a:pt x="1891347" y="294004"/>
                  </a:lnTo>
                  <a:lnTo>
                    <a:pt x="1923732" y="324802"/>
                  </a:lnTo>
                  <a:lnTo>
                    <a:pt x="1954847" y="356869"/>
                  </a:lnTo>
                  <a:lnTo>
                    <a:pt x="1984375" y="389889"/>
                  </a:lnTo>
                  <a:lnTo>
                    <a:pt x="2011997" y="424179"/>
                  </a:lnTo>
                  <a:lnTo>
                    <a:pt x="2038032" y="459739"/>
                  </a:lnTo>
                  <a:lnTo>
                    <a:pt x="2062162" y="496252"/>
                  </a:lnTo>
                  <a:lnTo>
                    <a:pt x="2084387" y="533717"/>
                  </a:lnTo>
                  <a:lnTo>
                    <a:pt x="2105025" y="572134"/>
                  </a:lnTo>
                  <a:lnTo>
                    <a:pt x="2123440" y="611187"/>
                  </a:lnTo>
                  <a:lnTo>
                    <a:pt x="2139950" y="651509"/>
                  </a:lnTo>
                  <a:lnTo>
                    <a:pt x="2154555" y="692467"/>
                  </a:lnTo>
                  <a:lnTo>
                    <a:pt x="2166937" y="734059"/>
                  </a:lnTo>
                  <a:lnTo>
                    <a:pt x="2177415" y="776604"/>
                  </a:lnTo>
                  <a:lnTo>
                    <a:pt x="2185352" y="819784"/>
                  </a:lnTo>
                  <a:lnTo>
                    <a:pt x="2191385" y="863282"/>
                  </a:lnTo>
                  <a:lnTo>
                    <a:pt x="2194877" y="907732"/>
                  </a:lnTo>
                  <a:lnTo>
                    <a:pt x="2196147" y="952499"/>
                  </a:lnTo>
                  <a:lnTo>
                    <a:pt x="2194877" y="997267"/>
                  </a:lnTo>
                  <a:lnTo>
                    <a:pt x="2191385" y="1041717"/>
                  </a:lnTo>
                  <a:lnTo>
                    <a:pt x="2185352" y="1085214"/>
                  </a:lnTo>
                  <a:lnTo>
                    <a:pt x="2177415" y="1128394"/>
                  </a:lnTo>
                  <a:lnTo>
                    <a:pt x="2166937" y="1170939"/>
                  </a:lnTo>
                  <a:lnTo>
                    <a:pt x="2154555" y="1212532"/>
                  </a:lnTo>
                  <a:lnTo>
                    <a:pt x="2139950" y="1253489"/>
                  </a:lnTo>
                  <a:lnTo>
                    <a:pt x="2123440" y="1293812"/>
                  </a:lnTo>
                  <a:lnTo>
                    <a:pt x="2105025" y="1332864"/>
                  </a:lnTo>
                  <a:lnTo>
                    <a:pt x="2084387" y="1371282"/>
                  </a:lnTo>
                  <a:lnTo>
                    <a:pt x="2062162" y="1408747"/>
                  </a:lnTo>
                  <a:lnTo>
                    <a:pt x="2038032" y="1445259"/>
                  </a:lnTo>
                  <a:lnTo>
                    <a:pt x="2011997" y="1480819"/>
                  </a:lnTo>
                  <a:lnTo>
                    <a:pt x="1984375" y="1515109"/>
                  </a:lnTo>
                  <a:lnTo>
                    <a:pt x="1954847" y="1548129"/>
                  </a:lnTo>
                  <a:lnTo>
                    <a:pt x="1923732" y="1580197"/>
                  </a:lnTo>
                  <a:lnTo>
                    <a:pt x="1891347" y="1610994"/>
                  </a:lnTo>
                  <a:lnTo>
                    <a:pt x="1857375" y="1640522"/>
                  </a:lnTo>
                  <a:lnTo>
                    <a:pt x="1821815" y="1668779"/>
                  </a:lnTo>
                  <a:lnTo>
                    <a:pt x="1784667" y="1695767"/>
                  </a:lnTo>
                  <a:lnTo>
                    <a:pt x="1746567" y="1721167"/>
                  </a:lnTo>
                  <a:lnTo>
                    <a:pt x="1706880" y="1745297"/>
                  </a:lnTo>
                  <a:lnTo>
                    <a:pt x="1666240" y="1767839"/>
                  </a:lnTo>
                  <a:lnTo>
                    <a:pt x="1624012" y="1788794"/>
                  </a:lnTo>
                  <a:lnTo>
                    <a:pt x="1580832" y="1808162"/>
                  </a:lnTo>
                  <a:lnTo>
                    <a:pt x="1536700" y="1825942"/>
                  </a:lnTo>
                  <a:lnTo>
                    <a:pt x="1491297" y="1842134"/>
                  </a:lnTo>
                  <a:lnTo>
                    <a:pt x="1445260" y="1856422"/>
                  </a:lnTo>
                  <a:lnTo>
                    <a:pt x="1397952" y="1869122"/>
                  </a:lnTo>
                  <a:lnTo>
                    <a:pt x="1349692" y="1879917"/>
                  </a:lnTo>
                  <a:lnTo>
                    <a:pt x="1300797" y="1888807"/>
                  </a:lnTo>
                  <a:lnTo>
                    <a:pt x="1251267" y="1895792"/>
                  </a:lnTo>
                  <a:lnTo>
                    <a:pt x="1200785" y="1900872"/>
                  </a:lnTo>
                  <a:lnTo>
                    <a:pt x="1149667" y="1904047"/>
                  </a:lnTo>
                  <a:lnTo>
                    <a:pt x="1097915" y="1904999"/>
                  </a:lnTo>
                  <a:lnTo>
                    <a:pt x="1046480" y="1904047"/>
                  </a:lnTo>
                  <a:lnTo>
                    <a:pt x="995362" y="1900872"/>
                  </a:lnTo>
                  <a:lnTo>
                    <a:pt x="944880" y="1895792"/>
                  </a:lnTo>
                  <a:lnTo>
                    <a:pt x="895032" y="1888807"/>
                  </a:lnTo>
                  <a:lnTo>
                    <a:pt x="846137" y="1879917"/>
                  </a:lnTo>
                  <a:lnTo>
                    <a:pt x="798195" y="1869122"/>
                  </a:lnTo>
                  <a:lnTo>
                    <a:pt x="750887" y="1856422"/>
                  </a:lnTo>
                  <a:lnTo>
                    <a:pt x="704850" y="1842134"/>
                  </a:lnTo>
                  <a:lnTo>
                    <a:pt x="659447" y="1825942"/>
                  </a:lnTo>
                  <a:lnTo>
                    <a:pt x="614997" y="1808162"/>
                  </a:lnTo>
                  <a:lnTo>
                    <a:pt x="572135" y="1788794"/>
                  </a:lnTo>
                  <a:lnTo>
                    <a:pt x="529907" y="1767839"/>
                  </a:lnTo>
                  <a:lnTo>
                    <a:pt x="489267" y="1745297"/>
                  </a:lnTo>
                  <a:lnTo>
                    <a:pt x="449580" y="1721167"/>
                  </a:lnTo>
                  <a:lnTo>
                    <a:pt x="411162" y="1695767"/>
                  </a:lnTo>
                  <a:lnTo>
                    <a:pt x="374332" y="1668779"/>
                  </a:lnTo>
                  <a:lnTo>
                    <a:pt x="338772" y="1640522"/>
                  </a:lnTo>
                  <a:lnTo>
                    <a:pt x="304800" y="1610994"/>
                  </a:lnTo>
                  <a:lnTo>
                    <a:pt x="272097" y="1580197"/>
                  </a:lnTo>
                  <a:lnTo>
                    <a:pt x="241300" y="1548129"/>
                  </a:lnTo>
                  <a:lnTo>
                    <a:pt x="211772" y="1515109"/>
                  </a:lnTo>
                  <a:lnTo>
                    <a:pt x="184150" y="1480819"/>
                  </a:lnTo>
                  <a:lnTo>
                    <a:pt x="158115" y="1445259"/>
                  </a:lnTo>
                  <a:lnTo>
                    <a:pt x="133985" y="1408747"/>
                  </a:lnTo>
                  <a:lnTo>
                    <a:pt x="111760" y="1371282"/>
                  </a:lnTo>
                  <a:lnTo>
                    <a:pt x="91122" y="1332864"/>
                  </a:lnTo>
                  <a:lnTo>
                    <a:pt x="72707" y="1293812"/>
                  </a:lnTo>
                  <a:lnTo>
                    <a:pt x="55880" y="1253489"/>
                  </a:lnTo>
                  <a:lnTo>
                    <a:pt x="41592" y="1212532"/>
                  </a:lnTo>
                  <a:lnTo>
                    <a:pt x="28892" y="1170939"/>
                  </a:lnTo>
                  <a:lnTo>
                    <a:pt x="18732" y="1128394"/>
                  </a:lnTo>
                  <a:lnTo>
                    <a:pt x="10477" y="1085214"/>
                  </a:lnTo>
                  <a:lnTo>
                    <a:pt x="4762" y="1041717"/>
                  </a:lnTo>
                  <a:lnTo>
                    <a:pt x="1270" y="997267"/>
                  </a:lnTo>
                  <a:lnTo>
                    <a:pt x="0" y="952499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58237" y="4273232"/>
              <a:ext cx="1629092" cy="163671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785859" y="4300537"/>
              <a:ext cx="1542415" cy="1550035"/>
            </a:xfrm>
            <a:custGeom>
              <a:avLst/>
              <a:gdLst/>
              <a:ahLst/>
              <a:cxnLst/>
              <a:rect l="l" t="t" r="r" b="b"/>
              <a:pathLst>
                <a:path w="1542415" h="1550035">
                  <a:moveTo>
                    <a:pt x="771207" y="0"/>
                  </a:moveTo>
                  <a:lnTo>
                    <a:pt x="722312" y="1587"/>
                  </a:lnTo>
                  <a:lnTo>
                    <a:pt x="674370" y="6032"/>
                  </a:lnTo>
                  <a:lnTo>
                    <a:pt x="627380" y="13335"/>
                  </a:lnTo>
                  <a:lnTo>
                    <a:pt x="581342" y="23812"/>
                  </a:lnTo>
                  <a:lnTo>
                    <a:pt x="536257" y="36512"/>
                  </a:lnTo>
                  <a:lnTo>
                    <a:pt x="492442" y="52069"/>
                  </a:lnTo>
                  <a:lnTo>
                    <a:pt x="449897" y="70167"/>
                  </a:lnTo>
                  <a:lnTo>
                    <a:pt x="408622" y="90805"/>
                  </a:lnTo>
                  <a:lnTo>
                    <a:pt x="368935" y="113664"/>
                  </a:lnTo>
                  <a:lnTo>
                    <a:pt x="330517" y="138747"/>
                  </a:lnTo>
                  <a:lnTo>
                    <a:pt x="294005" y="166052"/>
                  </a:lnTo>
                  <a:lnTo>
                    <a:pt x="259080" y="195580"/>
                  </a:lnTo>
                  <a:lnTo>
                    <a:pt x="225742" y="227012"/>
                  </a:lnTo>
                  <a:lnTo>
                    <a:pt x="194627" y="260350"/>
                  </a:lnTo>
                  <a:lnTo>
                    <a:pt x="165417" y="295275"/>
                  </a:lnTo>
                  <a:lnTo>
                    <a:pt x="138112" y="332105"/>
                  </a:lnTo>
                  <a:lnTo>
                    <a:pt x="113030" y="370522"/>
                  </a:lnTo>
                  <a:lnTo>
                    <a:pt x="90487" y="410527"/>
                  </a:lnTo>
                  <a:lnTo>
                    <a:pt x="69850" y="452119"/>
                  </a:lnTo>
                  <a:lnTo>
                    <a:pt x="52070" y="494982"/>
                  </a:lnTo>
                  <a:lnTo>
                    <a:pt x="36512" y="538797"/>
                  </a:lnTo>
                  <a:lnTo>
                    <a:pt x="23495" y="584200"/>
                  </a:lnTo>
                  <a:lnTo>
                    <a:pt x="13335" y="630555"/>
                  </a:lnTo>
                  <a:lnTo>
                    <a:pt x="6032" y="677862"/>
                  </a:lnTo>
                  <a:lnTo>
                    <a:pt x="1587" y="725805"/>
                  </a:lnTo>
                  <a:lnTo>
                    <a:pt x="0" y="775017"/>
                  </a:lnTo>
                  <a:lnTo>
                    <a:pt x="1587" y="823912"/>
                  </a:lnTo>
                  <a:lnTo>
                    <a:pt x="6032" y="872172"/>
                  </a:lnTo>
                  <a:lnTo>
                    <a:pt x="13335" y="919480"/>
                  </a:lnTo>
                  <a:lnTo>
                    <a:pt x="23495" y="965835"/>
                  </a:lnTo>
                  <a:lnTo>
                    <a:pt x="36512" y="1010919"/>
                  </a:lnTo>
                  <a:lnTo>
                    <a:pt x="52070" y="1055052"/>
                  </a:lnTo>
                  <a:lnTo>
                    <a:pt x="69850" y="1097915"/>
                  </a:lnTo>
                  <a:lnTo>
                    <a:pt x="90487" y="1139190"/>
                  </a:lnTo>
                  <a:lnTo>
                    <a:pt x="113030" y="1179195"/>
                  </a:lnTo>
                  <a:lnTo>
                    <a:pt x="138112" y="1217612"/>
                  </a:lnTo>
                  <a:lnTo>
                    <a:pt x="165417" y="1254442"/>
                  </a:lnTo>
                  <a:lnTo>
                    <a:pt x="194627" y="1289685"/>
                  </a:lnTo>
                  <a:lnTo>
                    <a:pt x="225742" y="1323022"/>
                  </a:lnTo>
                  <a:lnTo>
                    <a:pt x="259080" y="1354455"/>
                  </a:lnTo>
                  <a:lnTo>
                    <a:pt x="294005" y="1383665"/>
                  </a:lnTo>
                  <a:lnTo>
                    <a:pt x="330517" y="1410970"/>
                  </a:lnTo>
                  <a:lnTo>
                    <a:pt x="368935" y="1436370"/>
                  </a:lnTo>
                  <a:lnTo>
                    <a:pt x="408622" y="1459230"/>
                  </a:lnTo>
                  <a:lnTo>
                    <a:pt x="449897" y="1479550"/>
                  </a:lnTo>
                  <a:lnTo>
                    <a:pt x="492442" y="1497647"/>
                  </a:lnTo>
                  <a:lnTo>
                    <a:pt x="536257" y="1513205"/>
                  </a:lnTo>
                  <a:lnTo>
                    <a:pt x="581342" y="1526222"/>
                  </a:lnTo>
                  <a:lnTo>
                    <a:pt x="627380" y="1536382"/>
                  </a:lnTo>
                  <a:lnTo>
                    <a:pt x="674370" y="1544002"/>
                  </a:lnTo>
                  <a:lnTo>
                    <a:pt x="722312" y="1548447"/>
                  </a:lnTo>
                  <a:lnTo>
                    <a:pt x="771207" y="1550035"/>
                  </a:lnTo>
                  <a:lnTo>
                    <a:pt x="819785" y="1548447"/>
                  </a:lnTo>
                  <a:lnTo>
                    <a:pt x="867727" y="1544002"/>
                  </a:lnTo>
                  <a:lnTo>
                    <a:pt x="915035" y="1536382"/>
                  </a:lnTo>
                  <a:lnTo>
                    <a:pt x="961072" y="1526222"/>
                  </a:lnTo>
                  <a:lnTo>
                    <a:pt x="1006157" y="1513205"/>
                  </a:lnTo>
                  <a:lnTo>
                    <a:pt x="1049972" y="1497647"/>
                  </a:lnTo>
                  <a:lnTo>
                    <a:pt x="1092517" y="1479550"/>
                  </a:lnTo>
                  <a:lnTo>
                    <a:pt x="1133792" y="1459230"/>
                  </a:lnTo>
                  <a:lnTo>
                    <a:pt x="1173480" y="1436370"/>
                  </a:lnTo>
                  <a:lnTo>
                    <a:pt x="1211580" y="1410970"/>
                  </a:lnTo>
                  <a:lnTo>
                    <a:pt x="1248410" y="1383665"/>
                  </a:lnTo>
                  <a:lnTo>
                    <a:pt x="1283335" y="1354455"/>
                  </a:lnTo>
                  <a:lnTo>
                    <a:pt x="1316355" y="1323022"/>
                  </a:lnTo>
                  <a:lnTo>
                    <a:pt x="1347787" y="1289685"/>
                  </a:lnTo>
                  <a:lnTo>
                    <a:pt x="1376997" y="1254442"/>
                  </a:lnTo>
                  <a:lnTo>
                    <a:pt x="1403985" y="1217612"/>
                  </a:lnTo>
                  <a:lnTo>
                    <a:pt x="1429067" y="1179195"/>
                  </a:lnTo>
                  <a:lnTo>
                    <a:pt x="1451927" y="1139190"/>
                  </a:lnTo>
                  <a:lnTo>
                    <a:pt x="1472247" y="1097915"/>
                  </a:lnTo>
                  <a:lnTo>
                    <a:pt x="1490345" y="1055052"/>
                  </a:lnTo>
                  <a:lnTo>
                    <a:pt x="1505902" y="1010919"/>
                  </a:lnTo>
                  <a:lnTo>
                    <a:pt x="1518602" y="965835"/>
                  </a:lnTo>
                  <a:lnTo>
                    <a:pt x="1528762" y="919480"/>
                  </a:lnTo>
                  <a:lnTo>
                    <a:pt x="1536382" y="872172"/>
                  </a:lnTo>
                  <a:lnTo>
                    <a:pt x="1540827" y="823912"/>
                  </a:lnTo>
                  <a:lnTo>
                    <a:pt x="1542415" y="775017"/>
                  </a:lnTo>
                  <a:lnTo>
                    <a:pt x="1540827" y="725805"/>
                  </a:lnTo>
                  <a:lnTo>
                    <a:pt x="1536382" y="677862"/>
                  </a:lnTo>
                  <a:lnTo>
                    <a:pt x="1528762" y="630555"/>
                  </a:lnTo>
                  <a:lnTo>
                    <a:pt x="1518602" y="584200"/>
                  </a:lnTo>
                  <a:lnTo>
                    <a:pt x="1505902" y="538797"/>
                  </a:lnTo>
                  <a:lnTo>
                    <a:pt x="1490345" y="494982"/>
                  </a:lnTo>
                  <a:lnTo>
                    <a:pt x="1472247" y="452119"/>
                  </a:lnTo>
                  <a:lnTo>
                    <a:pt x="1451927" y="410527"/>
                  </a:lnTo>
                  <a:lnTo>
                    <a:pt x="1429067" y="370522"/>
                  </a:lnTo>
                  <a:lnTo>
                    <a:pt x="1403985" y="332105"/>
                  </a:lnTo>
                  <a:lnTo>
                    <a:pt x="1376997" y="295275"/>
                  </a:lnTo>
                  <a:lnTo>
                    <a:pt x="1347787" y="260350"/>
                  </a:lnTo>
                  <a:lnTo>
                    <a:pt x="1316355" y="227012"/>
                  </a:lnTo>
                  <a:lnTo>
                    <a:pt x="1283335" y="195580"/>
                  </a:lnTo>
                  <a:lnTo>
                    <a:pt x="1248410" y="166052"/>
                  </a:lnTo>
                  <a:lnTo>
                    <a:pt x="1211580" y="138747"/>
                  </a:lnTo>
                  <a:lnTo>
                    <a:pt x="1173480" y="113664"/>
                  </a:lnTo>
                  <a:lnTo>
                    <a:pt x="1133792" y="90805"/>
                  </a:lnTo>
                  <a:lnTo>
                    <a:pt x="1092517" y="70167"/>
                  </a:lnTo>
                  <a:lnTo>
                    <a:pt x="1049972" y="52069"/>
                  </a:lnTo>
                  <a:lnTo>
                    <a:pt x="1006157" y="36512"/>
                  </a:lnTo>
                  <a:lnTo>
                    <a:pt x="961072" y="23812"/>
                  </a:lnTo>
                  <a:lnTo>
                    <a:pt x="915035" y="13335"/>
                  </a:lnTo>
                  <a:lnTo>
                    <a:pt x="867727" y="6032"/>
                  </a:lnTo>
                  <a:lnTo>
                    <a:pt x="819785" y="1587"/>
                  </a:lnTo>
                  <a:lnTo>
                    <a:pt x="771207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785859" y="4300537"/>
              <a:ext cx="1542415" cy="1550035"/>
            </a:xfrm>
            <a:custGeom>
              <a:avLst/>
              <a:gdLst/>
              <a:ahLst/>
              <a:cxnLst/>
              <a:rect l="l" t="t" r="r" b="b"/>
              <a:pathLst>
                <a:path w="1542415" h="1550035">
                  <a:moveTo>
                    <a:pt x="0" y="775017"/>
                  </a:moveTo>
                  <a:lnTo>
                    <a:pt x="1587" y="725805"/>
                  </a:lnTo>
                  <a:lnTo>
                    <a:pt x="6032" y="677862"/>
                  </a:lnTo>
                  <a:lnTo>
                    <a:pt x="13335" y="630555"/>
                  </a:lnTo>
                  <a:lnTo>
                    <a:pt x="23495" y="584200"/>
                  </a:lnTo>
                  <a:lnTo>
                    <a:pt x="36512" y="538797"/>
                  </a:lnTo>
                  <a:lnTo>
                    <a:pt x="52070" y="494982"/>
                  </a:lnTo>
                  <a:lnTo>
                    <a:pt x="69850" y="452119"/>
                  </a:lnTo>
                  <a:lnTo>
                    <a:pt x="90487" y="410527"/>
                  </a:lnTo>
                  <a:lnTo>
                    <a:pt x="113030" y="370522"/>
                  </a:lnTo>
                  <a:lnTo>
                    <a:pt x="138112" y="332105"/>
                  </a:lnTo>
                  <a:lnTo>
                    <a:pt x="165417" y="295275"/>
                  </a:lnTo>
                  <a:lnTo>
                    <a:pt x="194627" y="260350"/>
                  </a:lnTo>
                  <a:lnTo>
                    <a:pt x="225742" y="227012"/>
                  </a:lnTo>
                  <a:lnTo>
                    <a:pt x="259080" y="195580"/>
                  </a:lnTo>
                  <a:lnTo>
                    <a:pt x="294005" y="166052"/>
                  </a:lnTo>
                  <a:lnTo>
                    <a:pt x="330517" y="138747"/>
                  </a:lnTo>
                  <a:lnTo>
                    <a:pt x="368935" y="113664"/>
                  </a:lnTo>
                  <a:lnTo>
                    <a:pt x="408622" y="90805"/>
                  </a:lnTo>
                  <a:lnTo>
                    <a:pt x="449897" y="70167"/>
                  </a:lnTo>
                  <a:lnTo>
                    <a:pt x="492442" y="52069"/>
                  </a:lnTo>
                  <a:lnTo>
                    <a:pt x="536257" y="36512"/>
                  </a:lnTo>
                  <a:lnTo>
                    <a:pt x="581342" y="23812"/>
                  </a:lnTo>
                  <a:lnTo>
                    <a:pt x="627380" y="13335"/>
                  </a:lnTo>
                  <a:lnTo>
                    <a:pt x="674370" y="6032"/>
                  </a:lnTo>
                  <a:lnTo>
                    <a:pt x="722312" y="1587"/>
                  </a:lnTo>
                  <a:lnTo>
                    <a:pt x="771207" y="0"/>
                  </a:lnTo>
                  <a:lnTo>
                    <a:pt x="819785" y="1587"/>
                  </a:lnTo>
                  <a:lnTo>
                    <a:pt x="867727" y="6032"/>
                  </a:lnTo>
                  <a:lnTo>
                    <a:pt x="915035" y="13335"/>
                  </a:lnTo>
                  <a:lnTo>
                    <a:pt x="961072" y="23812"/>
                  </a:lnTo>
                  <a:lnTo>
                    <a:pt x="1006157" y="36512"/>
                  </a:lnTo>
                  <a:lnTo>
                    <a:pt x="1049972" y="52069"/>
                  </a:lnTo>
                  <a:lnTo>
                    <a:pt x="1092517" y="70167"/>
                  </a:lnTo>
                  <a:lnTo>
                    <a:pt x="1133792" y="90805"/>
                  </a:lnTo>
                  <a:lnTo>
                    <a:pt x="1173480" y="113664"/>
                  </a:lnTo>
                  <a:lnTo>
                    <a:pt x="1211580" y="138747"/>
                  </a:lnTo>
                  <a:lnTo>
                    <a:pt x="1248410" y="166052"/>
                  </a:lnTo>
                  <a:lnTo>
                    <a:pt x="1283335" y="195580"/>
                  </a:lnTo>
                  <a:lnTo>
                    <a:pt x="1316355" y="227012"/>
                  </a:lnTo>
                  <a:lnTo>
                    <a:pt x="1347787" y="260350"/>
                  </a:lnTo>
                  <a:lnTo>
                    <a:pt x="1376997" y="295275"/>
                  </a:lnTo>
                  <a:lnTo>
                    <a:pt x="1403985" y="332105"/>
                  </a:lnTo>
                  <a:lnTo>
                    <a:pt x="1429067" y="370522"/>
                  </a:lnTo>
                  <a:lnTo>
                    <a:pt x="1451927" y="410527"/>
                  </a:lnTo>
                  <a:lnTo>
                    <a:pt x="1472247" y="452119"/>
                  </a:lnTo>
                  <a:lnTo>
                    <a:pt x="1490345" y="494982"/>
                  </a:lnTo>
                  <a:lnTo>
                    <a:pt x="1505902" y="538797"/>
                  </a:lnTo>
                  <a:lnTo>
                    <a:pt x="1518602" y="584200"/>
                  </a:lnTo>
                  <a:lnTo>
                    <a:pt x="1528762" y="630555"/>
                  </a:lnTo>
                  <a:lnTo>
                    <a:pt x="1536382" y="677862"/>
                  </a:lnTo>
                  <a:lnTo>
                    <a:pt x="1540827" y="725805"/>
                  </a:lnTo>
                  <a:lnTo>
                    <a:pt x="1542415" y="775017"/>
                  </a:lnTo>
                  <a:lnTo>
                    <a:pt x="1540827" y="823912"/>
                  </a:lnTo>
                  <a:lnTo>
                    <a:pt x="1536382" y="872172"/>
                  </a:lnTo>
                  <a:lnTo>
                    <a:pt x="1528762" y="919480"/>
                  </a:lnTo>
                  <a:lnTo>
                    <a:pt x="1518602" y="965835"/>
                  </a:lnTo>
                  <a:lnTo>
                    <a:pt x="1505902" y="1010919"/>
                  </a:lnTo>
                  <a:lnTo>
                    <a:pt x="1490345" y="1055052"/>
                  </a:lnTo>
                  <a:lnTo>
                    <a:pt x="1472247" y="1097915"/>
                  </a:lnTo>
                  <a:lnTo>
                    <a:pt x="1451927" y="1139190"/>
                  </a:lnTo>
                  <a:lnTo>
                    <a:pt x="1429067" y="1179195"/>
                  </a:lnTo>
                  <a:lnTo>
                    <a:pt x="1403985" y="1217612"/>
                  </a:lnTo>
                  <a:lnTo>
                    <a:pt x="1376997" y="1254442"/>
                  </a:lnTo>
                  <a:lnTo>
                    <a:pt x="1347787" y="1289685"/>
                  </a:lnTo>
                  <a:lnTo>
                    <a:pt x="1316355" y="1323022"/>
                  </a:lnTo>
                  <a:lnTo>
                    <a:pt x="1283335" y="1354455"/>
                  </a:lnTo>
                  <a:lnTo>
                    <a:pt x="1248410" y="1383665"/>
                  </a:lnTo>
                  <a:lnTo>
                    <a:pt x="1211580" y="1410970"/>
                  </a:lnTo>
                  <a:lnTo>
                    <a:pt x="1173480" y="1436370"/>
                  </a:lnTo>
                  <a:lnTo>
                    <a:pt x="1133792" y="1459230"/>
                  </a:lnTo>
                  <a:lnTo>
                    <a:pt x="1092517" y="1479550"/>
                  </a:lnTo>
                  <a:lnTo>
                    <a:pt x="1049972" y="1497647"/>
                  </a:lnTo>
                  <a:lnTo>
                    <a:pt x="1006157" y="1513205"/>
                  </a:lnTo>
                  <a:lnTo>
                    <a:pt x="961072" y="1526222"/>
                  </a:lnTo>
                  <a:lnTo>
                    <a:pt x="915035" y="1536382"/>
                  </a:lnTo>
                  <a:lnTo>
                    <a:pt x="867727" y="1544002"/>
                  </a:lnTo>
                  <a:lnTo>
                    <a:pt x="819785" y="1548447"/>
                  </a:lnTo>
                  <a:lnTo>
                    <a:pt x="771207" y="1550035"/>
                  </a:lnTo>
                  <a:lnTo>
                    <a:pt x="722312" y="1548447"/>
                  </a:lnTo>
                  <a:lnTo>
                    <a:pt x="674370" y="1544002"/>
                  </a:lnTo>
                  <a:lnTo>
                    <a:pt x="627380" y="1536382"/>
                  </a:lnTo>
                  <a:lnTo>
                    <a:pt x="581342" y="1526222"/>
                  </a:lnTo>
                  <a:lnTo>
                    <a:pt x="536257" y="1513205"/>
                  </a:lnTo>
                  <a:lnTo>
                    <a:pt x="492442" y="1497647"/>
                  </a:lnTo>
                  <a:lnTo>
                    <a:pt x="449897" y="1479550"/>
                  </a:lnTo>
                  <a:lnTo>
                    <a:pt x="408622" y="1459230"/>
                  </a:lnTo>
                  <a:lnTo>
                    <a:pt x="368935" y="1436370"/>
                  </a:lnTo>
                  <a:lnTo>
                    <a:pt x="330517" y="1410970"/>
                  </a:lnTo>
                  <a:lnTo>
                    <a:pt x="294005" y="1383665"/>
                  </a:lnTo>
                  <a:lnTo>
                    <a:pt x="259080" y="1354455"/>
                  </a:lnTo>
                  <a:lnTo>
                    <a:pt x="225742" y="1323022"/>
                  </a:lnTo>
                  <a:lnTo>
                    <a:pt x="194627" y="1289685"/>
                  </a:lnTo>
                  <a:lnTo>
                    <a:pt x="165417" y="1254442"/>
                  </a:lnTo>
                  <a:lnTo>
                    <a:pt x="138112" y="1217612"/>
                  </a:lnTo>
                  <a:lnTo>
                    <a:pt x="113030" y="1179195"/>
                  </a:lnTo>
                  <a:lnTo>
                    <a:pt x="90487" y="1139190"/>
                  </a:lnTo>
                  <a:lnTo>
                    <a:pt x="69850" y="1097915"/>
                  </a:lnTo>
                  <a:lnTo>
                    <a:pt x="52070" y="1055052"/>
                  </a:lnTo>
                  <a:lnTo>
                    <a:pt x="36512" y="1010919"/>
                  </a:lnTo>
                  <a:lnTo>
                    <a:pt x="23495" y="965835"/>
                  </a:lnTo>
                  <a:lnTo>
                    <a:pt x="13335" y="919480"/>
                  </a:lnTo>
                  <a:lnTo>
                    <a:pt x="6032" y="872172"/>
                  </a:lnTo>
                  <a:lnTo>
                    <a:pt x="1587" y="823912"/>
                  </a:lnTo>
                  <a:lnTo>
                    <a:pt x="0" y="775017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95397" y="4666297"/>
              <a:ext cx="1350327" cy="121158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923019" y="4693920"/>
              <a:ext cx="1263650" cy="1124585"/>
            </a:xfrm>
            <a:custGeom>
              <a:avLst/>
              <a:gdLst/>
              <a:ahLst/>
              <a:cxnLst/>
              <a:rect l="l" t="t" r="r" b="b"/>
              <a:pathLst>
                <a:path w="1263650" h="1124585">
                  <a:moveTo>
                    <a:pt x="631825" y="0"/>
                  </a:moveTo>
                  <a:lnTo>
                    <a:pt x="579754" y="1904"/>
                  </a:lnTo>
                  <a:lnTo>
                    <a:pt x="529272" y="7302"/>
                  </a:lnTo>
                  <a:lnTo>
                    <a:pt x="479742" y="16192"/>
                  </a:lnTo>
                  <a:lnTo>
                    <a:pt x="432117" y="28574"/>
                  </a:lnTo>
                  <a:lnTo>
                    <a:pt x="385762" y="44132"/>
                  </a:lnTo>
                  <a:lnTo>
                    <a:pt x="341312" y="62864"/>
                  </a:lnTo>
                  <a:lnTo>
                    <a:pt x="299084" y="84137"/>
                  </a:lnTo>
                  <a:lnTo>
                    <a:pt x="258762" y="108584"/>
                  </a:lnTo>
                  <a:lnTo>
                    <a:pt x="220662" y="135254"/>
                  </a:lnTo>
                  <a:lnTo>
                    <a:pt x="185102" y="164782"/>
                  </a:lnTo>
                  <a:lnTo>
                    <a:pt x="152082" y="196214"/>
                  </a:lnTo>
                  <a:lnTo>
                    <a:pt x="121920" y="230187"/>
                  </a:lnTo>
                  <a:lnTo>
                    <a:pt x="94614" y="266064"/>
                  </a:lnTo>
                  <a:lnTo>
                    <a:pt x="70484" y="303847"/>
                  </a:lnTo>
                  <a:lnTo>
                    <a:pt x="49529" y="343534"/>
                  </a:lnTo>
                  <a:lnTo>
                    <a:pt x="32067" y="384492"/>
                  </a:lnTo>
                  <a:lnTo>
                    <a:pt x="18414" y="427037"/>
                  </a:lnTo>
                  <a:lnTo>
                    <a:pt x="8254" y="471169"/>
                  </a:lnTo>
                  <a:lnTo>
                    <a:pt x="2222" y="516254"/>
                  </a:lnTo>
                  <a:lnTo>
                    <a:pt x="0" y="562292"/>
                  </a:lnTo>
                  <a:lnTo>
                    <a:pt x="2222" y="608329"/>
                  </a:lnTo>
                  <a:lnTo>
                    <a:pt x="8254" y="653732"/>
                  </a:lnTo>
                  <a:lnTo>
                    <a:pt x="18414" y="697547"/>
                  </a:lnTo>
                  <a:lnTo>
                    <a:pt x="32067" y="740092"/>
                  </a:lnTo>
                  <a:lnTo>
                    <a:pt x="49529" y="781367"/>
                  </a:lnTo>
                  <a:lnTo>
                    <a:pt x="70484" y="820737"/>
                  </a:lnTo>
                  <a:lnTo>
                    <a:pt x="94614" y="858519"/>
                  </a:lnTo>
                  <a:lnTo>
                    <a:pt x="121920" y="894397"/>
                  </a:lnTo>
                  <a:lnTo>
                    <a:pt x="152082" y="928369"/>
                  </a:lnTo>
                  <a:lnTo>
                    <a:pt x="185102" y="960119"/>
                  </a:lnTo>
                  <a:lnTo>
                    <a:pt x="220662" y="989329"/>
                  </a:lnTo>
                  <a:lnTo>
                    <a:pt x="258762" y="1016317"/>
                  </a:lnTo>
                  <a:lnTo>
                    <a:pt x="299084" y="1040447"/>
                  </a:lnTo>
                  <a:lnTo>
                    <a:pt x="341312" y="1062037"/>
                  </a:lnTo>
                  <a:lnTo>
                    <a:pt x="385762" y="1080452"/>
                  </a:lnTo>
                  <a:lnTo>
                    <a:pt x="432117" y="1096009"/>
                  </a:lnTo>
                  <a:lnTo>
                    <a:pt x="479742" y="1108392"/>
                  </a:lnTo>
                  <a:lnTo>
                    <a:pt x="529272" y="1117282"/>
                  </a:lnTo>
                  <a:lnTo>
                    <a:pt x="579754" y="1122997"/>
                  </a:lnTo>
                  <a:lnTo>
                    <a:pt x="631825" y="1124584"/>
                  </a:lnTo>
                  <a:lnTo>
                    <a:pt x="683577" y="1122997"/>
                  </a:lnTo>
                  <a:lnTo>
                    <a:pt x="734059" y="1117282"/>
                  </a:lnTo>
                  <a:lnTo>
                    <a:pt x="783589" y="1108392"/>
                  </a:lnTo>
                  <a:lnTo>
                    <a:pt x="831214" y="1096009"/>
                  </a:lnTo>
                  <a:lnTo>
                    <a:pt x="877570" y="1080452"/>
                  </a:lnTo>
                  <a:lnTo>
                    <a:pt x="922020" y="1062037"/>
                  </a:lnTo>
                  <a:lnTo>
                    <a:pt x="964564" y="1040447"/>
                  </a:lnTo>
                  <a:lnTo>
                    <a:pt x="1004887" y="1016317"/>
                  </a:lnTo>
                  <a:lnTo>
                    <a:pt x="1042670" y="989329"/>
                  </a:lnTo>
                  <a:lnTo>
                    <a:pt x="1078229" y="960119"/>
                  </a:lnTo>
                  <a:lnTo>
                    <a:pt x="1111250" y="928369"/>
                  </a:lnTo>
                  <a:lnTo>
                    <a:pt x="1141412" y="894397"/>
                  </a:lnTo>
                  <a:lnTo>
                    <a:pt x="1168717" y="858519"/>
                  </a:lnTo>
                  <a:lnTo>
                    <a:pt x="1192847" y="820737"/>
                  </a:lnTo>
                  <a:lnTo>
                    <a:pt x="1213802" y="781367"/>
                  </a:lnTo>
                  <a:lnTo>
                    <a:pt x="1231264" y="740092"/>
                  </a:lnTo>
                  <a:lnTo>
                    <a:pt x="1244917" y="697547"/>
                  </a:lnTo>
                  <a:lnTo>
                    <a:pt x="1255077" y="653732"/>
                  </a:lnTo>
                  <a:lnTo>
                    <a:pt x="1261427" y="608329"/>
                  </a:lnTo>
                  <a:lnTo>
                    <a:pt x="1263332" y="562292"/>
                  </a:lnTo>
                  <a:lnTo>
                    <a:pt x="1261427" y="516254"/>
                  </a:lnTo>
                  <a:lnTo>
                    <a:pt x="1255077" y="471169"/>
                  </a:lnTo>
                  <a:lnTo>
                    <a:pt x="1244917" y="427037"/>
                  </a:lnTo>
                  <a:lnTo>
                    <a:pt x="1231264" y="384492"/>
                  </a:lnTo>
                  <a:lnTo>
                    <a:pt x="1213802" y="343534"/>
                  </a:lnTo>
                  <a:lnTo>
                    <a:pt x="1192847" y="303847"/>
                  </a:lnTo>
                  <a:lnTo>
                    <a:pt x="1168717" y="266064"/>
                  </a:lnTo>
                  <a:lnTo>
                    <a:pt x="1141412" y="230187"/>
                  </a:lnTo>
                  <a:lnTo>
                    <a:pt x="1111250" y="196214"/>
                  </a:lnTo>
                  <a:lnTo>
                    <a:pt x="1078229" y="164782"/>
                  </a:lnTo>
                  <a:lnTo>
                    <a:pt x="1042670" y="135254"/>
                  </a:lnTo>
                  <a:lnTo>
                    <a:pt x="1004887" y="108584"/>
                  </a:lnTo>
                  <a:lnTo>
                    <a:pt x="964564" y="84137"/>
                  </a:lnTo>
                  <a:lnTo>
                    <a:pt x="922020" y="62864"/>
                  </a:lnTo>
                  <a:lnTo>
                    <a:pt x="877570" y="44132"/>
                  </a:lnTo>
                  <a:lnTo>
                    <a:pt x="831214" y="28574"/>
                  </a:lnTo>
                  <a:lnTo>
                    <a:pt x="783589" y="16192"/>
                  </a:lnTo>
                  <a:lnTo>
                    <a:pt x="734059" y="7302"/>
                  </a:lnTo>
                  <a:lnTo>
                    <a:pt x="683577" y="1904"/>
                  </a:lnTo>
                  <a:lnTo>
                    <a:pt x="631825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923019" y="4693920"/>
              <a:ext cx="1263650" cy="1124585"/>
            </a:xfrm>
            <a:custGeom>
              <a:avLst/>
              <a:gdLst/>
              <a:ahLst/>
              <a:cxnLst/>
              <a:rect l="l" t="t" r="r" b="b"/>
              <a:pathLst>
                <a:path w="1263650" h="1124585">
                  <a:moveTo>
                    <a:pt x="0" y="562292"/>
                  </a:moveTo>
                  <a:lnTo>
                    <a:pt x="2222" y="516254"/>
                  </a:lnTo>
                  <a:lnTo>
                    <a:pt x="8254" y="471169"/>
                  </a:lnTo>
                  <a:lnTo>
                    <a:pt x="18414" y="427037"/>
                  </a:lnTo>
                  <a:lnTo>
                    <a:pt x="32067" y="384492"/>
                  </a:lnTo>
                  <a:lnTo>
                    <a:pt x="49529" y="343534"/>
                  </a:lnTo>
                  <a:lnTo>
                    <a:pt x="70484" y="303847"/>
                  </a:lnTo>
                  <a:lnTo>
                    <a:pt x="94614" y="266064"/>
                  </a:lnTo>
                  <a:lnTo>
                    <a:pt x="121920" y="230187"/>
                  </a:lnTo>
                  <a:lnTo>
                    <a:pt x="152082" y="196214"/>
                  </a:lnTo>
                  <a:lnTo>
                    <a:pt x="185102" y="164782"/>
                  </a:lnTo>
                  <a:lnTo>
                    <a:pt x="220662" y="135254"/>
                  </a:lnTo>
                  <a:lnTo>
                    <a:pt x="258762" y="108584"/>
                  </a:lnTo>
                  <a:lnTo>
                    <a:pt x="299084" y="84137"/>
                  </a:lnTo>
                  <a:lnTo>
                    <a:pt x="341312" y="62864"/>
                  </a:lnTo>
                  <a:lnTo>
                    <a:pt x="385762" y="44132"/>
                  </a:lnTo>
                  <a:lnTo>
                    <a:pt x="432117" y="28574"/>
                  </a:lnTo>
                  <a:lnTo>
                    <a:pt x="479742" y="16192"/>
                  </a:lnTo>
                  <a:lnTo>
                    <a:pt x="529272" y="7302"/>
                  </a:lnTo>
                  <a:lnTo>
                    <a:pt x="579754" y="1904"/>
                  </a:lnTo>
                  <a:lnTo>
                    <a:pt x="631825" y="0"/>
                  </a:lnTo>
                  <a:lnTo>
                    <a:pt x="683577" y="1904"/>
                  </a:lnTo>
                  <a:lnTo>
                    <a:pt x="734059" y="7302"/>
                  </a:lnTo>
                  <a:lnTo>
                    <a:pt x="783589" y="16192"/>
                  </a:lnTo>
                  <a:lnTo>
                    <a:pt x="831214" y="28574"/>
                  </a:lnTo>
                  <a:lnTo>
                    <a:pt x="877570" y="44132"/>
                  </a:lnTo>
                  <a:lnTo>
                    <a:pt x="922020" y="62864"/>
                  </a:lnTo>
                  <a:lnTo>
                    <a:pt x="964564" y="84137"/>
                  </a:lnTo>
                  <a:lnTo>
                    <a:pt x="1004887" y="108584"/>
                  </a:lnTo>
                  <a:lnTo>
                    <a:pt x="1042670" y="135254"/>
                  </a:lnTo>
                  <a:lnTo>
                    <a:pt x="1078229" y="164782"/>
                  </a:lnTo>
                  <a:lnTo>
                    <a:pt x="1111250" y="196214"/>
                  </a:lnTo>
                  <a:lnTo>
                    <a:pt x="1141412" y="230187"/>
                  </a:lnTo>
                  <a:lnTo>
                    <a:pt x="1168717" y="266064"/>
                  </a:lnTo>
                  <a:lnTo>
                    <a:pt x="1192847" y="303847"/>
                  </a:lnTo>
                  <a:lnTo>
                    <a:pt x="1213802" y="343534"/>
                  </a:lnTo>
                  <a:lnTo>
                    <a:pt x="1231264" y="384492"/>
                  </a:lnTo>
                  <a:lnTo>
                    <a:pt x="1244917" y="427037"/>
                  </a:lnTo>
                  <a:lnTo>
                    <a:pt x="1255077" y="471169"/>
                  </a:lnTo>
                  <a:lnTo>
                    <a:pt x="1261427" y="516254"/>
                  </a:lnTo>
                  <a:lnTo>
                    <a:pt x="1263332" y="562292"/>
                  </a:lnTo>
                  <a:lnTo>
                    <a:pt x="1261427" y="608329"/>
                  </a:lnTo>
                  <a:lnTo>
                    <a:pt x="1255077" y="653732"/>
                  </a:lnTo>
                  <a:lnTo>
                    <a:pt x="1244917" y="697547"/>
                  </a:lnTo>
                  <a:lnTo>
                    <a:pt x="1231264" y="740092"/>
                  </a:lnTo>
                  <a:lnTo>
                    <a:pt x="1213802" y="781367"/>
                  </a:lnTo>
                  <a:lnTo>
                    <a:pt x="1192847" y="820737"/>
                  </a:lnTo>
                  <a:lnTo>
                    <a:pt x="1168717" y="858519"/>
                  </a:lnTo>
                  <a:lnTo>
                    <a:pt x="1141412" y="894397"/>
                  </a:lnTo>
                  <a:lnTo>
                    <a:pt x="1111250" y="928369"/>
                  </a:lnTo>
                  <a:lnTo>
                    <a:pt x="1078229" y="960119"/>
                  </a:lnTo>
                  <a:lnTo>
                    <a:pt x="1042670" y="989329"/>
                  </a:lnTo>
                  <a:lnTo>
                    <a:pt x="1004887" y="1016317"/>
                  </a:lnTo>
                  <a:lnTo>
                    <a:pt x="964564" y="1040447"/>
                  </a:lnTo>
                  <a:lnTo>
                    <a:pt x="922020" y="1062037"/>
                  </a:lnTo>
                  <a:lnTo>
                    <a:pt x="877570" y="1080452"/>
                  </a:lnTo>
                  <a:lnTo>
                    <a:pt x="831214" y="1096009"/>
                  </a:lnTo>
                  <a:lnTo>
                    <a:pt x="783589" y="1108392"/>
                  </a:lnTo>
                  <a:lnTo>
                    <a:pt x="734059" y="1117282"/>
                  </a:lnTo>
                  <a:lnTo>
                    <a:pt x="683577" y="1122997"/>
                  </a:lnTo>
                  <a:lnTo>
                    <a:pt x="631825" y="1124584"/>
                  </a:lnTo>
                  <a:lnTo>
                    <a:pt x="579754" y="1122997"/>
                  </a:lnTo>
                  <a:lnTo>
                    <a:pt x="529272" y="1117282"/>
                  </a:lnTo>
                  <a:lnTo>
                    <a:pt x="479742" y="1108392"/>
                  </a:lnTo>
                  <a:lnTo>
                    <a:pt x="432117" y="1096009"/>
                  </a:lnTo>
                  <a:lnTo>
                    <a:pt x="385762" y="1080452"/>
                  </a:lnTo>
                  <a:lnTo>
                    <a:pt x="341312" y="1062037"/>
                  </a:lnTo>
                  <a:lnTo>
                    <a:pt x="299084" y="1040447"/>
                  </a:lnTo>
                  <a:lnTo>
                    <a:pt x="258762" y="1016317"/>
                  </a:lnTo>
                  <a:lnTo>
                    <a:pt x="220662" y="989329"/>
                  </a:lnTo>
                  <a:lnTo>
                    <a:pt x="185102" y="960119"/>
                  </a:lnTo>
                  <a:lnTo>
                    <a:pt x="152082" y="928369"/>
                  </a:lnTo>
                  <a:lnTo>
                    <a:pt x="121920" y="894397"/>
                  </a:lnTo>
                  <a:lnTo>
                    <a:pt x="94614" y="858519"/>
                  </a:lnTo>
                  <a:lnTo>
                    <a:pt x="70484" y="820737"/>
                  </a:lnTo>
                  <a:lnTo>
                    <a:pt x="49529" y="781367"/>
                  </a:lnTo>
                  <a:lnTo>
                    <a:pt x="32067" y="740092"/>
                  </a:lnTo>
                  <a:lnTo>
                    <a:pt x="18414" y="697547"/>
                  </a:lnTo>
                  <a:lnTo>
                    <a:pt x="8254" y="653732"/>
                  </a:lnTo>
                  <a:lnTo>
                    <a:pt x="2222" y="608329"/>
                  </a:lnTo>
                  <a:lnTo>
                    <a:pt x="0" y="562292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29799" y="3700145"/>
              <a:ext cx="784859" cy="417512"/>
            </a:xfrm>
            <a:prstGeom prst="rect">
              <a:avLst/>
            </a:prstGeom>
          </p:spPr>
        </p:pic>
      </p:grp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855344" y="773429"/>
            <a:ext cx="89185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Τείχη</a:t>
            </a:r>
            <a:r>
              <a:rPr spc="235" dirty="0"/>
              <a:t> </a:t>
            </a:r>
            <a:r>
              <a:rPr spc="160" dirty="0"/>
              <a:t>(ηλεκτρονικής)</a:t>
            </a:r>
            <a:r>
              <a:rPr spc="229" dirty="0"/>
              <a:t> </a:t>
            </a:r>
            <a:r>
              <a:rPr spc="170" dirty="0"/>
              <a:t>προστασίας</a:t>
            </a:r>
            <a:r>
              <a:rPr spc="240" dirty="0"/>
              <a:t> </a:t>
            </a:r>
            <a:r>
              <a:rPr spc="120" dirty="0"/>
              <a:t>σε</a:t>
            </a:r>
            <a:r>
              <a:rPr spc="155" dirty="0"/>
              <a:t> </a:t>
            </a:r>
            <a:r>
              <a:rPr spc="160" dirty="0"/>
              <a:t>συστήματα</a:t>
            </a:r>
            <a:r>
              <a:rPr spc="204" dirty="0"/>
              <a:t> </a:t>
            </a:r>
            <a:r>
              <a:rPr spc="160" dirty="0"/>
              <a:t>ενεργειακού</a:t>
            </a:r>
            <a:r>
              <a:rPr spc="235" dirty="0"/>
              <a:t> </a:t>
            </a:r>
            <a:r>
              <a:rPr spc="155" dirty="0"/>
              <a:t>ελέγχου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692150" y="1514157"/>
            <a:ext cx="6504940" cy="1160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100" dirty="0">
                <a:latin typeface="Calibri"/>
                <a:cs typeface="Calibri"/>
              </a:rPr>
              <a:t>Το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τείχος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(ηλεκτρονικής)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προστασίας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είναι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b="1" spc="100" dirty="0">
                <a:latin typeface="Calibri"/>
                <a:cs typeface="Calibri"/>
              </a:rPr>
              <a:t>εξάρτημα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b="1" spc="130" dirty="0">
                <a:latin typeface="Calibri"/>
                <a:cs typeface="Calibri"/>
              </a:rPr>
              <a:t>HW/SW</a:t>
            </a:r>
            <a:r>
              <a:rPr sz="1350" b="1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του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συστήματος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ή </a:t>
            </a:r>
            <a:r>
              <a:rPr sz="1350" spc="95" dirty="0">
                <a:latin typeface="Calibri"/>
                <a:cs typeface="Calibri"/>
              </a:rPr>
              <a:t>του </a:t>
            </a:r>
            <a:r>
              <a:rPr sz="1350" spc="85" dirty="0">
                <a:latin typeface="Calibri"/>
                <a:cs typeface="Calibri"/>
              </a:rPr>
              <a:t>δικτύου, </a:t>
            </a:r>
            <a:r>
              <a:rPr sz="1350" spc="100" dirty="0">
                <a:latin typeface="Calibri"/>
                <a:cs typeface="Calibri"/>
              </a:rPr>
              <a:t>σκοπός </a:t>
            </a:r>
            <a:r>
              <a:rPr sz="1350" spc="95" dirty="0">
                <a:latin typeface="Calibri"/>
                <a:cs typeface="Calibri"/>
              </a:rPr>
              <a:t>του οποίου </a:t>
            </a:r>
            <a:r>
              <a:rPr sz="1350" spc="80" dirty="0">
                <a:latin typeface="Calibri"/>
                <a:cs typeface="Calibri"/>
              </a:rPr>
              <a:t>είναι </a:t>
            </a:r>
            <a:r>
              <a:rPr sz="1350" spc="100" dirty="0">
                <a:latin typeface="Calibri"/>
                <a:cs typeface="Calibri"/>
              </a:rPr>
              <a:t>να </a:t>
            </a:r>
            <a:r>
              <a:rPr sz="1350" spc="85" dirty="0">
                <a:latin typeface="Calibri"/>
                <a:cs typeface="Calibri"/>
              </a:rPr>
              <a:t>εμποδίζει </a:t>
            </a:r>
            <a:r>
              <a:rPr sz="1350" spc="90" dirty="0">
                <a:latin typeface="Calibri"/>
                <a:cs typeface="Calibri"/>
              </a:rPr>
              <a:t>τη </a:t>
            </a:r>
            <a:r>
              <a:rPr sz="1350" spc="105" dirty="0">
                <a:latin typeface="Calibri"/>
                <a:cs typeface="Calibri"/>
              </a:rPr>
              <a:t>μη </a:t>
            </a:r>
            <a:r>
              <a:rPr sz="1350" spc="95" dirty="0">
                <a:latin typeface="Calibri"/>
                <a:cs typeface="Calibri"/>
              </a:rPr>
              <a:t>εξουσιοδοτημένη </a:t>
            </a:r>
            <a:r>
              <a:rPr sz="1350" spc="100" dirty="0">
                <a:latin typeface="Calibri"/>
                <a:cs typeface="Calibri"/>
              </a:rPr>
              <a:t> πρόσβαση, </a:t>
            </a:r>
            <a:r>
              <a:rPr sz="1350" spc="90" dirty="0">
                <a:latin typeface="Calibri"/>
                <a:cs typeface="Calibri"/>
              </a:rPr>
              <a:t>επιτρέποντας </a:t>
            </a:r>
            <a:r>
              <a:rPr sz="1350" spc="100" dirty="0">
                <a:latin typeface="Calibri"/>
                <a:cs typeface="Calibri"/>
              </a:rPr>
              <a:t>παράλληλα </a:t>
            </a:r>
            <a:r>
              <a:rPr sz="1350" spc="90" dirty="0">
                <a:latin typeface="Calibri"/>
                <a:cs typeface="Calibri"/>
              </a:rPr>
              <a:t>την </a:t>
            </a:r>
            <a:r>
              <a:rPr sz="1350" spc="85" dirty="0">
                <a:latin typeface="Calibri"/>
                <a:cs typeface="Calibri"/>
              </a:rPr>
              <a:t>επικοινωνία </a:t>
            </a:r>
            <a:r>
              <a:rPr sz="1350" spc="90" dirty="0">
                <a:latin typeface="Calibri"/>
                <a:cs typeface="Calibri"/>
              </a:rPr>
              <a:t>μεταξύ </a:t>
            </a:r>
            <a:r>
              <a:rPr sz="1350" spc="95" dirty="0">
                <a:latin typeface="Calibri"/>
                <a:cs typeface="Calibri"/>
              </a:rPr>
              <a:t> εξουσιοδοτημένων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οντοτήτων.</a:t>
            </a:r>
            <a:endParaRPr sz="13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3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65" dirty="0">
                <a:latin typeface="Calibri"/>
                <a:cs typeface="Calibri"/>
              </a:rPr>
              <a:t>Π.χ.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αποκλεισμός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μη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εξουσιοδοτημένων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συνδέσεων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υποσταθμούς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337310" y="3045777"/>
            <a:ext cx="20574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50" b="1" spc="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45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5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50" b="1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81100" y="3556317"/>
            <a:ext cx="82676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30" dirty="0">
                <a:latin typeface="Calibri"/>
                <a:cs typeface="Calibri"/>
              </a:rPr>
              <a:t>Δίκτυο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b="1" spc="85" dirty="0">
                <a:latin typeface="Calibri"/>
                <a:cs typeface="Calibri"/>
              </a:rPr>
              <a:t>SCADA.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776854" y="4237990"/>
            <a:ext cx="3905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75" dirty="0">
                <a:solidFill>
                  <a:srgbClr val="931100"/>
                </a:solidFill>
                <a:latin typeface="Calibri"/>
                <a:cs typeface="Calibri"/>
              </a:rPr>
              <a:t>B</a:t>
            </a:r>
            <a:r>
              <a:rPr sz="900" b="1" spc="50" dirty="0">
                <a:solidFill>
                  <a:srgbClr val="931100"/>
                </a:solidFill>
                <a:latin typeface="Calibri"/>
                <a:cs typeface="Calibri"/>
              </a:rPr>
              <a:t>L</a:t>
            </a:r>
            <a:r>
              <a:rPr sz="900" b="1" spc="95" dirty="0">
                <a:solidFill>
                  <a:srgbClr val="931100"/>
                </a:solidFill>
                <a:latin typeface="Calibri"/>
                <a:cs typeface="Calibri"/>
              </a:rPr>
              <a:t>O</a:t>
            </a:r>
            <a:r>
              <a:rPr sz="900" b="1" spc="70" dirty="0">
                <a:solidFill>
                  <a:srgbClr val="931100"/>
                </a:solidFill>
                <a:latin typeface="Calibri"/>
                <a:cs typeface="Calibri"/>
              </a:rPr>
              <a:t>C</a:t>
            </a:r>
            <a:r>
              <a:rPr sz="900" b="1" spc="95" dirty="0">
                <a:solidFill>
                  <a:srgbClr val="931100"/>
                </a:solidFill>
                <a:latin typeface="Calibri"/>
                <a:cs typeface="Calibri"/>
              </a:rPr>
              <a:t>K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465195" y="3840479"/>
            <a:ext cx="572135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0"/>
              </a:spcBef>
            </a:pPr>
            <a:r>
              <a:rPr sz="900" b="1" spc="65" dirty="0">
                <a:solidFill>
                  <a:srgbClr val="00AF4F"/>
                </a:solidFill>
                <a:latin typeface="Calibri"/>
                <a:cs typeface="Calibri"/>
              </a:rPr>
              <a:t>ΑΠ</a:t>
            </a:r>
            <a:r>
              <a:rPr sz="900" b="1" spc="80" dirty="0">
                <a:solidFill>
                  <a:srgbClr val="00AF4F"/>
                </a:solidFill>
                <a:latin typeface="Calibri"/>
                <a:cs typeface="Calibri"/>
              </a:rPr>
              <a:t>Ο</a:t>
            </a:r>
            <a:r>
              <a:rPr sz="900" b="1" spc="60" dirty="0">
                <a:solidFill>
                  <a:srgbClr val="00AF4F"/>
                </a:solidFill>
                <a:latin typeface="Calibri"/>
                <a:cs typeface="Calibri"/>
              </a:rPr>
              <a:t>Δ</a:t>
            </a:r>
            <a:r>
              <a:rPr sz="900" b="1" spc="50" dirty="0">
                <a:solidFill>
                  <a:srgbClr val="00AF4F"/>
                </a:solidFill>
                <a:latin typeface="Calibri"/>
                <a:cs typeface="Calibri"/>
              </a:rPr>
              <a:t>Ε</a:t>
            </a:r>
            <a:r>
              <a:rPr sz="900" b="1" spc="65" dirty="0">
                <a:solidFill>
                  <a:srgbClr val="00AF4F"/>
                </a:solidFill>
                <a:latin typeface="Calibri"/>
                <a:cs typeface="Calibri"/>
              </a:rPr>
              <a:t>Χ</a:t>
            </a:r>
            <a:r>
              <a:rPr sz="900" b="1" spc="50" dirty="0">
                <a:solidFill>
                  <a:srgbClr val="00AF4F"/>
                </a:solidFill>
                <a:latin typeface="Calibri"/>
                <a:cs typeface="Calibri"/>
              </a:rPr>
              <a:t>Ο  </a:t>
            </a:r>
            <a:r>
              <a:rPr sz="900" b="1" spc="80" dirty="0">
                <a:solidFill>
                  <a:srgbClr val="00AF4F"/>
                </a:solidFill>
                <a:latin typeface="Calibri"/>
                <a:cs typeface="Calibri"/>
              </a:rPr>
              <a:t>ΜΕΝΟ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128770" y="3562350"/>
            <a:ext cx="41020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latin typeface="Calibri"/>
                <a:cs typeface="Calibri"/>
              </a:rPr>
              <a:t>Ίντερνετ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670550" y="3256279"/>
            <a:ext cx="774700" cy="33274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R="30480" algn="r">
              <a:lnSpc>
                <a:spcPct val="100000"/>
              </a:lnSpc>
              <a:spcBef>
                <a:spcPts val="409"/>
              </a:spcBef>
            </a:pPr>
            <a:r>
              <a:rPr sz="675" b="1" spc="52" baseline="30864" dirty="0">
                <a:solidFill>
                  <a:srgbClr val="FFFFFF"/>
                </a:solidFill>
                <a:latin typeface="Calibri"/>
                <a:cs typeface="Calibri"/>
              </a:rPr>
              <a:t>Slave</a:t>
            </a:r>
            <a:r>
              <a:rPr sz="675" b="1" spc="-30" baseline="3086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Υποσταθμός</a:t>
            </a:r>
            <a:endParaRPr sz="750">
              <a:latin typeface="Calibri"/>
              <a:cs typeface="Calibri"/>
            </a:endParaRPr>
          </a:p>
          <a:p>
            <a:pPr marR="59690" algn="r">
              <a:lnSpc>
                <a:spcPct val="100000"/>
              </a:lnSpc>
              <a:spcBef>
                <a:spcPts val="310"/>
              </a:spcBef>
            </a:pPr>
            <a:r>
              <a:rPr sz="750" b="1" spc="10" dirty="0">
                <a:solidFill>
                  <a:srgbClr val="FFFFFF"/>
                </a:solidFill>
                <a:latin typeface="Calibri"/>
                <a:cs typeface="Calibri"/>
              </a:rPr>
              <a:t>δίκτυο.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777605" y="2960052"/>
            <a:ext cx="1558925" cy="364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885" marR="5080" indent="-337820">
              <a:lnSpc>
                <a:spcPct val="148300"/>
              </a:lnSpc>
              <a:spcBef>
                <a:spcPts val="100"/>
              </a:spcBef>
            </a:pPr>
            <a:r>
              <a:rPr sz="750" b="1" spc="30" dirty="0">
                <a:solidFill>
                  <a:srgbClr val="FFFFFF"/>
                </a:solidFill>
                <a:latin typeface="Calibri"/>
                <a:cs typeface="Calibri"/>
              </a:rPr>
              <a:t>ΠΟΛΙΤΙΚΈΣ, ΔΙΑΔΙΚΑΣΊΕΣ, </a:t>
            </a:r>
            <a:r>
              <a:rPr sz="750" b="1" spc="40" dirty="0">
                <a:solidFill>
                  <a:srgbClr val="FFFFFF"/>
                </a:solidFill>
                <a:latin typeface="Calibri"/>
                <a:cs typeface="Calibri"/>
              </a:rPr>
              <a:t>ΠΡΌΤΥΠΑ </a:t>
            </a:r>
            <a:r>
              <a:rPr sz="750" b="1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-15" dirty="0">
                <a:solidFill>
                  <a:srgbClr val="FFFFFF"/>
                </a:solidFill>
                <a:latin typeface="Calibri"/>
                <a:cs typeface="Calibri"/>
              </a:rPr>
              <a:t>ΔΙΚ</a:t>
            </a:r>
            <a:r>
              <a:rPr sz="750" b="1" spc="-1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750" b="1" spc="-15" dirty="0">
                <a:solidFill>
                  <a:srgbClr val="FFFFFF"/>
                </a:solidFill>
                <a:latin typeface="Calibri"/>
                <a:cs typeface="Calibri"/>
              </a:rPr>
              <a:t>ΥΩΜΕ</a:t>
            </a:r>
            <a:r>
              <a:rPr sz="750" b="1" spc="-1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75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spc="5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750" b="1" spc="-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750" b="1" spc="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750" b="1" spc="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392284" y="3435350"/>
            <a:ext cx="24511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75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253219" y="3799840"/>
            <a:ext cx="56769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4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750" b="1" spc="80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750" b="1" spc="5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750" b="1" spc="4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750" b="1" spc="8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750" b="1" spc="6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750" b="1" spc="35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7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92150" y="4476115"/>
            <a:ext cx="6588125" cy="1824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marR="5080" indent="-154940">
              <a:lnSpc>
                <a:spcPct val="1346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67640" algn="l"/>
              </a:tabLst>
            </a:pPr>
            <a:r>
              <a:rPr sz="1350" spc="90" dirty="0">
                <a:latin typeface="Calibri"/>
                <a:cs typeface="Calibri"/>
              </a:rPr>
              <a:t>Στα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δίκτυα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ηλεκτρικής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ενέργειας,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τείχηλεκν)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προστασίας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αποτελούν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ένα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από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τα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κύρια</a:t>
            </a:r>
            <a:endParaRPr sz="135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540"/>
              </a:spcBef>
            </a:pPr>
            <a:r>
              <a:rPr sz="1350" spc="80" dirty="0">
                <a:latin typeface="Calibri"/>
                <a:cs typeface="Calibri"/>
              </a:rPr>
              <a:t>στοιχεία,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που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περιλαμβάνονται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ως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μέρος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της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"γραμμής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b="1" spc="100" dirty="0">
                <a:latin typeface="Calibri"/>
                <a:cs typeface="Calibri"/>
              </a:rPr>
              <a:t>άμυνας"</a:t>
            </a:r>
            <a:r>
              <a:rPr sz="1350" b="1" spc="45" dirty="0">
                <a:latin typeface="Calibri"/>
                <a:cs typeface="Calibri"/>
              </a:rPr>
              <a:t> </a:t>
            </a:r>
            <a:r>
              <a:rPr sz="1350" b="1" spc="85" dirty="0">
                <a:latin typeface="Calibri"/>
                <a:cs typeface="Calibri"/>
              </a:rPr>
              <a:t>και</a:t>
            </a:r>
            <a:endParaRPr sz="135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560"/>
              </a:spcBef>
            </a:pPr>
            <a:r>
              <a:rPr sz="1350" spc="85" dirty="0">
                <a:latin typeface="Calibri"/>
                <a:cs typeface="Calibri"/>
              </a:rPr>
              <a:t>της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περιμέτρου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προστασίας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του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δικτύου</a:t>
            </a:r>
            <a:endParaRPr sz="1350">
              <a:latin typeface="Calibri"/>
              <a:cs typeface="Calibri"/>
            </a:endParaRPr>
          </a:p>
          <a:p>
            <a:pPr marL="396875" marR="388620" lvl="1" indent="-182880">
              <a:lnSpc>
                <a:spcPct val="102800"/>
              </a:lnSpc>
              <a:spcBef>
                <a:spcPts val="1019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200" spc="130" dirty="0">
                <a:latin typeface="Calibri"/>
                <a:cs typeface="Calibri"/>
              </a:rPr>
              <a:t>Μπορούν </a:t>
            </a:r>
            <a:r>
              <a:rPr sz="1200" spc="120" dirty="0">
                <a:latin typeface="Calibri"/>
                <a:cs typeface="Calibri"/>
              </a:rPr>
              <a:t>να </a:t>
            </a:r>
            <a:r>
              <a:rPr sz="1200" spc="110" dirty="0">
                <a:latin typeface="Calibri"/>
                <a:cs typeface="Calibri"/>
              </a:rPr>
              <a:t>διατεθούν </a:t>
            </a:r>
            <a:r>
              <a:rPr sz="1200" spc="114" dirty="0">
                <a:latin typeface="Calibri"/>
                <a:cs typeface="Calibri"/>
              </a:rPr>
              <a:t>σε </a:t>
            </a:r>
            <a:r>
              <a:rPr sz="1200" spc="110" dirty="0">
                <a:latin typeface="Calibri"/>
                <a:cs typeface="Calibri"/>
              </a:rPr>
              <a:t>HMIs, </a:t>
            </a:r>
            <a:r>
              <a:rPr sz="1200" spc="105" dirty="0">
                <a:latin typeface="Calibri"/>
                <a:cs typeface="Calibri"/>
              </a:rPr>
              <a:t>εξυπηρετητές/εξυπηρετητές </a:t>
            </a:r>
            <a:r>
              <a:rPr sz="1200" spc="60" dirty="0">
                <a:latin typeface="Calibri"/>
                <a:cs typeface="Calibri"/>
              </a:rPr>
              <a:t>, </a:t>
            </a:r>
            <a:r>
              <a:rPr sz="1200" spc="90" dirty="0">
                <a:latin typeface="Calibri"/>
                <a:cs typeface="Calibri"/>
              </a:rPr>
              <a:t>ελεγκτές 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(εφαρμοσιμότητα),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πύλες,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δρομολογητές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μεταγωγείς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βασίζονται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κυρίως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σε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κανόνες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και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ενέργειες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το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φιλτράρισμα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πακέτων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δεδομένων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22554" y="6484620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372600" y="4949825"/>
            <a:ext cx="52705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15" dirty="0">
                <a:solidFill>
                  <a:srgbClr val="7E7E7E"/>
                </a:solidFill>
                <a:latin typeface="Calibri"/>
                <a:cs typeface="Calibri"/>
              </a:rPr>
              <a:t>ΔΕΔ</a:t>
            </a:r>
            <a:r>
              <a:rPr sz="750" b="1" spc="30" dirty="0">
                <a:solidFill>
                  <a:srgbClr val="7E7E7E"/>
                </a:solidFill>
                <a:latin typeface="Calibri"/>
                <a:cs typeface="Calibri"/>
              </a:rPr>
              <a:t>Ο</a:t>
            </a:r>
            <a:r>
              <a:rPr sz="750" b="1" spc="40" dirty="0">
                <a:solidFill>
                  <a:srgbClr val="7E7E7E"/>
                </a:solidFill>
                <a:latin typeface="Calibri"/>
                <a:cs typeface="Calibri"/>
              </a:rPr>
              <a:t>Μ</a:t>
            </a:r>
            <a:r>
              <a:rPr sz="750" b="1" spc="10" dirty="0">
                <a:solidFill>
                  <a:srgbClr val="7E7E7E"/>
                </a:solidFill>
                <a:latin typeface="Calibri"/>
                <a:cs typeface="Calibri"/>
              </a:rPr>
              <a:t>Ε</a:t>
            </a:r>
            <a:r>
              <a:rPr sz="750" b="1" spc="30" dirty="0">
                <a:solidFill>
                  <a:srgbClr val="7E7E7E"/>
                </a:solidFill>
                <a:latin typeface="Calibri"/>
                <a:cs typeface="Calibri"/>
              </a:rPr>
              <a:t>Ν</a:t>
            </a:r>
            <a:r>
              <a:rPr sz="750" b="1" spc="45" dirty="0">
                <a:solidFill>
                  <a:srgbClr val="7E7E7E"/>
                </a:solidFill>
                <a:latin typeface="Calibri"/>
                <a:cs typeface="Calibri"/>
              </a:rPr>
              <a:t>Α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204575" y="6068377"/>
            <a:ext cx="825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0150" y="6167437"/>
              <a:ext cx="3293427" cy="61118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5400" y="1884362"/>
            <a:ext cx="813117" cy="72643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011295" y="1796732"/>
            <a:ext cx="2357755" cy="492125"/>
            <a:chOff x="4011295" y="1796732"/>
            <a:chExt cx="2357755" cy="49212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11295" y="1814830"/>
              <a:ext cx="760412" cy="4740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9807" y="1796732"/>
              <a:ext cx="758825" cy="4740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08320" y="1796732"/>
              <a:ext cx="760412" cy="47402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3477895" y="1546542"/>
            <a:ext cx="2908300" cy="1507490"/>
            <a:chOff x="3477895" y="1546542"/>
            <a:chExt cx="2908300" cy="1507490"/>
          </a:xfrm>
        </p:grpSpPr>
        <p:sp>
          <p:nvSpPr>
            <p:cNvPr id="13" name="object 13"/>
            <p:cNvSpPr/>
            <p:nvPr/>
          </p:nvSpPr>
          <p:spPr>
            <a:xfrm>
              <a:off x="3634105" y="2361247"/>
              <a:ext cx="2720975" cy="302260"/>
            </a:xfrm>
            <a:custGeom>
              <a:avLst/>
              <a:gdLst/>
              <a:ahLst/>
              <a:cxnLst/>
              <a:rect l="l" t="t" r="r" b="b"/>
              <a:pathLst>
                <a:path w="2720975" h="302260">
                  <a:moveTo>
                    <a:pt x="0" y="0"/>
                  </a:moveTo>
                  <a:lnTo>
                    <a:pt x="2720975" y="0"/>
                  </a:lnTo>
                </a:path>
                <a:path w="2720975" h="302260">
                  <a:moveTo>
                    <a:pt x="1185545" y="301942"/>
                  </a:moveTo>
                  <a:lnTo>
                    <a:pt x="1185545" y="0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5955" y="2703512"/>
              <a:ext cx="625475" cy="35052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782695" y="1554480"/>
              <a:ext cx="2595245" cy="788035"/>
            </a:xfrm>
            <a:custGeom>
              <a:avLst/>
              <a:gdLst/>
              <a:ahLst/>
              <a:cxnLst/>
              <a:rect l="l" t="t" r="r" b="b"/>
              <a:pathLst>
                <a:path w="2595245" h="788035">
                  <a:moveTo>
                    <a:pt x="0" y="131445"/>
                  </a:moveTo>
                  <a:lnTo>
                    <a:pt x="10477" y="80327"/>
                  </a:lnTo>
                  <a:lnTo>
                    <a:pt x="38417" y="38417"/>
                  </a:lnTo>
                  <a:lnTo>
                    <a:pt x="80327" y="10477"/>
                  </a:lnTo>
                  <a:lnTo>
                    <a:pt x="131444" y="0"/>
                  </a:lnTo>
                  <a:lnTo>
                    <a:pt x="2464117" y="0"/>
                  </a:lnTo>
                  <a:lnTo>
                    <a:pt x="2515234" y="10477"/>
                  </a:lnTo>
                  <a:lnTo>
                    <a:pt x="2556827" y="38417"/>
                  </a:lnTo>
                  <a:lnTo>
                    <a:pt x="2585084" y="80327"/>
                  </a:lnTo>
                  <a:lnTo>
                    <a:pt x="2595244" y="131445"/>
                  </a:lnTo>
                  <a:lnTo>
                    <a:pt x="2595244" y="656590"/>
                  </a:lnTo>
                  <a:lnTo>
                    <a:pt x="2585084" y="707707"/>
                  </a:lnTo>
                  <a:lnTo>
                    <a:pt x="2556827" y="749300"/>
                  </a:lnTo>
                  <a:lnTo>
                    <a:pt x="2515234" y="777557"/>
                  </a:lnTo>
                  <a:lnTo>
                    <a:pt x="2464117" y="788035"/>
                  </a:lnTo>
                  <a:lnTo>
                    <a:pt x="131444" y="788035"/>
                  </a:lnTo>
                  <a:lnTo>
                    <a:pt x="80327" y="777557"/>
                  </a:lnTo>
                  <a:lnTo>
                    <a:pt x="38417" y="749300"/>
                  </a:lnTo>
                  <a:lnTo>
                    <a:pt x="10477" y="707707"/>
                  </a:lnTo>
                  <a:lnTo>
                    <a:pt x="0" y="656590"/>
                  </a:lnTo>
                  <a:lnTo>
                    <a:pt x="0" y="131445"/>
                  </a:lnTo>
                </a:path>
              </a:pathLst>
            </a:custGeom>
            <a:ln w="158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77895" y="1943100"/>
              <a:ext cx="501332" cy="586739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4780279" y="3591242"/>
            <a:ext cx="0" cy="302260"/>
          </a:xfrm>
          <a:custGeom>
            <a:avLst/>
            <a:gdLst/>
            <a:ahLst/>
            <a:cxnLst/>
            <a:rect l="l" t="t" r="r" b="b"/>
            <a:pathLst>
              <a:path h="302260">
                <a:moveTo>
                  <a:pt x="0" y="301942"/>
                </a:moveTo>
                <a:lnTo>
                  <a:pt x="0" y="0"/>
                </a:lnTo>
              </a:path>
            </a:pathLst>
          </a:custGeom>
          <a:ln w="38100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83329" y="3134042"/>
            <a:ext cx="1005840" cy="0"/>
          </a:xfrm>
          <a:custGeom>
            <a:avLst/>
            <a:gdLst/>
            <a:ahLst/>
            <a:cxnLst/>
            <a:rect l="l" t="t" r="r" b="b"/>
            <a:pathLst>
              <a:path w="1005839">
                <a:moveTo>
                  <a:pt x="1005522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2020887" y="2069464"/>
            <a:ext cx="1438910" cy="438784"/>
            <a:chOff x="2020887" y="2069464"/>
            <a:chExt cx="1438910" cy="438784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24734" y="2069464"/>
              <a:ext cx="777875" cy="43878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020887" y="2346166"/>
              <a:ext cx="1438910" cy="0"/>
            </a:xfrm>
            <a:custGeom>
              <a:avLst/>
              <a:gdLst/>
              <a:ahLst/>
              <a:cxnLst/>
              <a:rect l="l" t="t" r="r" b="b"/>
              <a:pathLst>
                <a:path w="1438910">
                  <a:moveTo>
                    <a:pt x="1039494" y="0"/>
                  </a:moveTo>
                  <a:lnTo>
                    <a:pt x="1438910" y="0"/>
                  </a:lnTo>
                </a:path>
                <a:path w="1438910">
                  <a:moveTo>
                    <a:pt x="0" y="0"/>
                  </a:moveTo>
                  <a:lnTo>
                    <a:pt x="399414" y="0"/>
                  </a:lnTo>
                </a:path>
              </a:pathLst>
            </a:custGeom>
            <a:ln w="41592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319337" y="2674302"/>
            <a:ext cx="1431925" cy="889000"/>
            <a:chOff x="2319337" y="2674302"/>
            <a:chExt cx="1431925" cy="88900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39439" y="2759709"/>
              <a:ext cx="547052" cy="7772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66670" y="2752089"/>
              <a:ext cx="547052" cy="77565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327275" y="2682239"/>
              <a:ext cx="1416050" cy="873125"/>
            </a:xfrm>
            <a:custGeom>
              <a:avLst/>
              <a:gdLst/>
              <a:ahLst/>
              <a:cxnLst/>
              <a:rect l="l" t="t" r="r" b="b"/>
              <a:pathLst>
                <a:path w="1416050" h="873125">
                  <a:moveTo>
                    <a:pt x="0" y="145414"/>
                  </a:moveTo>
                  <a:lnTo>
                    <a:pt x="7302" y="99377"/>
                  </a:lnTo>
                  <a:lnTo>
                    <a:pt x="27939" y="59689"/>
                  </a:lnTo>
                  <a:lnTo>
                    <a:pt x="59689" y="27939"/>
                  </a:lnTo>
                  <a:lnTo>
                    <a:pt x="99377" y="7302"/>
                  </a:lnTo>
                  <a:lnTo>
                    <a:pt x="145414" y="0"/>
                  </a:lnTo>
                  <a:lnTo>
                    <a:pt x="1270317" y="0"/>
                  </a:lnTo>
                  <a:lnTo>
                    <a:pt x="1316354" y="7302"/>
                  </a:lnTo>
                  <a:lnTo>
                    <a:pt x="1356360" y="27939"/>
                  </a:lnTo>
                  <a:lnTo>
                    <a:pt x="1387792" y="59689"/>
                  </a:lnTo>
                  <a:lnTo>
                    <a:pt x="1408429" y="99377"/>
                  </a:lnTo>
                  <a:lnTo>
                    <a:pt x="1415732" y="145414"/>
                  </a:lnTo>
                  <a:lnTo>
                    <a:pt x="1415732" y="727710"/>
                  </a:lnTo>
                  <a:lnTo>
                    <a:pt x="1408429" y="773747"/>
                  </a:lnTo>
                  <a:lnTo>
                    <a:pt x="1387792" y="813752"/>
                  </a:lnTo>
                  <a:lnTo>
                    <a:pt x="1356360" y="845185"/>
                  </a:lnTo>
                  <a:lnTo>
                    <a:pt x="1316354" y="865822"/>
                  </a:lnTo>
                  <a:lnTo>
                    <a:pt x="1270317" y="873125"/>
                  </a:lnTo>
                  <a:lnTo>
                    <a:pt x="145414" y="873125"/>
                  </a:lnTo>
                  <a:lnTo>
                    <a:pt x="99377" y="865822"/>
                  </a:lnTo>
                  <a:lnTo>
                    <a:pt x="59689" y="845185"/>
                  </a:lnTo>
                  <a:lnTo>
                    <a:pt x="27939" y="813752"/>
                  </a:lnTo>
                  <a:lnTo>
                    <a:pt x="7302" y="773747"/>
                  </a:lnTo>
                  <a:lnTo>
                    <a:pt x="0" y="727710"/>
                  </a:lnTo>
                  <a:lnTo>
                    <a:pt x="0" y="145414"/>
                  </a:lnTo>
                </a:path>
              </a:pathLst>
            </a:custGeom>
            <a:ln w="158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3922077" y="3886834"/>
            <a:ext cx="2365375" cy="6985"/>
          </a:xfrm>
          <a:custGeom>
            <a:avLst/>
            <a:gdLst/>
            <a:ahLst/>
            <a:cxnLst/>
            <a:rect l="l" t="t" r="r" b="b"/>
            <a:pathLst>
              <a:path w="2365375" h="6985">
                <a:moveTo>
                  <a:pt x="2365375" y="6984"/>
                </a:moveTo>
                <a:lnTo>
                  <a:pt x="0" y="0"/>
                </a:lnTo>
              </a:path>
            </a:pathLst>
          </a:custGeom>
          <a:ln w="38100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69690" y="4003357"/>
            <a:ext cx="758825" cy="474027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5220652" y="3991292"/>
            <a:ext cx="408305" cy="515620"/>
          </a:xfrm>
          <a:custGeom>
            <a:avLst/>
            <a:gdLst/>
            <a:ahLst/>
            <a:cxnLst/>
            <a:rect l="l" t="t" r="r" b="b"/>
            <a:pathLst>
              <a:path w="408304" h="515620">
                <a:moveTo>
                  <a:pt x="0" y="161607"/>
                </a:moveTo>
                <a:lnTo>
                  <a:pt x="0" y="392430"/>
                </a:lnTo>
                <a:lnTo>
                  <a:pt x="191452" y="515620"/>
                </a:lnTo>
                <a:lnTo>
                  <a:pt x="191452" y="346710"/>
                </a:lnTo>
                <a:lnTo>
                  <a:pt x="167005" y="346710"/>
                </a:lnTo>
                <a:lnTo>
                  <a:pt x="123507" y="320675"/>
                </a:lnTo>
                <a:lnTo>
                  <a:pt x="123507" y="274637"/>
                </a:lnTo>
                <a:lnTo>
                  <a:pt x="167005" y="274637"/>
                </a:lnTo>
                <a:lnTo>
                  <a:pt x="167005" y="268605"/>
                </a:lnTo>
                <a:lnTo>
                  <a:pt x="0" y="161607"/>
                </a:lnTo>
                <a:close/>
              </a:path>
              <a:path w="408304" h="515620">
                <a:moveTo>
                  <a:pt x="407987" y="161607"/>
                </a:moveTo>
                <a:lnTo>
                  <a:pt x="216217" y="284480"/>
                </a:lnTo>
                <a:lnTo>
                  <a:pt x="216217" y="515620"/>
                </a:lnTo>
                <a:lnTo>
                  <a:pt x="407987" y="392430"/>
                </a:lnTo>
                <a:lnTo>
                  <a:pt x="407987" y="161607"/>
                </a:lnTo>
                <a:close/>
              </a:path>
              <a:path w="408304" h="515620">
                <a:moveTo>
                  <a:pt x="167005" y="268605"/>
                </a:moveTo>
                <a:lnTo>
                  <a:pt x="167005" y="346710"/>
                </a:lnTo>
                <a:lnTo>
                  <a:pt x="191452" y="346710"/>
                </a:lnTo>
                <a:lnTo>
                  <a:pt x="191452" y="284480"/>
                </a:lnTo>
                <a:lnTo>
                  <a:pt x="167005" y="268605"/>
                </a:lnTo>
                <a:close/>
              </a:path>
              <a:path w="408304" h="515620">
                <a:moveTo>
                  <a:pt x="167005" y="274637"/>
                </a:moveTo>
                <a:lnTo>
                  <a:pt x="123507" y="274637"/>
                </a:lnTo>
                <a:lnTo>
                  <a:pt x="167005" y="300990"/>
                </a:lnTo>
                <a:lnTo>
                  <a:pt x="167005" y="274637"/>
                </a:lnTo>
                <a:close/>
              </a:path>
              <a:path w="408304" h="515620">
                <a:moveTo>
                  <a:pt x="315277" y="71437"/>
                </a:moveTo>
                <a:lnTo>
                  <a:pt x="111125" y="202247"/>
                </a:lnTo>
                <a:lnTo>
                  <a:pt x="203835" y="261620"/>
                </a:lnTo>
                <a:lnTo>
                  <a:pt x="407987" y="130810"/>
                </a:lnTo>
                <a:lnTo>
                  <a:pt x="315277" y="71437"/>
                </a:lnTo>
                <a:close/>
              </a:path>
              <a:path w="408304" h="515620">
                <a:moveTo>
                  <a:pt x="203835" y="0"/>
                </a:moveTo>
                <a:lnTo>
                  <a:pt x="0" y="130810"/>
                </a:lnTo>
                <a:lnTo>
                  <a:pt x="87630" y="187007"/>
                </a:lnTo>
                <a:lnTo>
                  <a:pt x="291782" y="56197"/>
                </a:lnTo>
                <a:lnTo>
                  <a:pt x="203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4448809" y="3028950"/>
            <a:ext cx="920750" cy="636270"/>
            <a:chOff x="4448809" y="3028950"/>
            <a:chExt cx="920750" cy="636270"/>
          </a:xfrm>
        </p:grpSpPr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48809" y="3285490"/>
              <a:ext cx="659764" cy="35210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780279" y="3028950"/>
              <a:ext cx="0" cy="232410"/>
            </a:xfrm>
            <a:custGeom>
              <a:avLst/>
              <a:gdLst/>
              <a:ahLst/>
              <a:cxnLst/>
              <a:rect l="l" t="t" r="r" b="b"/>
              <a:pathLst>
                <a:path h="232410">
                  <a:moveTo>
                    <a:pt x="0" y="23241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20309" y="3258184"/>
              <a:ext cx="348932" cy="407034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3861752" y="3579812"/>
            <a:ext cx="2433320" cy="977265"/>
            <a:chOff x="3861752" y="3579812"/>
            <a:chExt cx="2433320" cy="977265"/>
          </a:xfrm>
        </p:grpSpPr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91062" y="3963670"/>
              <a:ext cx="446404" cy="54863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869690" y="3913504"/>
              <a:ext cx="2417445" cy="635635"/>
            </a:xfrm>
            <a:custGeom>
              <a:avLst/>
              <a:gdLst/>
              <a:ahLst/>
              <a:cxnLst/>
              <a:rect l="l" t="t" r="r" b="b"/>
              <a:pathLst>
                <a:path w="2417445" h="635635">
                  <a:moveTo>
                    <a:pt x="0" y="106045"/>
                  </a:moveTo>
                  <a:lnTo>
                    <a:pt x="8255" y="64770"/>
                  </a:lnTo>
                  <a:lnTo>
                    <a:pt x="31114" y="31115"/>
                  </a:lnTo>
                  <a:lnTo>
                    <a:pt x="64770" y="8255"/>
                  </a:lnTo>
                  <a:lnTo>
                    <a:pt x="106045" y="0"/>
                  </a:lnTo>
                  <a:lnTo>
                    <a:pt x="2311082" y="0"/>
                  </a:lnTo>
                  <a:lnTo>
                    <a:pt x="2352357" y="8255"/>
                  </a:lnTo>
                  <a:lnTo>
                    <a:pt x="2386012" y="31115"/>
                  </a:lnTo>
                  <a:lnTo>
                    <a:pt x="2408872" y="64770"/>
                  </a:lnTo>
                  <a:lnTo>
                    <a:pt x="2417127" y="106045"/>
                  </a:lnTo>
                  <a:lnTo>
                    <a:pt x="2417127" y="529590"/>
                  </a:lnTo>
                  <a:lnTo>
                    <a:pt x="2408872" y="570865"/>
                  </a:lnTo>
                  <a:lnTo>
                    <a:pt x="2386012" y="604520"/>
                  </a:lnTo>
                  <a:lnTo>
                    <a:pt x="2352357" y="627062"/>
                  </a:lnTo>
                  <a:lnTo>
                    <a:pt x="2311082" y="635635"/>
                  </a:lnTo>
                  <a:lnTo>
                    <a:pt x="106045" y="635635"/>
                  </a:lnTo>
                  <a:lnTo>
                    <a:pt x="64770" y="627062"/>
                  </a:lnTo>
                  <a:lnTo>
                    <a:pt x="31114" y="604520"/>
                  </a:lnTo>
                  <a:lnTo>
                    <a:pt x="8255" y="570865"/>
                  </a:lnTo>
                  <a:lnTo>
                    <a:pt x="0" y="529590"/>
                  </a:lnTo>
                  <a:lnTo>
                    <a:pt x="0" y="106045"/>
                  </a:lnTo>
                </a:path>
              </a:pathLst>
            </a:custGeom>
            <a:ln w="15875">
              <a:solidFill>
                <a:srgbClr val="00905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23715" y="3579812"/>
              <a:ext cx="405447" cy="309244"/>
            </a:xfrm>
            <a:prstGeom prst="rect">
              <a:avLst/>
            </a:prstGeom>
          </p:spPr>
        </p:pic>
      </p:grpSp>
      <p:sp>
        <p:nvSpPr>
          <p:cNvPr id="37" name="object 37"/>
          <p:cNvSpPr/>
          <p:nvPr/>
        </p:nvSpPr>
        <p:spPr>
          <a:xfrm>
            <a:off x="4136390" y="2432050"/>
            <a:ext cx="390525" cy="690245"/>
          </a:xfrm>
          <a:custGeom>
            <a:avLst/>
            <a:gdLst/>
            <a:ahLst/>
            <a:cxnLst/>
            <a:rect l="l" t="t" r="r" b="b"/>
            <a:pathLst>
              <a:path w="390525" h="690244">
                <a:moveTo>
                  <a:pt x="194945" y="495300"/>
                </a:moveTo>
                <a:lnTo>
                  <a:pt x="97472" y="592772"/>
                </a:lnTo>
                <a:lnTo>
                  <a:pt x="194945" y="690245"/>
                </a:lnTo>
                <a:lnTo>
                  <a:pt x="194945" y="641667"/>
                </a:lnTo>
                <a:lnTo>
                  <a:pt x="219392" y="641667"/>
                </a:lnTo>
                <a:lnTo>
                  <a:pt x="264795" y="635635"/>
                </a:lnTo>
                <a:lnTo>
                  <a:pt x="305435" y="618172"/>
                </a:lnTo>
                <a:lnTo>
                  <a:pt x="340042" y="591502"/>
                </a:lnTo>
                <a:lnTo>
                  <a:pt x="366712" y="556895"/>
                </a:lnTo>
                <a:lnTo>
                  <a:pt x="372169" y="544195"/>
                </a:lnTo>
                <a:lnTo>
                  <a:pt x="194945" y="544195"/>
                </a:lnTo>
                <a:lnTo>
                  <a:pt x="194945" y="495300"/>
                </a:lnTo>
                <a:close/>
              </a:path>
              <a:path w="390525" h="690244">
                <a:moveTo>
                  <a:pt x="219392" y="0"/>
                </a:moveTo>
                <a:lnTo>
                  <a:pt x="0" y="0"/>
                </a:lnTo>
                <a:lnTo>
                  <a:pt x="0" y="97472"/>
                </a:lnTo>
                <a:lnTo>
                  <a:pt x="219392" y="97472"/>
                </a:lnTo>
                <a:lnTo>
                  <a:pt x="247967" y="103187"/>
                </a:lnTo>
                <a:lnTo>
                  <a:pt x="271145" y="119062"/>
                </a:lnTo>
                <a:lnTo>
                  <a:pt x="286702" y="142239"/>
                </a:lnTo>
                <a:lnTo>
                  <a:pt x="292735" y="170814"/>
                </a:lnTo>
                <a:lnTo>
                  <a:pt x="292735" y="470852"/>
                </a:lnTo>
                <a:lnTo>
                  <a:pt x="286702" y="499427"/>
                </a:lnTo>
                <a:lnTo>
                  <a:pt x="271145" y="522604"/>
                </a:lnTo>
                <a:lnTo>
                  <a:pt x="247967" y="538162"/>
                </a:lnTo>
                <a:lnTo>
                  <a:pt x="219392" y="544195"/>
                </a:lnTo>
                <a:lnTo>
                  <a:pt x="372169" y="544195"/>
                </a:lnTo>
                <a:lnTo>
                  <a:pt x="384175" y="516254"/>
                </a:lnTo>
                <a:lnTo>
                  <a:pt x="390207" y="470852"/>
                </a:lnTo>
                <a:lnTo>
                  <a:pt x="390207" y="170814"/>
                </a:lnTo>
                <a:lnTo>
                  <a:pt x="384175" y="125412"/>
                </a:lnTo>
                <a:lnTo>
                  <a:pt x="366712" y="84454"/>
                </a:lnTo>
                <a:lnTo>
                  <a:pt x="340042" y="49847"/>
                </a:lnTo>
                <a:lnTo>
                  <a:pt x="305435" y="23177"/>
                </a:lnTo>
                <a:lnTo>
                  <a:pt x="264795" y="6032"/>
                </a:lnTo>
                <a:lnTo>
                  <a:pt x="219392" y="0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865370" y="2433637"/>
            <a:ext cx="368300" cy="19018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098290" y="3122612"/>
            <a:ext cx="373379" cy="310832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6714807" y="1622742"/>
            <a:ext cx="1789430" cy="2812415"/>
            <a:chOff x="6714807" y="1622742"/>
            <a:chExt cx="1789430" cy="2812415"/>
          </a:xfrm>
        </p:grpSpPr>
        <p:sp>
          <p:nvSpPr>
            <p:cNvPr id="41" name="object 41"/>
            <p:cNvSpPr/>
            <p:nvPr/>
          </p:nvSpPr>
          <p:spPr>
            <a:xfrm>
              <a:off x="6777354" y="1630680"/>
              <a:ext cx="1632585" cy="2796540"/>
            </a:xfrm>
            <a:custGeom>
              <a:avLst/>
              <a:gdLst/>
              <a:ahLst/>
              <a:cxnLst/>
              <a:rect l="l" t="t" r="r" b="b"/>
              <a:pathLst>
                <a:path w="1632584" h="2796540">
                  <a:moveTo>
                    <a:pt x="1360170" y="0"/>
                  </a:moveTo>
                  <a:lnTo>
                    <a:pt x="272097" y="0"/>
                  </a:lnTo>
                  <a:lnTo>
                    <a:pt x="223202" y="4445"/>
                  </a:lnTo>
                  <a:lnTo>
                    <a:pt x="177165" y="17145"/>
                  </a:lnTo>
                  <a:lnTo>
                    <a:pt x="134620" y="37147"/>
                  </a:lnTo>
                  <a:lnTo>
                    <a:pt x="96837" y="64135"/>
                  </a:lnTo>
                  <a:lnTo>
                    <a:pt x="64135" y="96837"/>
                  </a:lnTo>
                  <a:lnTo>
                    <a:pt x="37147" y="134620"/>
                  </a:lnTo>
                  <a:lnTo>
                    <a:pt x="17145" y="177165"/>
                  </a:lnTo>
                  <a:lnTo>
                    <a:pt x="4445" y="223202"/>
                  </a:lnTo>
                  <a:lnTo>
                    <a:pt x="0" y="272097"/>
                  </a:lnTo>
                  <a:lnTo>
                    <a:pt x="0" y="2524442"/>
                  </a:lnTo>
                  <a:lnTo>
                    <a:pt x="4445" y="2573337"/>
                  </a:lnTo>
                  <a:lnTo>
                    <a:pt x="17145" y="2619375"/>
                  </a:lnTo>
                  <a:lnTo>
                    <a:pt x="37147" y="2661920"/>
                  </a:lnTo>
                  <a:lnTo>
                    <a:pt x="64135" y="2699702"/>
                  </a:lnTo>
                  <a:lnTo>
                    <a:pt x="96837" y="2732405"/>
                  </a:lnTo>
                  <a:lnTo>
                    <a:pt x="134620" y="2759392"/>
                  </a:lnTo>
                  <a:lnTo>
                    <a:pt x="177165" y="2779395"/>
                  </a:lnTo>
                  <a:lnTo>
                    <a:pt x="223202" y="2792095"/>
                  </a:lnTo>
                  <a:lnTo>
                    <a:pt x="272097" y="2796540"/>
                  </a:lnTo>
                  <a:lnTo>
                    <a:pt x="1360170" y="2796540"/>
                  </a:lnTo>
                  <a:lnTo>
                    <a:pt x="1409065" y="2792095"/>
                  </a:lnTo>
                  <a:lnTo>
                    <a:pt x="1455102" y="2779395"/>
                  </a:lnTo>
                  <a:lnTo>
                    <a:pt x="1497329" y="2759392"/>
                  </a:lnTo>
                  <a:lnTo>
                    <a:pt x="1535429" y="2732405"/>
                  </a:lnTo>
                  <a:lnTo>
                    <a:pt x="1568132" y="2699702"/>
                  </a:lnTo>
                  <a:lnTo>
                    <a:pt x="1595120" y="2661920"/>
                  </a:lnTo>
                  <a:lnTo>
                    <a:pt x="1615122" y="2619375"/>
                  </a:lnTo>
                  <a:lnTo>
                    <a:pt x="1627822" y="2573337"/>
                  </a:lnTo>
                  <a:lnTo>
                    <a:pt x="1632267" y="2524442"/>
                  </a:lnTo>
                  <a:lnTo>
                    <a:pt x="1632267" y="272097"/>
                  </a:lnTo>
                  <a:lnTo>
                    <a:pt x="1627822" y="223202"/>
                  </a:lnTo>
                  <a:lnTo>
                    <a:pt x="1615122" y="177165"/>
                  </a:lnTo>
                  <a:lnTo>
                    <a:pt x="1595120" y="134620"/>
                  </a:lnTo>
                  <a:lnTo>
                    <a:pt x="1568132" y="96837"/>
                  </a:lnTo>
                  <a:lnTo>
                    <a:pt x="1535429" y="64135"/>
                  </a:lnTo>
                  <a:lnTo>
                    <a:pt x="1497329" y="37147"/>
                  </a:lnTo>
                  <a:lnTo>
                    <a:pt x="1455102" y="17145"/>
                  </a:lnTo>
                  <a:lnTo>
                    <a:pt x="1409065" y="4445"/>
                  </a:lnTo>
                  <a:lnTo>
                    <a:pt x="136017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777354" y="1630680"/>
              <a:ext cx="1632585" cy="2796540"/>
            </a:xfrm>
            <a:custGeom>
              <a:avLst/>
              <a:gdLst/>
              <a:ahLst/>
              <a:cxnLst/>
              <a:rect l="l" t="t" r="r" b="b"/>
              <a:pathLst>
                <a:path w="1632584" h="2796540">
                  <a:moveTo>
                    <a:pt x="0" y="272097"/>
                  </a:moveTo>
                  <a:lnTo>
                    <a:pt x="4445" y="223202"/>
                  </a:lnTo>
                  <a:lnTo>
                    <a:pt x="17145" y="177165"/>
                  </a:lnTo>
                  <a:lnTo>
                    <a:pt x="37147" y="134620"/>
                  </a:lnTo>
                  <a:lnTo>
                    <a:pt x="64135" y="96837"/>
                  </a:lnTo>
                  <a:lnTo>
                    <a:pt x="96837" y="64135"/>
                  </a:lnTo>
                  <a:lnTo>
                    <a:pt x="134620" y="37147"/>
                  </a:lnTo>
                  <a:lnTo>
                    <a:pt x="177165" y="17145"/>
                  </a:lnTo>
                  <a:lnTo>
                    <a:pt x="223202" y="4445"/>
                  </a:lnTo>
                  <a:lnTo>
                    <a:pt x="272097" y="0"/>
                  </a:lnTo>
                  <a:lnTo>
                    <a:pt x="1360170" y="0"/>
                  </a:lnTo>
                  <a:lnTo>
                    <a:pt x="1409065" y="4445"/>
                  </a:lnTo>
                  <a:lnTo>
                    <a:pt x="1455102" y="17145"/>
                  </a:lnTo>
                  <a:lnTo>
                    <a:pt x="1497329" y="37147"/>
                  </a:lnTo>
                  <a:lnTo>
                    <a:pt x="1535429" y="64135"/>
                  </a:lnTo>
                  <a:lnTo>
                    <a:pt x="1568132" y="96837"/>
                  </a:lnTo>
                  <a:lnTo>
                    <a:pt x="1595120" y="134620"/>
                  </a:lnTo>
                  <a:lnTo>
                    <a:pt x="1615122" y="177165"/>
                  </a:lnTo>
                  <a:lnTo>
                    <a:pt x="1627822" y="223202"/>
                  </a:lnTo>
                  <a:lnTo>
                    <a:pt x="1632267" y="272097"/>
                  </a:lnTo>
                  <a:lnTo>
                    <a:pt x="1632267" y="2524442"/>
                  </a:lnTo>
                  <a:lnTo>
                    <a:pt x="1627822" y="2573337"/>
                  </a:lnTo>
                  <a:lnTo>
                    <a:pt x="1615122" y="2619375"/>
                  </a:lnTo>
                  <a:lnTo>
                    <a:pt x="1595120" y="2661920"/>
                  </a:lnTo>
                  <a:lnTo>
                    <a:pt x="1568132" y="2699702"/>
                  </a:lnTo>
                  <a:lnTo>
                    <a:pt x="1535429" y="2732405"/>
                  </a:lnTo>
                  <a:lnTo>
                    <a:pt x="1497329" y="2759392"/>
                  </a:lnTo>
                  <a:lnTo>
                    <a:pt x="1455102" y="2779395"/>
                  </a:lnTo>
                  <a:lnTo>
                    <a:pt x="1409065" y="2792095"/>
                  </a:lnTo>
                  <a:lnTo>
                    <a:pt x="1360170" y="2796540"/>
                  </a:lnTo>
                  <a:lnTo>
                    <a:pt x="272097" y="2796540"/>
                  </a:lnTo>
                  <a:lnTo>
                    <a:pt x="223202" y="2792095"/>
                  </a:lnTo>
                  <a:lnTo>
                    <a:pt x="177165" y="2779395"/>
                  </a:lnTo>
                  <a:lnTo>
                    <a:pt x="134620" y="2759392"/>
                  </a:lnTo>
                  <a:lnTo>
                    <a:pt x="96837" y="2732405"/>
                  </a:lnTo>
                  <a:lnTo>
                    <a:pt x="64135" y="2699702"/>
                  </a:lnTo>
                  <a:lnTo>
                    <a:pt x="37147" y="2661920"/>
                  </a:lnTo>
                  <a:lnTo>
                    <a:pt x="17145" y="2619375"/>
                  </a:lnTo>
                  <a:lnTo>
                    <a:pt x="4445" y="2573337"/>
                  </a:lnTo>
                  <a:lnTo>
                    <a:pt x="0" y="2524442"/>
                  </a:lnTo>
                  <a:lnTo>
                    <a:pt x="0" y="272097"/>
                  </a:lnTo>
                </a:path>
              </a:pathLst>
            </a:custGeom>
            <a:ln w="1587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14807" y="2685097"/>
              <a:ext cx="1789112" cy="81375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84389" y="1869757"/>
              <a:ext cx="675004" cy="44354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507287" y="2263140"/>
              <a:ext cx="213360" cy="394970"/>
            </a:xfrm>
            <a:custGeom>
              <a:avLst/>
              <a:gdLst/>
              <a:ahLst/>
              <a:cxnLst/>
              <a:rect l="l" t="t" r="r" b="b"/>
              <a:pathLst>
                <a:path w="213359" h="394969">
                  <a:moveTo>
                    <a:pt x="213359" y="287972"/>
                  </a:moveTo>
                  <a:lnTo>
                    <a:pt x="0" y="287972"/>
                  </a:lnTo>
                  <a:lnTo>
                    <a:pt x="106679" y="394652"/>
                  </a:lnTo>
                  <a:lnTo>
                    <a:pt x="213359" y="287972"/>
                  </a:lnTo>
                  <a:close/>
                </a:path>
                <a:path w="213359" h="394969">
                  <a:moveTo>
                    <a:pt x="160020" y="0"/>
                  </a:moveTo>
                  <a:lnTo>
                    <a:pt x="53340" y="0"/>
                  </a:lnTo>
                  <a:lnTo>
                    <a:pt x="53340" y="287972"/>
                  </a:lnTo>
                  <a:lnTo>
                    <a:pt x="160020" y="287972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507287" y="2263140"/>
              <a:ext cx="213360" cy="394970"/>
            </a:xfrm>
            <a:custGeom>
              <a:avLst/>
              <a:gdLst/>
              <a:ahLst/>
              <a:cxnLst/>
              <a:rect l="l" t="t" r="r" b="b"/>
              <a:pathLst>
                <a:path w="213359" h="394969">
                  <a:moveTo>
                    <a:pt x="160020" y="0"/>
                  </a:moveTo>
                  <a:lnTo>
                    <a:pt x="160020" y="287972"/>
                  </a:lnTo>
                  <a:lnTo>
                    <a:pt x="213359" y="287972"/>
                  </a:lnTo>
                  <a:lnTo>
                    <a:pt x="106679" y="394652"/>
                  </a:lnTo>
                  <a:lnTo>
                    <a:pt x="0" y="287972"/>
                  </a:lnTo>
                  <a:lnTo>
                    <a:pt x="53340" y="287972"/>
                  </a:lnTo>
                  <a:lnTo>
                    <a:pt x="53340" y="0"/>
                  </a:lnTo>
                  <a:lnTo>
                    <a:pt x="160020" y="0"/>
                  </a:lnTo>
                </a:path>
              </a:pathLst>
            </a:custGeom>
            <a:ln w="1587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98042" y="3735069"/>
              <a:ext cx="675004" cy="44195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512049" y="3378517"/>
              <a:ext cx="213360" cy="394970"/>
            </a:xfrm>
            <a:custGeom>
              <a:avLst/>
              <a:gdLst/>
              <a:ahLst/>
              <a:cxnLst/>
              <a:rect l="l" t="t" r="r" b="b"/>
              <a:pathLst>
                <a:path w="213359" h="394970">
                  <a:moveTo>
                    <a:pt x="213359" y="287972"/>
                  </a:moveTo>
                  <a:lnTo>
                    <a:pt x="0" y="287972"/>
                  </a:lnTo>
                  <a:lnTo>
                    <a:pt x="106679" y="394652"/>
                  </a:lnTo>
                  <a:lnTo>
                    <a:pt x="213359" y="287972"/>
                  </a:lnTo>
                  <a:close/>
                </a:path>
                <a:path w="213359" h="394970">
                  <a:moveTo>
                    <a:pt x="160020" y="0"/>
                  </a:moveTo>
                  <a:lnTo>
                    <a:pt x="53340" y="0"/>
                  </a:lnTo>
                  <a:lnTo>
                    <a:pt x="53340" y="287972"/>
                  </a:lnTo>
                  <a:lnTo>
                    <a:pt x="160020" y="287972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512049" y="3378517"/>
              <a:ext cx="213360" cy="394970"/>
            </a:xfrm>
            <a:custGeom>
              <a:avLst/>
              <a:gdLst/>
              <a:ahLst/>
              <a:cxnLst/>
              <a:rect l="l" t="t" r="r" b="b"/>
              <a:pathLst>
                <a:path w="213359" h="394970">
                  <a:moveTo>
                    <a:pt x="160020" y="0"/>
                  </a:moveTo>
                  <a:lnTo>
                    <a:pt x="160020" y="287972"/>
                  </a:lnTo>
                  <a:lnTo>
                    <a:pt x="213359" y="287972"/>
                  </a:lnTo>
                  <a:lnTo>
                    <a:pt x="106679" y="394652"/>
                  </a:lnTo>
                  <a:lnTo>
                    <a:pt x="0" y="287972"/>
                  </a:lnTo>
                  <a:lnTo>
                    <a:pt x="53340" y="287972"/>
                  </a:lnTo>
                  <a:lnTo>
                    <a:pt x="53340" y="0"/>
                  </a:lnTo>
                  <a:lnTo>
                    <a:pt x="160020" y="0"/>
                  </a:lnTo>
                </a:path>
              </a:pathLst>
            </a:custGeom>
            <a:ln w="1587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32282" y="3072130"/>
              <a:ext cx="1287779" cy="542607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4529137" y="3239452"/>
            <a:ext cx="2223135" cy="383540"/>
            <a:chOff x="4529137" y="3239452"/>
            <a:chExt cx="2223135" cy="383540"/>
          </a:xfrm>
        </p:grpSpPr>
        <p:sp>
          <p:nvSpPr>
            <p:cNvPr id="52" name="object 52"/>
            <p:cNvSpPr/>
            <p:nvPr/>
          </p:nvSpPr>
          <p:spPr>
            <a:xfrm>
              <a:off x="4537075" y="3247389"/>
              <a:ext cx="855344" cy="367665"/>
            </a:xfrm>
            <a:custGeom>
              <a:avLst/>
              <a:gdLst/>
              <a:ahLst/>
              <a:cxnLst/>
              <a:rect l="l" t="t" r="r" b="b"/>
              <a:pathLst>
                <a:path w="855345" h="367664">
                  <a:moveTo>
                    <a:pt x="0" y="61277"/>
                  </a:moveTo>
                  <a:lnTo>
                    <a:pt x="4762" y="37464"/>
                  </a:lnTo>
                  <a:lnTo>
                    <a:pt x="17779" y="17780"/>
                  </a:lnTo>
                  <a:lnTo>
                    <a:pt x="37464" y="4762"/>
                  </a:lnTo>
                  <a:lnTo>
                    <a:pt x="61277" y="0"/>
                  </a:lnTo>
                  <a:lnTo>
                    <a:pt x="793750" y="0"/>
                  </a:lnTo>
                  <a:lnTo>
                    <a:pt x="817562" y="4762"/>
                  </a:lnTo>
                  <a:lnTo>
                    <a:pt x="836929" y="17780"/>
                  </a:lnTo>
                  <a:lnTo>
                    <a:pt x="850264" y="37464"/>
                  </a:lnTo>
                  <a:lnTo>
                    <a:pt x="855027" y="61277"/>
                  </a:lnTo>
                  <a:lnTo>
                    <a:pt x="855027" y="306070"/>
                  </a:lnTo>
                  <a:lnTo>
                    <a:pt x="850264" y="329882"/>
                  </a:lnTo>
                  <a:lnTo>
                    <a:pt x="836929" y="349250"/>
                  </a:lnTo>
                  <a:lnTo>
                    <a:pt x="817562" y="362585"/>
                  </a:lnTo>
                  <a:lnTo>
                    <a:pt x="793750" y="367347"/>
                  </a:lnTo>
                  <a:lnTo>
                    <a:pt x="61277" y="367347"/>
                  </a:lnTo>
                  <a:lnTo>
                    <a:pt x="37464" y="362585"/>
                  </a:lnTo>
                  <a:lnTo>
                    <a:pt x="17779" y="349250"/>
                  </a:lnTo>
                  <a:lnTo>
                    <a:pt x="4762" y="329882"/>
                  </a:lnTo>
                  <a:lnTo>
                    <a:pt x="0" y="306070"/>
                  </a:lnTo>
                  <a:lnTo>
                    <a:pt x="0" y="61277"/>
                  </a:lnTo>
                </a:path>
              </a:pathLst>
            </a:custGeom>
            <a:ln w="1587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391467" y="3280409"/>
              <a:ext cx="1360805" cy="157480"/>
            </a:xfrm>
            <a:custGeom>
              <a:avLst/>
              <a:gdLst/>
              <a:ahLst/>
              <a:cxnLst/>
              <a:rect l="l" t="t" r="r" b="b"/>
              <a:pathLst>
                <a:path w="1360804" h="157479">
                  <a:moveTo>
                    <a:pt x="1283970" y="31432"/>
                  </a:moveTo>
                  <a:lnTo>
                    <a:pt x="0" y="144462"/>
                  </a:lnTo>
                  <a:lnTo>
                    <a:pt x="952" y="157162"/>
                  </a:lnTo>
                  <a:lnTo>
                    <a:pt x="1285240" y="44132"/>
                  </a:lnTo>
                  <a:lnTo>
                    <a:pt x="1284922" y="43179"/>
                  </a:lnTo>
                  <a:lnTo>
                    <a:pt x="1283970" y="31432"/>
                  </a:lnTo>
                  <a:close/>
                </a:path>
                <a:path w="1360804" h="157479">
                  <a:moveTo>
                    <a:pt x="1358582" y="30479"/>
                  </a:moveTo>
                  <a:lnTo>
                    <a:pt x="1296670" y="30479"/>
                  </a:lnTo>
                  <a:lnTo>
                    <a:pt x="1297940" y="43179"/>
                  </a:lnTo>
                  <a:lnTo>
                    <a:pt x="1285240" y="44132"/>
                  </a:lnTo>
                  <a:lnTo>
                    <a:pt x="1287779" y="75882"/>
                  </a:lnTo>
                  <a:lnTo>
                    <a:pt x="1360487" y="31114"/>
                  </a:lnTo>
                  <a:lnTo>
                    <a:pt x="1358582" y="30479"/>
                  </a:lnTo>
                  <a:close/>
                </a:path>
                <a:path w="1360804" h="157479">
                  <a:moveTo>
                    <a:pt x="1296670" y="30479"/>
                  </a:moveTo>
                  <a:lnTo>
                    <a:pt x="1283970" y="31432"/>
                  </a:lnTo>
                  <a:lnTo>
                    <a:pt x="1285240" y="44132"/>
                  </a:lnTo>
                  <a:lnTo>
                    <a:pt x="1297940" y="43179"/>
                  </a:lnTo>
                  <a:lnTo>
                    <a:pt x="1296670" y="31432"/>
                  </a:lnTo>
                  <a:lnTo>
                    <a:pt x="1296670" y="30479"/>
                  </a:lnTo>
                  <a:close/>
                </a:path>
                <a:path w="1360804" h="157479">
                  <a:moveTo>
                    <a:pt x="1281429" y="0"/>
                  </a:moveTo>
                  <a:lnTo>
                    <a:pt x="1283970" y="30479"/>
                  </a:lnTo>
                  <a:lnTo>
                    <a:pt x="1283970" y="31432"/>
                  </a:lnTo>
                  <a:lnTo>
                    <a:pt x="1296670" y="30479"/>
                  </a:lnTo>
                  <a:lnTo>
                    <a:pt x="1358582" y="30479"/>
                  </a:lnTo>
                  <a:lnTo>
                    <a:pt x="1281429" y="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855344" y="773429"/>
            <a:ext cx="89185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Τείχη</a:t>
            </a:r>
            <a:r>
              <a:rPr spc="235" dirty="0"/>
              <a:t> </a:t>
            </a:r>
            <a:r>
              <a:rPr spc="160" dirty="0"/>
              <a:t>(ηλεκτρονικής)</a:t>
            </a:r>
            <a:r>
              <a:rPr spc="229" dirty="0"/>
              <a:t> </a:t>
            </a:r>
            <a:r>
              <a:rPr spc="170" dirty="0"/>
              <a:t>προστασίας</a:t>
            </a:r>
            <a:r>
              <a:rPr spc="240" dirty="0"/>
              <a:t> </a:t>
            </a:r>
            <a:r>
              <a:rPr spc="120" dirty="0"/>
              <a:t>σε</a:t>
            </a:r>
            <a:r>
              <a:rPr spc="155" dirty="0"/>
              <a:t> </a:t>
            </a:r>
            <a:r>
              <a:rPr spc="160" dirty="0"/>
              <a:t>συστήματα</a:t>
            </a:r>
            <a:r>
              <a:rPr spc="204" dirty="0"/>
              <a:t> </a:t>
            </a:r>
            <a:r>
              <a:rPr spc="160" dirty="0"/>
              <a:t>ενεργειακού</a:t>
            </a:r>
            <a:r>
              <a:rPr spc="235" dirty="0"/>
              <a:t> </a:t>
            </a:r>
            <a:r>
              <a:rPr spc="155" dirty="0"/>
              <a:t>ελέγχου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3862704" y="1506537"/>
            <a:ext cx="5981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35" dirty="0">
                <a:latin typeface="Calibri"/>
                <a:cs typeface="Calibri"/>
              </a:rPr>
              <a:t>Εταιρικό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spc="30" dirty="0">
                <a:latin typeface="Calibri"/>
                <a:cs typeface="Calibri"/>
              </a:rPr>
              <a:t>δίκτυο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123430" y="1671637"/>
            <a:ext cx="85534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25" dirty="0">
                <a:latin typeface="Calibri"/>
                <a:cs typeface="Calibri"/>
              </a:rPr>
              <a:t>ModbusTCP/DNP3/S7/CIP...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362075" y="2451100"/>
            <a:ext cx="37655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5" dirty="0">
                <a:latin typeface="Calibri"/>
                <a:cs typeface="Calibri"/>
              </a:rPr>
              <a:t>Ί</a:t>
            </a:r>
            <a:r>
              <a:rPr sz="750" b="1" spc="20" dirty="0">
                <a:latin typeface="Calibri"/>
                <a:cs typeface="Calibri"/>
              </a:rPr>
              <a:t>ν</a:t>
            </a:r>
            <a:r>
              <a:rPr sz="750" b="1" spc="15" dirty="0">
                <a:latin typeface="Calibri"/>
                <a:cs typeface="Calibri"/>
              </a:rPr>
              <a:t>τ</a:t>
            </a:r>
            <a:r>
              <a:rPr sz="750" b="1" spc="20" dirty="0">
                <a:latin typeface="Calibri"/>
                <a:cs typeface="Calibri"/>
              </a:rPr>
              <a:t>ε</a:t>
            </a:r>
            <a:r>
              <a:rPr sz="750" b="1" spc="25" dirty="0">
                <a:latin typeface="Calibri"/>
                <a:cs typeface="Calibri"/>
              </a:rPr>
              <a:t>ρν</a:t>
            </a:r>
            <a:r>
              <a:rPr sz="750" b="1" spc="20" dirty="0">
                <a:latin typeface="Calibri"/>
                <a:cs typeface="Calibri"/>
              </a:rPr>
              <a:t>ε</a:t>
            </a:r>
            <a:r>
              <a:rPr sz="750" b="1" spc="30" dirty="0">
                <a:latin typeface="Calibri"/>
                <a:cs typeface="Calibri"/>
              </a:rPr>
              <a:t>τ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464435" y="2586672"/>
            <a:ext cx="1778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5" dirty="0">
                <a:latin typeface="Calibri"/>
                <a:cs typeface="Calibri"/>
              </a:rPr>
              <a:t>D</a:t>
            </a:r>
            <a:r>
              <a:rPr sz="600" b="1" spc="-5" dirty="0">
                <a:latin typeface="Calibri"/>
                <a:cs typeface="Calibri"/>
              </a:rPr>
              <a:t>M</a:t>
            </a:r>
            <a:r>
              <a:rPr sz="600" b="1" spc="15" dirty="0">
                <a:latin typeface="Calibri"/>
                <a:cs typeface="Calibri"/>
              </a:rPr>
              <a:t>Z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964940" y="2515552"/>
            <a:ext cx="3244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Calibri"/>
                <a:cs typeface="Calibri"/>
              </a:rPr>
              <a:t>H</a:t>
            </a:r>
            <a:r>
              <a:rPr sz="600" b="1" dirty="0">
                <a:latin typeface="Calibri"/>
                <a:cs typeface="Calibri"/>
              </a:rPr>
              <a:t>TTP</a:t>
            </a:r>
            <a:r>
              <a:rPr sz="600" b="1" spc="-5" dirty="0">
                <a:latin typeface="Calibri"/>
                <a:cs typeface="Calibri"/>
              </a:rPr>
              <a:t> </a:t>
            </a:r>
            <a:r>
              <a:rPr sz="600" b="1" spc="-30" dirty="0">
                <a:latin typeface="Calibri"/>
                <a:cs typeface="Calibri"/>
              </a:rPr>
              <a:t>GE</a:t>
            </a:r>
            <a:r>
              <a:rPr sz="600" b="1" dirty="0">
                <a:latin typeface="Calibri"/>
                <a:cs typeface="Calibri"/>
              </a:rPr>
              <a:t>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284470" y="3529012"/>
            <a:ext cx="12192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latin typeface="Calibri"/>
                <a:cs typeface="Calibri"/>
              </a:rPr>
              <a:t>ModbusTCP/DNP3/S7/CIP/HTTP/...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873875" y="3219132"/>
            <a:ext cx="354965" cy="36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750" b="1" spc="20" dirty="0">
                <a:latin typeface="Calibri"/>
                <a:cs typeface="Calibri"/>
              </a:rPr>
              <a:t>Π</a:t>
            </a:r>
            <a:r>
              <a:rPr sz="750" b="1" spc="10" dirty="0">
                <a:latin typeface="Calibri"/>
                <a:cs typeface="Calibri"/>
              </a:rPr>
              <a:t>τ</a:t>
            </a:r>
            <a:r>
              <a:rPr sz="750" b="1" spc="25" dirty="0">
                <a:latin typeface="Calibri"/>
                <a:cs typeface="Calibri"/>
              </a:rPr>
              <a:t>ώ</a:t>
            </a:r>
            <a:r>
              <a:rPr sz="750" b="1" spc="20" dirty="0">
                <a:latin typeface="Calibri"/>
                <a:cs typeface="Calibri"/>
              </a:rPr>
              <a:t>σ</a:t>
            </a:r>
            <a:r>
              <a:rPr sz="750" b="1" spc="15" dirty="0">
                <a:latin typeface="Calibri"/>
                <a:cs typeface="Calibri"/>
              </a:rPr>
              <a:t>η</a:t>
            </a:r>
            <a:r>
              <a:rPr sz="750" b="1" spc="20" dirty="0">
                <a:latin typeface="Calibri"/>
                <a:cs typeface="Calibri"/>
              </a:rPr>
              <a:t>/  </a:t>
            </a:r>
            <a:r>
              <a:rPr sz="750" b="1" spc="50" dirty="0">
                <a:latin typeface="Calibri"/>
                <a:cs typeface="Calibri"/>
              </a:rPr>
              <a:t>α</a:t>
            </a:r>
            <a:r>
              <a:rPr sz="750" b="1" spc="55" dirty="0">
                <a:latin typeface="Calibri"/>
                <a:cs typeface="Calibri"/>
              </a:rPr>
              <a:t>π</a:t>
            </a:r>
            <a:r>
              <a:rPr sz="750" b="1" spc="45" dirty="0">
                <a:latin typeface="Calibri"/>
                <a:cs typeface="Calibri"/>
              </a:rPr>
              <a:t>ό</a:t>
            </a:r>
            <a:r>
              <a:rPr sz="750" b="1" spc="50" dirty="0">
                <a:latin typeface="Calibri"/>
                <a:cs typeface="Calibri"/>
              </a:rPr>
              <a:t>ρρ</a:t>
            </a:r>
            <a:r>
              <a:rPr sz="750" b="1" spc="25" dirty="0">
                <a:latin typeface="Calibri"/>
                <a:cs typeface="Calibri"/>
              </a:rPr>
              <a:t>ι  </a:t>
            </a:r>
            <a:r>
              <a:rPr sz="750" b="1" spc="65" dirty="0">
                <a:latin typeface="Calibri"/>
                <a:cs typeface="Calibri"/>
              </a:rPr>
              <a:t>ψη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721600" y="3335020"/>
            <a:ext cx="48704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125" dirty="0">
                <a:latin typeface="Calibri"/>
                <a:cs typeface="Calibri"/>
              </a:rPr>
              <a:t>Α</a:t>
            </a:r>
            <a:r>
              <a:rPr sz="750" b="1" spc="120" dirty="0">
                <a:latin typeface="Calibri"/>
                <a:cs typeface="Calibri"/>
              </a:rPr>
              <a:t>π</a:t>
            </a:r>
            <a:r>
              <a:rPr sz="750" b="1" spc="105" dirty="0">
                <a:latin typeface="Calibri"/>
                <a:cs typeface="Calibri"/>
              </a:rPr>
              <a:t>ο</a:t>
            </a:r>
            <a:r>
              <a:rPr sz="750" b="1" spc="110" dirty="0">
                <a:latin typeface="Calibri"/>
                <a:cs typeface="Calibri"/>
              </a:rPr>
              <a:t>δ</a:t>
            </a:r>
            <a:r>
              <a:rPr sz="750" b="1" spc="105" dirty="0">
                <a:latin typeface="Calibri"/>
                <a:cs typeface="Calibri"/>
              </a:rPr>
              <a:t>ο</a:t>
            </a:r>
            <a:r>
              <a:rPr sz="750" b="1" spc="85" dirty="0">
                <a:latin typeface="Calibri"/>
                <a:cs typeface="Calibri"/>
              </a:rPr>
              <a:t>χ</a:t>
            </a:r>
            <a:r>
              <a:rPr sz="750" b="1" spc="120" dirty="0">
                <a:latin typeface="Calibri"/>
                <a:cs typeface="Calibri"/>
              </a:rPr>
              <a:t>ή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314700" y="3844607"/>
            <a:ext cx="45783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545">
              <a:lnSpc>
                <a:spcPct val="100000"/>
              </a:lnSpc>
              <a:spcBef>
                <a:spcPts val="100"/>
              </a:spcBef>
            </a:pPr>
            <a:r>
              <a:rPr sz="600" b="1" spc="20" dirty="0">
                <a:latin typeface="Calibri"/>
                <a:cs typeface="Calibri"/>
              </a:rPr>
              <a:t>Π</a:t>
            </a:r>
            <a:r>
              <a:rPr sz="600" b="1" spc="10" dirty="0">
                <a:latin typeface="Calibri"/>
                <a:cs typeface="Calibri"/>
              </a:rPr>
              <a:t>ε</a:t>
            </a:r>
            <a:r>
              <a:rPr sz="600" b="1" spc="15" dirty="0">
                <a:latin typeface="Calibri"/>
                <a:cs typeface="Calibri"/>
              </a:rPr>
              <a:t>ρ</a:t>
            </a:r>
            <a:r>
              <a:rPr sz="600" b="1" dirty="0">
                <a:latin typeface="Calibri"/>
                <a:cs typeface="Calibri"/>
              </a:rPr>
              <a:t>ί</a:t>
            </a:r>
            <a:r>
              <a:rPr sz="600" b="1" spc="15" dirty="0">
                <a:latin typeface="Calibri"/>
                <a:cs typeface="Calibri"/>
              </a:rPr>
              <a:t>μ</a:t>
            </a:r>
            <a:r>
              <a:rPr sz="600" b="1" spc="10" dirty="0">
                <a:latin typeface="Calibri"/>
                <a:cs typeface="Calibri"/>
              </a:rPr>
              <a:t>ε</a:t>
            </a:r>
            <a:r>
              <a:rPr sz="600" b="1" spc="5" dirty="0">
                <a:latin typeface="Calibri"/>
                <a:cs typeface="Calibri"/>
              </a:rPr>
              <a:t>τ</a:t>
            </a:r>
            <a:r>
              <a:rPr sz="600" b="1" spc="20" dirty="0">
                <a:latin typeface="Calibri"/>
                <a:cs typeface="Calibri"/>
              </a:rPr>
              <a:t>ρ</a:t>
            </a:r>
            <a:r>
              <a:rPr sz="600" b="1" spc="15" dirty="0">
                <a:latin typeface="Calibri"/>
                <a:cs typeface="Calibri"/>
              </a:rPr>
              <a:t>ος  </a:t>
            </a:r>
            <a:r>
              <a:rPr sz="600" b="1" spc="35" dirty="0">
                <a:latin typeface="Calibri"/>
                <a:cs typeface="Calibri"/>
              </a:rPr>
              <a:t>ασφαλείας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695950" y="3853497"/>
            <a:ext cx="54864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20" dirty="0">
                <a:latin typeface="Calibri"/>
                <a:cs typeface="Calibri"/>
              </a:rPr>
              <a:t>Δ</a:t>
            </a:r>
            <a:r>
              <a:rPr sz="600" b="1" dirty="0">
                <a:latin typeface="Calibri"/>
                <a:cs typeface="Calibri"/>
              </a:rPr>
              <a:t>ί</a:t>
            </a:r>
            <a:r>
              <a:rPr sz="600" b="1" spc="10" dirty="0">
                <a:latin typeface="Calibri"/>
                <a:cs typeface="Calibri"/>
              </a:rPr>
              <a:t>κτ</a:t>
            </a:r>
            <a:r>
              <a:rPr sz="600" b="1" spc="15" dirty="0">
                <a:latin typeface="Calibri"/>
                <a:cs typeface="Calibri"/>
              </a:rPr>
              <a:t>υ</a:t>
            </a:r>
            <a:r>
              <a:rPr sz="600" b="1" spc="30" dirty="0">
                <a:latin typeface="Calibri"/>
                <a:cs typeface="Calibri"/>
              </a:rPr>
              <a:t>ο</a:t>
            </a:r>
            <a:r>
              <a:rPr sz="600" b="1" spc="-10" dirty="0">
                <a:latin typeface="Calibri"/>
                <a:cs typeface="Calibri"/>
              </a:rPr>
              <a:t> </a:t>
            </a:r>
            <a:r>
              <a:rPr sz="600" b="1" spc="10" dirty="0">
                <a:latin typeface="Calibri"/>
                <a:cs typeface="Calibri"/>
              </a:rPr>
              <a:t>ελέγ</a:t>
            </a:r>
            <a:r>
              <a:rPr sz="600" b="1" spc="15" dirty="0">
                <a:latin typeface="Calibri"/>
                <a:cs typeface="Calibri"/>
              </a:rPr>
              <a:t>χο</a:t>
            </a:r>
            <a:r>
              <a:rPr sz="600" b="1" spc="30" dirty="0">
                <a:latin typeface="Calibri"/>
                <a:cs typeface="Calibri"/>
              </a:rPr>
              <a:t>υ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700712" y="3944620"/>
            <a:ext cx="5657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κ</a:t>
            </a:r>
            <a:r>
              <a:rPr sz="600" b="1" spc="15" dirty="0">
                <a:latin typeface="Calibri"/>
                <a:cs typeface="Calibri"/>
              </a:rPr>
              <a:t>αι</a:t>
            </a:r>
            <a:r>
              <a:rPr sz="600" b="1" spc="-30" dirty="0">
                <a:latin typeface="Calibri"/>
                <a:cs typeface="Calibri"/>
              </a:rPr>
              <a:t> </a:t>
            </a:r>
            <a:r>
              <a:rPr sz="600" b="1" spc="15" dirty="0">
                <a:latin typeface="Calibri"/>
                <a:cs typeface="Calibri"/>
              </a:rPr>
              <a:t>υ</a:t>
            </a:r>
            <a:r>
              <a:rPr sz="600" b="1" spc="20" dirty="0">
                <a:latin typeface="Calibri"/>
                <a:cs typeface="Calibri"/>
              </a:rPr>
              <a:t>π</a:t>
            </a:r>
            <a:r>
              <a:rPr sz="600" b="1" spc="15" dirty="0">
                <a:latin typeface="Calibri"/>
                <a:cs typeface="Calibri"/>
              </a:rPr>
              <a:t>οσ</a:t>
            </a:r>
            <a:r>
              <a:rPr sz="600" b="1" spc="10" dirty="0">
                <a:latin typeface="Calibri"/>
                <a:cs typeface="Calibri"/>
              </a:rPr>
              <a:t>τ</a:t>
            </a:r>
            <a:r>
              <a:rPr sz="600" b="1" spc="15" dirty="0">
                <a:latin typeface="Calibri"/>
                <a:cs typeface="Calibri"/>
              </a:rPr>
              <a:t>αθμοί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038975" y="4068762"/>
            <a:ext cx="85534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25" dirty="0">
                <a:latin typeface="Calibri"/>
                <a:cs typeface="Calibri"/>
              </a:rPr>
              <a:t>ModbusTCP/DNP3/S7/CIP...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92150" y="4482147"/>
            <a:ext cx="610806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04139" algn="l"/>
              </a:tabLst>
            </a:pPr>
            <a:r>
              <a:rPr sz="1050" spc="80" dirty="0">
                <a:latin typeface="Calibri"/>
                <a:cs typeface="Calibri"/>
              </a:rPr>
              <a:t>Τα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τείχη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(ηλεκτρονικής)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προστασίας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έχουν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δυνατότητα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να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αναλύουν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να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αξιολογούν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κατά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92150" y="4574341"/>
            <a:ext cx="7900670" cy="128968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630"/>
              </a:spcBef>
            </a:pPr>
            <a:r>
              <a:rPr sz="1050" spc="75" dirty="0">
                <a:latin typeface="Calibri"/>
                <a:cs typeface="Calibri"/>
              </a:rPr>
              <a:t>πόσον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πακέτα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δεδομένων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είναι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κατάλληλα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για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τελική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τους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παράδοση.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00">
              <a:latin typeface="Calibri"/>
              <a:cs typeface="Calibri"/>
            </a:endParaRPr>
          </a:p>
          <a:p>
            <a:pPr marL="396240" indent="-182880">
              <a:lnSpc>
                <a:spcPct val="100000"/>
              </a:lnSpc>
              <a:spcBef>
                <a:spcPts val="5"/>
              </a:spcBef>
              <a:buSzPct val="133333"/>
              <a:buFont typeface="Arial"/>
              <a:buChar char="•"/>
              <a:tabLst>
                <a:tab pos="395605" algn="l"/>
                <a:tab pos="396240" algn="l"/>
              </a:tabLst>
            </a:pPr>
            <a:r>
              <a:rPr sz="900" spc="50" dirty="0">
                <a:latin typeface="Calibri"/>
                <a:cs typeface="Calibri"/>
              </a:rPr>
              <a:t>Π.χ.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αν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διεύθυνση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IP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ή/και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είναι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σωστή,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αν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είναι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σωστή,</a:t>
            </a:r>
            <a:endParaRPr sz="90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370"/>
              </a:spcBef>
            </a:pPr>
            <a:r>
              <a:rPr sz="900" spc="60" dirty="0">
                <a:latin typeface="Calibri"/>
                <a:cs typeface="Calibri"/>
              </a:rPr>
              <a:t>το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πρωτόκολλο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TCP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(Transmission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Control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Protocol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-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Πρωτόκολλο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επικοινωνίας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δικτύων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που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χρησιμοποιείται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στο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διαδίκτυο)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είναι </a:t>
            </a:r>
            <a:r>
              <a:rPr sz="900" spc="45" dirty="0">
                <a:latin typeface="Calibri"/>
                <a:cs typeface="Calibri"/>
              </a:rPr>
              <a:t>σωστό,...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50">
              <a:latin typeface="Calibri"/>
              <a:cs typeface="Calibri"/>
            </a:endParaRPr>
          </a:p>
          <a:p>
            <a:pPr marL="104139" marR="1690370" indent="-91440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51765" algn="l"/>
              </a:tabLst>
            </a:pPr>
            <a:r>
              <a:rPr dirty="0"/>
              <a:t>	</a:t>
            </a:r>
            <a:r>
              <a:rPr sz="1050" spc="85" dirty="0">
                <a:latin typeface="Calibri"/>
                <a:cs typeface="Calibri"/>
              </a:rPr>
              <a:t>Μετά </a:t>
            </a:r>
            <a:r>
              <a:rPr sz="1050" spc="80" dirty="0">
                <a:latin typeface="Calibri"/>
                <a:cs typeface="Calibri"/>
              </a:rPr>
              <a:t>από </a:t>
            </a:r>
            <a:r>
              <a:rPr sz="1050" spc="75" dirty="0">
                <a:latin typeface="Calibri"/>
                <a:cs typeface="Calibri"/>
              </a:rPr>
              <a:t>αυτή </a:t>
            </a:r>
            <a:r>
              <a:rPr sz="1050" spc="70" dirty="0">
                <a:latin typeface="Calibri"/>
                <a:cs typeface="Calibri"/>
              </a:rPr>
              <a:t>την </a:t>
            </a:r>
            <a:r>
              <a:rPr sz="1050" spc="65" dirty="0">
                <a:latin typeface="Calibri"/>
                <a:cs typeface="Calibri"/>
              </a:rPr>
              <a:t>επεξεργασία, </a:t>
            </a:r>
            <a:r>
              <a:rPr sz="1050" spc="70" dirty="0">
                <a:latin typeface="Calibri"/>
                <a:cs typeface="Calibri"/>
              </a:rPr>
              <a:t>το </a:t>
            </a:r>
            <a:r>
              <a:rPr sz="1050" spc="60" dirty="0">
                <a:latin typeface="Calibri"/>
                <a:cs typeface="Calibri"/>
              </a:rPr>
              <a:t>τείχος </a:t>
            </a:r>
            <a:r>
              <a:rPr sz="1050" spc="65" dirty="0">
                <a:latin typeface="Calibri"/>
                <a:cs typeface="Calibri"/>
              </a:rPr>
              <a:t>(ηλεκτρονικής) </a:t>
            </a:r>
            <a:r>
              <a:rPr sz="1050" spc="70" dirty="0">
                <a:latin typeface="Calibri"/>
                <a:cs typeface="Calibri"/>
              </a:rPr>
              <a:t>προστασίας </a:t>
            </a:r>
            <a:r>
              <a:rPr sz="1050" spc="45" dirty="0">
                <a:latin typeface="Calibri"/>
                <a:cs typeface="Calibri"/>
              </a:rPr>
              <a:t>(IIS) </a:t>
            </a:r>
            <a:r>
              <a:rPr sz="1050" spc="70" dirty="0">
                <a:latin typeface="Calibri"/>
                <a:cs typeface="Calibri"/>
              </a:rPr>
              <a:t>αποφασίζει </a:t>
            </a:r>
            <a:r>
              <a:rPr sz="1050" spc="75" dirty="0">
                <a:latin typeface="Calibri"/>
                <a:cs typeface="Calibri"/>
              </a:rPr>
              <a:t>εάν </a:t>
            </a:r>
            <a:r>
              <a:rPr sz="1050" spc="85" dirty="0">
                <a:latin typeface="Calibri"/>
                <a:cs typeface="Calibri"/>
              </a:rPr>
              <a:t>θα 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αποδεχθεί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ή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θα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απορρίψει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τελική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μεταφορά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του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πακέτου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δεδομένων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στον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προορισμό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(ii)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πρέπει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να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προστατεύσει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περίμετρο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ασφάλειας.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234419" y="5858192"/>
            <a:ext cx="825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22554" y="6035992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6300" y="0"/>
            <a:ext cx="11313160" cy="6879590"/>
            <a:chOff x="876300" y="0"/>
            <a:chExt cx="113131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76300" y="2459672"/>
              <a:ext cx="6296025" cy="2810510"/>
            </a:xfrm>
            <a:custGeom>
              <a:avLst/>
              <a:gdLst/>
              <a:ahLst/>
              <a:cxnLst/>
              <a:rect l="l" t="t" r="r" b="b"/>
              <a:pathLst>
                <a:path w="6296025" h="2810510">
                  <a:moveTo>
                    <a:pt x="6193155" y="762000"/>
                  </a:moveTo>
                  <a:lnTo>
                    <a:pt x="94932" y="762000"/>
                  </a:lnTo>
                  <a:lnTo>
                    <a:pt x="58102" y="769619"/>
                  </a:lnTo>
                  <a:lnTo>
                    <a:pt x="27940" y="789939"/>
                  </a:lnTo>
                  <a:lnTo>
                    <a:pt x="7302" y="820102"/>
                  </a:lnTo>
                  <a:lnTo>
                    <a:pt x="0" y="856932"/>
                  </a:lnTo>
                  <a:lnTo>
                    <a:pt x="0" y="1236979"/>
                  </a:lnTo>
                  <a:lnTo>
                    <a:pt x="7302" y="1273809"/>
                  </a:lnTo>
                  <a:lnTo>
                    <a:pt x="27940" y="1304289"/>
                  </a:lnTo>
                  <a:lnTo>
                    <a:pt x="58102" y="1324609"/>
                  </a:lnTo>
                  <a:lnTo>
                    <a:pt x="94932" y="1331912"/>
                  </a:lnTo>
                  <a:lnTo>
                    <a:pt x="6193155" y="1331912"/>
                  </a:lnTo>
                  <a:lnTo>
                    <a:pt x="6229984" y="1324609"/>
                  </a:lnTo>
                  <a:lnTo>
                    <a:pt x="6260147" y="1304289"/>
                  </a:lnTo>
                  <a:lnTo>
                    <a:pt x="6280467" y="1273809"/>
                  </a:lnTo>
                  <a:lnTo>
                    <a:pt x="6288087" y="1236979"/>
                  </a:lnTo>
                  <a:lnTo>
                    <a:pt x="6288087" y="856932"/>
                  </a:lnTo>
                  <a:lnTo>
                    <a:pt x="6280467" y="820102"/>
                  </a:lnTo>
                  <a:lnTo>
                    <a:pt x="6260147" y="789939"/>
                  </a:lnTo>
                  <a:lnTo>
                    <a:pt x="6229984" y="769619"/>
                  </a:lnTo>
                  <a:lnTo>
                    <a:pt x="6193155" y="762000"/>
                  </a:lnTo>
                  <a:close/>
                </a:path>
                <a:path w="6296025" h="2810510">
                  <a:moveTo>
                    <a:pt x="6193155" y="0"/>
                  </a:moveTo>
                  <a:lnTo>
                    <a:pt x="99377" y="0"/>
                  </a:lnTo>
                  <a:lnTo>
                    <a:pt x="62547" y="7302"/>
                  </a:lnTo>
                  <a:lnTo>
                    <a:pt x="32384" y="27622"/>
                  </a:lnTo>
                  <a:lnTo>
                    <a:pt x="12065" y="57785"/>
                  </a:lnTo>
                  <a:lnTo>
                    <a:pt x="4444" y="94614"/>
                  </a:lnTo>
                  <a:lnTo>
                    <a:pt x="4444" y="473710"/>
                  </a:lnTo>
                  <a:lnTo>
                    <a:pt x="12065" y="510539"/>
                  </a:lnTo>
                  <a:lnTo>
                    <a:pt x="32384" y="540702"/>
                  </a:lnTo>
                  <a:lnTo>
                    <a:pt x="62547" y="561022"/>
                  </a:lnTo>
                  <a:lnTo>
                    <a:pt x="99377" y="568325"/>
                  </a:lnTo>
                  <a:lnTo>
                    <a:pt x="6193155" y="568325"/>
                  </a:lnTo>
                  <a:lnTo>
                    <a:pt x="6230302" y="561022"/>
                  </a:lnTo>
                  <a:lnTo>
                    <a:pt x="6260147" y="540702"/>
                  </a:lnTo>
                  <a:lnTo>
                    <a:pt x="6280467" y="510539"/>
                  </a:lnTo>
                  <a:lnTo>
                    <a:pt x="6288087" y="473710"/>
                  </a:lnTo>
                  <a:lnTo>
                    <a:pt x="6288087" y="94614"/>
                  </a:lnTo>
                  <a:lnTo>
                    <a:pt x="6280467" y="57785"/>
                  </a:lnTo>
                  <a:lnTo>
                    <a:pt x="6260147" y="27622"/>
                  </a:lnTo>
                  <a:lnTo>
                    <a:pt x="6230302" y="7302"/>
                  </a:lnTo>
                  <a:lnTo>
                    <a:pt x="6193155" y="0"/>
                  </a:lnTo>
                  <a:close/>
                </a:path>
                <a:path w="6296025" h="2810510">
                  <a:moveTo>
                    <a:pt x="6200775" y="2240279"/>
                  </a:moveTo>
                  <a:lnTo>
                    <a:pt x="102552" y="2240279"/>
                  </a:lnTo>
                  <a:lnTo>
                    <a:pt x="65722" y="2247900"/>
                  </a:lnTo>
                  <a:lnTo>
                    <a:pt x="35559" y="2268220"/>
                  </a:lnTo>
                  <a:lnTo>
                    <a:pt x="14922" y="2298382"/>
                  </a:lnTo>
                  <a:lnTo>
                    <a:pt x="7619" y="2335212"/>
                  </a:lnTo>
                  <a:lnTo>
                    <a:pt x="7619" y="2715260"/>
                  </a:lnTo>
                  <a:lnTo>
                    <a:pt x="14922" y="2752090"/>
                  </a:lnTo>
                  <a:lnTo>
                    <a:pt x="35559" y="2782570"/>
                  </a:lnTo>
                  <a:lnTo>
                    <a:pt x="65722" y="2802890"/>
                  </a:lnTo>
                  <a:lnTo>
                    <a:pt x="102552" y="2810192"/>
                  </a:lnTo>
                  <a:lnTo>
                    <a:pt x="6200775" y="2810192"/>
                  </a:lnTo>
                  <a:lnTo>
                    <a:pt x="6237605" y="2802890"/>
                  </a:lnTo>
                  <a:lnTo>
                    <a:pt x="6267767" y="2782570"/>
                  </a:lnTo>
                  <a:lnTo>
                    <a:pt x="6288087" y="2752090"/>
                  </a:lnTo>
                  <a:lnTo>
                    <a:pt x="6295707" y="2715260"/>
                  </a:lnTo>
                  <a:lnTo>
                    <a:pt x="6295707" y="2335212"/>
                  </a:lnTo>
                  <a:lnTo>
                    <a:pt x="6288087" y="2298382"/>
                  </a:lnTo>
                  <a:lnTo>
                    <a:pt x="6267767" y="2268220"/>
                  </a:lnTo>
                  <a:lnTo>
                    <a:pt x="6237605" y="2247900"/>
                  </a:lnTo>
                  <a:lnTo>
                    <a:pt x="6200775" y="2240279"/>
                  </a:lnTo>
                  <a:close/>
                </a:path>
                <a:path w="6296025" h="2810510">
                  <a:moveTo>
                    <a:pt x="6203950" y="1525587"/>
                  </a:moveTo>
                  <a:lnTo>
                    <a:pt x="99377" y="1525587"/>
                  </a:lnTo>
                  <a:lnTo>
                    <a:pt x="63500" y="1532889"/>
                  </a:lnTo>
                  <a:lnTo>
                    <a:pt x="34607" y="1552257"/>
                  </a:lnTo>
                  <a:lnTo>
                    <a:pt x="14922" y="1581467"/>
                  </a:lnTo>
                  <a:lnTo>
                    <a:pt x="7619" y="1617345"/>
                  </a:lnTo>
                  <a:lnTo>
                    <a:pt x="7619" y="1984057"/>
                  </a:lnTo>
                  <a:lnTo>
                    <a:pt x="14922" y="2019617"/>
                  </a:lnTo>
                  <a:lnTo>
                    <a:pt x="34607" y="2048827"/>
                  </a:lnTo>
                  <a:lnTo>
                    <a:pt x="63500" y="2068512"/>
                  </a:lnTo>
                  <a:lnTo>
                    <a:pt x="99377" y="2075814"/>
                  </a:lnTo>
                  <a:lnTo>
                    <a:pt x="6203950" y="2075814"/>
                  </a:lnTo>
                  <a:lnTo>
                    <a:pt x="6239509" y="2068512"/>
                  </a:lnTo>
                  <a:lnTo>
                    <a:pt x="6268720" y="2048827"/>
                  </a:lnTo>
                  <a:lnTo>
                    <a:pt x="6288405" y="2019617"/>
                  </a:lnTo>
                  <a:lnTo>
                    <a:pt x="6295707" y="1984057"/>
                  </a:lnTo>
                  <a:lnTo>
                    <a:pt x="6295707" y="1617345"/>
                  </a:lnTo>
                  <a:lnTo>
                    <a:pt x="6288405" y="1581467"/>
                  </a:lnTo>
                  <a:lnTo>
                    <a:pt x="6268720" y="1552257"/>
                  </a:lnTo>
                  <a:lnTo>
                    <a:pt x="6239509" y="1532889"/>
                  </a:lnTo>
                  <a:lnTo>
                    <a:pt x="6203950" y="1525587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773429"/>
            <a:ext cx="35369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Τέσσερις</a:t>
            </a:r>
            <a:r>
              <a:rPr spc="180" dirty="0"/>
              <a:t> </a:t>
            </a:r>
            <a:r>
              <a:rPr spc="150" dirty="0"/>
              <a:t>γενιές</a:t>
            </a:r>
            <a:r>
              <a:rPr spc="215" dirty="0"/>
              <a:t> </a:t>
            </a:r>
            <a:r>
              <a:rPr spc="130" dirty="0"/>
              <a:t>και</a:t>
            </a:r>
            <a:r>
              <a:rPr spc="175" dirty="0"/>
              <a:t> </a:t>
            </a:r>
            <a:r>
              <a:rPr spc="145" dirty="0"/>
              <a:t>εξέλιξη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92150" y="1518920"/>
            <a:ext cx="5939790" cy="709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προέλευση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τους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δεκαετία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του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1980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έως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σήμερα,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τείχη </a:t>
            </a:r>
            <a:r>
              <a:rPr sz="1500" spc="95" dirty="0">
                <a:latin typeface="Calibri"/>
                <a:cs typeface="Calibri"/>
              </a:rPr>
              <a:t>(ηλεκτρονικής) </a:t>
            </a:r>
            <a:r>
              <a:rPr sz="1500" spc="105" dirty="0">
                <a:latin typeface="Calibri"/>
                <a:cs typeface="Calibri"/>
              </a:rPr>
              <a:t>προστασίας έχουν </a:t>
            </a:r>
            <a:r>
              <a:rPr sz="1500" spc="90" dirty="0">
                <a:latin typeface="Calibri"/>
                <a:cs typeface="Calibri"/>
              </a:rPr>
              <a:t>εξελιχθεί </a:t>
            </a:r>
            <a:r>
              <a:rPr sz="1500" spc="105" dirty="0">
                <a:latin typeface="Calibri"/>
                <a:cs typeface="Calibri"/>
              </a:rPr>
              <a:t>στην </a:t>
            </a:r>
            <a:r>
              <a:rPr sz="1500" spc="100" dirty="0">
                <a:latin typeface="Calibri"/>
                <a:cs typeface="Calibri"/>
              </a:rPr>
              <a:t>τέταρτη </a:t>
            </a:r>
            <a:r>
              <a:rPr sz="1500" spc="10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γενιά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34331" y="2540602"/>
            <a:ext cx="4900295" cy="2687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0560" marR="675640" algn="ctr">
              <a:lnSpc>
                <a:spcPct val="100000"/>
              </a:lnSpc>
              <a:spcBef>
                <a:spcPts val="100"/>
              </a:spcBef>
            </a:pP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1η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FFFFFF"/>
                </a:solidFill>
                <a:latin typeface="Calibri"/>
                <a:cs typeface="Calibri"/>
              </a:rPr>
              <a:t>γενιά: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Φιλτράρισμα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πακέτων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δεδομένων </a:t>
            </a:r>
            <a:r>
              <a:rPr sz="1350" spc="-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(packet</a:t>
            </a:r>
            <a:r>
              <a:rPr sz="13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Calibri"/>
                <a:cs typeface="Calibri"/>
              </a:rPr>
              <a:t>filter)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 dirty="0">
              <a:latin typeface="Calibri"/>
              <a:cs typeface="Calibri"/>
            </a:endParaRPr>
          </a:p>
          <a:p>
            <a:pPr marL="593090" marR="604520" algn="ctr">
              <a:lnSpc>
                <a:spcPct val="100000"/>
              </a:lnSpc>
            </a:pP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2η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FFFFFF"/>
                </a:solidFill>
                <a:latin typeface="Calibri"/>
                <a:cs typeface="Calibri"/>
              </a:rPr>
              <a:t>γενιά: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Τείχη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(ηλεκτρονικής)</a:t>
            </a:r>
            <a:r>
              <a:rPr sz="13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350" spc="-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κατάσταση</a:t>
            </a:r>
            <a:r>
              <a:rPr sz="13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70" dirty="0">
                <a:solidFill>
                  <a:srgbClr val="FFFFFF"/>
                </a:solidFill>
                <a:latin typeface="Calibri"/>
                <a:cs typeface="Calibri"/>
              </a:rPr>
              <a:t>(stateful</a:t>
            </a:r>
            <a:r>
              <a:rPr sz="13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FFFFFF"/>
                </a:solidFill>
                <a:latin typeface="Calibri"/>
                <a:cs typeface="Calibri"/>
              </a:rPr>
              <a:t>inspection)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l-GR"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 dirty="0">
              <a:latin typeface="Calibri"/>
              <a:cs typeface="Calibri"/>
            </a:endParaRPr>
          </a:p>
          <a:p>
            <a:pPr marL="734695" marR="728345" algn="ctr">
              <a:lnSpc>
                <a:spcPct val="134600"/>
              </a:lnSpc>
              <a:spcBef>
                <a:spcPts val="5"/>
              </a:spcBef>
            </a:pP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3η</a:t>
            </a:r>
            <a:r>
              <a:rPr sz="13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FFFFFF"/>
                </a:solidFill>
                <a:latin typeface="Calibri"/>
                <a:cs typeface="Calibri"/>
              </a:rPr>
              <a:t>γενιά:</a:t>
            </a:r>
            <a:r>
              <a:rPr sz="13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FFFFFF"/>
                </a:solidFill>
                <a:latin typeface="Calibri"/>
                <a:cs typeface="Calibri"/>
              </a:rPr>
              <a:t>Τείχη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FFFFFF"/>
                </a:solidFill>
                <a:latin typeface="Calibri"/>
                <a:cs typeface="Calibri"/>
              </a:rPr>
              <a:t>(ηλεκτρονικής)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350" spc="95" dirty="0" err="1">
                <a:solidFill>
                  <a:srgbClr val="FFFFFF"/>
                </a:solidFill>
                <a:latin typeface="Calibri"/>
                <a:cs typeface="Calibri"/>
              </a:rPr>
              <a:t>ροστ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ασίας </a:t>
            </a:r>
            <a:r>
              <a:rPr sz="1350" spc="-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5" dirty="0">
                <a:solidFill>
                  <a:srgbClr val="FFFFFF"/>
                </a:solidFill>
                <a:latin typeface="Calibri"/>
                <a:cs typeface="Calibri"/>
              </a:rPr>
              <a:t>εφαρμογών</a:t>
            </a:r>
            <a:r>
              <a:rPr lang="el-GR" sz="135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(φιλτράρισμα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20" dirty="0">
                <a:solidFill>
                  <a:srgbClr val="FFFFFF"/>
                </a:solidFill>
                <a:latin typeface="Calibri"/>
                <a:cs typeface="Calibri"/>
              </a:rPr>
              <a:t>εφαρμογών)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 marL="12700" marR="5080" algn="ctr">
              <a:lnSpc>
                <a:spcPct val="134600"/>
              </a:lnSpc>
            </a:pPr>
            <a:r>
              <a:rPr sz="1350" spc="100" dirty="0">
                <a:solidFill>
                  <a:srgbClr val="FFFFFF"/>
                </a:solidFill>
                <a:latin typeface="Calibri"/>
                <a:cs typeface="Calibri"/>
              </a:rPr>
              <a:t>4η</a:t>
            </a:r>
            <a:r>
              <a:rPr sz="13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FFFFFF"/>
                </a:solidFill>
                <a:latin typeface="Calibri"/>
                <a:cs typeface="Calibri"/>
              </a:rPr>
              <a:t>γενιά:</a:t>
            </a:r>
            <a:r>
              <a:rPr sz="13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FFFFFF"/>
                </a:solidFill>
                <a:latin typeface="Calibri"/>
                <a:cs typeface="Calibri"/>
              </a:rPr>
              <a:t>Τείχος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FFFFFF"/>
                </a:solidFill>
                <a:latin typeface="Calibri"/>
                <a:cs typeface="Calibri"/>
              </a:rPr>
              <a:t>(ηλεκτρονικής)</a:t>
            </a:r>
            <a:r>
              <a:rPr sz="13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r>
              <a:rPr sz="13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επόμενης</a:t>
            </a:r>
            <a:r>
              <a:rPr sz="13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γενιάς </a:t>
            </a:r>
            <a:r>
              <a:rPr sz="1350" spc="-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35" dirty="0">
                <a:solidFill>
                  <a:srgbClr val="FFFFFF"/>
                </a:solidFill>
                <a:latin typeface="Calibri"/>
                <a:cs typeface="Calibri"/>
              </a:rPr>
              <a:t>(NGFW)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34419" y="6355397"/>
            <a:ext cx="825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554" y="6532562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6300" y="0"/>
            <a:ext cx="11313160" cy="6879590"/>
            <a:chOff x="876300" y="0"/>
            <a:chExt cx="113131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80744" y="2459672"/>
              <a:ext cx="6283325" cy="568325"/>
            </a:xfrm>
            <a:custGeom>
              <a:avLst/>
              <a:gdLst/>
              <a:ahLst/>
              <a:cxnLst/>
              <a:rect l="l" t="t" r="r" b="b"/>
              <a:pathLst>
                <a:path w="6283325" h="568325">
                  <a:moveTo>
                    <a:pt x="6188709" y="0"/>
                  </a:moveTo>
                  <a:lnTo>
                    <a:pt x="94615" y="0"/>
                  </a:lnTo>
                  <a:lnTo>
                    <a:pt x="57785" y="7302"/>
                  </a:lnTo>
                  <a:lnTo>
                    <a:pt x="27622" y="27622"/>
                  </a:lnTo>
                  <a:lnTo>
                    <a:pt x="7302" y="57785"/>
                  </a:lnTo>
                  <a:lnTo>
                    <a:pt x="0" y="94614"/>
                  </a:lnTo>
                  <a:lnTo>
                    <a:pt x="0" y="473710"/>
                  </a:lnTo>
                  <a:lnTo>
                    <a:pt x="7302" y="510539"/>
                  </a:lnTo>
                  <a:lnTo>
                    <a:pt x="27622" y="540702"/>
                  </a:lnTo>
                  <a:lnTo>
                    <a:pt x="57785" y="561022"/>
                  </a:lnTo>
                  <a:lnTo>
                    <a:pt x="94615" y="568325"/>
                  </a:lnTo>
                  <a:lnTo>
                    <a:pt x="6188709" y="568325"/>
                  </a:lnTo>
                  <a:lnTo>
                    <a:pt x="6225539" y="561022"/>
                  </a:lnTo>
                  <a:lnTo>
                    <a:pt x="6255702" y="540702"/>
                  </a:lnTo>
                  <a:lnTo>
                    <a:pt x="6276022" y="510539"/>
                  </a:lnTo>
                  <a:lnTo>
                    <a:pt x="6283325" y="473710"/>
                  </a:lnTo>
                  <a:lnTo>
                    <a:pt x="6283325" y="94614"/>
                  </a:lnTo>
                  <a:lnTo>
                    <a:pt x="6276022" y="57785"/>
                  </a:lnTo>
                  <a:lnTo>
                    <a:pt x="6255702" y="27622"/>
                  </a:lnTo>
                  <a:lnTo>
                    <a:pt x="6225539" y="7302"/>
                  </a:lnTo>
                  <a:lnTo>
                    <a:pt x="618870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6300" y="3221672"/>
              <a:ext cx="6296025" cy="2048510"/>
            </a:xfrm>
            <a:custGeom>
              <a:avLst/>
              <a:gdLst/>
              <a:ahLst/>
              <a:cxnLst/>
              <a:rect l="l" t="t" r="r" b="b"/>
              <a:pathLst>
                <a:path w="6296025" h="2048510">
                  <a:moveTo>
                    <a:pt x="6193155" y="0"/>
                  </a:moveTo>
                  <a:lnTo>
                    <a:pt x="94932" y="0"/>
                  </a:lnTo>
                  <a:lnTo>
                    <a:pt x="58102" y="7619"/>
                  </a:lnTo>
                  <a:lnTo>
                    <a:pt x="27940" y="27939"/>
                  </a:lnTo>
                  <a:lnTo>
                    <a:pt x="7302" y="58102"/>
                  </a:lnTo>
                  <a:lnTo>
                    <a:pt x="0" y="94932"/>
                  </a:lnTo>
                  <a:lnTo>
                    <a:pt x="0" y="474979"/>
                  </a:lnTo>
                  <a:lnTo>
                    <a:pt x="7302" y="511809"/>
                  </a:lnTo>
                  <a:lnTo>
                    <a:pt x="27940" y="542289"/>
                  </a:lnTo>
                  <a:lnTo>
                    <a:pt x="58102" y="562609"/>
                  </a:lnTo>
                  <a:lnTo>
                    <a:pt x="94932" y="569912"/>
                  </a:lnTo>
                  <a:lnTo>
                    <a:pt x="6193155" y="569912"/>
                  </a:lnTo>
                  <a:lnTo>
                    <a:pt x="6229984" y="562609"/>
                  </a:lnTo>
                  <a:lnTo>
                    <a:pt x="6260147" y="542289"/>
                  </a:lnTo>
                  <a:lnTo>
                    <a:pt x="6280467" y="511809"/>
                  </a:lnTo>
                  <a:lnTo>
                    <a:pt x="6288087" y="474979"/>
                  </a:lnTo>
                  <a:lnTo>
                    <a:pt x="6288087" y="94932"/>
                  </a:lnTo>
                  <a:lnTo>
                    <a:pt x="6280467" y="58102"/>
                  </a:lnTo>
                  <a:lnTo>
                    <a:pt x="6260147" y="27939"/>
                  </a:lnTo>
                  <a:lnTo>
                    <a:pt x="6229984" y="7619"/>
                  </a:lnTo>
                  <a:lnTo>
                    <a:pt x="6193155" y="0"/>
                  </a:lnTo>
                  <a:close/>
                </a:path>
                <a:path w="6296025" h="2048510">
                  <a:moveTo>
                    <a:pt x="6200775" y="1478279"/>
                  </a:moveTo>
                  <a:lnTo>
                    <a:pt x="102552" y="1478279"/>
                  </a:lnTo>
                  <a:lnTo>
                    <a:pt x="65722" y="1485900"/>
                  </a:lnTo>
                  <a:lnTo>
                    <a:pt x="35559" y="1506220"/>
                  </a:lnTo>
                  <a:lnTo>
                    <a:pt x="14922" y="1536382"/>
                  </a:lnTo>
                  <a:lnTo>
                    <a:pt x="7619" y="1573212"/>
                  </a:lnTo>
                  <a:lnTo>
                    <a:pt x="7619" y="1953259"/>
                  </a:lnTo>
                  <a:lnTo>
                    <a:pt x="14922" y="1990089"/>
                  </a:lnTo>
                  <a:lnTo>
                    <a:pt x="35559" y="2020570"/>
                  </a:lnTo>
                  <a:lnTo>
                    <a:pt x="65722" y="2040889"/>
                  </a:lnTo>
                  <a:lnTo>
                    <a:pt x="102552" y="2048192"/>
                  </a:lnTo>
                  <a:lnTo>
                    <a:pt x="6200775" y="2048192"/>
                  </a:lnTo>
                  <a:lnTo>
                    <a:pt x="6237605" y="2040889"/>
                  </a:lnTo>
                  <a:lnTo>
                    <a:pt x="6267767" y="2020570"/>
                  </a:lnTo>
                  <a:lnTo>
                    <a:pt x="6288087" y="1990089"/>
                  </a:lnTo>
                  <a:lnTo>
                    <a:pt x="6295707" y="1953259"/>
                  </a:lnTo>
                  <a:lnTo>
                    <a:pt x="6295707" y="1573212"/>
                  </a:lnTo>
                  <a:lnTo>
                    <a:pt x="6288087" y="1536382"/>
                  </a:lnTo>
                  <a:lnTo>
                    <a:pt x="6267767" y="1506220"/>
                  </a:lnTo>
                  <a:lnTo>
                    <a:pt x="6237605" y="1485900"/>
                  </a:lnTo>
                  <a:lnTo>
                    <a:pt x="6200775" y="1478279"/>
                  </a:lnTo>
                  <a:close/>
                </a:path>
                <a:path w="6296025" h="2048510">
                  <a:moveTo>
                    <a:pt x="6203950" y="763587"/>
                  </a:moveTo>
                  <a:lnTo>
                    <a:pt x="99377" y="763587"/>
                  </a:lnTo>
                  <a:lnTo>
                    <a:pt x="63500" y="770889"/>
                  </a:lnTo>
                  <a:lnTo>
                    <a:pt x="34607" y="790257"/>
                  </a:lnTo>
                  <a:lnTo>
                    <a:pt x="14922" y="819467"/>
                  </a:lnTo>
                  <a:lnTo>
                    <a:pt x="7619" y="855344"/>
                  </a:lnTo>
                  <a:lnTo>
                    <a:pt x="7619" y="1222057"/>
                  </a:lnTo>
                  <a:lnTo>
                    <a:pt x="14922" y="1257617"/>
                  </a:lnTo>
                  <a:lnTo>
                    <a:pt x="34607" y="1286827"/>
                  </a:lnTo>
                  <a:lnTo>
                    <a:pt x="63500" y="1306512"/>
                  </a:lnTo>
                  <a:lnTo>
                    <a:pt x="99377" y="1313814"/>
                  </a:lnTo>
                  <a:lnTo>
                    <a:pt x="6203950" y="1313814"/>
                  </a:lnTo>
                  <a:lnTo>
                    <a:pt x="6239509" y="1306512"/>
                  </a:lnTo>
                  <a:lnTo>
                    <a:pt x="6268720" y="1286827"/>
                  </a:lnTo>
                  <a:lnTo>
                    <a:pt x="6288405" y="1257617"/>
                  </a:lnTo>
                  <a:lnTo>
                    <a:pt x="6295707" y="1222057"/>
                  </a:lnTo>
                  <a:lnTo>
                    <a:pt x="6295707" y="855344"/>
                  </a:lnTo>
                  <a:lnTo>
                    <a:pt x="6288405" y="819467"/>
                  </a:lnTo>
                  <a:lnTo>
                    <a:pt x="6268720" y="790257"/>
                  </a:lnTo>
                  <a:lnTo>
                    <a:pt x="6239509" y="770889"/>
                  </a:lnTo>
                  <a:lnTo>
                    <a:pt x="6203950" y="763587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773429"/>
            <a:ext cx="35369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Τέσσερις</a:t>
            </a:r>
            <a:r>
              <a:rPr spc="180" dirty="0"/>
              <a:t> </a:t>
            </a:r>
            <a:r>
              <a:rPr spc="150" dirty="0"/>
              <a:t>γενιές</a:t>
            </a:r>
            <a:r>
              <a:rPr spc="215" dirty="0"/>
              <a:t> </a:t>
            </a:r>
            <a:r>
              <a:rPr spc="130" dirty="0"/>
              <a:t>και</a:t>
            </a:r>
            <a:r>
              <a:rPr spc="175" dirty="0"/>
              <a:t> </a:t>
            </a:r>
            <a:r>
              <a:rPr spc="145" dirty="0"/>
              <a:t>εξέλιξη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92150" y="1518920"/>
            <a:ext cx="5939790" cy="709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προέλευση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τους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δεκαετία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του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1980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έως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σήμερα,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τείχη </a:t>
            </a:r>
            <a:r>
              <a:rPr sz="1500" spc="95" dirty="0">
                <a:latin typeface="Calibri"/>
                <a:cs typeface="Calibri"/>
              </a:rPr>
              <a:t>(ηλεκτρονικής) </a:t>
            </a:r>
            <a:r>
              <a:rPr sz="1500" spc="105" dirty="0">
                <a:latin typeface="Calibri"/>
                <a:cs typeface="Calibri"/>
              </a:rPr>
              <a:t>προστασίας έχουν </a:t>
            </a:r>
            <a:r>
              <a:rPr sz="1500" spc="90" dirty="0">
                <a:latin typeface="Calibri"/>
                <a:cs typeface="Calibri"/>
              </a:rPr>
              <a:t>εξελιχθεί </a:t>
            </a:r>
            <a:r>
              <a:rPr sz="1500" spc="105" dirty="0">
                <a:latin typeface="Calibri"/>
                <a:cs typeface="Calibri"/>
              </a:rPr>
              <a:t>στην </a:t>
            </a:r>
            <a:r>
              <a:rPr sz="1500" spc="100" dirty="0">
                <a:latin typeface="Calibri"/>
                <a:cs typeface="Calibri"/>
              </a:rPr>
              <a:t>τέταρτη </a:t>
            </a:r>
            <a:r>
              <a:rPr sz="1500" spc="10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γενιά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7975" y="2485072"/>
            <a:ext cx="4900295" cy="280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7855" marR="622300" algn="ctr">
              <a:lnSpc>
                <a:spcPct val="100000"/>
              </a:lnSpc>
              <a:spcBef>
                <a:spcPts val="100"/>
              </a:spcBef>
            </a:pPr>
            <a:r>
              <a:rPr sz="1350" b="1" spc="105" dirty="0">
                <a:solidFill>
                  <a:srgbClr val="FFFFFF"/>
                </a:solidFill>
                <a:latin typeface="Calibri"/>
                <a:cs typeface="Calibri"/>
              </a:rPr>
              <a:t>1η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80" dirty="0">
                <a:solidFill>
                  <a:srgbClr val="FFFFFF"/>
                </a:solidFill>
                <a:latin typeface="Calibri"/>
                <a:cs typeface="Calibri"/>
              </a:rPr>
              <a:t>γενιά:</a:t>
            </a:r>
            <a:r>
              <a:rPr sz="13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100" dirty="0">
                <a:solidFill>
                  <a:srgbClr val="FFFFFF"/>
                </a:solidFill>
                <a:latin typeface="Calibri"/>
                <a:cs typeface="Calibri"/>
              </a:rPr>
              <a:t>Φιλτράρισμα</a:t>
            </a:r>
            <a:r>
              <a:rPr sz="13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100" dirty="0">
                <a:solidFill>
                  <a:srgbClr val="FFFFFF"/>
                </a:solidFill>
                <a:latin typeface="Calibri"/>
                <a:cs typeface="Calibri"/>
              </a:rPr>
              <a:t>πακέτων</a:t>
            </a:r>
            <a:r>
              <a:rPr sz="13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100" dirty="0">
                <a:solidFill>
                  <a:srgbClr val="FFFFFF"/>
                </a:solidFill>
                <a:latin typeface="Calibri"/>
                <a:cs typeface="Calibri"/>
              </a:rPr>
              <a:t>δεδομένων </a:t>
            </a:r>
            <a:r>
              <a:rPr sz="1350" b="1" spc="-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85" dirty="0">
                <a:solidFill>
                  <a:srgbClr val="FFFFFF"/>
                </a:solidFill>
                <a:latin typeface="Calibri"/>
                <a:cs typeface="Calibri"/>
              </a:rPr>
              <a:t>(packet</a:t>
            </a:r>
            <a:r>
              <a:rPr sz="13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65" dirty="0">
                <a:solidFill>
                  <a:srgbClr val="FFFFFF"/>
                </a:solidFill>
                <a:latin typeface="Calibri"/>
                <a:cs typeface="Calibri"/>
              </a:rPr>
              <a:t>filter)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Calibri"/>
              <a:cs typeface="Calibri"/>
            </a:endParaRPr>
          </a:p>
          <a:p>
            <a:pPr marL="593090" marR="604520" algn="ctr">
              <a:lnSpc>
                <a:spcPct val="100000"/>
              </a:lnSpc>
            </a:pP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2η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γενιά: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Τείχη</a:t>
            </a:r>
            <a:r>
              <a:rPr sz="13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(ηλεκτρονικής)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προστασίας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με </a:t>
            </a:r>
            <a:r>
              <a:rPr sz="1350" spc="-2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κατάσταση</a:t>
            </a:r>
            <a:r>
              <a:rPr sz="13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0" dirty="0">
                <a:solidFill>
                  <a:srgbClr val="7E7E7E"/>
                </a:solidFill>
                <a:latin typeface="Calibri"/>
                <a:cs typeface="Calibri"/>
              </a:rPr>
              <a:t>(stateful</a:t>
            </a:r>
            <a:r>
              <a:rPr sz="13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inspection)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Calibri"/>
              <a:cs typeface="Calibri"/>
            </a:endParaRPr>
          </a:p>
          <a:p>
            <a:pPr marL="734695" marR="728345" algn="ctr">
              <a:lnSpc>
                <a:spcPct val="134600"/>
              </a:lnSpc>
              <a:spcBef>
                <a:spcPts val="5"/>
              </a:spcBef>
            </a:pP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3η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γενιά: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7E7E7E"/>
                </a:solidFill>
                <a:latin typeface="Calibri"/>
                <a:cs typeface="Calibri"/>
              </a:rPr>
              <a:t>Τείχη</a:t>
            </a:r>
            <a:r>
              <a:rPr sz="13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7E7E7E"/>
                </a:solidFill>
                <a:latin typeface="Calibri"/>
                <a:cs typeface="Calibri"/>
              </a:rPr>
              <a:t>(ηλεκτρονικής)</a:t>
            </a:r>
            <a:r>
              <a:rPr sz="13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προστασίας </a:t>
            </a:r>
            <a:r>
              <a:rPr sz="1350" spc="-2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05" dirty="0">
                <a:solidFill>
                  <a:srgbClr val="7E7E7E"/>
                </a:solidFill>
                <a:latin typeface="Calibri"/>
                <a:cs typeface="Calibri"/>
              </a:rPr>
              <a:t>εφαρμογών</a:t>
            </a:r>
            <a:endParaRPr sz="1350">
              <a:latin typeface="Calibri"/>
              <a:cs typeface="Calibri"/>
            </a:endParaRPr>
          </a:p>
          <a:p>
            <a:pPr marL="5080" algn="ctr">
              <a:lnSpc>
                <a:spcPct val="100000"/>
              </a:lnSpc>
              <a:spcBef>
                <a:spcPts val="560"/>
              </a:spcBef>
            </a:pP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(φιλτράρισμα</a:t>
            </a:r>
            <a:r>
              <a:rPr sz="13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20" dirty="0">
                <a:solidFill>
                  <a:srgbClr val="7E7E7E"/>
                </a:solidFill>
                <a:latin typeface="Calibri"/>
                <a:cs typeface="Calibri"/>
              </a:rPr>
              <a:t>εφαρμογών)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5080" algn="ctr">
              <a:lnSpc>
                <a:spcPct val="134600"/>
              </a:lnSpc>
            </a:pP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4η</a:t>
            </a:r>
            <a:r>
              <a:rPr sz="13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γενιά:</a:t>
            </a:r>
            <a:r>
              <a:rPr sz="13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7E7E7E"/>
                </a:solidFill>
                <a:latin typeface="Calibri"/>
                <a:cs typeface="Calibri"/>
              </a:rPr>
              <a:t>Τείχος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7E7E7E"/>
                </a:solidFill>
                <a:latin typeface="Calibri"/>
                <a:cs typeface="Calibri"/>
              </a:rPr>
              <a:t>(ηλεκτρονικής)</a:t>
            </a:r>
            <a:r>
              <a:rPr sz="13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προστασίας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επόμενης</a:t>
            </a:r>
            <a:r>
              <a:rPr sz="13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γενιάς </a:t>
            </a:r>
            <a:r>
              <a:rPr sz="1350" spc="-2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35" dirty="0">
                <a:solidFill>
                  <a:srgbClr val="7E7E7E"/>
                </a:solidFill>
                <a:latin typeface="Calibri"/>
                <a:cs typeface="Calibri"/>
              </a:rPr>
              <a:t>(NGFW)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34419" y="6355397"/>
            <a:ext cx="825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54" y="6532562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31372" y="0"/>
            <a:ext cx="7557770" cy="6879590"/>
            <a:chOff x="4631372" y="0"/>
            <a:chExt cx="755777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069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81992" y="3147060"/>
              <a:ext cx="1920239" cy="10988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1372" y="3180397"/>
              <a:ext cx="1159827" cy="7788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722619" y="3398519"/>
              <a:ext cx="349250" cy="299085"/>
            </a:xfrm>
            <a:custGeom>
              <a:avLst/>
              <a:gdLst/>
              <a:ahLst/>
              <a:cxnLst/>
              <a:rect l="l" t="t" r="r" b="b"/>
              <a:pathLst>
                <a:path w="349250" h="299085">
                  <a:moveTo>
                    <a:pt x="199707" y="0"/>
                  </a:moveTo>
                  <a:lnTo>
                    <a:pt x="199707" y="74612"/>
                  </a:lnTo>
                  <a:lnTo>
                    <a:pt x="0" y="74612"/>
                  </a:lnTo>
                  <a:lnTo>
                    <a:pt x="0" y="224154"/>
                  </a:lnTo>
                  <a:lnTo>
                    <a:pt x="199707" y="224154"/>
                  </a:lnTo>
                  <a:lnTo>
                    <a:pt x="199707" y="298767"/>
                  </a:lnTo>
                  <a:lnTo>
                    <a:pt x="348932" y="149225"/>
                  </a:lnTo>
                  <a:lnTo>
                    <a:pt x="199707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22619" y="3398519"/>
              <a:ext cx="349250" cy="299085"/>
            </a:xfrm>
            <a:custGeom>
              <a:avLst/>
              <a:gdLst/>
              <a:ahLst/>
              <a:cxnLst/>
              <a:rect l="l" t="t" r="r" b="b"/>
              <a:pathLst>
                <a:path w="349250" h="299085">
                  <a:moveTo>
                    <a:pt x="0" y="74612"/>
                  </a:moveTo>
                  <a:lnTo>
                    <a:pt x="199707" y="74612"/>
                  </a:lnTo>
                  <a:lnTo>
                    <a:pt x="199707" y="0"/>
                  </a:lnTo>
                  <a:lnTo>
                    <a:pt x="348932" y="149225"/>
                  </a:lnTo>
                  <a:lnTo>
                    <a:pt x="199707" y="298767"/>
                  </a:lnTo>
                  <a:lnTo>
                    <a:pt x="199707" y="224154"/>
                  </a:lnTo>
                  <a:lnTo>
                    <a:pt x="0" y="224154"/>
                  </a:lnTo>
                  <a:lnTo>
                    <a:pt x="0" y="7461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513319" y="3386137"/>
              <a:ext cx="349250" cy="299085"/>
            </a:xfrm>
            <a:custGeom>
              <a:avLst/>
              <a:gdLst/>
              <a:ahLst/>
              <a:cxnLst/>
              <a:rect l="l" t="t" r="r" b="b"/>
              <a:pathLst>
                <a:path w="349250" h="299085">
                  <a:moveTo>
                    <a:pt x="199707" y="0"/>
                  </a:moveTo>
                  <a:lnTo>
                    <a:pt x="199707" y="74612"/>
                  </a:lnTo>
                  <a:lnTo>
                    <a:pt x="0" y="74612"/>
                  </a:lnTo>
                  <a:lnTo>
                    <a:pt x="0" y="224155"/>
                  </a:lnTo>
                  <a:lnTo>
                    <a:pt x="199707" y="224155"/>
                  </a:lnTo>
                  <a:lnTo>
                    <a:pt x="199707" y="298767"/>
                  </a:lnTo>
                  <a:lnTo>
                    <a:pt x="348932" y="149225"/>
                  </a:lnTo>
                  <a:lnTo>
                    <a:pt x="199707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13319" y="3386137"/>
              <a:ext cx="349250" cy="299085"/>
            </a:xfrm>
            <a:custGeom>
              <a:avLst/>
              <a:gdLst/>
              <a:ahLst/>
              <a:cxnLst/>
              <a:rect l="l" t="t" r="r" b="b"/>
              <a:pathLst>
                <a:path w="349250" h="299085">
                  <a:moveTo>
                    <a:pt x="0" y="74612"/>
                  </a:moveTo>
                  <a:lnTo>
                    <a:pt x="199707" y="74612"/>
                  </a:lnTo>
                  <a:lnTo>
                    <a:pt x="199707" y="0"/>
                  </a:lnTo>
                  <a:lnTo>
                    <a:pt x="348932" y="149225"/>
                  </a:lnTo>
                  <a:lnTo>
                    <a:pt x="199707" y="298767"/>
                  </a:lnTo>
                  <a:lnTo>
                    <a:pt x="199707" y="224155"/>
                  </a:lnTo>
                  <a:lnTo>
                    <a:pt x="0" y="224155"/>
                  </a:lnTo>
                  <a:lnTo>
                    <a:pt x="0" y="7461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06384" y="3035617"/>
              <a:ext cx="958532" cy="97218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65912" y="3794760"/>
              <a:ext cx="173990" cy="692150"/>
            </a:xfrm>
            <a:custGeom>
              <a:avLst/>
              <a:gdLst/>
              <a:ahLst/>
              <a:cxnLst/>
              <a:rect l="l" t="t" r="r" b="b"/>
              <a:pathLst>
                <a:path w="173990" h="692150">
                  <a:moveTo>
                    <a:pt x="173672" y="0"/>
                  </a:moveTo>
                  <a:lnTo>
                    <a:pt x="0" y="0"/>
                  </a:lnTo>
                  <a:lnTo>
                    <a:pt x="0" y="691832"/>
                  </a:lnTo>
                  <a:lnTo>
                    <a:pt x="173672" y="691832"/>
                  </a:lnTo>
                  <a:lnTo>
                    <a:pt x="17367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65912" y="3794760"/>
              <a:ext cx="173990" cy="692150"/>
            </a:xfrm>
            <a:custGeom>
              <a:avLst/>
              <a:gdLst/>
              <a:ahLst/>
              <a:cxnLst/>
              <a:rect l="l" t="t" r="r" b="b"/>
              <a:pathLst>
                <a:path w="173990" h="692150">
                  <a:moveTo>
                    <a:pt x="0" y="691832"/>
                  </a:moveTo>
                  <a:lnTo>
                    <a:pt x="173672" y="691832"/>
                  </a:lnTo>
                  <a:lnTo>
                    <a:pt x="173672" y="0"/>
                  </a:lnTo>
                  <a:lnTo>
                    <a:pt x="0" y="0"/>
                  </a:lnTo>
                  <a:lnTo>
                    <a:pt x="0" y="691832"/>
                  </a:lnTo>
                </a:path>
              </a:pathLst>
            </a:custGeom>
            <a:ln w="15874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09359" y="4277677"/>
              <a:ext cx="306705" cy="299085"/>
            </a:xfrm>
            <a:custGeom>
              <a:avLst/>
              <a:gdLst/>
              <a:ahLst/>
              <a:cxnLst/>
              <a:rect l="l" t="t" r="r" b="b"/>
              <a:pathLst>
                <a:path w="306704" h="299085">
                  <a:moveTo>
                    <a:pt x="156844" y="0"/>
                  </a:moveTo>
                  <a:lnTo>
                    <a:pt x="156844" y="74612"/>
                  </a:lnTo>
                  <a:lnTo>
                    <a:pt x="0" y="74612"/>
                  </a:lnTo>
                  <a:lnTo>
                    <a:pt x="0" y="224155"/>
                  </a:lnTo>
                  <a:lnTo>
                    <a:pt x="156844" y="224155"/>
                  </a:lnTo>
                  <a:lnTo>
                    <a:pt x="156844" y="298767"/>
                  </a:lnTo>
                  <a:lnTo>
                    <a:pt x="306387" y="149225"/>
                  </a:lnTo>
                  <a:lnTo>
                    <a:pt x="156844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309359" y="4277677"/>
              <a:ext cx="306705" cy="299085"/>
            </a:xfrm>
            <a:custGeom>
              <a:avLst/>
              <a:gdLst/>
              <a:ahLst/>
              <a:cxnLst/>
              <a:rect l="l" t="t" r="r" b="b"/>
              <a:pathLst>
                <a:path w="306704" h="299085">
                  <a:moveTo>
                    <a:pt x="0" y="74612"/>
                  </a:moveTo>
                  <a:lnTo>
                    <a:pt x="156844" y="74612"/>
                  </a:lnTo>
                  <a:lnTo>
                    <a:pt x="156844" y="0"/>
                  </a:lnTo>
                  <a:lnTo>
                    <a:pt x="306387" y="149225"/>
                  </a:lnTo>
                  <a:lnTo>
                    <a:pt x="156844" y="298767"/>
                  </a:lnTo>
                  <a:lnTo>
                    <a:pt x="156844" y="224155"/>
                  </a:lnTo>
                  <a:lnTo>
                    <a:pt x="0" y="224155"/>
                  </a:lnTo>
                  <a:lnTo>
                    <a:pt x="0" y="7461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22365" y="4351020"/>
            <a:ext cx="1039494" cy="55181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99304" y="4237990"/>
            <a:ext cx="1691639" cy="35655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6875780" y="4269740"/>
            <a:ext cx="322580" cy="314960"/>
            <a:chOff x="6875780" y="4269740"/>
            <a:chExt cx="322580" cy="314960"/>
          </a:xfrm>
        </p:grpSpPr>
        <p:sp>
          <p:nvSpPr>
            <p:cNvPr id="21" name="object 21"/>
            <p:cNvSpPr/>
            <p:nvPr/>
          </p:nvSpPr>
          <p:spPr>
            <a:xfrm>
              <a:off x="6883717" y="4277677"/>
              <a:ext cx="306705" cy="299085"/>
            </a:xfrm>
            <a:custGeom>
              <a:avLst/>
              <a:gdLst/>
              <a:ahLst/>
              <a:cxnLst/>
              <a:rect l="l" t="t" r="r" b="b"/>
              <a:pathLst>
                <a:path w="306704" h="299085">
                  <a:moveTo>
                    <a:pt x="156845" y="0"/>
                  </a:moveTo>
                  <a:lnTo>
                    <a:pt x="156845" y="74612"/>
                  </a:lnTo>
                  <a:lnTo>
                    <a:pt x="0" y="74612"/>
                  </a:lnTo>
                  <a:lnTo>
                    <a:pt x="0" y="224155"/>
                  </a:lnTo>
                  <a:lnTo>
                    <a:pt x="156845" y="224155"/>
                  </a:lnTo>
                  <a:lnTo>
                    <a:pt x="156845" y="298767"/>
                  </a:lnTo>
                  <a:lnTo>
                    <a:pt x="306387" y="149225"/>
                  </a:lnTo>
                  <a:lnTo>
                    <a:pt x="15684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883717" y="4277677"/>
              <a:ext cx="306705" cy="299085"/>
            </a:xfrm>
            <a:custGeom>
              <a:avLst/>
              <a:gdLst/>
              <a:ahLst/>
              <a:cxnLst/>
              <a:rect l="l" t="t" r="r" b="b"/>
              <a:pathLst>
                <a:path w="306704" h="299085">
                  <a:moveTo>
                    <a:pt x="0" y="74612"/>
                  </a:moveTo>
                  <a:lnTo>
                    <a:pt x="156845" y="74612"/>
                  </a:lnTo>
                  <a:lnTo>
                    <a:pt x="156845" y="0"/>
                  </a:lnTo>
                  <a:lnTo>
                    <a:pt x="306387" y="149225"/>
                  </a:lnTo>
                  <a:lnTo>
                    <a:pt x="156845" y="298767"/>
                  </a:lnTo>
                  <a:lnTo>
                    <a:pt x="156845" y="224155"/>
                  </a:lnTo>
                  <a:lnTo>
                    <a:pt x="0" y="224155"/>
                  </a:lnTo>
                  <a:lnTo>
                    <a:pt x="0" y="7461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9704705" y="3448684"/>
            <a:ext cx="1455420" cy="685800"/>
            <a:chOff x="9704705" y="3448684"/>
            <a:chExt cx="1455420" cy="68580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04705" y="3448684"/>
              <a:ext cx="1455420" cy="6858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54870" y="3498849"/>
              <a:ext cx="1322704" cy="55308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754870" y="3498849"/>
              <a:ext cx="1322705" cy="553085"/>
            </a:xfrm>
            <a:custGeom>
              <a:avLst/>
              <a:gdLst/>
              <a:ahLst/>
              <a:cxnLst/>
              <a:rect l="l" t="t" r="r" b="b"/>
              <a:pathLst>
                <a:path w="1322704" h="553085">
                  <a:moveTo>
                    <a:pt x="0" y="276542"/>
                  </a:moveTo>
                  <a:lnTo>
                    <a:pt x="12064" y="224155"/>
                  </a:lnTo>
                  <a:lnTo>
                    <a:pt x="46354" y="174942"/>
                  </a:lnTo>
                  <a:lnTo>
                    <a:pt x="100647" y="129857"/>
                  </a:lnTo>
                  <a:lnTo>
                    <a:pt x="134937" y="109219"/>
                  </a:lnTo>
                  <a:lnTo>
                    <a:pt x="173037" y="90170"/>
                  </a:lnTo>
                  <a:lnTo>
                    <a:pt x="215264" y="72389"/>
                  </a:lnTo>
                  <a:lnTo>
                    <a:pt x="261302" y="56514"/>
                  </a:lnTo>
                  <a:lnTo>
                    <a:pt x="310514" y="42227"/>
                  </a:lnTo>
                  <a:lnTo>
                    <a:pt x="362902" y="29845"/>
                  </a:lnTo>
                  <a:lnTo>
                    <a:pt x="418147" y="19367"/>
                  </a:lnTo>
                  <a:lnTo>
                    <a:pt x="475614" y="11112"/>
                  </a:lnTo>
                  <a:lnTo>
                    <a:pt x="535622" y="5079"/>
                  </a:lnTo>
                  <a:lnTo>
                    <a:pt x="597852" y="1270"/>
                  </a:lnTo>
                  <a:lnTo>
                    <a:pt x="661352" y="0"/>
                  </a:lnTo>
                  <a:lnTo>
                    <a:pt x="725170" y="1270"/>
                  </a:lnTo>
                  <a:lnTo>
                    <a:pt x="787082" y="5079"/>
                  </a:lnTo>
                  <a:lnTo>
                    <a:pt x="847089" y="11112"/>
                  </a:lnTo>
                  <a:lnTo>
                    <a:pt x="904875" y="19367"/>
                  </a:lnTo>
                  <a:lnTo>
                    <a:pt x="960120" y="29845"/>
                  </a:lnTo>
                  <a:lnTo>
                    <a:pt x="1012507" y="42227"/>
                  </a:lnTo>
                  <a:lnTo>
                    <a:pt x="1061720" y="56514"/>
                  </a:lnTo>
                  <a:lnTo>
                    <a:pt x="1107439" y="72389"/>
                  </a:lnTo>
                  <a:lnTo>
                    <a:pt x="1149667" y="90170"/>
                  </a:lnTo>
                  <a:lnTo>
                    <a:pt x="1188084" y="109219"/>
                  </a:lnTo>
                  <a:lnTo>
                    <a:pt x="1222057" y="129857"/>
                  </a:lnTo>
                  <a:lnTo>
                    <a:pt x="1276667" y="174942"/>
                  </a:lnTo>
                  <a:lnTo>
                    <a:pt x="1310957" y="224155"/>
                  </a:lnTo>
                  <a:lnTo>
                    <a:pt x="1322704" y="276542"/>
                  </a:lnTo>
                  <a:lnTo>
                    <a:pt x="1319847" y="303212"/>
                  </a:lnTo>
                  <a:lnTo>
                    <a:pt x="1296352" y="354330"/>
                  </a:lnTo>
                  <a:lnTo>
                    <a:pt x="1251902" y="401637"/>
                  </a:lnTo>
                  <a:lnTo>
                    <a:pt x="1188084" y="443864"/>
                  </a:lnTo>
                  <a:lnTo>
                    <a:pt x="1149667" y="463232"/>
                  </a:lnTo>
                  <a:lnTo>
                    <a:pt x="1107439" y="480694"/>
                  </a:lnTo>
                  <a:lnTo>
                    <a:pt x="1061720" y="496887"/>
                  </a:lnTo>
                  <a:lnTo>
                    <a:pt x="1012507" y="511175"/>
                  </a:lnTo>
                  <a:lnTo>
                    <a:pt x="960120" y="523557"/>
                  </a:lnTo>
                  <a:lnTo>
                    <a:pt x="904875" y="534035"/>
                  </a:lnTo>
                  <a:lnTo>
                    <a:pt x="847089" y="542289"/>
                  </a:lnTo>
                  <a:lnTo>
                    <a:pt x="787082" y="548322"/>
                  </a:lnTo>
                  <a:lnTo>
                    <a:pt x="725170" y="551814"/>
                  </a:lnTo>
                  <a:lnTo>
                    <a:pt x="661352" y="553085"/>
                  </a:lnTo>
                  <a:lnTo>
                    <a:pt x="597852" y="551814"/>
                  </a:lnTo>
                  <a:lnTo>
                    <a:pt x="535622" y="548322"/>
                  </a:lnTo>
                  <a:lnTo>
                    <a:pt x="475614" y="542289"/>
                  </a:lnTo>
                  <a:lnTo>
                    <a:pt x="418147" y="534035"/>
                  </a:lnTo>
                  <a:lnTo>
                    <a:pt x="362902" y="523557"/>
                  </a:lnTo>
                  <a:lnTo>
                    <a:pt x="310514" y="511175"/>
                  </a:lnTo>
                  <a:lnTo>
                    <a:pt x="261302" y="496887"/>
                  </a:lnTo>
                  <a:lnTo>
                    <a:pt x="215264" y="480694"/>
                  </a:lnTo>
                  <a:lnTo>
                    <a:pt x="173037" y="463232"/>
                  </a:lnTo>
                  <a:lnTo>
                    <a:pt x="134937" y="443864"/>
                  </a:lnTo>
                  <a:lnTo>
                    <a:pt x="100647" y="423227"/>
                  </a:lnTo>
                  <a:lnTo>
                    <a:pt x="46354" y="378460"/>
                  </a:lnTo>
                  <a:lnTo>
                    <a:pt x="12064" y="329247"/>
                  </a:lnTo>
                  <a:lnTo>
                    <a:pt x="0" y="276542"/>
                  </a:lnTo>
                </a:path>
              </a:pathLst>
            </a:custGeom>
            <a:ln w="57150">
              <a:solidFill>
                <a:srgbClr val="6717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8779192" y="3361372"/>
            <a:ext cx="365125" cy="314960"/>
            <a:chOff x="8779192" y="3361372"/>
            <a:chExt cx="365125" cy="314960"/>
          </a:xfrm>
        </p:grpSpPr>
        <p:sp>
          <p:nvSpPr>
            <p:cNvPr id="28" name="object 28"/>
            <p:cNvSpPr/>
            <p:nvPr/>
          </p:nvSpPr>
          <p:spPr>
            <a:xfrm>
              <a:off x="8787130" y="3369309"/>
              <a:ext cx="349250" cy="299085"/>
            </a:xfrm>
            <a:custGeom>
              <a:avLst/>
              <a:gdLst/>
              <a:ahLst/>
              <a:cxnLst/>
              <a:rect l="l" t="t" r="r" b="b"/>
              <a:pathLst>
                <a:path w="349250" h="299085">
                  <a:moveTo>
                    <a:pt x="199707" y="0"/>
                  </a:moveTo>
                  <a:lnTo>
                    <a:pt x="199707" y="74612"/>
                  </a:lnTo>
                  <a:lnTo>
                    <a:pt x="0" y="74612"/>
                  </a:lnTo>
                  <a:lnTo>
                    <a:pt x="0" y="224154"/>
                  </a:lnTo>
                  <a:lnTo>
                    <a:pt x="199707" y="224154"/>
                  </a:lnTo>
                  <a:lnTo>
                    <a:pt x="199707" y="298767"/>
                  </a:lnTo>
                  <a:lnTo>
                    <a:pt x="348932" y="149225"/>
                  </a:lnTo>
                  <a:lnTo>
                    <a:pt x="199707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787130" y="3369309"/>
              <a:ext cx="349250" cy="299085"/>
            </a:xfrm>
            <a:custGeom>
              <a:avLst/>
              <a:gdLst/>
              <a:ahLst/>
              <a:cxnLst/>
              <a:rect l="l" t="t" r="r" b="b"/>
              <a:pathLst>
                <a:path w="349250" h="299085">
                  <a:moveTo>
                    <a:pt x="0" y="74612"/>
                  </a:moveTo>
                  <a:lnTo>
                    <a:pt x="199707" y="74612"/>
                  </a:lnTo>
                  <a:lnTo>
                    <a:pt x="199707" y="0"/>
                  </a:lnTo>
                  <a:lnTo>
                    <a:pt x="348932" y="149225"/>
                  </a:lnTo>
                  <a:lnTo>
                    <a:pt x="199707" y="298767"/>
                  </a:lnTo>
                  <a:lnTo>
                    <a:pt x="199707" y="224154"/>
                  </a:lnTo>
                  <a:lnTo>
                    <a:pt x="0" y="224154"/>
                  </a:lnTo>
                  <a:lnTo>
                    <a:pt x="0" y="7461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9053830" y="3213735"/>
            <a:ext cx="1026794" cy="549275"/>
            <a:chOff x="9053830" y="3213735"/>
            <a:chExt cx="1026794" cy="549275"/>
          </a:xfrm>
        </p:grpSpPr>
        <p:sp>
          <p:nvSpPr>
            <p:cNvPr id="31" name="object 31"/>
            <p:cNvSpPr/>
            <p:nvPr/>
          </p:nvSpPr>
          <p:spPr>
            <a:xfrm>
              <a:off x="9712960" y="3213735"/>
              <a:ext cx="367665" cy="499745"/>
            </a:xfrm>
            <a:custGeom>
              <a:avLst/>
              <a:gdLst/>
              <a:ahLst/>
              <a:cxnLst/>
              <a:rect l="l" t="t" r="r" b="b"/>
              <a:pathLst>
                <a:path w="367665" h="499745">
                  <a:moveTo>
                    <a:pt x="0" y="156527"/>
                  </a:moveTo>
                  <a:lnTo>
                    <a:pt x="0" y="380364"/>
                  </a:lnTo>
                  <a:lnTo>
                    <a:pt x="172720" y="499427"/>
                  </a:lnTo>
                  <a:lnTo>
                    <a:pt x="172720" y="335914"/>
                  </a:lnTo>
                  <a:lnTo>
                    <a:pt x="150495" y="335914"/>
                  </a:lnTo>
                  <a:lnTo>
                    <a:pt x="111442" y="310514"/>
                  </a:lnTo>
                  <a:lnTo>
                    <a:pt x="111442" y="266064"/>
                  </a:lnTo>
                  <a:lnTo>
                    <a:pt x="150495" y="266064"/>
                  </a:lnTo>
                  <a:lnTo>
                    <a:pt x="150495" y="260350"/>
                  </a:lnTo>
                  <a:lnTo>
                    <a:pt x="0" y="156527"/>
                  </a:lnTo>
                  <a:close/>
                </a:path>
                <a:path w="367665" h="499745">
                  <a:moveTo>
                    <a:pt x="367665" y="156527"/>
                  </a:moveTo>
                  <a:lnTo>
                    <a:pt x="194945" y="275589"/>
                  </a:lnTo>
                  <a:lnTo>
                    <a:pt x="194945" y="499427"/>
                  </a:lnTo>
                  <a:lnTo>
                    <a:pt x="367665" y="380364"/>
                  </a:lnTo>
                  <a:lnTo>
                    <a:pt x="367665" y="156527"/>
                  </a:lnTo>
                  <a:close/>
                </a:path>
                <a:path w="367665" h="499745">
                  <a:moveTo>
                    <a:pt x="150495" y="260350"/>
                  </a:moveTo>
                  <a:lnTo>
                    <a:pt x="150495" y="335914"/>
                  </a:lnTo>
                  <a:lnTo>
                    <a:pt x="172720" y="335914"/>
                  </a:lnTo>
                  <a:lnTo>
                    <a:pt x="172720" y="275589"/>
                  </a:lnTo>
                  <a:lnTo>
                    <a:pt x="150495" y="260350"/>
                  </a:lnTo>
                  <a:close/>
                </a:path>
                <a:path w="367665" h="499745">
                  <a:moveTo>
                    <a:pt x="150495" y="266064"/>
                  </a:moveTo>
                  <a:lnTo>
                    <a:pt x="111442" y="266064"/>
                  </a:lnTo>
                  <a:lnTo>
                    <a:pt x="150495" y="291464"/>
                  </a:lnTo>
                  <a:lnTo>
                    <a:pt x="150495" y="266064"/>
                  </a:lnTo>
                  <a:close/>
                </a:path>
                <a:path w="367665" h="499745">
                  <a:moveTo>
                    <a:pt x="284162" y="69214"/>
                  </a:moveTo>
                  <a:lnTo>
                    <a:pt x="100330" y="195897"/>
                  </a:lnTo>
                  <a:lnTo>
                    <a:pt x="183832" y="253364"/>
                  </a:lnTo>
                  <a:lnTo>
                    <a:pt x="367665" y="126682"/>
                  </a:lnTo>
                  <a:lnTo>
                    <a:pt x="284162" y="69214"/>
                  </a:lnTo>
                  <a:close/>
                </a:path>
                <a:path w="367665" h="499745">
                  <a:moveTo>
                    <a:pt x="183832" y="0"/>
                  </a:moveTo>
                  <a:lnTo>
                    <a:pt x="0" y="126682"/>
                  </a:lnTo>
                  <a:lnTo>
                    <a:pt x="79057" y="181292"/>
                  </a:lnTo>
                  <a:lnTo>
                    <a:pt x="262890" y="54610"/>
                  </a:lnTo>
                  <a:lnTo>
                    <a:pt x="1838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53830" y="3360420"/>
              <a:ext cx="702627" cy="402272"/>
            </a:xfrm>
            <a:prstGeom prst="rect">
              <a:avLst/>
            </a:prstGeom>
          </p:spPr>
        </p:pic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829944" y="792162"/>
            <a:ext cx="55264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spc="142" baseline="34979" dirty="0"/>
              <a:t>1η</a:t>
            </a:r>
            <a:r>
              <a:rPr sz="2025" spc="187" baseline="34979" dirty="0"/>
              <a:t> </a:t>
            </a:r>
            <a:r>
              <a:rPr sz="2100" spc="145" dirty="0"/>
              <a:t>γενιά:</a:t>
            </a:r>
            <a:r>
              <a:rPr sz="2100" spc="185" dirty="0"/>
              <a:t> </a:t>
            </a:r>
            <a:r>
              <a:rPr sz="2100" spc="160" dirty="0"/>
              <a:t>Φιλτραρισμένα</a:t>
            </a:r>
            <a:r>
              <a:rPr sz="2100" spc="175" dirty="0"/>
              <a:t> </a:t>
            </a:r>
            <a:r>
              <a:rPr sz="2100" spc="160" dirty="0"/>
              <a:t>πακέτα</a:t>
            </a:r>
            <a:r>
              <a:rPr sz="2100" spc="175" dirty="0"/>
              <a:t> </a:t>
            </a:r>
            <a:r>
              <a:rPr sz="2100" spc="165" dirty="0"/>
              <a:t>δεδομένων</a:t>
            </a:r>
            <a:endParaRPr sz="2100"/>
          </a:p>
        </p:txBody>
      </p:sp>
      <p:sp>
        <p:nvSpPr>
          <p:cNvPr id="34" name="object 34"/>
          <p:cNvSpPr txBox="1"/>
          <p:nvPr/>
        </p:nvSpPr>
        <p:spPr>
          <a:xfrm>
            <a:off x="692150" y="1467167"/>
            <a:ext cx="6447155" cy="1680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344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70" dirty="0">
                <a:latin typeface="Calibri"/>
                <a:cs typeface="Calibri"/>
              </a:rPr>
              <a:t>Το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65" dirty="0">
                <a:latin typeface="Calibri"/>
                <a:cs typeface="Calibri"/>
              </a:rPr>
              <a:t>1988,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τα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75" dirty="0">
                <a:latin typeface="Calibri"/>
                <a:cs typeface="Calibri"/>
              </a:rPr>
              <a:t>συστήματα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65" dirty="0">
                <a:latin typeface="Calibri"/>
                <a:cs typeface="Calibri"/>
              </a:rPr>
              <a:t>φιλτραρίσματος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πακέτων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δεδομένων,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75" dirty="0">
                <a:latin typeface="Calibri"/>
                <a:cs typeface="Calibri"/>
              </a:rPr>
              <a:t>γνωστά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75" dirty="0">
                <a:latin typeface="Calibri"/>
                <a:cs typeface="Calibri"/>
              </a:rPr>
              <a:t>ως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"Φιλτραρισμένα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τείχη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(ηλεκτρονικής)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προστασίας",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αναδύονται</a:t>
            </a:r>
            <a:endParaRPr sz="1500">
              <a:latin typeface="Calibri"/>
              <a:cs typeface="Calibri"/>
            </a:endParaRPr>
          </a:p>
          <a:p>
            <a:pPr marL="104139" marR="581660" indent="-91440">
              <a:lnSpc>
                <a:spcPct val="134400"/>
              </a:lnSpc>
              <a:spcBef>
                <a:spcPts val="56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55" dirty="0">
                <a:latin typeface="Calibri"/>
                <a:cs typeface="Calibri"/>
              </a:rPr>
              <a:t>Τα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συστήματα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αυτά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επικεντρώνονται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στην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παροχή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εντατικής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επιθεώρηση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των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πακέτων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δεδομένων,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αφορά:</a:t>
            </a:r>
            <a:endParaRPr sz="15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8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80" dirty="0">
                <a:latin typeface="Calibri"/>
                <a:cs typeface="Calibri"/>
              </a:rPr>
              <a:t>IPS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(Intrusion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Prevention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System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-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εισβολών)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92150" y="3241357"/>
            <a:ext cx="3822065" cy="2276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3975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10" dirty="0">
                <a:latin typeface="Calibri"/>
                <a:cs typeface="Calibri"/>
              </a:rPr>
              <a:t>Εάν </a:t>
            </a:r>
            <a:r>
              <a:rPr sz="1500" spc="105" dirty="0">
                <a:latin typeface="Calibri"/>
                <a:cs typeface="Calibri"/>
              </a:rPr>
              <a:t>υπάρχει </a:t>
            </a:r>
            <a:r>
              <a:rPr sz="1500" spc="100" dirty="0">
                <a:latin typeface="Calibri"/>
                <a:cs typeface="Calibri"/>
              </a:rPr>
              <a:t>ταύτιση </a:t>
            </a:r>
            <a:r>
              <a:rPr sz="1500" spc="110" dirty="0">
                <a:latin typeface="Calibri"/>
                <a:cs typeface="Calibri"/>
              </a:rPr>
              <a:t>με </a:t>
            </a:r>
            <a:r>
              <a:rPr sz="1500" spc="105" dirty="0">
                <a:latin typeface="Calibri"/>
                <a:cs typeface="Calibri"/>
              </a:rPr>
              <a:t>οποιονδήποτε </a:t>
            </a:r>
            <a:r>
              <a:rPr sz="1500" spc="11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τους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κανόνες,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πακέτο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δεδομένων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είναι:</a:t>
            </a:r>
            <a:endParaRPr sz="15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0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190" dirty="0">
                <a:latin typeface="Calibri"/>
                <a:cs typeface="Calibri"/>
              </a:rPr>
              <a:t>Αποδεκτή</a:t>
            </a:r>
            <a:endParaRPr sz="13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4"/>
              </a:spcBef>
              <a:buSzPct val="133333"/>
              <a:buFont typeface="Arial"/>
              <a:buChar char="•"/>
              <a:tabLst>
                <a:tab pos="396240" algn="l"/>
              </a:tabLst>
            </a:pPr>
            <a:r>
              <a:rPr sz="1350" spc="120" dirty="0">
                <a:latin typeface="Calibri"/>
                <a:cs typeface="Calibri"/>
              </a:rPr>
              <a:t>Αποκλεισμένο</a:t>
            </a:r>
            <a:endParaRPr sz="1350" dirty="0">
              <a:latin typeface="Calibri"/>
              <a:cs typeface="Calibri"/>
            </a:endParaRPr>
          </a:p>
          <a:p>
            <a:pPr marL="173355" marR="5080" indent="-160655">
              <a:lnSpc>
                <a:spcPct val="101699"/>
              </a:lnSpc>
              <a:spcBef>
                <a:spcPts val="161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35" dirty="0">
                <a:latin typeface="Calibri"/>
                <a:cs typeface="Calibri"/>
              </a:rPr>
              <a:t>Οι </a:t>
            </a:r>
            <a:r>
              <a:rPr sz="1500" spc="140" dirty="0">
                <a:latin typeface="Calibri"/>
                <a:cs typeface="Calibri"/>
              </a:rPr>
              <a:t>κανόνες </a:t>
            </a:r>
            <a:r>
              <a:rPr sz="1500" spc="125" dirty="0">
                <a:latin typeface="Calibri"/>
                <a:cs typeface="Calibri"/>
              </a:rPr>
              <a:t>τείχους (ηλεκτρονικής) </a:t>
            </a:r>
            <a:r>
              <a:rPr sz="1500" spc="13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προστασίας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μπορούν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εφαρμοστούν </a:t>
            </a:r>
            <a:r>
              <a:rPr sz="1500" spc="-32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σε: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795520" y="3195954"/>
            <a:ext cx="20574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50" b="1" spc="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45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5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50" b="1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617720" y="3827779"/>
            <a:ext cx="8547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65" dirty="0">
                <a:latin typeface="Calibri"/>
                <a:cs typeface="Calibri"/>
              </a:rPr>
              <a:t>Δίκτυο</a:t>
            </a:r>
            <a:r>
              <a:rPr sz="900" b="1" spc="-45" dirty="0">
                <a:latin typeface="Calibri"/>
                <a:cs typeface="Calibri"/>
              </a:rPr>
              <a:t> </a:t>
            </a:r>
            <a:r>
              <a:rPr sz="900" b="1" spc="90" dirty="0">
                <a:latin typeface="Calibri"/>
                <a:cs typeface="Calibri"/>
              </a:rPr>
              <a:t>SCADA.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222490" y="4170679"/>
            <a:ext cx="572135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0"/>
              </a:spcBef>
            </a:pPr>
            <a:r>
              <a:rPr sz="900" b="1" spc="65" dirty="0">
                <a:solidFill>
                  <a:srgbClr val="00AF4F"/>
                </a:solidFill>
                <a:latin typeface="Calibri"/>
                <a:cs typeface="Calibri"/>
              </a:rPr>
              <a:t>ΑΠ</a:t>
            </a:r>
            <a:r>
              <a:rPr sz="900" b="1" spc="80" dirty="0">
                <a:solidFill>
                  <a:srgbClr val="00AF4F"/>
                </a:solidFill>
                <a:latin typeface="Calibri"/>
                <a:cs typeface="Calibri"/>
              </a:rPr>
              <a:t>Ο</a:t>
            </a:r>
            <a:r>
              <a:rPr sz="900" b="1" spc="60" dirty="0">
                <a:solidFill>
                  <a:srgbClr val="00AF4F"/>
                </a:solidFill>
                <a:latin typeface="Calibri"/>
                <a:cs typeface="Calibri"/>
              </a:rPr>
              <a:t>Δ</a:t>
            </a:r>
            <a:r>
              <a:rPr sz="900" b="1" spc="50" dirty="0">
                <a:solidFill>
                  <a:srgbClr val="00AF4F"/>
                </a:solidFill>
                <a:latin typeface="Calibri"/>
                <a:cs typeface="Calibri"/>
              </a:rPr>
              <a:t>Ε</a:t>
            </a:r>
            <a:r>
              <a:rPr sz="900" b="1" spc="65" dirty="0">
                <a:solidFill>
                  <a:srgbClr val="00AF4F"/>
                </a:solidFill>
                <a:latin typeface="Calibri"/>
                <a:cs typeface="Calibri"/>
              </a:rPr>
              <a:t>Χ</a:t>
            </a:r>
            <a:r>
              <a:rPr sz="900" b="1" spc="50" dirty="0">
                <a:solidFill>
                  <a:srgbClr val="00AF4F"/>
                </a:solidFill>
                <a:latin typeface="Calibri"/>
                <a:cs typeface="Calibri"/>
              </a:rPr>
              <a:t>Ο  </a:t>
            </a:r>
            <a:r>
              <a:rPr sz="900" b="1" spc="80" dirty="0">
                <a:solidFill>
                  <a:srgbClr val="00AF4F"/>
                </a:solidFill>
                <a:latin typeface="Calibri"/>
                <a:cs typeface="Calibri"/>
              </a:rPr>
              <a:t>ΜΕΝΟ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978140" y="3829050"/>
            <a:ext cx="44830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10" dirty="0">
                <a:latin typeface="Calibri"/>
                <a:cs typeface="Calibri"/>
              </a:rPr>
              <a:t>Ί</a:t>
            </a:r>
            <a:r>
              <a:rPr sz="900" b="1" spc="25" dirty="0">
                <a:latin typeface="Calibri"/>
                <a:cs typeface="Calibri"/>
              </a:rPr>
              <a:t>ν</a:t>
            </a:r>
            <a:r>
              <a:rPr sz="900" b="1" spc="20" dirty="0">
                <a:latin typeface="Calibri"/>
                <a:cs typeface="Calibri"/>
              </a:rPr>
              <a:t>τ</a:t>
            </a:r>
            <a:r>
              <a:rPr sz="900" b="1" spc="25" dirty="0">
                <a:latin typeface="Calibri"/>
                <a:cs typeface="Calibri"/>
              </a:rPr>
              <a:t>ε</a:t>
            </a:r>
            <a:r>
              <a:rPr sz="900" b="1" spc="30" dirty="0">
                <a:latin typeface="Calibri"/>
                <a:cs typeface="Calibri"/>
              </a:rPr>
              <a:t>ρ</a:t>
            </a:r>
            <a:r>
              <a:rPr sz="900" b="1" spc="25" dirty="0">
                <a:latin typeface="Calibri"/>
                <a:cs typeface="Calibri"/>
              </a:rPr>
              <a:t>νε</a:t>
            </a:r>
            <a:r>
              <a:rPr sz="900" b="1" spc="35" dirty="0">
                <a:latin typeface="Calibri"/>
                <a:cs typeface="Calibri"/>
              </a:rPr>
              <a:t>τ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732009" y="3420427"/>
            <a:ext cx="26035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3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450" b="1" spc="2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450" b="1" spc="3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450" b="1" spc="35" dirty="0">
                <a:solidFill>
                  <a:srgbClr val="FFFFFF"/>
                </a:solidFill>
                <a:latin typeface="Calibri"/>
                <a:cs typeface="Calibri"/>
              </a:rPr>
              <a:t>άβος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090150" y="3508692"/>
            <a:ext cx="608965" cy="36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00"/>
              </a:lnSpc>
              <a:spcBef>
                <a:spcPts val="100"/>
              </a:spcBef>
            </a:pP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endParaRPr sz="750">
              <a:latin typeface="Calibri"/>
              <a:cs typeface="Calibri"/>
            </a:endParaRPr>
          </a:p>
          <a:p>
            <a:pPr marL="212725" marR="5080">
              <a:lnSpc>
                <a:spcPts val="890"/>
              </a:lnSpc>
              <a:spcBef>
                <a:spcPts val="35"/>
              </a:spcBef>
            </a:pP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υπ</a:t>
            </a:r>
            <a:r>
              <a:rPr sz="750" b="1" spc="3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750" b="1" spc="1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750" b="1" spc="3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750" b="1" spc="25" dirty="0">
                <a:solidFill>
                  <a:srgbClr val="FFFFFF"/>
                </a:solidFill>
                <a:latin typeface="Calibri"/>
                <a:cs typeface="Calibri"/>
              </a:rPr>
              <a:t>θ  μού.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436995" y="4827904"/>
            <a:ext cx="3968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90" dirty="0">
                <a:solidFill>
                  <a:srgbClr val="931100"/>
                </a:solidFill>
                <a:latin typeface="Calibri"/>
                <a:cs typeface="Calibri"/>
              </a:rPr>
              <a:t>B</a:t>
            </a:r>
            <a:r>
              <a:rPr sz="900" b="1" spc="60" dirty="0">
                <a:solidFill>
                  <a:srgbClr val="931100"/>
                </a:solidFill>
                <a:latin typeface="Calibri"/>
                <a:cs typeface="Calibri"/>
              </a:rPr>
              <a:t>L</a:t>
            </a:r>
            <a:r>
              <a:rPr sz="900" b="1" spc="105" dirty="0">
                <a:solidFill>
                  <a:srgbClr val="931100"/>
                </a:solidFill>
                <a:latin typeface="Calibri"/>
                <a:cs typeface="Calibri"/>
              </a:rPr>
              <a:t>O</a:t>
            </a:r>
            <a:r>
              <a:rPr sz="900" b="1" spc="85" dirty="0">
                <a:solidFill>
                  <a:srgbClr val="931100"/>
                </a:solidFill>
                <a:latin typeface="Calibri"/>
                <a:cs typeface="Calibri"/>
              </a:rPr>
              <a:t>C</a:t>
            </a:r>
            <a:r>
              <a:rPr sz="900" b="1" spc="95" dirty="0">
                <a:solidFill>
                  <a:srgbClr val="931100"/>
                </a:solidFill>
                <a:latin typeface="Calibri"/>
                <a:cs typeface="Calibri"/>
              </a:rPr>
              <a:t>K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93444" y="5618797"/>
            <a:ext cx="6369050" cy="84830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94945" marR="2613025" indent="-182245">
              <a:lnSpc>
                <a:spcPct val="101699"/>
              </a:lnSpc>
              <a:spcBef>
                <a:spcPts val="7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350" spc="60" dirty="0">
                <a:latin typeface="Calibri"/>
                <a:cs typeface="Calibri"/>
              </a:rPr>
              <a:t>Εισερχόμενη</a:t>
            </a:r>
            <a:r>
              <a:rPr sz="1350" spc="1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κίνηση</a:t>
            </a:r>
            <a:r>
              <a:rPr sz="1350" spc="2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στο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40" dirty="0">
                <a:latin typeface="Calibri"/>
                <a:cs typeface="Calibri"/>
              </a:rPr>
              <a:t>τείχος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(ηλεκτρονικής)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π</a:t>
            </a:r>
            <a:r>
              <a:rPr sz="1350" spc="60" dirty="0" err="1">
                <a:latin typeface="Calibri"/>
                <a:cs typeface="Calibri"/>
              </a:rPr>
              <a:t>ροστ</a:t>
            </a:r>
            <a:r>
              <a:rPr sz="1350" spc="60" dirty="0">
                <a:latin typeface="Calibri"/>
                <a:cs typeface="Calibri"/>
              </a:rPr>
              <a:t>ασίας</a:t>
            </a:r>
            <a:endParaRPr sz="180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350" spc="95" dirty="0">
                <a:latin typeface="Calibri"/>
                <a:cs typeface="Calibri"/>
              </a:rPr>
              <a:t>Εξερχόμενη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κίνηση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από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τείχος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(ηλεκτρονικής)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προστασίας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σε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άλλο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δίκτυο</a:t>
            </a:r>
            <a:br>
              <a:rPr lang="el-GR" sz="1350" spc="80" dirty="0">
                <a:latin typeface="Calibri"/>
                <a:cs typeface="Calibri"/>
              </a:rPr>
            </a:br>
            <a:endParaRPr sz="135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5" name="object 2"/>
          <p:cNvSpPr txBox="1"/>
          <p:nvPr/>
        </p:nvSpPr>
        <p:spPr>
          <a:xfrm>
            <a:off x="893444" y="6267954"/>
            <a:ext cx="520255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194945" algn="l"/>
              </a:tabLst>
            </a:pPr>
            <a:r>
              <a:rPr sz="1350" spc="110" dirty="0">
                <a:latin typeface="Calibri"/>
                <a:cs typeface="Calibri"/>
              </a:rPr>
              <a:t>Προώθηση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κίνησης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σε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άλλο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τείχος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(ηλεκτρονικής)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προστασίας</a:t>
            </a:r>
            <a:endParaRPr sz="13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6300" y="0"/>
            <a:ext cx="11313160" cy="6879590"/>
            <a:chOff x="876300" y="0"/>
            <a:chExt cx="113131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80744" y="2459672"/>
              <a:ext cx="6283325" cy="568325"/>
            </a:xfrm>
            <a:custGeom>
              <a:avLst/>
              <a:gdLst/>
              <a:ahLst/>
              <a:cxnLst/>
              <a:rect l="l" t="t" r="r" b="b"/>
              <a:pathLst>
                <a:path w="6283325" h="568325">
                  <a:moveTo>
                    <a:pt x="6188709" y="0"/>
                  </a:moveTo>
                  <a:lnTo>
                    <a:pt x="94615" y="0"/>
                  </a:lnTo>
                  <a:lnTo>
                    <a:pt x="57785" y="7302"/>
                  </a:lnTo>
                  <a:lnTo>
                    <a:pt x="27622" y="27622"/>
                  </a:lnTo>
                  <a:lnTo>
                    <a:pt x="7302" y="57785"/>
                  </a:lnTo>
                  <a:lnTo>
                    <a:pt x="0" y="94614"/>
                  </a:lnTo>
                  <a:lnTo>
                    <a:pt x="0" y="473710"/>
                  </a:lnTo>
                  <a:lnTo>
                    <a:pt x="7302" y="510539"/>
                  </a:lnTo>
                  <a:lnTo>
                    <a:pt x="27622" y="540702"/>
                  </a:lnTo>
                  <a:lnTo>
                    <a:pt x="57785" y="561022"/>
                  </a:lnTo>
                  <a:lnTo>
                    <a:pt x="94615" y="568325"/>
                  </a:lnTo>
                  <a:lnTo>
                    <a:pt x="6188709" y="568325"/>
                  </a:lnTo>
                  <a:lnTo>
                    <a:pt x="6225539" y="561022"/>
                  </a:lnTo>
                  <a:lnTo>
                    <a:pt x="6255702" y="540702"/>
                  </a:lnTo>
                  <a:lnTo>
                    <a:pt x="6276022" y="510539"/>
                  </a:lnTo>
                  <a:lnTo>
                    <a:pt x="6283325" y="473710"/>
                  </a:lnTo>
                  <a:lnTo>
                    <a:pt x="6283325" y="94614"/>
                  </a:lnTo>
                  <a:lnTo>
                    <a:pt x="6276022" y="57785"/>
                  </a:lnTo>
                  <a:lnTo>
                    <a:pt x="6255702" y="27622"/>
                  </a:lnTo>
                  <a:lnTo>
                    <a:pt x="6225539" y="7302"/>
                  </a:lnTo>
                  <a:lnTo>
                    <a:pt x="6188709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6300" y="3221672"/>
              <a:ext cx="6288405" cy="570230"/>
            </a:xfrm>
            <a:custGeom>
              <a:avLst/>
              <a:gdLst/>
              <a:ahLst/>
              <a:cxnLst/>
              <a:rect l="l" t="t" r="r" b="b"/>
              <a:pathLst>
                <a:path w="6288405" h="570229">
                  <a:moveTo>
                    <a:pt x="6193155" y="0"/>
                  </a:moveTo>
                  <a:lnTo>
                    <a:pt x="94932" y="0"/>
                  </a:lnTo>
                  <a:lnTo>
                    <a:pt x="58102" y="7619"/>
                  </a:lnTo>
                  <a:lnTo>
                    <a:pt x="27940" y="27939"/>
                  </a:lnTo>
                  <a:lnTo>
                    <a:pt x="7619" y="58102"/>
                  </a:lnTo>
                  <a:lnTo>
                    <a:pt x="0" y="94932"/>
                  </a:lnTo>
                  <a:lnTo>
                    <a:pt x="0" y="474979"/>
                  </a:lnTo>
                  <a:lnTo>
                    <a:pt x="7619" y="511809"/>
                  </a:lnTo>
                  <a:lnTo>
                    <a:pt x="27940" y="542289"/>
                  </a:lnTo>
                  <a:lnTo>
                    <a:pt x="58102" y="562609"/>
                  </a:lnTo>
                  <a:lnTo>
                    <a:pt x="94932" y="569912"/>
                  </a:lnTo>
                  <a:lnTo>
                    <a:pt x="6193155" y="569912"/>
                  </a:lnTo>
                  <a:lnTo>
                    <a:pt x="6229984" y="562609"/>
                  </a:lnTo>
                  <a:lnTo>
                    <a:pt x="6260147" y="542289"/>
                  </a:lnTo>
                  <a:lnTo>
                    <a:pt x="6280467" y="511809"/>
                  </a:lnTo>
                  <a:lnTo>
                    <a:pt x="6288087" y="474979"/>
                  </a:lnTo>
                  <a:lnTo>
                    <a:pt x="6288087" y="94932"/>
                  </a:lnTo>
                  <a:lnTo>
                    <a:pt x="6280467" y="58102"/>
                  </a:lnTo>
                  <a:lnTo>
                    <a:pt x="6260147" y="27939"/>
                  </a:lnTo>
                  <a:lnTo>
                    <a:pt x="6229984" y="7619"/>
                  </a:lnTo>
                  <a:lnTo>
                    <a:pt x="619315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83920" y="3985260"/>
              <a:ext cx="6288405" cy="1284605"/>
            </a:xfrm>
            <a:custGeom>
              <a:avLst/>
              <a:gdLst/>
              <a:ahLst/>
              <a:cxnLst/>
              <a:rect l="l" t="t" r="r" b="b"/>
              <a:pathLst>
                <a:path w="6288405" h="1284604">
                  <a:moveTo>
                    <a:pt x="6193155" y="714692"/>
                  </a:moveTo>
                  <a:lnTo>
                    <a:pt x="94932" y="714692"/>
                  </a:lnTo>
                  <a:lnTo>
                    <a:pt x="58102" y="722312"/>
                  </a:lnTo>
                  <a:lnTo>
                    <a:pt x="27940" y="742632"/>
                  </a:lnTo>
                  <a:lnTo>
                    <a:pt x="7302" y="772794"/>
                  </a:lnTo>
                  <a:lnTo>
                    <a:pt x="0" y="809625"/>
                  </a:lnTo>
                  <a:lnTo>
                    <a:pt x="0" y="1189672"/>
                  </a:lnTo>
                  <a:lnTo>
                    <a:pt x="7302" y="1226820"/>
                  </a:lnTo>
                  <a:lnTo>
                    <a:pt x="27940" y="1256982"/>
                  </a:lnTo>
                  <a:lnTo>
                    <a:pt x="58102" y="1277302"/>
                  </a:lnTo>
                  <a:lnTo>
                    <a:pt x="94932" y="1284605"/>
                  </a:lnTo>
                  <a:lnTo>
                    <a:pt x="6193155" y="1284605"/>
                  </a:lnTo>
                  <a:lnTo>
                    <a:pt x="6229984" y="1277302"/>
                  </a:lnTo>
                  <a:lnTo>
                    <a:pt x="6260147" y="1256982"/>
                  </a:lnTo>
                  <a:lnTo>
                    <a:pt x="6280467" y="1226820"/>
                  </a:lnTo>
                  <a:lnTo>
                    <a:pt x="6288087" y="1189672"/>
                  </a:lnTo>
                  <a:lnTo>
                    <a:pt x="6288087" y="809625"/>
                  </a:lnTo>
                  <a:lnTo>
                    <a:pt x="6280467" y="772794"/>
                  </a:lnTo>
                  <a:lnTo>
                    <a:pt x="6260147" y="742632"/>
                  </a:lnTo>
                  <a:lnTo>
                    <a:pt x="6229984" y="722312"/>
                  </a:lnTo>
                  <a:lnTo>
                    <a:pt x="6193155" y="714692"/>
                  </a:lnTo>
                  <a:close/>
                </a:path>
                <a:path w="6288405" h="1284604">
                  <a:moveTo>
                    <a:pt x="6196330" y="0"/>
                  </a:moveTo>
                  <a:lnTo>
                    <a:pt x="91757" y="0"/>
                  </a:lnTo>
                  <a:lnTo>
                    <a:pt x="55880" y="7302"/>
                  </a:lnTo>
                  <a:lnTo>
                    <a:pt x="26987" y="26987"/>
                  </a:lnTo>
                  <a:lnTo>
                    <a:pt x="7302" y="55879"/>
                  </a:lnTo>
                  <a:lnTo>
                    <a:pt x="0" y="91757"/>
                  </a:lnTo>
                  <a:lnTo>
                    <a:pt x="0" y="458469"/>
                  </a:lnTo>
                  <a:lnTo>
                    <a:pt x="7302" y="494029"/>
                  </a:lnTo>
                  <a:lnTo>
                    <a:pt x="26987" y="523239"/>
                  </a:lnTo>
                  <a:lnTo>
                    <a:pt x="55880" y="542925"/>
                  </a:lnTo>
                  <a:lnTo>
                    <a:pt x="91757" y="550227"/>
                  </a:lnTo>
                  <a:lnTo>
                    <a:pt x="6196330" y="550227"/>
                  </a:lnTo>
                  <a:lnTo>
                    <a:pt x="6231889" y="542925"/>
                  </a:lnTo>
                  <a:lnTo>
                    <a:pt x="6261100" y="523239"/>
                  </a:lnTo>
                  <a:lnTo>
                    <a:pt x="6280784" y="494029"/>
                  </a:lnTo>
                  <a:lnTo>
                    <a:pt x="6288087" y="458469"/>
                  </a:lnTo>
                  <a:lnTo>
                    <a:pt x="6288087" y="91757"/>
                  </a:lnTo>
                  <a:lnTo>
                    <a:pt x="6280784" y="55879"/>
                  </a:lnTo>
                  <a:lnTo>
                    <a:pt x="6261100" y="26987"/>
                  </a:lnTo>
                  <a:lnTo>
                    <a:pt x="6231889" y="7302"/>
                  </a:lnTo>
                  <a:lnTo>
                    <a:pt x="619633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5344" y="773429"/>
            <a:ext cx="35369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Τέσσερις</a:t>
            </a:r>
            <a:r>
              <a:rPr spc="180" dirty="0"/>
              <a:t> </a:t>
            </a:r>
            <a:r>
              <a:rPr spc="150" dirty="0"/>
              <a:t>γενιές</a:t>
            </a:r>
            <a:r>
              <a:rPr spc="215" dirty="0"/>
              <a:t> </a:t>
            </a:r>
            <a:r>
              <a:rPr spc="130" dirty="0"/>
              <a:t>και</a:t>
            </a:r>
            <a:r>
              <a:rPr spc="175" dirty="0"/>
              <a:t> </a:t>
            </a:r>
            <a:r>
              <a:rPr spc="145" dirty="0"/>
              <a:t>εξέλιξη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92150" y="1518920"/>
            <a:ext cx="5939790" cy="36802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33333"/>
              <a:buFont typeface="Arial"/>
              <a:buChar char="•"/>
              <a:tabLst>
                <a:tab pos="173355" algn="l"/>
              </a:tabLst>
            </a:pP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την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προέλευση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τους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δεκαετία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του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1980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έως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σήμερα,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τείχη </a:t>
            </a:r>
            <a:r>
              <a:rPr sz="1500" spc="95" dirty="0">
                <a:latin typeface="Calibri"/>
                <a:cs typeface="Calibri"/>
              </a:rPr>
              <a:t>(ηλεκτρονικής) </a:t>
            </a:r>
            <a:r>
              <a:rPr sz="1500" spc="105" dirty="0">
                <a:latin typeface="Calibri"/>
                <a:cs typeface="Calibri"/>
              </a:rPr>
              <a:t>προστασίας έχουν </a:t>
            </a:r>
            <a:r>
              <a:rPr sz="1500" spc="90" dirty="0">
                <a:latin typeface="Calibri"/>
                <a:cs typeface="Calibri"/>
              </a:rPr>
              <a:t>εξελιχθεί </a:t>
            </a:r>
            <a:r>
              <a:rPr sz="1500" spc="105" dirty="0">
                <a:latin typeface="Calibri"/>
                <a:cs typeface="Calibri"/>
              </a:rPr>
              <a:t>στην </a:t>
            </a:r>
            <a:r>
              <a:rPr sz="1500" spc="100" dirty="0">
                <a:latin typeface="Calibri"/>
                <a:cs typeface="Calibri"/>
              </a:rPr>
              <a:t>τέταρτη </a:t>
            </a:r>
            <a:r>
              <a:rPr sz="1500" spc="10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γενιά</a:t>
            </a: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 dirty="0">
              <a:latin typeface="Calibri"/>
              <a:cs typeface="Calibri"/>
            </a:endParaRPr>
          </a:p>
          <a:p>
            <a:pPr marL="1556385" marR="828675" algn="ctr">
              <a:lnSpc>
                <a:spcPct val="100000"/>
              </a:lnSpc>
            </a:pP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1η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γενιά:</a:t>
            </a:r>
            <a:r>
              <a:rPr sz="13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Φιλτράρισμα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πακέτων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δεδομένων </a:t>
            </a:r>
            <a:r>
              <a:rPr sz="1350" spc="-2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(packet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60" dirty="0">
                <a:solidFill>
                  <a:srgbClr val="7E7E7E"/>
                </a:solidFill>
                <a:latin typeface="Calibri"/>
                <a:cs typeface="Calibri"/>
              </a:rPr>
              <a:t>filter)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 dirty="0">
              <a:latin typeface="Calibri"/>
              <a:cs typeface="Calibri"/>
            </a:endParaRPr>
          </a:p>
          <a:p>
            <a:pPr marL="1516380" marR="791210" algn="ctr">
              <a:lnSpc>
                <a:spcPct val="100000"/>
              </a:lnSpc>
            </a:pPr>
            <a:endParaRPr lang="el-GR" sz="1350" b="1" spc="7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516380" marR="791210" algn="ctr">
              <a:lnSpc>
                <a:spcPct val="100000"/>
              </a:lnSpc>
            </a:pPr>
            <a:r>
              <a:rPr sz="1350" b="1" spc="70" dirty="0">
                <a:solidFill>
                  <a:srgbClr val="FFFFFF"/>
                </a:solidFill>
                <a:latin typeface="Calibri"/>
                <a:cs typeface="Calibri"/>
              </a:rPr>
              <a:t>2η</a:t>
            </a:r>
            <a:r>
              <a:rPr sz="13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55" dirty="0">
                <a:solidFill>
                  <a:srgbClr val="FFFFFF"/>
                </a:solidFill>
                <a:latin typeface="Calibri"/>
                <a:cs typeface="Calibri"/>
              </a:rPr>
              <a:t>γενιά:</a:t>
            </a:r>
            <a:r>
              <a:rPr sz="13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55" dirty="0">
                <a:solidFill>
                  <a:srgbClr val="FFFFFF"/>
                </a:solidFill>
                <a:latin typeface="Calibri"/>
                <a:cs typeface="Calibri"/>
              </a:rPr>
              <a:t>Τείχη</a:t>
            </a:r>
            <a:r>
              <a:rPr sz="13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55" dirty="0">
                <a:solidFill>
                  <a:srgbClr val="FFFFFF"/>
                </a:solidFill>
                <a:latin typeface="Calibri"/>
                <a:cs typeface="Calibri"/>
              </a:rPr>
              <a:t>(ηλεκτρονικής)</a:t>
            </a:r>
            <a:r>
              <a:rPr sz="13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65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r>
              <a:rPr sz="13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65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350" b="1" spc="-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65" dirty="0">
                <a:solidFill>
                  <a:srgbClr val="FFFFFF"/>
                </a:solidFill>
                <a:latin typeface="Calibri"/>
                <a:cs typeface="Calibri"/>
              </a:rPr>
              <a:t>κατάσταση</a:t>
            </a:r>
            <a:r>
              <a:rPr sz="13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75" dirty="0">
                <a:solidFill>
                  <a:srgbClr val="FFFFFF"/>
                </a:solidFill>
                <a:latin typeface="Calibri"/>
                <a:cs typeface="Calibri"/>
              </a:rPr>
              <a:t>(stateful</a:t>
            </a:r>
            <a:r>
              <a:rPr sz="13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80" dirty="0">
                <a:solidFill>
                  <a:srgbClr val="FFFFFF"/>
                </a:solidFill>
                <a:latin typeface="Calibri"/>
                <a:cs typeface="Calibri"/>
              </a:rPr>
              <a:t>inspection)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 dirty="0">
              <a:latin typeface="Calibri"/>
              <a:cs typeface="Calibri"/>
            </a:endParaRPr>
          </a:p>
          <a:p>
            <a:pPr marL="1620520" marR="882015" algn="ctr">
              <a:lnSpc>
                <a:spcPct val="134600"/>
              </a:lnSpc>
              <a:spcBef>
                <a:spcPts val="5"/>
              </a:spcBef>
            </a:pP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3η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γενιά: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7E7E7E"/>
                </a:solidFill>
                <a:latin typeface="Calibri"/>
                <a:cs typeface="Calibri"/>
              </a:rPr>
              <a:t>Τείχη</a:t>
            </a:r>
            <a:r>
              <a:rPr sz="13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7E7E7E"/>
                </a:solidFill>
                <a:latin typeface="Calibri"/>
                <a:cs typeface="Calibri"/>
              </a:rPr>
              <a:t>(ηλεκτρονικής)</a:t>
            </a:r>
            <a:r>
              <a:rPr sz="13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π</a:t>
            </a:r>
            <a:r>
              <a:rPr sz="1350" spc="95" dirty="0" err="1">
                <a:solidFill>
                  <a:srgbClr val="7E7E7E"/>
                </a:solidFill>
                <a:latin typeface="Calibri"/>
                <a:cs typeface="Calibri"/>
              </a:rPr>
              <a:t>ροστ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ασίας </a:t>
            </a:r>
            <a:r>
              <a:rPr sz="1350" spc="-2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05" dirty="0">
                <a:solidFill>
                  <a:srgbClr val="7E7E7E"/>
                </a:solidFill>
                <a:latin typeface="Calibri"/>
                <a:cs typeface="Calibri"/>
              </a:rPr>
              <a:t>εφαρμογών</a:t>
            </a:r>
            <a:r>
              <a:rPr lang="el-GR" sz="13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(φιλτράρισμα</a:t>
            </a:r>
            <a:r>
              <a:rPr sz="13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20" dirty="0">
                <a:solidFill>
                  <a:srgbClr val="7E7E7E"/>
                </a:solidFill>
                <a:latin typeface="Calibri"/>
                <a:cs typeface="Calibri"/>
              </a:rPr>
              <a:t>εφαρμογών)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 marL="898525" marR="158115" algn="ctr">
              <a:lnSpc>
                <a:spcPct val="134600"/>
              </a:lnSpc>
            </a:pPr>
            <a:r>
              <a:rPr sz="1350" spc="100" dirty="0">
                <a:solidFill>
                  <a:srgbClr val="7E7E7E"/>
                </a:solidFill>
                <a:latin typeface="Calibri"/>
                <a:cs typeface="Calibri"/>
              </a:rPr>
              <a:t>4η</a:t>
            </a:r>
            <a:r>
              <a:rPr sz="13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7E7E7E"/>
                </a:solidFill>
                <a:latin typeface="Calibri"/>
                <a:cs typeface="Calibri"/>
              </a:rPr>
              <a:t>γενιά:</a:t>
            </a:r>
            <a:r>
              <a:rPr sz="13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7E7E7E"/>
                </a:solidFill>
                <a:latin typeface="Calibri"/>
                <a:cs typeface="Calibri"/>
              </a:rPr>
              <a:t>Τείχος</a:t>
            </a:r>
            <a:r>
              <a:rPr sz="13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7E7E7E"/>
                </a:solidFill>
                <a:latin typeface="Calibri"/>
                <a:cs typeface="Calibri"/>
              </a:rPr>
              <a:t>(ηλεκτρονικής)</a:t>
            </a:r>
            <a:r>
              <a:rPr sz="13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προστασίας</a:t>
            </a:r>
            <a:r>
              <a:rPr sz="13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7E7E7E"/>
                </a:solidFill>
                <a:latin typeface="Calibri"/>
                <a:cs typeface="Calibri"/>
              </a:rPr>
              <a:t>επόμενης</a:t>
            </a:r>
            <a:r>
              <a:rPr sz="13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7E7E7E"/>
                </a:solidFill>
                <a:latin typeface="Calibri"/>
                <a:cs typeface="Calibri"/>
              </a:rPr>
              <a:t>γενιάς </a:t>
            </a:r>
            <a:r>
              <a:rPr sz="1350" spc="-2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350" spc="135" dirty="0">
                <a:solidFill>
                  <a:srgbClr val="7E7E7E"/>
                </a:solidFill>
                <a:latin typeface="Calibri"/>
                <a:cs typeface="Calibri"/>
              </a:rPr>
              <a:t>(NGFW)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7587" y="6355397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54" y="6532562"/>
            <a:ext cx="42068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75" dirty="0">
                <a:latin typeface="Calibri"/>
                <a:cs typeface="Calibri"/>
              </a:rPr>
              <a:t>CSP001_C_E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5: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Davide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Ferraris,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Πανεπιστήμιο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ΜάλαγαΙσπανία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617642" y="59689"/>
            <a:ext cx="368300" cy="6294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700" spc="125" dirty="0">
                <a:solidFill>
                  <a:srgbClr val="D8D8D8"/>
                </a:solidFill>
                <a:latin typeface="Calibri"/>
                <a:cs typeface="Calibri"/>
              </a:rPr>
              <a:t>ΤΕΊΧΗ</a:t>
            </a:r>
            <a:r>
              <a:rPr sz="27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0" dirty="0">
                <a:solidFill>
                  <a:srgbClr val="D8D8D8"/>
                </a:solidFill>
                <a:latin typeface="Calibri"/>
                <a:cs typeface="Calibri"/>
              </a:rPr>
              <a:t>(ΗΛΕΚΤΡΟΝΙΚΗΣ)</a:t>
            </a:r>
            <a:r>
              <a:rPr sz="27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ΠΡΟΣΤΑΣΊΑΣ</a:t>
            </a:r>
            <a:r>
              <a:rPr sz="27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D8D8D8"/>
                </a:solidFill>
                <a:latin typeface="Calibri"/>
                <a:cs typeface="Calibri"/>
              </a:rPr>
              <a:t>ΣΤΑ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1950</TotalTime>
  <Words>20492</Words>
  <Application>Microsoft Office PowerPoint</Application>
  <PresentationFormat>Προσαρμογή</PresentationFormat>
  <Paragraphs>2390</Paragraphs>
  <Slides>163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163</vt:i4>
      </vt:variant>
    </vt:vector>
  </HeadingPairs>
  <TitlesOfParts>
    <vt:vector size="173" baseType="lpstr">
      <vt:lpstr>Arial</vt:lpstr>
      <vt:lpstr>Arial Black</vt:lpstr>
      <vt:lpstr>Calibri</vt:lpstr>
      <vt:lpstr>CenturyGothic</vt:lpstr>
      <vt:lpstr>CenturyGothic-Bold</vt:lpstr>
      <vt:lpstr>CenturyGothic-Italic</vt:lpstr>
      <vt:lpstr>CIDFont+F1</vt:lpstr>
      <vt:lpstr>Courier New</vt:lpstr>
      <vt:lpstr>Times New Roman</vt:lpstr>
      <vt:lpstr>Office Theme</vt:lpstr>
      <vt:lpstr>Ανθρώπινοι  παράγοντες και  κυβερνοασφάλεια στον  τομέα της ενέργειας</vt:lpstr>
      <vt:lpstr>Παρουσίαση του PowerPoint</vt:lpstr>
      <vt:lpstr>Ατζέντα</vt:lpstr>
      <vt:lpstr>Στόχοι: Ποιος-Τι-Γιατί πρέπει να παρακολουθήσετε αυτή την εκπαίδευση</vt:lpstr>
      <vt:lpstr>Οφέλη για τους συμμετέχοντες</vt:lpstr>
      <vt:lpstr>Θέματα κατάρτισης</vt:lpstr>
      <vt:lpstr>Μαθησιακά αποτελέσματα</vt:lpstr>
      <vt:lpstr>Μαθησιακά αποτελέσματα</vt:lpstr>
      <vt:lpstr>Σημασία των ανθρώπινων  παραγόντων:</vt:lpstr>
      <vt:lpstr>Παρουσίαση του PowerPoint</vt:lpstr>
      <vt:lpstr>Σημασία των ανθρώπινων  παραγόντων:</vt:lpstr>
      <vt:lpstr>Σημασία των ανθρώπινων  παραγόντων:</vt:lpstr>
      <vt:lpstr>Παρουσίαση του PowerPoint</vt:lpstr>
      <vt:lpstr>Γνωστική Δυσαρμονία</vt:lpstr>
      <vt:lpstr>Σημασία των ανθρώπινων  παραγόντων:</vt:lpstr>
      <vt:lpstr>Σημασία των ανθρώπινων  παραγόντων:</vt:lpstr>
      <vt:lpstr>Σημασία των ανθρώπινων  παραγόντων:</vt:lpstr>
      <vt:lpstr>Παρουσίαση του PowerPoint</vt:lpstr>
      <vt:lpstr>Ψυχολογικοί και κοινωνικοί παράγοντες  στην κυβερνοασφάλεια του ενεργειακού  τομέα</vt:lpstr>
      <vt:lpstr>Επίγνωση της κατάστασης στον κυβερνοχώρο (CSA) (Barford et al., 2009</vt:lpstr>
      <vt:lpstr>Ψυχολογικοί και κοινωνικοί παράγοντες  στην κυβερνοασφάλεια του ενεργειακού  τομέα</vt:lpstr>
      <vt:lpstr>Ψυχολογικοί και κοινωνικοί παράγοντες  στην κυβερνοασφάλεια του ενεργειακού  τομέα</vt:lpstr>
      <vt:lpstr>Ψυχολογικοί και κοινωνικοί παράγοντες  στην κυβερνοασφάλεια του ενεργειακού  τομέα</vt:lpstr>
      <vt:lpstr>Παρουσίαση του PowerPoint</vt:lpstr>
      <vt:lpstr>Ευπάθεια ανθρώπων στην  κυβερνοασφάλεια του ενεργειακού  τομέα</vt:lpstr>
      <vt:lpstr>Γνωστικές εκμεταλλεύσεις και ευπάθειες</vt:lpstr>
      <vt:lpstr>Παρουσίαση του PowerPoint</vt:lpstr>
      <vt:lpstr>Παρουσίαση του PowerPoint</vt:lpstr>
      <vt:lpstr>Η αντιλαμβανόμενη Ευπάθεια ως καθοριστικός παράγοντας αυξημένου κινδύνου  για συμπεριφορά που ενέχει κινδύνους για την ασφάλεια στον  κυβερνοχώρο</vt:lpstr>
      <vt:lpstr>Παρουσίαση του PowerPoint</vt:lpstr>
      <vt:lpstr>Πλαίσιο Προσωπικότητας  Κοινωνικής Μηχανικής (SEPF)</vt:lpstr>
      <vt:lpstr>Προφίλ</vt:lpstr>
      <vt:lpstr>Ευπάθεια ανθρώπων στην  κυβερνοασφάλεια του ενεργειακού  τομέα</vt:lpstr>
      <vt:lpstr>Ευπάθεια ανθρώπων στην  κυβερνοασφάλεια του ενεργειακού  τομέα</vt:lpstr>
      <vt:lpstr>Ευπάθεια ανθρώπων στην  κυβερνοασφάλεια του ενεργειακού  τομέα</vt:lpstr>
      <vt:lpstr>Επίγνωση της κατάστασης στον κυβερνοχώρο (CSA) (Barford et al., 2009</vt:lpstr>
      <vt:lpstr>Ενίσχυση της επίγνωσης της κατάστασης</vt:lpstr>
      <vt:lpstr>Οργανωσιακή κουλτούρα, επικοινωνία και  κυβερνοασφάλεια</vt:lpstr>
      <vt:lpstr>Οργανωσιακή κουλτούρα, επικοινωνία και  κυβερνοασφάλεια</vt:lpstr>
      <vt:lpstr>Οργανωσιακή κουλτούρα, επικοινωνία και  κυβερνοασφάλεια</vt:lpstr>
      <vt:lpstr>Οργανωσιακή κουλτούρα, επικοινωνία και  κυβερνοασφάλεια</vt:lpstr>
      <vt:lpstr>Επικοινωνία και συνεργατική  δράση σε όλους τους τομείς</vt:lpstr>
      <vt:lpstr>Επικοινωνία και συνεργασία σε  όλους τους τομείς</vt:lpstr>
      <vt:lpstr>Επικοινωνία και συνεργασία σε  όλους τους τομείς</vt:lpstr>
      <vt:lpstr>Επικοινωνία και συνεργατική  δράση σε όλους τους τομείς</vt:lpstr>
      <vt:lpstr>Λήψη αποφάσεων σε στρατηγικό,  επιχειρησιακό και τακτικό επίπεδο</vt:lpstr>
      <vt:lpstr>Λήψη αποφάσεων σε στρατηγικό,  επιχειρησιακό και τακτικό επίπεδο</vt:lpstr>
      <vt:lpstr>Λήψη αποφάσεων σε στρατηγικό,  επιχειρησιακό και τακτικό επίπεδο</vt:lpstr>
      <vt:lpstr>Λήψη αποφάσεων σε στρατηγικό,  επιχειρησιακό και τακτικό επίπεδο</vt:lpstr>
      <vt:lpstr>Προγράμματα κατάρτισης,  ευαισθητοποίησης  και  επικοινωνίας για το προσωπικό του  ενεργειακού τομέα</vt:lpstr>
      <vt:lpstr>Προγράμματα κατάρτισης,  ευαισθητοποίησης και  επικοινωνίας για το  προσωπικό του ενεργειακού  τομέα</vt:lpstr>
      <vt:lpstr>Προγράμματα κατάρτισης,  ευαισθητοποίησης και  επικοινωνίας για του  ενεργειακού τομέα</vt:lpstr>
      <vt:lpstr>Μελλοντικές τάσεις, προκλήσεις και ο  ρόλος της επικοινωνίας</vt:lpstr>
      <vt:lpstr>Μελλοντικές τάσεις, προκλήσεις και ο  ρόλος της επικοινωνίας</vt:lpstr>
      <vt:lpstr>Μελλοντικές τάσεις, προκλήσεις και ο  ρόλος της επικοινωνίας Ο εξελιγμένος ρόλος της επικοινωνίας</vt:lpstr>
      <vt:lpstr>Μελλοντικές τάσεις, προκλήσεις και ο  ρόλος της επικοινωνίας</vt:lpstr>
      <vt:lpstr>Παρακαλώ αξιολογήστε</vt:lpstr>
      <vt:lpstr>Πόροι: Βιβλία και υλικό αναφοράς</vt:lpstr>
      <vt:lpstr>Σας ευχαριστώ</vt:lpstr>
      <vt:lpstr>Ουσιώδεις αρχές  και διαχείριση της  κυβερνοασφάλει  ας για τον τομέα  της ενέργειας</vt:lpstr>
      <vt:lpstr>Γνωστοποίηση</vt:lpstr>
      <vt:lpstr>Θέμα-5: Ασφαλές  Αρχιτεκτονική σχεδίαση και υλοποίηση για ενεργειακά  συστήματα</vt:lpstr>
      <vt:lpstr>Θέμα-5: Ασφαλές  Αρχιτεκτονική σχεδίαση και υλοποίηση για ενεργειακά  συστήματα</vt:lpstr>
      <vt:lpstr>Κύρια δίκτυα στα ενεργειακά συστήματα</vt:lpstr>
      <vt:lpstr>Κύρια δίκτυα στα ενεργειακά συστήματα</vt:lpstr>
      <vt:lpstr>Παρουσίαση του PowerPoint</vt:lpstr>
      <vt:lpstr>Παρουσίαση του PowerPoint</vt:lpstr>
      <vt:lpstr>Παρουσίαση του PowerPoint</vt:lpstr>
      <vt:lpstr>Ορισμένα πρωτόκολλα και χαρακτηριστικά/χαρακτηριστικά</vt:lpstr>
      <vt:lpstr>Ορισμένα πρωτόκολλα και χαρακτηριστικά/χαρακτηριστικά</vt:lpstr>
      <vt:lpstr>Παρουσίαση του PowerPoint</vt:lpstr>
      <vt:lpstr>Παρουσίαση του PowerPoint</vt:lpstr>
      <vt:lpstr>Ορισμένα πρωτόκολλα και χαρακτηριστικά/χαρακτηριστικά</vt:lpstr>
      <vt:lpstr>Ορισμένα πρωτόκολλα και χαρακτηριστικά/χαρακτηριστικά</vt:lpstr>
      <vt:lpstr>Ορισμένα πρωτόκολλα και χαρακτηριστικά/χαρακτηριστικά</vt:lpstr>
      <vt:lpstr>Ασφαλείς αρχιτεκτονικές</vt:lpstr>
      <vt:lpstr>Ασφαλείς αρχιτεκτονικές:</vt:lpstr>
      <vt:lpstr>Ασφαλές αρχιτεκτονικές:</vt:lpstr>
      <vt:lpstr>Ασφαλείς αρχιτεκτονικές:</vt:lpstr>
      <vt:lpstr>Ασφαλείς αρχιτεκτονικές:</vt:lpstr>
      <vt:lpstr>Ασφαλείς αρχιτεκτονικές:</vt:lpstr>
      <vt:lpstr>Ασφαλείς αρχιτεκτονικές: Στο επίπεδο της περιμέτρου του  δικτύου</vt:lpstr>
      <vt:lpstr>Ασφαλείς αρχιτεκτονικές:</vt:lpstr>
      <vt:lpstr>Ασφαλείς αρχιτεκτονικές:</vt:lpstr>
      <vt:lpstr>Ασφαλείς αρχιτεκτονικές:</vt:lpstr>
      <vt:lpstr>Τελικές παρατηρήσεις</vt:lpstr>
      <vt:lpstr>Αναφορές και πηγές</vt:lpstr>
      <vt:lpstr>Συνδεθείτε με το CyberSecPro: Πώς να  εγγραφείτε και άλλες πρακτικές  πληροφορίες</vt:lpstr>
      <vt:lpstr>Σας ευχαριστώ</vt:lpstr>
      <vt:lpstr>Ουσιώδεις αρχές και  διαχείριση της  κυβερνοασφάλειας  για τον τομέα της  ενέργειας</vt:lpstr>
      <vt:lpstr>Γνωστοποίηση</vt:lpstr>
      <vt:lpstr>Θέμα-5: Σχεδιασμός και  υλοποίηση ασφαλούς  αρχιτεκτονικής για ενεργειακά  συστήματα</vt:lpstr>
      <vt:lpstr>Θέμα-5: Σχεδιασμός και  υλοποίηση ασφαλούς  αρχιτεκτονικής για ενεργειακά  συστήματα</vt:lpstr>
      <vt:lpstr>Τείχη (ηλεκτρονικής) προστασίας σε συστήματα ενεργειακού ελέγχου</vt:lpstr>
      <vt:lpstr>Τείχη (ηλεκτρονικής) προστασίας σε συστήματα ενεργειακού ελέγχου</vt:lpstr>
      <vt:lpstr>Τέσσερις γενιές και εξέλιξη</vt:lpstr>
      <vt:lpstr>Τέσσερις γενιές και εξέλιξη</vt:lpstr>
      <vt:lpstr>1η γενιά: Φιλτραρισμένα πακέτα δεδομένων</vt:lpstr>
      <vt:lpstr>Τέσσερις γενιές και εξέλιξη</vt:lpstr>
      <vt:lpstr>2η γενιά: Τείχη (ηλεκτρονικής) προστασίας κατάστασης</vt:lpstr>
      <vt:lpstr>Παράδειγμα της χρησιμότητάς του</vt:lpstr>
      <vt:lpstr>Τέσσερις γενιές και εξέλιξη</vt:lpstr>
      <vt:lpstr>3η γενιά: Τείχη (ηλεκτρονικής) προστασίας εφαρμογών</vt:lpstr>
      <vt:lpstr>Βαθιά επιθεώρηση πακέτων δεδομένων DPI</vt:lpstr>
      <vt:lpstr>Τέσσερις γενιές και εξέλιξη</vt:lpstr>
      <vt:lpstr>4η γενιά: Τείχος (ηλεκτρονικής) προστασίας επόμενης γενιάς</vt:lpstr>
      <vt:lpstr>Πλεονεκτήματα της χρήσης του</vt:lpstr>
      <vt:lpstr>Μειονεκτήματα της χρήσης του</vt:lpstr>
      <vt:lpstr>Τείχη (ηλεκτρονικής) προστασίας σε HMI και διακομιστές/Εξυπηρετητές</vt:lpstr>
      <vt:lpstr>Τείχη (ηλεκτρονικής) προστασίας στα Windows 10/11</vt:lpstr>
      <vt:lpstr>Τείχη (ηλεκτρονικής) προστασίας στο Linux (λειτουργικό σύστημα ανοιχτού κώδικα  βασισμένο στο Unix)</vt:lpstr>
      <vt:lpstr>Τείχη (ηλεκτρονικής) προστασίας στο Linux λειτουργικό σύστημα ανοιχτού κώδικα  βασισμένο στο Unix</vt:lpstr>
      <vt:lpstr>Τείχη (ηλεκτρονικής) προστασίας στο Linux Παραδείγματα</vt:lpstr>
      <vt:lpstr>Τείχη (ηλεκτρονικής) προστασίας στο Linux (λειτουργικό σύστημα ανοιχτού κώδικα  βασισμένο στο Unix)</vt:lpstr>
      <vt:lpstr>DMZ σε συστήματα ενεργειακού ελέγχου</vt:lpstr>
      <vt:lpstr>DMZ σε συστήματα ενεργειακού ελέγχου</vt:lpstr>
      <vt:lpstr>Έλεγχος πρόσβασης σε δίκτυα ενέργειας</vt:lpstr>
      <vt:lpstr>Έλεγχος πρόσβασης σε δίκτυα ενέργειας</vt:lpstr>
      <vt:lpstr>Εξουσιοδότηση χρηστών στα δίκτυα ενέργειας</vt:lpstr>
      <vt:lpstr>Εξουσιοδότηση χρήστη σε δίκτυα</vt:lpstr>
      <vt:lpstr>Εξουσιοδότηση χρήστη σε δίκτυα</vt:lpstr>
      <vt:lpstr>Τυπικοί μηχανισμοί εξουσιοδότησης χρηστών</vt:lpstr>
      <vt:lpstr>Τυπικοί μηχανισμοί εξουσιοδότησης χρηστών</vt:lpstr>
      <vt:lpstr>Παράδειγμα (Ι) μιας αρχιτεκτονικής ελέγχου πρόσβασης για  περιβάλλοντα έξυπνου δικτύου</vt:lpstr>
      <vt:lpstr>Παράδειγμα (II) μιας αρχιτεκτονικής ελέγχου  πρόσβασης για περιβάλλοντα έξυπνου δικτύου</vt:lpstr>
      <vt:lpstr>Αναφορές και πηγές</vt:lpstr>
      <vt:lpstr>Αναφορές και πηγές</vt:lpstr>
      <vt:lpstr>Συνδεθείτε με το CyberSecPro: Πώς να  εγγραφείτε και άλλες πρακτικές  πληροφορίες</vt:lpstr>
      <vt:lpstr>Σας ευχαριστώ</vt:lpstr>
      <vt:lpstr>Ουσιώδεις αρχές και  διαχείριση της ασφάλειας στον  κυβερνοχώρο (τομέας  ενέργειας) CSP001</vt:lpstr>
      <vt:lpstr>Host IDS - SIEM</vt:lpstr>
      <vt:lpstr>IDS (Intrusion Detection System - Σύστημα  ανίχνευσης εισβολών)</vt:lpstr>
      <vt:lpstr>Προστασία και απόκριση ακραίων σημείων (EDR)</vt:lpstr>
      <vt:lpstr>Συστήματα ελέγχου πρόσβασης</vt:lpstr>
      <vt:lpstr>Modbus Κρυπτογραφημένη κρυπτογράφηση</vt:lpstr>
      <vt:lpstr>DNP3 Κρυπτογραφημένη κρυπτογράφηση</vt:lpstr>
      <vt:lpstr>Ασφαλή αρχιτεκτονική Pt.1</vt:lpstr>
      <vt:lpstr>Ασφαλή αρχιτεκτονική Pt.2</vt:lpstr>
      <vt:lpstr>Ασφαλή αρχιτεκτονική Pt.3</vt:lpstr>
      <vt:lpstr>Σας ευχαριστώ</vt:lpstr>
      <vt:lpstr>Ουσιώδεις αρχές  και διαχείριση της  κυβερνοασφάλει  ας για τον τομέα  της ενέργειας</vt:lpstr>
      <vt:lpstr>Γνωστοποίηση</vt:lpstr>
      <vt:lpstr>Θέμα-5: Ασφαλές  Αρχιτεκτονική σχεδίαση και υλοποίηση για ενεργειακά  συστήματα</vt:lpstr>
      <vt:lpstr>Θέμα-5: Ασφαλές  Αρχιτεκτονική σχεδίαση και υλοποίηση για ενεργειακά  συστήματα</vt:lpstr>
      <vt:lpstr>Ασφαλισμένη απομακρυσμένη πρόσβαση σε  ενεργειακά συστήματα</vt:lpstr>
      <vt:lpstr>Κύρια στοιχεία ενός VPN  (Virtual Private Network -  ασφαλής απομακρυσμένη  πρόσβαση σε δίκτυα) και  εκτελέσιμα στάδια</vt:lpstr>
      <vt:lpstr>Κύρια στοιχεία ενός VPN  (Virtual Private Network -  ασφαλής απομακρυσμένη  πρόσβαση σε δίκτυα) και  εκτελέσιμα στάδια</vt:lpstr>
      <vt:lpstr>Τέσσερις τύποι VPNS</vt:lpstr>
      <vt:lpstr>Τύποι διεπαφών και πρωτοκόλλων VPN (Virtual Private Network - ασφαλής  απομακρυσμένη πρόσβαση σε δίκτυα)</vt:lpstr>
      <vt:lpstr>Τύποι διεπαφών και πρωτοκόλλων VPN (Virtual Private Network - ασφαλής  απομακρυσμένη πρόσβαση σε δίκτυα)</vt:lpstr>
      <vt:lpstr>ΕφαρμοSecure Shell SSH)</vt:lpstr>
      <vt:lpstr>ΕφαρμοSSH</vt:lpstr>
      <vt:lpstr>Επίπεδο μεταφοράς -</vt:lpstr>
      <vt:lpstr>Διάλειμμα: Προκαταρκτικές ιδέες  για τα ψηφιακά πιστοποιητικά</vt:lpstr>
      <vt:lpstr>Επίπεδο μεταφοράς TLS-1.2 vs. TLS-1.3</vt:lpstr>
      <vt:lpstr>Επίπεδο μεταφοράς TLS-1.2 vs. TLS-1.3</vt:lpstr>
      <vt:lpstr>Επίπεδο μεταφοράς - μεταφοράς δεδομενόγραμμα  (DTLS)</vt:lpstr>
      <vt:lpstr>Επίπεδο μεταφοράς - Γρήγορες συνδέσεις στο  Ίντερνετ UDP (QUIC)</vt:lpstr>
      <vt:lpstr>Πολυεπίπεδο Ίντερνετ IPSec</vt:lpstr>
      <vt:lpstr>Πολυεπίπεδο Ίντερνετ (IKEv2)</vt:lpstr>
      <vt:lpstr>Τελικές παρατηρήσεις</vt:lpstr>
      <vt:lpstr>Αναφορές και πηγές</vt:lpstr>
      <vt:lpstr>Συνδεθείτε με το CyberSecPro: Πώς να  εγγραφείτε και άλλες πρακτικές  πληροφορίες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Δημητρης Κουτρας</cp:lastModifiedBy>
  <cp:revision>6</cp:revision>
  <dcterms:created xsi:type="dcterms:W3CDTF">2025-06-07T19:37:05Z</dcterms:created>
  <dcterms:modified xsi:type="dcterms:W3CDTF">2025-06-11T06:24:51Z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2025-06-07T00:00:00Z</vt:filetime>
  </property>
  <property fmtid="{D5CDD505-2E9C-101B-9397-08002B2CF9AE}" pid="3" name="LastSaved">
    <vt:filetime>2025-06-07T00:00:00Z</vt:filetime>
  </property>
</Properties>
</file>