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autoCompressPictures="0">
  <p:sldMasterIdLst>
    <p:sldMasterId id="2147483809" r:id="rId1"/>
  </p:sldMasterIdLst>
  <p:notesMasterIdLst>
    <p:notesMasterId r:id="rId66"/>
  </p:notesMasterIdLst>
  <p:sldIdLst>
    <p:sldId id="376" r:id="rId2"/>
    <p:sldId id="407" r:id="rId3"/>
    <p:sldId id="256" r:id="rId4"/>
    <p:sldId id="257" r:id="rId5"/>
    <p:sldId id="944" r:id="rId6"/>
    <p:sldId id="436" r:id="rId7"/>
    <p:sldId id="258" r:id="rId8"/>
    <p:sldId id="259" r:id="rId9"/>
    <p:sldId id="260" r:id="rId10"/>
    <p:sldId id="921" r:id="rId11"/>
    <p:sldId id="261" r:id="rId12"/>
    <p:sldId id="924" r:id="rId13"/>
    <p:sldId id="925" r:id="rId14"/>
    <p:sldId id="425" r:id="rId15"/>
    <p:sldId id="262" r:id="rId16"/>
    <p:sldId id="433" r:id="rId17"/>
    <p:sldId id="434" r:id="rId18"/>
    <p:sldId id="922" r:id="rId19"/>
    <p:sldId id="263" r:id="rId20"/>
    <p:sldId id="926" r:id="rId21"/>
    <p:sldId id="426" r:id="rId22"/>
    <p:sldId id="264" r:id="rId23"/>
    <p:sldId id="927" r:id="rId24"/>
    <p:sldId id="265" r:id="rId25"/>
    <p:sldId id="266" r:id="rId26"/>
    <p:sldId id="428" r:id="rId27"/>
    <p:sldId id="429" r:id="rId28"/>
    <p:sldId id="430" r:id="rId29"/>
    <p:sldId id="907" r:id="rId30"/>
    <p:sldId id="908" r:id="rId31"/>
    <p:sldId id="909" r:id="rId32"/>
    <p:sldId id="911" r:id="rId33"/>
    <p:sldId id="937" r:id="rId34"/>
    <p:sldId id="903" r:id="rId35"/>
    <p:sldId id="928" r:id="rId36"/>
    <p:sldId id="929" r:id="rId37"/>
    <p:sldId id="930" r:id="rId38"/>
    <p:sldId id="931" r:id="rId39"/>
    <p:sldId id="938" r:id="rId40"/>
    <p:sldId id="939" r:id="rId41"/>
    <p:sldId id="923" r:id="rId42"/>
    <p:sldId id="932" r:id="rId43"/>
    <p:sldId id="933" r:id="rId44"/>
    <p:sldId id="934" r:id="rId45"/>
    <p:sldId id="935" r:id="rId46"/>
    <p:sldId id="936" r:id="rId47"/>
    <p:sldId id="913" r:id="rId48"/>
    <p:sldId id="940" r:id="rId49"/>
    <p:sldId id="431" r:id="rId50"/>
    <p:sldId id="448" r:id="rId51"/>
    <p:sldId id="941" r:id="rId52"/>
    <p:sldId id="942" r:id="rId53"/>
    <p:sldId id="442" r:id="rId54"/>
    <p:sldId id="443" r:id="rId55"/>
    <p:sldId id="444" r:id="rId56"/>
    <p:sldId id="445" r:id="rId57"/>
    <p:sldId id="280" r:id="rId58"/>
    <p:sldId id="281" r:id="rId59"/>
    <p:sldId id="282" r:id="rId60"/>
    <p:sldId id="283" r:id="rId61"/>
    <p:sldId id="447" r:id="rId62"/>
    <p:sldId id="421" r:id="rId63"/>
    <p:sldId id="409" r:id="rId64"/>
    <p:sldId id="387" r:id="rId65"/>
  </p:sldIdLst>
  <p:sldSz cx="14630400" cy="8229600"/>
  <p:notesSz cx="8229600" cy="1463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4959" autoAdjust="0"/>
  </p:normalViewPr>
  <p:slideViewPr>
    <p:cSldViewPr snapToGrid="0" snapToObjects="1">
      <p:cViewPr>
        <p:scale>
          <a:sx n="80" d="100"/>
          <a:sy n="80" d="100"/>
        </p:scale>
        <p:origin x="59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778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nfccc.int/process-and-meetings/the-paris-agreement"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energy.ec.europa.eu/topics/energy-strategy/energy-union_en" TargetMode="External"/><Relationship Id="rId4" Type="http://schemas.openxmlformats.org/officeDocument/2006/relationships/hyperlink" Target="https://climate.ec.europa.eu/eu-action/international-action-climate-change/climate-negotiations/paris-agreement_en"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Diritto internazionale in materia di cybercriminalità</a:t>
            </a:r>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521844308"/>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295756764"/>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3140186780"/>
      </p:ext>
    </p:extLst>
  </p:cSld>
  <p:clrMapOvr>
    <a:masterClrMapping/>
  </p:clrMapOvr>
</p:notes>
</file>

<file path=ppt/notesSlides/notesSlide1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550610679"/>
      </p:ext>
    </p:extLst>
  </p:cSld>
  <p:clrMapOvr>
    <a:masterClrMapping/>
  </p:clrMapOvr>
</p:notes>
</file>

<file path=ppt/notesSlides/notesSlide1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algn="l"/>
            <a:r>
              <a:rPr lang="en-GB" b="0" i="0" dirty="0">
                <a:effectLst/>
                <a:latin typeface="arial" panose="020B0604020202020204" pitchFamily="34" charset="0"/>
              </a:rPr>
              <a:t>Nel 2019 l'UE ha rivisto il proprio quadro politico in materia di energia per favorire il passaggio dai combustibili fossili a fonti energetiche più pulite e, più specificamente, per rispettare </a:t>
            </a:r>
            <a:r>
              <a:rPr lang="en-GB" b="0" i="0" dirty="0">
                <a:effectLst/>
                <a:latin typeface="arial" panose="020B0604020202020204" pitchFamily="34" charset="0"/>
              </a:rPr>
              <a:t>gli impegni</a:t>
            </a:r>
            <a:r>
              <a:rPr lang="en-GB" b="0" i="0" dirty="0">
                <a:effectLst/>
                <a:latin typeface="arial" panose="020B0604020202020204" pitchFamily="34" charset="0"/>
              </a:rPr>
              <a:t> assunti dall'UE nell'</a:t>
            </a:r>
            <a:r>
              <a:rPr lang="en-GB" b="0" i="0" u="sng" dirty="0">
                <a:effectLst/>
                <a:latin typeface="arial" panose="020B0604020202020204" pitchFamily="34" charset="0"/>
                <a:hlinkClick r:id="rId4"/>
              </a:rPr>
              <a:t>ambito dell'accordo</a:t>
            </a:r>
            <a:r>
              <a:rPr lang="en-GB" b="0" i="0" u="sng" strike="noStrike" dirty="0">
                <a:effectLst/>
                <a:latin typeface="arial" panose="020B0604020202020204" pitchFamily="34" charset="0"/>
                <a:hlinkClick r:id="rId3"/>
              </a:rPr>
              <a:t> di Parigi </a:t>
            </a:r>
            <a:r>
              <a:rPr lang="en-GB" b="0" i="0" dirty="0">
                <a:effectLst/>
                <a:latin typeface="arial" panose="020B0604020202020204" pitchFamily="34" charset="0"/>
              </a:rPr>
              <a:t>per la riduzione delle emissioni di gas a effetto serra.</a:t>
            </a:r>
          </a:p>
          <a:p>
            <a:pPr algn="l"/>
            <a:r>
              <a:rPr lang="en-GB" b="0" i="0" dirty="0">
                <a:effectLst/>
                <a:latin typeface="arial" panose="020B0604020202020204" pitchFamily="34" charset="0"/>
              </a:rPr>
              <a:t>L'accordo su questo nuovo regolamento in materia di energia, denominato "Energia pulita per tutti gli europei", ha segnato un passo significativo verso l'attuazione della </a:t>
            </a:r>
            <a:r>
              <a:rPr lang="en-GB" b="0" i="0" u="sng" dirty="0">
                <a:effectLst/>
                <a:latin typeface="arial" panose="020B0604020202020204" pitchFamily="34" charset="0"/>
                <a:hlinkClick r:id="rId5"/>
              </a:rPr>
              <a:t>strategia dell'Unione dell'energia</a:t>
            </a:r>
            <a:r>
              <a:rPr lang="en-GB" b="0" i="0" dirty="0">
                <a:effectLst/>
                <a:latin typeface="arial" panose="020B0604020202020204" pitchFamily="34" charset="0"/>
              </a:rPr>
              <a:t>, pubblicata nel 2015.</a:t>
            </a:r>
          </a:p>
          <a:p>
            <a:pPr algn="l"/>
            <a:r>
              <a:rPr lang="en-GB" b="0" i="0" dirty="0">
                <a:effectLst/>
                <a:latin typeface="arial" panose="020B0604020202020204" pitchFamily="34" charset="0"/>
              </a:rPr>
              <a:t>Basato sulle proposte della Commissione pubblicate nel 2016, il pacchetto comprende otto nuove leggi. A seguito dell'accordo politico raggiunto dal Consiglio dell'UE e dal Parlamento europeo (finalizzato nel maggio 2019) e dell'entrata in vigore delle diverse norme dell'UE, i paesi dell'Unione hanno da uno a due anni di tempo per recepire le nuove direttive nel diritto nazionale.</a:t>
            </a:r>
          </a:p>
          <a:p>
            <a:endParaRPr lang="en-GB" dirty="0"/>
          </a:p>
        </p:txBody>
      </p:sp>
    </p:spTree>
    <p:extLst>
      <p:ext uri="{BB962C8B-B14F-4D97-AF65-F5344CB8AC3E}">
        <p14:creationId xmlns:p14="http://schemas.microsoft.com/office/powerpoint/2010/main" val="3507663441"/>
      </p:ext>
    </p:extLst>
  </p:cSld>
  <p:clrMapOvr>
    <a:masterClrMapping/>
  </p:clrMapOvr>
</p:notes>
</file>

<file path=ppt/notesSlides/notesSlide1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GB" dirty="0"/>
          </a:p>
        </p:txBody>
      </p:sp>
    </p:spTree>
    <p:extLst>
      <p:ext uri="{BB962C8B-B14F-4D97-AF65-F5344CB8AC3E}">
        <p14:creationId xmlns:p14="http://schemas.microsoft.com/office/powerpoint/2010/main" val="3737617702"/>
      </p:ext>
    </p:extLst>
  </p:cSld>
  <p:clrMapOvr>
    <a:masterClrMapping/>
  </p:clrMapOvr>
</p:notes>
</file>

<file path=ppt/notesSlides/notesSlide2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GB" dirty="0">
                <a:solidFill>
                  <a:schemeClr val="tx1"/>
                </a:solidFill>
              </a:rPr>
              <a:t>La triade CIA è fondamentale per la sicurezza e l'efficienza del settore energetico.</a:t>
            </a:r>
          </a:p>
          <a:p>
            <a:r>
              <a:rPr lang="en-GB" dirty="0">
                <a:solidFill>
                  <a:schemeClr val="tx1"/>
                </a:solidFill>
              </a:rPr>
              <a:t>L'impegno a rispettare questi principi garantisce la resilienza del settore energetico.</a:t>
            </a:r>
          </a:p>
          <a:p>
            <a:endParaRPr lang="en-GB" dirty="0"/>
          </a:p>
        </p:txBody>
      </p:sp>
    </p:spTree>
    <p:extLst>
      <p:ext uri="{BB962C8B-B14F-4D97-AF65-F5344CB8AC3E}">
        <p14:creationId xmlns:p14="http://schemas.microsoft.com/office/powerpoint/2010/main" val="810694654"/>
      </p:ext>
    </p:extLst>
  </p:cSld>
  <p:clrMapOvr>
    <a:masterClrMapping/>
  </p:clrMapOvr>
</p:notes>
</file>

<file path=ppt/notesSlides/notesSlide2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GB" sz="1800" b="0" i="0" u="none" strike="noStrike" baseline="0" dirty="0">
                <a:solidFill>
                  <a:srgbClr val="000000"/>
                </a:solidFill>
                <a:latin typeface="Arial" panose="020B0604020202020204" pitchFamily="34" charset="0"/>
              </a:rPr>
              <a:t>Il monitoraggio dei rischi è un processo che, sebbene essenziale per una gestione efficiente dei rischi, è indipendente dalle altre fasi e può essere condotto utilizzando qualsiasi metodologia, processo o strumento di valutazione. Nel complesso, sono molte le caratteristiche (governance, conformità, privacy) che costituiscono parte integrante dei quadri di riferimento dei rischi, ma non tutte influiscono sull'interoperabilità.</a:t>
            </a:r>
          </a:p>
          <a:p>
            <a:r>
              <a:rPr lang="en-GB" dirty="0"/>
              <a:t>ISO 27005, EU ITSRM2</a:t>
            </a:r>
          </a:p>
          <a:p>
            <a:pPr lvl="1"/>
            <a:r>
              <a:rPr lang="en-GB" dirty="0"/>
              <a:t>Identificazione dei rischi (risorse, minacce e vulnerabilità)</a:t>
            </a:r>
          </a:p>
          <a:p>
            <a:pPr lvl="1"/>
            <a:r>
              <a:rPr lang="en-GB" dirty="0"/>
              <a:t>Valutazione del rischio (calcolo e valutazione del rischio),</a:t>
            </a:r>
          </a:p>
          <a:p>
            <a:pPr lvl="1"/>
            <a:r>
              <a:rPr lang="en-GB" dirty="0"/>
              <a:t>Trattamento dei rischi (selezione e implementazione dei controlli di sicurezza e calcolo del rischio residuo),</a:t>
            </a:r>
          </a:p>
          <a:p>
            <a:pPr lvl="1"/>
            <a:r>
              <a:rPr lang="en-GB" dirty="0"/>
              <a:t>Monitoraggio dei rischi (valutazione dell'efficacia delle misure e monitoraggio dei rischi).</a:t>
            </a:r>
          </a:p>
          <a:p>
            <a:pPr algn="l"/>
            <a:endParaRPr lang="en-GB" sz="1800" b="0" i="0" u="none" strike="noStrike" baseline="0" dirty="0">
              <a:solidFill>
                <a:srgbClr val="000000"/>
              </a:solidFill>
              <a:latin typeface="Arial" panose="020B0604020202020204" pitchFamily="34" charset="0"/>
            </a:endParaRPr>
          </a:p>
          <a:p>
            <a:r>
              <a:rPr lang="en-GB" sz="1800" b="1" i="0" u="none" strike="noStrike" baseline="0" dirty="0">
                <a:solidFill>
                  <a:srgbClr val="000000"/>
                </a:solidFill>
                <a:latin typeface="Arial" panose="020B0604020202020204" pitchFamily="34" charset="0"/>
              </a:rPr>
              <a:t>Identificazione dei rischi</a:t>
            </a:r>
            <a:r>
              <a:rPr lang="en-GB" sz="1800" b="0" i="0" u="none" strike="noStrike" baseline="0" dirty="0">
                <a:solidFill>
                  <a:srgbClr val="000000"/>
                </a:solidFill>
                <a:latin typeface="Arial" panose="020B0604020202020204" pitchFamily="34" charset="0"/>
              </a:rPr>
              <a:t>: i quadri di gestione dei rischi sono considerati interoperabili se possono utilizzare reciprocamente la tassonomia e la valutazione delle risorse, i cataloghi delle minacce e delle vulnerabilità, con risultati equivalenti e senza influire negativamente sulle fasi successive. A questo livello prendiamo in considerazione le seguenti caratteristiche:</a:t>
            </a:r>
          </a:p>
          <a:p>
            <a:pPr lvl="1"/>
            <a:r>
              <a:rPr lang="en-GB" sz="1800" b="0" i="0" u="none" strike="noStrike" baseline="0" dirty="0">
                <a:solidFill>
                  <a:srgbClr val="000000"/>
                </a:solidFill>
                <a:latin typeface="Courier New" panose="02070309020205020404" pitchFamily="49" charset="0"/>
              </a:rPr>
              <a:t>o </a:t>
            </a:r>
            <a:r>
              <a:rPr lang="en-GB" sz="1800" b="1" i="0" u="none" strike="noStrike" baseline="0" dirty="0">
                <a:solidFill>
                  <a:srgbClr val="000000"/>
                </a:solidFill>
                <a:latin typeface="Arial" panose="020B0604020202020204" pitchFamily="34" charset="0"/>
              </a:rPr>
              <a:t>Tassonomia delle risorse</a:t>
            </a:r>
            <a:r>
              <a:rPr lang="en-GB" sz="1800" b="0" i="0" u="none" strike="noStrike" baseline="0" dirty="0">
                <a:solidFill>
                  <a:srgbClr val="000000"/>
                </a:solidFill>
                <a:latin typeface="Arial" panose="020B0604020202020204" pitchFamily="34" charset="0"/>
              </a:rPr>
              <a:t>: indica se il quadro o la metodologia richiede l'uso di una tassonomia specifica delle risorse. </a:t>
            </a:r>
          </a:p>
          <a:p>
            <a:pPr lvl="1"/>
            <a:r>
              <a:rPr lang="en-GB" sz="1800" b="0" i="0" u="none" strike="noStrike" baseline="0" dirty="0">
                <a:solidFill>
                  <a:srgbClr val="000000"/>
                </a:solidFill>
                <a:latin typeface="Courier New" panose="02070309020205020404" pitchFamily="49" charset="0"/>
              </a:rPr>
              <a:t>o </a:t>
            </a:r>
            <a:r>
              <a:rPr lang="en-GB" sz="1800" b="1" i="0" u="none" strike="noStrike" baseline="0" dirty="0">
                <a:solidFill>
                  <a:srgbClr val="000000"/>
                </a:solidFill>
                <a:latin typeface="Arial" panose="020B0604020202020204" pitchFamily="34" charset="0"/>
              </a:rPr>
              <a:t>Valutazione delle risorse</a:t>
            </a:r>
            <a:r>
              <a:rPr lang="en-GB" sz="1800" b="0" i="0" u="none" strike="noStrike" baseline="0" dirty="0">
                <a:solidFill>
                  <a:srgbClr val="000000"/>
                </a:solidFill>
                <a:latin typeface="Arial" panose="020B0604020202020204" pitchFamily="34" charset="0"/>
              </a:rPr>
              <a:t>: indica se il quadro o la metodologia richiedono l'uso di un metodo specifico di valutazione delle risorse. </a:t>
            </a:r>
          </a:p>
          <a:p>
            <a:pPr lvl="1"/>
            <a:r>
              <a:rPr lang="en-GB" sz="1800" b="0" i="0" u="none" strike="noStrike" baseline="0" dirty="0">
                <a:solidFill>
                  <a:srgbClr val="000000"/>
                </a:solidFill>
                <a:latin typeface="Courier New" panose="02070309020205020404" pitchFamily="49" charset="0"/>
              </a:rPr>
              <a:t>o </a:t>
            </a:r>
            <a:r>
              <a:rPr lang="en-GB" sz="1800" b="1" i="0" u="none" strike="noStrike" baseline="0" dirty="0">
                <a:solidFill>
                  <a:srgbClr val="000000"/>
                </a:solidFill>
                <a:latin typeface="Arial" panose="020B0604020202020204" pitchFamily="34" charset="0"/>
              </a:rPr>
              <a:t>Cataloghi delle minacce</a:t>
            </a:r>
            <a:r>
              <a:rPr lang="en-GB" sz="1800" b="0" i="0" u="none" strike="noStrike" baseline="0" dirty="0">
                <a:solidFill>
                  <a:srgbClr val="000000"/>
                </a:solidFill>
                <a:latin typeface="Arial" panose="020B0604020202020204" pitchFamily="34" charset="0"/>
              </a:rPr>
              <a:t>: indicano se il quadro o la metodologia richiedono l'uso di una serie specifica di minacce. </a:t>
            </a:r>
          </a:p>
          <a:p>
            <a:pPr lvl="1"/>
            <a:r>
              <a:rPr lang="en-GB" sz="1800" b="0" i="0" u="none" strike="noStrike" baseline="0" dirty="0">
                <a:solidFill>
                  <a:srgbClr val="000000"/>
                </a:solidFill>
                <a:latin typeface="Courier New" panose="02070309020205020404" pitchFamily="49" charset="0"/>
              </a:rPr>
              <a:t>o </a:t>
            </a:r>
            <a:r>
              <a:rPr lang="en-GB" sz="1800" b="1" i="0" u="none" strike="noStrike" baseline="0" dirty="0">
                <a:solidFill>
                  <a:srgbClr val="000000"/>
                </a:solidFill>
                <a:latin typeface="Arial" panose="020B0604020202020204" pitchFamily="34" charset="0"/>
              </a:rPr>
              <a:t>Cataloghi delle vulnerabilità</a:t>
            </a:r>
            <a:r>
              <a:rPr lang="en-GB" sz="1800" b="0" i="0" u="none" strike="noStrike" baseline="0" dirty="0">
                <a:solidFill>
                  <a:srgbClr val="000000"/>
                </a:solidFill>
                <a:latin typeface="Arial" panose="020B0604020202020204" pitchFamily="34" charset="0"/>
              </a:rPr>
              <a:t>: indicano se il quadro o la metodologia richiedono l'uso di un catalogo specifico di vulnerabilità. </a:t>
            </a:r>
          </a:p>
          <a:p>
            <a:endParaRPr lang="en-GB" sz="1800" b="0" i="0" u="none" strike="noStrike" baseline="0"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 </a:t>
            </a:r>
            <a:r>
              <a:rPr lang="en-GB" sz="1800" b="1" i="0" u="none" strike="noStrike" baseline="0" dirty="0">
                <a:solidFill>
                  <a:srgbClr val="000000"/>
                </a:solidFill>
                <a:latin typeface="Arial" panose="020B0604020202020204" pitchFamily="34" charset="0"/>
              </a:rPr>
              <a:t>Valutazione del rischio</a:t>
            </a:r>
            <a:r>
              <a:rPr lang="en-GB" sz="1800" b="0" i="0" u="none" strike="noStrike" baseline="0" dirty="0">
                <a:solidFill>
                  <a:srgbClr val="000000"/>
                </a:solidFill>
                <a:latin typeface="Arial" panose="020B0604020202020204" pitchFamily="34" charset="0"/>
              </a:rPr>
              <a:t>: i quadri di gestione del rischio sono considerati interoperabili se utilizzano la stessa metodologia per la valutazione del rischio o se i loro metodi possono fornire risultati facilmente mappabili sui risultati di altri quadri. A questo livello prendiamo in considerazione le seguenti caratteristiche: </a:t>
            </a:r>
          </a:p>
          <a:p>
            <a:r>
              <a:rPr lang="en-GB" sz="1800" b="0" i="0" u="none" strike="noStrike" baseline="0" dirty="0">
                <a:solidFill>
                  <a:srgbClr val="000000"/>
                </a:solidFill>
                <a:latin typeface="Courier New" panose="02070309020205020404" pitchFamily="49" charset="0"/>
              </a:rPr>
              <a:t>	o </a:t>
            </a:r>
            <a:r>
              <a:rPr lang="en-GB" sz="1800" b="1" i="0" u="none" strike="noStrike" baseline="0" dirty="0">
                <a:solidFill>
                  <a:srgbClr val="000000"/>
                </a:solidFill>
                <a:latin typeface="Arial" panose="020B0604020202020204" pitchFamily="34" charset="0"/>
              </a:rPr>
              <a:t>Metodo di calcolo del rischio</a:t>
            </a:r>
            <a:r>
              <a:rPr lang="en-GB" sz="1800" b="0" i="0" u="none" strike="noStrike" baseline="0" dirty="0">
                <a:solidFill>
                  <a:srgbClr val="000000"/>
                </a:solidFill>
                <a:latin typeface="Arial" panose="020B0604020202020204" pitchFamily="34" charset="0"/>
              </a:rPr>
              <a:t>: fornisce informazioni sul metodo utilizzato per il calcolo del rischio. Ad esempio: Rischio = Impatto x Probabilità; Rischio = Impatto x Probabilità della minaccia x Livello di vulnerabilità. </a:t>
            </a:r>
          </a:p>
          <a:p>
            <a:endParaRPr lang="en-GB" sz="1800" b="0" i="0" u="none" strike="noStrike" baseline="0"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 </a:t>
            </a:r>
            <a:r>
              <a:rPr lang="en-GB" sz="1800" b="1" i="0" u="none" strike="noStrike" baseline="0" dirty="0">
                <a:solidFill>
                  <a:srgbClr val="000000"/>
                </a:solidFill>
                <a:latin typeface="Arial" panose="020B0604020202020204" pitchFamily="34" charset="0"/>
              </a:rPr>
              <a:t>Trattamento del rischio</a:t>
            </a:r>
            <a:r>
              <a:rPr lang="en-GB" sz="1800" b="0" i="0" u="none" strike="noStrike" baseline="0" dirty="0">
                <a:solidFill>
                  <a:srgbClr val="000000"/>
                </a:solidFill>
                <a:latin typeface="Arial" panose="020B0604020202020204" pitchFamily="34" charset="0"/>
              </a:rPr>
              <a:t>: i quadri di gestione del rischio sono considerati interoperabili se danno luogo allo stesso insieme di misure o a un insieme di misure con un contributo uguale alla riduzione dei livelli di rischio. A questo livello prendiamo in considerazione le seguenti caratteristiche: </a:t>
            </a:r>
          </a:p>
          <a:p>
            <a:r>
              <a:rPr lang="en-GB" sz="1800" b="0" i="0" u="none" strike="noStrike" baseline="0" dirty="0">
                <a:solidFill>
                  <a:srgbClr val="000000"/>
                </a:solidFill>
                <a:latin typeface="Courier New" panose="02070309020205020404" pitchFamily="49" charset="0"/>
              </a:rPr>
              <a:t>	o </a:t>
            </a:r>
            <a:r>
              <a:rPr lang="en-GB" sz="1800" b="1" i="0" u="none" strike="noStrike" baseline="0" dirty="0">
                <a:solidFill>
                  <a:srgbClr val="000000"/>
                </a:solidFill>
                <a:latin typeface="Arial" panose="020B0604020202020204" pitchFamily="34" charset="0"/>
              </a:rPr>
              <a:t>Catalogo delle misure</a:t>
            </a:r>
            <a:r>
              <a:rPr lang="en-GB" sz="1800" b="0" i="0" u="none" strike="noStrike" baseline="0" dirty="0">
                <a:solidFill>
                  <a:srgbClr val="000000"/>
                </a:solidFill>
                <a:latin typeface="Arial" panose="020B0604020202020204" pitchFamily="34" charset="0"/>
              </a:rPr>
              <a:t>: indica se il quadro o la metodologia richiedono l'uso di un catalogo specifico di misure. In tal caso, considera anche se i due cataloghi possono essere mappati l'uno sull'altro. </a:t>
            </a:r>
          </a:p>
          <a:p>
            <a:r>
              <a:rPr lang="en-GB" sz="1800" b="0" i="0" u="none" strike="noStrike" baseline="0" dirty="0">
                <a:solidFill>
                  <a:srgbClr val="000000"/>
                </a:solidFill>
                <a:latin typeface="Courier New" panose="02070309020205020404" pitchFamily="49" charset="0"/>
              </a:rPr>
              <a:t>	o </a:t>
            </a:r>
            <a:r>
              <a:rPr lang="en-GB" sz="1800" b="1" i="0" u="none" strike="noStrike" baseline="0" dirty="0">
                <a:solidFill>
                  <a:srgbClr val="000000"/>
                </a:solidFill>
                <a:latin typeface="Arial" panose="020B0604020202020204" pitchFamily="34" charset="0"/>
              </a:rPr>
              <a:t>Calcolo del rischio residuo</a:t>
            </a:r>
            <a:r>
              <a:rPr lang="en-GB" sz="1800" b="0" i="0" u="none" strike="noStrike" baseline="0" dirty="0">
                <a:solidFill>
                  <a:srgbClr val="000000"/>
                </a:solidFill>
                <a:latin typeface="Arial" panose="020B0604020202020204" pitchFamily="34" charset="0"/>
              </a:rPr>
              <a:t>: considera le misure scelte per valutare i livelli di rischio rimanenti. Questo processo è tipicamente influenzato sia dal metodo di calcolo del rischio sia dall'impatto delle misure di sicurezza scelte su uno scenario di rischio. </a:t>
            </a:r>
          </a:p>
          <a:p>
            <a:endParaRPr lang="en-GB" sz="1800" b="0" i="0" u="none" strike="noStrike" baseline="0" dirty="0">
              <a:solidFill>
                <a:srgbClr val="000000"/>
              </a:solidFill>
              <a:latin typeface="Arial" panose="020B0604020202020204" pitchFamily="34" charset="0"/>
            </a:endParaRPr>
          </a:p>
          <a:p>
            <a:endParaRPr lang="en-GB" dirty="0"/>
          </a:p>
        </p:txBody>
      </p:sp>
    </p:spTree>
    <p:extLst>
      <p:ext uri="{BB962C8B-B14F-4D97-AF65-F5344CB8AC3E}">
        <p14:creationId xmlns:p14="http://schemas.microsoft.com/office/powerpoint/2010/main" val="3878238847"/>
      </p:ext>
    </p:extLst>
  </p:cSld>
  <p:clrMapOvr>
    <a:masterClrMapping/>
  </p:clrMapOvr>
</p:notes>
</file>

<file path=ppt/notesSlides/notesSlide2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GB" dirty="0"/>
              <a:t>P1 CARATTERIZZAZIONE DELLA SICUREZZA DEL SISTEMA - raccogliere le informazioni iniziali relative al sistema e al suo contesto, che saranno utilizzate per il resto dei processi RM. Il risultato di questo processo include una descrizione di alto livello del sistema e dell'organizzazione, i punti di contatto per i ruoli di sicurezza, eventuali vincoli per i requisiti di sicurezza e qualsiasi misura di sicurezza obbligatoria derivante da tali requisiti. È mappato con la fase ISO 27005 "Definizione del contesto".</a:t>
            </a:r>
          </a:p>
          <a:p>
            <a:endParaRPr lang="en-GB" dirty="0"/>
          </a:p>
          <a:p>
            <a:r>
              <a:rPr lang="en-GB" dirty="0"/>
              <a:t>PROCESSI P2 RISORSE PRIMARIE E P3 RISORSE DI SUPPORTO - identificare i dati e le funzioni (considerati risorse primarie) che sono cruciali per l'organizzazione al fine di raggiungere i propri obiettivi aziendali, determinarne il valore (dal punto di vista aziendale) e l'attrattiva per potenziali avversari (combinazione del potere e dell'interesse dei potenziali avversari che possono essere motivati dalla minaccia alle risorse primarie). consiste nell'identificare e registrare le risorse di supporto impiegate (inventario di hardware e software, un progetto di alto livello, un diagramma architettonico, ecc.) per la gestione delle risorse primarie (dati e funzioni forniti dal sistema di destinazione). Questo processo fa parte della fase di identificazione dei rischi della norma ISO 27005.</a:t>
            </a:r>
          </a:p>
          <a:p>
            <a:endParaRPr lang="en-GB" dirty="0"/>
          </a:p>
          <a:p>
            <a:r>
              <a:rPr lang="en-GB" dirty="0"/>
              <a:t>PROCESSO P4 MODELLIZZAZIONE DEL SISTEMA - sviluppare un modello di sistema in termini di associazioni tra risorse primarie e di supporto, flussi di dati e architettura di sistema. Questo processo fa parte della fase di identificazione dei rischi della norma ISO 27005.</a:t>
            </a:r>
          </a:p>
          <a:p>
            <a:endParaRPr lang="en-GB" dirty="0"/>
          </a:p>
          <a:p>
            <a:r>
              <a:rPr lang="en-GB" dirty="0"/>
              <a:t>PROCESSO P5 IDENTIFICAZIONE DEI RISCHI - Questo processo fa parte della fase di identificazione dei rischi della norma ISO 27005. Il suo compito è quello di costruire gli scenari di rischio che saranno analizzati. Gli scenari di rischio sono utilizzati per rappresentare i rischi per l'organizzazione e le risorse primarie in relazione alle conseguenze di potenziali minacce in relazione alla riservatezza, integrità e disponibilità delle risorse di supporto. Il modello di sistema fornirà informazioni utili per identificare quali minacce sono più probabili per ogni tripletta "Risorsa primaria / Dimensione di sicurezza (CIA) / Risorsa di supporto". Fornire un elenco di scenari di rischio che saranno valutati in P6 Analisi e valutazione dei rischi.</a:t>
            </a:r>
          </a:p>
          <a:p>
            <a:endParaRPr lang="en-GB" dirty="0"/>
          </a:p>
          <a:p>
            <a:r>
              <a:rPr lang="en-GB" dirty="0"/>
              <a:t>PROCESSO P6 ANALISI E VALUTAZIONE DEI RISCHI - il calcolo del livello di rischio residuo per ciascun rischio identificato in P5 Identificazione dei rischi, sulla base dell'elenco delle misure di sicurezza identificate per mitigare tali rischi. Il processo di analisi e valutazione dei rischi P6 utilizza come input l'inventario delle risorse primarie (da P2), gli scenari di rischio (da P5), il catalogo delle minacce, la scala di rischio, il registro dei trattamenti (da P7, se esiste da precedenti RM) e il registro delle misure di sicurezza (da P7, se esiste da precedenti RM). Il risultato del processo di analisi e valutazione dei rischi P6 è il registro dei rischi che guida le decisioni sul trattamento dei rischi. Per l'analisi dei rischi, l'analista prende in considerazione la probabilità delle minacce (in base ai tipi di minacce e ai potenziali avversari, forniti dalla metodologia) e le conseguenze di un potenziale incidente in una matrice di rischio. Questa fase è mappata con i processi di analisi e valutazione dei rischi ISO 27005.</a:t>
            </a:r>
          </a:p>
          <a:p>
            <a:endParaRPr lang="en-GB" dirty="0"/>
          </a:p>
          <a:p>
            <a:r>
              <a:rPr lang="en-GB" dirty="0"/>
              <a:t>PROCESSO P7 TRATTAMENTO DEI RISCHI - L'obiettivo del trattamento dei rischi P7 è la selezione delle opzioni di trattamento dei rischi più appropriate per gestire i rischi identificati, tenendo conto dei vincoli dell'organizzazione. La mitigazione, l'evitabilità, la condivisione o l'accettazione del rischio sono considerate potenziali opzioni di trattamento. Il processo prende come input i risultati dei processi precedenti e il catalogo delle misure di sicurezza fornito dal quadro di riferimento. Il processo si traduce in un registro di trattamento dei rischi che raccoglie tutte le informazioni relative alle opzioni di trattamento dei rischi e alle misure di sicurezza applicabili se si sceglie la mitigazione.</a:t>
            </a:r>
          </a:p>
          <a:p>
            <a:r>
              <a:rPr lang="en-GB" dirty="0"/>
              <a:t>Il processo è mappato con la fase di trattamento dei rischi della norma ISO 27005.</a:t>
            </a:r>
          </a:p>
          <a:p>
            <a:endParaRPr lang="en-GB" dirty="0"/>
          </a:p>
          <a:p>
            <a:endParaRPr lang="en-GB" dirty="0"/>
          </a:p>
        </p:txBody>
      </p:sp>
    </p:spTree>
    <p:extLst>
      <p:ext uri="{BB962C8B-B14F-4D97-AF65-F5344CB8AC3E}">
        <p14:creationId xmlns:p14="http://schemas.microsoft.com/office/powerpoint/2010/main" val="296501003"/>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Pt“2: È possibile implementare varie misure, tra cui la ricerca delle minacce, l'aggregazione centralizzata dei log e l'implementazione di sensori.</a:t>
            </a:r>
          </a:p>
        </p:txBody>
      </p:sp>
      <p:sp>
        <p:nvSpPr>
          <p:cNvPr id="4" name="Slide Number Placeholder 3"/>
          <p:cNvSpPr>
            <a:spLocks noGrp="1"/>
          </p:cNvSpPr>
          <p:nvPr>
            <p:ph type="sldNum" sz="quarter" idx="5"/>
          </p:nvPr>
        </p:nvSpPr>
        <p:spPr/>
        <p:txBody>
          <a:bodyPr/>
          <a:lstStyle/>
          <a:p>
            <a:pPr>
              <a:defRPr/>
            </a:pPr>
            <a:fld id="{89D10C4C-EAC2-4D66-B9F8-E052F2E25BCC}" type="slidenum">
              <a:rPr lang="en-US" altLang="et-EE" smtClean="0"/>
              <a:t>46</a:t>
            </a:fld>
            <a:endParaRPr lang="en-US" altLang="et-EE"/>
          </a:p>
        </p:txBody>
      </p:sp>
    </p:spTree>
    <p:extLst>
      <p:ext uri="{BB962C8B-B14F-4D97-AF65-F5344CB8AC3E}">
        <p14:creationId xmlns:p14="http://schemas.microsoft.com/office/powerpoint/2010/main" val="3506290877"/>
      </p:ext>
    </p:extLst>
  </p:cSld>
  <p:clrMapOvr>
    <a:masterClrMapping/>
  </p:clrMapOvr>
</p:notes>
</file>

<file path=ppt/notesSlides/notesSlide3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GB" sz="1800" b="1" i="0" u="none" strike="noStrike" baseline="0" dirty="0">
                <a:solidFill>
                  <a:srgbClr val="000000"/>
                </a:solidFill>
                <a:latin typeface="Arial" panose="020B0604020202020204" pitchFamily="34" charset="0"/>
              </a:rPr>
              <a:t>Circa il 54% (19 incidenti) degli incidenti segnalati è stato classificato come minore, mostrando una stabilizzazione rispetto al 2021 se si tiene conto del minor numero di incidenti segnalati. Nel 2022 sono stati segnalati 2 incidenti disastrosi di impatto molto grave, mentre si è osservato un leggero aumento di 1 incidente di impatto grave, che nel complesso è quadruplicato rispetto al 2020. Inoltre, è stata osservata una diminuzione del 50% degli incidenti minori senza impatto, il che indica (insieme al numero complessivamente inferiore di incidenti segnalati) che, sebbene il meccanismo di segnalazione degli incidenti sia diventato più familiare ai fornitori, permangono alcune difficoltà nella segnalazione degli incidenti, indipendentemente dalla loro gravità. </a:t>
            </a:r>
            <a:endParaRPr lang="en-GB" dirty="0"/>
          </a:p>
        </p:txBody>
      </p:sp>
    </p:spTree>
    <p:extLst>
      <p:ext uri="{BB962C8B-B14F-4D97-AF65-F5344CB8AC3E}">
        <p14:creationId xmlns:p14="http://schemas.microsoft.com/office/powerpoint/2010/main" val="2310079406"/>
      </p:ext>
    </p:extLst>
  </p:cSld>
  <p:clrMapOvr>
    <a:masterClrMapping/>
  </p:clrMapOvr>
</p:notes>
</file>

<file path=ppt/notesSlides/notesSlide3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GB" sz="1800" b="0" i="0" u="none" strike="noStrike" baseline="0" dirty="0">
                <a:solidFill>
                  <a:srgbClr val="000000"/>
                </a:solidFill>
                <a:latin typeface="Arial" panose="020B0604020202020204" pitchFamily="34" charset="0"/>
              </a:rPr>
              <a:t>Il processo obbligatorio di notifica delle violazioni della sicurezza prevede tre fasi, come illustrato nella figura seguente: </a:t>
            </a:r>
          </a:p>
          <a:p>
            <a:r>
              <a:rPr lang="en-GB" sz="1800" b="0" i="0" u="none" strike="noStrike" baseline="0" dirty="0">
                <a:solidFill>
                  <a:srgbClr val="000000"/>
                </a:solidFill>
                <a:latin typeface="Arial" panose="020B0604020202020204" pitchFamily="34" charset="0"/>
              </a:rPr>
              <a:t>• I fornitori di servizi fiduciari notificano al proprio organismo di controllo nazionale le violazioni della sicurezza che hanno un impatto significativo. </a:t>
            </a:r>
          </a:p>
          <a:p>
            <a:r>
              <a:rPr lang="en-GB" sz="1800" b="0" i="0" u="none" strike="noStrike" baseline="0" dirty="0">
                <a:solidFill>
                  <a:srgbClr val="000000"/>
                </a:solidFill>
                <a:latin typeface="Arial" panose="020B0604020202020204" pitchFamily="34" charset="0"/>
              </a:rPr>
              <a:t>• Gli organismi nazionali di controllo si informano reciprocamente e informano l'ENISA in caso di impatto transfrontaliero. </a:t>
            </a:r>
          </a:p>
          <a:p>
            <a:r>
              <a:rPr lang="en-GB" sz="1800" b="0" i="0" u="none" strike="noStrike" baseline="0" dirty="0">
                <a:solidFill>
                  <a:srgbClr val="000000"/>
                </a:solidFill>
                <a:latin typeface="Arial" panose="020B0604020202020204" pitchFamily="34" charset="0"/>
              </a:rPr>
              <a:t>• Gli organismi nazionali di vigilanza inviano all'ENISA e alla Commissione relazioni sintetiche annuali sulle violazioni notificate. </a:t>
            </a:r>
          </a:p>
          <a:p>
            <a:endParaRPr lang="en-GB" sz="1800" b="0" i="0" u="none" strike="noStrike" baseline="0" dirty="0">
              <a:solidFill>
                <a:srgbClr val="000000"/>
              </a:solidFill>
              <a:latin typeface="Arial" panose="020B0604020202020204" pitchFamily="34" charset="0"/>
            </a:endParaRPr>
          </a:p>
          <a:p>
            <a:pPr algn="l"/>
            <a:endParaRPr lang="en-GB" sz="1800" b="0" i="0" u="none" strike="noStrike" baseline="0"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Tipo A: Interruzione del servizio (ad esempio, continuità, disponibilità). Ad esempio, </a:t>
            </a:r>
            <a:r>
              <a:rPr lang="en-GB" sz="1800" b="0" i="1" u="none" strike="noStrike" baseline="0" dirty="0">
                <a:solidFill>
                  <a:srgbClr val="000000"/>
                </a:solidFill>
                <a:latin typeface="Arial" panose="020B0604020202020204" pitchFamily="34" charset="0"/>
              </a:rPr>
              <a:t>un'interruzione causata dal taglio di un cavo dovuto a un errore dell'operatore di una macchina escavatrice utilizzata per la costruzione di una nuova strada </a:t>
            </a:r>
            <a:r>
              <a:rPr lang="en-GB" sz="1800" b="0" i="0" u="none" strike="noStrike" baseline="0" dirty="0">
                <a:solidFill>
                  <a:srgbClr val="000000"/>
                </a:solidFill>
                <a:latin typeface="Arial" panose="020B0604020202020204" pitchFamily="34" charset="0"/>
              </a:rPr>
              <a:t>sarebbe classificata come incidente di tipo A. </a:t>
            </a:r>
          </a:p>
          <a:p>
            <a:r>
              <a:rPr lang="en-GB" sz="1800" b="0" i="0" u="none" strike="noStrike" baseline="0" dirty="0">
                <a:solidFill>
                  <a:srgbClr val="000000"/>
                </a:solidFill>
                <a:latin typeface="Arial" panose="020B0604020202020204" pitchFamily="34" charset="0"/>
              </a:rPr>
              <a:t>• Tipo B: Altri impatti sul servizio (ad esempio, riservatezza, autenticità, integrità). Ad esempio, </a:t>
            </a:r>
            <a:r>
              <a:rPr lang="en-GB" sz="1800" b="0" i="1" u="none" strike="noStrike" baseline="0" dirty="0">
                <a:solidFill>
                  <a:srgbClr val="000000"/>
                </a:solidFill>
                <a:latin typeface="Arial" panose="020B0604020202020204" pitchFamily="34" charset="0"/>
              </a:rPr>
              <a:t>un popolare strumento di collaborazione non ha crittografato il contenuto dei canali multimediali, che vengono stabiliti all'avvio di una sessione, tra gli endpoint che partecipano alla sessione condivisa</a:t>
            </a:r>
            <a:r>
              <a:rPr lang="en-GB" sz="1800" b="0" i="0" u="none" strike="noStrike" baseline="0" dirty="0">
                <a:solidFill>
                  <a:srgbClr val="000000"/>
                </a:solidFill>
                <a:latin typeface="Arial" panose="020B0604020202020204" pitchFamily="34" charset="0"/>
              </a:rPr>
              <a:t>. Ciò porta all'intercettazione dei media (voce, immagini, video, file, ecc.) attraverso un attacco man-in-the-middle. Questo incidente sarebbe classificato come incidente di tipo B. </a:t>
            </a:r>
          </a:p>
          <a:p>
            <a:r>
              <a:rPr lang="en-GB" sz="1800" b="0" i="0" u="none" strike="noStrike" baseline="0" dirty="0">
                <a:solidFill>
                  <a:srgbClr val="000000"/>
                </a:solidFill>
                <a:latin typeface="Arial" panose="020B0604020202020204" pitchFamily="34" charset="0"/>
              </a:rPr>
              <a:t>• Tipo C: impatto su altri sistemi (ad esempio ransomware in una rete aziendale, nessun impatto sul servizio). Ad esempio, </a:t>
            </a:r>
            <a:r>
              <a:rPr lang="en-GB" sz="1800" b="0" i="1" u="none" strike="noStrike" baseline="0" dirty="0">
                <a:solidFill>
                  <a:srgbClr val="000000"/>
                </a:solidFill>
                <a:latin typeface="Arial" panose="020B0604020202020204" pitchFamily="34" charset="0"/>
              </a:rPr>
              <a:t>è stato rilevato un malware su diverse workstation e server della rete aziendale di un fornitore di servizi di telecomunicazione. </a:t>
            </a:r>
            <a:r>
              <a:rPr lang="en-GB" sz="1800" b="0" i="0" u="none" strike="noStrike" baseline="0" dirty="0">
                <a:solidFill>
                  <a:srgbClr val="000000"/>
                </a:solidFill>
                <a:latin typeface="Arial" panose="020B0604020202020204" pitchFamily="34" charset="0"/>
              </a:rPr>
              <a:t>Questo incidente sarebbe classificato come incidente di tipo C. </a:t>
            </a:r>
          </a:p>
          <a:p>
            <a:r>
              <a:rPr lang="en-GB" sz="1800" b="0" i="0" u="none" strike="noStrike" baseline="0" dirty="0">
                <a:solidFill>
                  <a:srgbClr val="000000"/>
                </a:solidFill>
                <a:latin typeface="Arial" panose="020B0604020202020204" pitchFamily="34" charset="0"/>
              </a:rPr>
              <a:t>• Tipo D: minaccia o vulnerabilità (ad esempio, scoperta di un difetto di crittografia). Ad esempio, </a:t>
            </a:r>
            <a:r>
              <a:rPr lang="en-GB" sz="1800" b="0" i="1" u="none" strike="noStrike" baseline="0" dirty="0">
                <a:solidFill>
                  <a:srgbClr val="000000"/>
                </a:solidFill>
                <a:latin typeface="Arial" panose="020B0604020202020204" pitchFamily="34" charset="0"/>
              </a:rPr>
              <a:t>la scoperta di una debolezza crittografica </a:t>
            </a:r>
            <a:r>
              <a:rPr lang="en-GB" sz="1800" b="0" i="0" u="none" strike="noStrike" baseline="0" dirty="0">
                <a:solidFill>
                  <a:srgbClr val="000000"/>
                </a:solidFill>
                <a:latin typeface="Arial" panose="020B0604020202020204" pitchFamily="34" charset="0"/>
              </a:rPr>
              <a:t>sarebbe classificata come </a:t>
            </a:r>
            <a:r>
              <a:rPr lang="en-GB" sz="1800" b="0" i="0" u="none" strike="noStrike" baseline="0" dirty="0" err="1">
                <a:solidFill>
                  <a:srgbClr val="000000"/>
                </a:solidFill>
                <a:latin typeface="Arial" panose="020B0604020202020204" pitchFamily="34" charset="0"/>
              </a:rPr>
              <a:t>incidente</a:t>
            </a:r>
            <a:r>
              <a:rPr lang="en-GB" sz="1800" b="0" i="0" u="none" strike="noStrike" baseline="0" dirty="0">
                <a:solidFill>
                  <a:srgbClr val="000000"/>
                </a:solidFill>
                <a:latin typeface="Arial" panose="020B0604020202020204" pitchFamily="34" charset="0"/>
              </a:rPr>
              <a:t> di tipo D.</a:t>
            </a:r>
            <a:r>
              <a:rPr lang="en-GB" sz="1800" b="0" i="0" u="none" strike="noStrike" baseline="0" dirty="0">
                <a:solidFill>
                  <a:srgbClr val="000000"/>
                </a:solidFill>
                <a:latin typeface="Arial" panose="020B0604020202020204" pitchFamily="34" charset="0"/>
              </a:rPr>
              <a:t> </a:t>
            </a:r>
          </a:p>
          <a:p>
            <a:pPr algn="l"/>
            <a:endParaRPr lang="en-GB" sz="1800" b="0" i="0" u="none" strike="noStrike" baseline="0"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Tipo E: impatto sulla ridondanza (ad esempio, sistema di failover o di backup). Ad esempio, la </a:t>
            </a:r>
            <a:r>
              <a:rPr lang="en-GB" sz="1800" b="0" i="1" u="none" strike="noStrike" baseline="0" dirty="0">
                <a:solidFill>
                  <a:srgbClr val="000000"/>
                </a:solidFill>
                <a:latin typeface="Arial" panose="020B0604020202020204" pitchFamily="34" charset="0"/>
              </a:rPr>
              <a:t>rottura di uno dei due cavi sottomarini ridondanti </a:t>
            </a:r>
            <a:r>
              <a:rPr lang="en-GB" sz="1800" b="0" i="0" u="none" strike="noStrike" baseline="0" dirty="0">
                <a:solidFill>
                  <a:srgbClr val="000000"/>
                </a:solidFill>
                <a:latin typeface="Arial" panose="020B0604020202020204" pitchFamily="34" charset="0"/>
              </a:rPr>
              <a:t>sarebbe classificata come incidente di tipo E. </a:t>
            </a:r>
          </a:p>
          <a:p>
            <a:r>
              <a:rPr lang="en-GB" sz="1800" b="0" i="0" u="none" strike="noStrike" baseline="0" dirty="0">
                <a:solidFill>
                  <a:srgbClr val="000000"/>
                </a:solidFill>
                <a:latin typeface="Arial" panose="020B0604020202020204" pitchFamily="34" charset="0"/>
              </a:rPr>
              <a:t>• Tipo F: Incidente sfiorato (ad esempio, attivazione di misure di sicurezza). Ad esempio, </a:t>
            </a:r>
            <a:r>
              <a:rPr lang="en-GB" sz="1800" b="0" i="1" u="none" strike="noStrike" baseline="0" dirty="0">
                <a:solidFill>
                  <a:srgbClr val="000000"/>
                </a:solidFill>
                <a:latin typeface="Arial" panose="020B0604020202020204" pitchFamily="34" charset="0"/>
              </a:rPr>
              <a:t>un tentativo dannoso che finisce nella rete honeypot di un </a:t>
            </a:r>
            <a:r>
              <a:rPr lang="en-GB" sz="1800" b="0" i="0" u="none" strike="noStrike" baseline="0" dirty="0">
                <a:solidFill>
                  <a:srgbClr val="000000"/>
                </a:solidFill>
                <a:latin typeface="Arial" panose="020B0604020202020204" pitchFamily="34" charset="0"/>
              </a:rPr>
              <a:t>fornitore</a:t>
            </a:r>
            <a:r>
              <a:rPr lang="en-GB" sz="1800" b="0" i="1" u="none" strike="noStrike" baseline="0" dirty="0">
                <a:solidFill>
                  <a:srgbClr val="000000"/>
                </a:solidFill>
                <a:latin typeface="Arial" panose="020B0604020202020204" pitchFamily="34" charset="0"/>
              </a:rPr>
              <a:t> di servizi di telecomunicazione </a:t>
            </a:r>
            <a:r>
              <a:rPr lang="en-GB" sz="1800" b="0" i="0" u="none" strike="noStrike" baseline="0" dirty="0">
                <a:solidFill>
                  <a:srgbClr val="000000"/>
                </a:solidFill>
                <a:latin typeface="Arial" panose="020B0604020202020204" pitchFamily="34" charset="0"/>
              </a:rPr>
              <a:t>sarebbe classificato come </a:t>
            </a:r>
            <a:r>
              <a:rPr lang="en-GB" sz="1800" b="0" i="0" u="none" strike="noStrike" baseline="0" dirty="0" err="1">
                <a:solidFill>
                  <a:srgbClr val="000000"/>
                </a:solidFill>
                <a:latin typeface="Arial" panose="020B0604020202020204" pitchFamily="34" charset="0"/>
              </a:rPr>
              <a:t>incidente</a:t>
            </a:r>
            <a:r>
              <a:rPr lang="en-GB" sz="1800" b="0" i="0" u="none" strike="noStrike" baseline="0" dirty="0">
                <a:solidFill>
                  <a:srgbClr val="000000"/>
                </a:solidFill>
                <a:latin typeface="Arial" panose="020B0604020202020204" pitchFamily="34" charset="0"/>
              </a:rPr>
              <a:t> di tipo F.</a:t>
            </a:r>
            <a:r>
              <a:rPr lang="en-GB" sz="1800" b="0" i="0" u="none" strike="noStrike" baseline="0" dirty="0">
                <a:solidFill>
                  <a:srgbClr val="000000"/>
                </a:solidFill>
                <a:latin typeface="Arial" panose="020B0604020202020204" pitchFamily="34" charset="0"/>
              </a:rPr>
              <a:t> </a:t>
            </a:r>
          </a:p>
          <a:p>
            <a:endParaRPr lang="en-GB" sz="1800" b="0" i="0" u="none" strike="noStrike" baseline="0" dirty="0">
              <a:solidFill>
                <a:srgbClr val="000000"/>
              </a:solidFill>
              <a:latin typeface="Arial" panose="020B0604020202020204" pitchFamily="34" charset="0"/>
            </a:endParaRPr>
          </a:p>
          <a:p>
            <a:endParaRPr lang="en-GB" dirty="0"/>
          </a:p>
        </p:txBody>
      </p:sp>
    </p:spTree>
    <p:extLst>
      <p:ext uri="{BB962C8B-B14F-4D97-AF65-F5344CB8AC3E}">
        <p14:creationId xmlns:p14="http://schemas.microsoft.com/office/powerpoint/2010/main" val="3730030690"/>
      </p:ext>
    </p:extLst>
  </p:cSld>
  <p:clrMapOvr>
    <a:masterClrMapping/>
  </p:clrMapOvr>
</p:notes>
</file>

<file path=ppt/notesSlides/notesSlide3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737476968"/>
      </p:ext>
    </p:extLst>
  </p:cSld>
  <p:clrMapOvr>
    <a:masterClrMapping/>
  </p:clrMapOvr>
</p:notes>
</file>

<file path=ppt/notesSlides/notesSlide3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855525100"/>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DAD1E6"/>
                </a:solidFill>
                <a:latin typeface="Fira Sans" pitchFamily="34" charset="0"/>
                <a:ea typeface="Fira Sans" pitchFamily="34" charset="-122"/>
                <a:cs typeface="Fira Sans" pitchFamily="34" charset="-120"/>
              </a:rPr>
              <a:t>Benvenuti a questa sessione di formazione sulla governance della sicurezza informatica dell'UE e la conformità normativa nel settore energetico. Il settore energetico è una componente fondamentale della società moderna e la sua dipendenza dalle tecnologie digitali è in aumento. Ciò lo rende un obiettivo primario per gli attacchi informatici.</a:t>
            </a:r>
            <a:endParaRPr lang="en-US" sz="1200" b="1"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204218517"/>
      </p:ext>
    </p:extLst>
  </p:cSld>
  <p:clrMapOvr>
    <a:masterClrMapping/>
  </p:clrMapOvr>
</p:notes>
</file>

<file path=ppt/notesSlides/notesSlide4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2091383534"/>
      </p:ext>
    </p:extLst>
  </p:cSld>
  <p:clrMapOvr>
    <a:masterClrMapping/>
  </p:clrMapOvr>
</p:notes>
</file>

<file path=ppt/notesSlides/notesSlide4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63</a:t>
            </a:fld>
            <a:endParaRPr lang="en-US" noProof="0" dirty="0"/>
          </a:p>
        </p:txBody>
      </p:sp>
    </p:spTree>
    <p:extLst>
      <p:ext uri="{BB962C8B-B14F-4D97-AF65-F5344CB8AC3E}">
        <p14:creationId xmlns:p14="http://schemas.microsoft.com/office/powerpoint/2010/main" val="1266576143"/>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DAD1E6"/>
                </a:solidFill>
                <a:latin typeface="Fira Sans" pitchFamily="34" charset="0"/>
                <a:ea typeface="Fira Sans" pitchFamily="34" charset="-122"/>
                <a:cs typeface="Fira Sans" pitchFamily="34" charset="-120"/>
              </a:rPr>
              <a:t>Benvenuti a questa sessione di formazione sulla governance della sicurezza informatica dell'UE e la conformità normativa nel settore energetico. Il settore energetico è una componente fondamentale della società moderna e la sua dipendenza dalle tecnologie digitali è in aumento. Ciò lo rende un obiettivo primario per gli attacchi informatici.</a:t>
            </a:r>
            <a:endParaRPr lang="en-US" sz="1200" b="1"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3515935877"/>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3480119708"/>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ctrTitle"/>
          </p:nvPr>
        </p:nvSpPr>
        <p:spPr>
          <a:xfrm>
            <a:off x="4754879" y="2357120"/>
            <a:ext cx="8637271" cy="2905757"/>
          </a:xfrm>
        </p:spPr>
        <p:txBody>
          <a:bodyPr anchor="b">
            <a:normAutofit/>
          </a:bodyPr>
          <a:lstStyle>
            <a:lvl1pPr algn="r">
              <a:defRPr sz="5760">
                <a:effectLst/>
              </a:defRPr>
            </a:lvl1pPr>
          </a:lstStyle>
          <a:p>
            <a:r>
              <a:rPr lang="en-US"/>
              <a:t>Click to edit Master title style</a:t>
            </a:r>
            <a:endParaRPr lang="en-US" dirty="0"/>
          </a:p>
        </p:txBody>
      </p:sp>
      <p:sp>
        <p:nvSpPr>
          <p:cNvPr id="3" name="Subtitle 2"/>
          <p:cNvSpPr>
            <a:spLocks noGrp="1"/>
          </p:cNvSpPr>
          <p:nvPr>
            <p:ph type="subTitle" idx="1"/>
          </p:nvPr>
        </p:nvSpPr>
        <p:spPr>
          <a:xfrm>
            <a:off x="4754879" y="5262879"/>
            <a:ext cx="8637271" cy="1686560"/>
          </a:xfrm>
        </p:spPr>
        <p:txBody>
          <a:bodyPr anchor="t">
            <a:normAutofit/>
          </a:bodyPr>
          <a:lstStyle>
            <a:lvl1pPr marL="0" indent="0" algn="r">
              <a:buNone/>
              <a:defRPr sz="2160" cap="all">
                <a:solidFill>
                  <a:schemeClr val="tx1"/>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0719070" y="7044691"/>
            <a:ext cx="1920240" cy="453390"/>
          </a:xfrm>
        </p:spPr>
        <p:txBody>
          <a:bodyPr/>
          <a:lstStyle/>
          <a:p>
            <a:fld id="{B61BEF0D-F0BB-DE4B-95CE-6DB70DBA9567}" type="datetimeFigureOut">
              <a:rPr lang="en-US" smtClean="0"/>
              <a:pPr/>
              <a:t>6/19/2024</a:t>
            </a:fld>
            <a:endParaRPr lang="en-US" dirty="0"/>
          </a:p>
        </p:txBody>
      </p:sp>
      <p:sp>
        <p:nvSpPr>
          <p:cNvPr id="5" name="Footer Placeholder 4"/>
          <p:cNvSpPr>
            <a:spLocks noGrp="1"/>
          </p:cNvSpPr>
          <p:nvPr>
            <p:ph type="ftr" sz="quarter" idx="11"/>
          </p:nvPr>
        </p:nvSpPr>
        <p:spPr>
          <a:xfrm>
            <a:off x="4754879" y="7044691"/>
            <a:ext cx="5872750" cy="453390"/>
          </a:xfrm>
        </p:spPr>
        <p:txBody>
          <a:bodyPr/>
          <a:lstStyle/>
          <a:p>
            <a:endParaRPr lang="en-US" dirty="0"/>
          </a:p>
        </p:txBody>
      </p:sp>
      <p:sp>
        <p:nvSpPr>
          <p:cNvPr id="6" name="Slide Number Placeholder 5"/>
          <p:cNvSpPr>
            <a:spLocks noGrp="1"/>
          </p:cNvSpPr>
          <p:nvPr>
            <p:ph type="sldNum" sz="quarter" idx="12"/>
          </p:nvPr>
        </p:nvSpPr>
        <p:spPr>
          <a:xfrm>
            <a:off x="12730750" y="7044691"/>
            <a:ext cx="661400" cy="453390"/>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0404538"/>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a:xfrm>
            <a:off x="822961" y="5679438"/>
            <a:ext cx="12157712" cy="680086"/>
          </a:xfrm>
        </p:spPr>
        <p:txBody>
          <a:bodyPr anchor="b">
            <a:normAutofit/>
          </a:bodyPr>
          <a:lstStyle>
            <a:lvl1pPr algn="l">
              <a:defRPr sz="288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645921" y="1118535"/>
            <a:ext cx="10511792" cy="3797971"/>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a:t>Click icon to add picture</a:t>
            </a:r>
            <a:endParaRPr lang="en-US" dirty="0"/>
          </a:p>
        </p:txBody>
      </p:sp>
      <p:sp>
        <p:nvSpPr>
          <p:cNvPr id="4" name="Text Placeholder 3"/>
          <p:cNvSpPr>
            <a:spLocks noGrp="1"/>
          </p:cNvSpPr>
          <p:nvPr>
            <p:ph type="body" sz="half" idx="2"/>
          </p:nvPr>
        </p:nvSpPr>
        <p:spPr>
          <a:xfrm>
            <a:off x="822961" y="6359524"/>
            <a:ext cx="12157712" cy="592454"/>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0677337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a:xfrm>
            <a:off x="822962" y="731522"/>
            <a:ext cx="12157712" cy="3749039"/>
          </a:xfrm>
        </p:spPr>
        <p:txBody>
          <a:bodyPr anchor="ctr">
            <a:normAutofit/>
          </a:bodyPr>
          <a:lstStyle>
            <a:lvl1pPr algn="l">
              <a:defRPr sz="3840" b="0" cap="none"/>
            </a:lvl1pPr>
          </a:lstStyle>
          <a:p>
            <a:r>
              <a:rPr lang="en-US"/>
              <a:t>Click to edit Master title style</a:t>
            </a:r>
            <a:endParaRPr lang="en-US" dirty="0"/>
          </a:p>
        </p:txBody>
      </p:sp>
      <p:sp>
        <p:nvSpPr>
          <p:cNvPr id="3" name="Text Placeholder 2"/>
          <p:cNvSpPr>
            <a:spLocks noGrp="1"/>
          </p:cNvSpPr>
          <p:nvPr>
            <p:ph type="body" idx="1"/>
          </p:nvPr>
        </p:nvSpPr>
        <p:spPr>
          <a:xfrm>
            <a:off x="822960" y="5212080"/>
            <a:ext cx="12157714" cy="1737360"/>
          </a:xfrm>
        </p:spPr>
        <p:txBody>
          <a:bodyPr anchor="ctr">
            <a:normAutofit/>
          </a:bodyPr>
          <a:lstStyle>
            <a:lvl1pPr marL="0" indent="0" algn="l">
              <a:buNone/>
              <a:defRPr sz="240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67931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13" name="TextBox 12"/>
          <p:cNvSpPr txBox="1"/>
          <p:nvPr/>
        </p:nvSpPr>
        <p:spPr>
          <a:xfrm>
            <a:off x="12285440" y="3291840"/>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9600" dirty="0">
                <a:solidFill>
                  <a:schemeClr val="tx1"/>
                </a:solidFill>
                <a:effectLst/>
              </a:rPr>
              <a:t>”</a:t>
            </a:r>
          </a:p>
        </p:txBody>
      </p:sp>
      <p:sp>
        <p:nvSpPr>
          <p:cNvPr id="14" name="TextBox 13"/>
          <p:cNvSpPr txBox="1"/>
          <p:nvPr/>
        </p:nvSpPr>
        <p:spPr>
          <a:xfrm>
            <a:off x="585930" y="988005"/>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9600" dirty="0">
                <a:solidFill>
                  <a:schemeClr val="tx1"/>
                </a:solidFill>
                <a:effectLst/>
              </a:rPr>
              <a:t>“</a:t>
            </a:r>
          </a:p>
        </p:txBody>
      </p:sp>
      <p:sp>
        <p:nvSpPr>
          <p:cNvPr id="16" name="Title 1"/>
          <p:cNvSpPr>
            <a:spLocks noGrp="1"/>
          </p:cNvSpPr>
          <p:nvPr>
            <p:ph type="title"/>
          </p:nvPr>
        </p:nvSpPr>
        <p:spPr>
          <a:xfrm>
            <a:off x="1190721" y="731522"/>
            <a:ext cx="11460479" cy="3291839"/>
          </a:xfrm>
        </p:spPr>
        <p:txBody>
          <a:bodyPr anchor="ctr">
            <a:normAutofit/>
          </a:bodyPr>
          <a:lstStyle>
            <a:lvl1pPr algn="l">
              <a:defRPr sz="384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317450" y="4023360"/>
            <a:ext cx="11207021" cy="457200"/>
          </a:xfrm>
        </p:spPr>
        <p:txBody>
          <a:bodyPr anchor="ctr"/>
          <a:lstStyle>
            <a:lvl1pPr marL="0" indent="0">
              <a:buFontTx/>
              <a:buNone/>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en-US"/>
              <a:t>Click to edit Master text styles</a:t>
            </a:r>
          </a:p>
        </p:txBody>
      </p:sp>
      <p:sp>
        <p:nvSpPr>
          <p:cNvPr id="3" name="Text Placeholder 2"/>
          <p:cNvSpPr>
            <a:spLocks noGrp="1"/>
          </p:cNvSpPr>
          <p:nvPr>
            <p:ph type="body" idx="1"/>
          </p:nvPr>
        </p:nvSpPr>
        <p:spPr>
          <a:xfrm>
            <a:off x="824959" y="5212080"/>
            <a:ext cx="12182840" cy="1737360"/>
          </a:xfrm>
        </p:spPr>
        <p:txBody>
          <a:bodyPr anchor="ctr">
            <a:normAutofit/>
          </a:bodyPr>
          <a:lstStyle>
            <a:lvl1pPr marL="0" indent="0" algn="l">
              <a:buNone/>
              <a:defRPr sz="240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8942063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a:xfrm>
            <a:off x="822963" y="3970297"/>
            <a:ext cx="12157710" cy="1762560"/>
          </a:xfrm>
        </p:spPr>
        <p:txBody>
          <a:bodyPr anchor="b">
            <a:normAutofit/>
          </a:bodyPr>
          <a:lstStyle>
            <a:lvl1pPr algn="l">
              <a:defRPr sz="3840" b="0" cap="none"/>
            </a:lvl1pPr>
          </a:lstStyle>
          <a:p>
            <a:r>
              <a:rPr lang="en-US"/>
              <a:t>Click to edit Master title style</a:t>
            </a:r>
            <a:endParaRPr lang="en-US" dirty="0"/>
          </a:p>
        </p:txBody>
      </p:sp>
      <p:sp>
        <p:nvSpPr>
          <p:cNvPr id="3" name="Text Placeholder 2"/>
          <p:cNvSpPr>
            <a:spLocks noGrp="1"/>
          </p:cNvSpPr>
          <p:nvPr>
            <p:ph type="body" idx="1"/>
          </p:nvPr>
        </p:nvSpPr>
        <p:spPr>
          <a:xfrm>
            <a:off x="822961" y="5732857"/>
            <a:ext cx="12157711" cy="1032480"/>
          </a:xfrm>
        </p:spPr>
        <p:txBody>
          <a:bodyPr anchor="t">
            <a:normAutofit/>
          </a:bodyPr>
          <a:lstStyle>
            <a:lvl1pPr marL="0" indent="0" algn="l">
              <a:buNone/>
              <a:defRPr sz="240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927085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13" name="TextBox 12"/>
          <p:cNvSpPr txBox="1"/>
          <p:nvPr/>
        </p:nvSpPr>
        <p:spPr>
          <a:xfrm>
            <a:off x="12285440" y="3291840"/>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9600" dirty="0">
                <a:solidFill>
                  <a:schemeClr val="tx1"/>
                </a:solidFill>
                <a:effectLst/>
              </a:rPr>
              <a:t>”</a:t>
            </a:r>
          </a:p>
        </p:txBody>
      </p:sp>
      <p:sp>
        <p:nvSpPr>
          <p:cNvPr id="14" name="TextBox 13"/>
          <p:cNvSpPr txBox="1"/>
          <p:nvPr/>
        </p:nvSpPr>
        <p:spPr>
          <a:xfrm>
            <a:off x="585930" y="988005"/>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9600" dirty="0">
                <a:solidFill>
                  <a:schemeClr val="tx1"/>
                </a:solidFill>
                <a:effectLst/>
              </a:rPr>
              <a:t>“</a:t>
            </a:r>
          </a:p>
        </p:txBody>
      </p:sp>
      <p:sp>
        <p:nvSpPr>
          <p:cNvPr id="16" name="Title 1"/>
          <p:cNvSpPr>
            <a:spLocks noGrp="1"/>
          </p:cNvSpPr>
          <p:nvPr>
            <p:ph type="title"/>
          </p:nvPr>
        </p:nvSpPr>
        <p:spPr>
          <a:xfrm>
            <a:off x="1190721" y="731522"/>
            <a:ext cx="11460479" cy="3291839"/>
          </a:xfrm>
        </p:spPr>
        <p:txBody>
          <a:bodyPr anchor="ctr">
            <a:normAutofit/>
          </a:bodyPr>
          <a:lstStyle>
            <a:lvl1pPr algn="l">
              <a:defRPr sz="384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22960" y="4663440"/>
            <a:ext cx="12162523" cy="1066800"/>
          </a:xfrm>
        </p:spPr>
        <p:txBody>
          <a:bodyPr vert="horz" lIns="91440" tIns="45720" rIns="91440" bIns="45720" rtlCol="0" anchor="b">
            <a:normAutofit/>
          </a:bodyPr>
          <a:lstStyle>
            <a:lvl1pPr>
              <a:buNone/>
              <a:defRPr lang="en-US" sz="288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22959" y="5730240"/>
            <a:ext cx="12162523" cy="1219200"/>
          </a:xfrm>
        </p:spPr>
        <p:txBody>
          <a:bodyPr anchor="t">
            <a:normAutofit/>
          </a:bodyPr>
          <a:lstStyle>
            <a:lvl1pPr marL="0" indent="0" algn="l">
              <a:buNone/>
              <a:defRPr sz="216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4933783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a:xfrm>
            <a:off x="822962" y="731522"/>
            <a:ext cx="12157712" cy="329183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822961" y="4206240"/>
            <a:ext cx="12157714" cy="1005840"/>
          </a:xfrm>
        </p:spPr>
        <p:txBody>
          <a:bodyPr vert="horz" lIns="91440" tIns="45720" rIns="91440" bIns="45720" rtlCol="0" anchor="b">
            <a:normAutofit/>
          </a:bodyPr>
          <a:lstStyle>
            <a:lvl1pPr>
              <a:buNone/>
              <a:defRPr lang="en-US" sz="336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22960" y="5212080"/>
            <a:ext cx="12157714" cy="1737360"/>
          </a:xfrm>
        </p:spPr>
        <p:txBody>
          <a:bodyPr anchor="t">
            <a:normAutofit/>
          </a:bodyPr>
          <a:lstStyle>
            <a:lvl1pPr marL="0" indent="0" algn="l">
              <a:buNone/>
              <a:defRPr sz="2160">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8209723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8" name="Title 1"/>
          <p:cNvSpPr>
            <a:spLocks noGrp="1"/>
          </p:cNvSpPr>
          <p:nvPr>
            <p:ph type="title"/>
          </p:nvPr>
        </p:nvSpPr>
        <p:spPr>
          <a:xfrm>
            <a:off x="822962" y="731521"/>
            <a:ext cx="12157710" cy="174752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4536092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Vertical Title 1"/>
          <p:cNvSpPr>
            <a:spLocks noGrp="1"/>
          </p:cNvSpPr>
          <p:nvPr>
            <p:ph type="title" orient="vert"/>
          </p:nvPr>
        </p:nvSpPr>
        <p:spPr>
          <a:xfrm>
            <a:off x="10390410" y="731520"/>
            <a:ext cx="2590262" cy="62179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22960" y="731520"/>
            <a:ext cx="9398539" cy="621792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3746681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8"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8553783"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1"/>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29" y="4048218"/>
            <a:ext cx="5188111" cy="1210711"/>
          </a:xfrm>
        </p:spPr>
        <p:txBody>
          <a:bodyPr lIns="91440" rIns="91440">
            <a:noAutofit/>
          </a:bodyPr>
          <a:lstStyle>
            <a:lvl1pPr marL="0" indent="0">
              <a:buNone/>
              <a:defRPr sz="7200" b="1">
                <a:solidFill>
                  <a:schemeClr val="tx2"/>
                </a:solidFill>
              </a:defRPr>
            </a:lvl1pPr>
            <a:lvl2pPr marL="241402" indent="0">
              <a:buNone/>
              <a:defRPr/>
            </a:lvl2pPr>
            <a:lvl3pPr marL="460858" indent="0">
              <a:buNone/>
              <a:defRPr/>
            </a:lvl3pPr>
            <a:lvl4pPr marL="680314" indent="0">
              <a:buNone/>
              <a:defRPr/>
            </a:lvl4pPr>
            <a:lvl5pPr marL="899770"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342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471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6/19/2024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4406143"/>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3" y="2691"/>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2" y="2015060"/>
            <a:ext cx="5744252" cy="1821978"/>
          </a:xfrm>
        </p:spPr>
        <p:txBody>
          <a:bodyPr anchor="b">
            <a:normAutofit/>
          </a:bodyPr>
          <a:lstStyle>
            <a:lvl1pPr algn="l">
              <a:lnSpc>
                <a:spcPct val="90000"/>
              </a:lnSpc>
              <a:defRPr sz="7200" spc="12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0"/>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84" indent="-329184">
              <a:buFont typeface="Courier New" panose="02070309020205020404" pitchFamily="49" charset="0"/>
              <a:buChar char="o"/>
              <a:defRPr sz="1440">
                <a:solidFill>
                  <a:schemeClr val="bg1"/>
                </a:solidFill>
              </a:defRPr>
            </a:lvl2pPr>
            <a:lvl3pPr marL="329184" indent="-329184">
              <a:buFont typeface="Courier New" panose="02070309020205020404" pitchFamily="49" charset="0"/>
              <a:buChar char="o"/>
              <a:defRPr sz="1260">
                <a:solidFill>
                  <a:schemeClr val="bg1"/>
                </a:solidFill>
              </a:defRPr>
            </a:lvl3pPr>
            <a:lvl4pPr marL="329184" indent="-329184">
              <a:buFont typeface="Courier New" panose="02070309020205020404" pitchFamily="49" charset="0"/>
              <a:buChar char="o"/>
              <a:defRPr sz="1260">
                <a:solidFill>
                  <a:schemeClr val="bg1"/>
                </a:solidFill>
              </a:defRPr>
            </a:lvl4pPr>
            <a:lvl5pPr marL="329184" indent="-329184">
              <a:buFont typeface="Courier New" panose="02070309020205020404" pitchFamily="49" charset="0"/>
              <a:buChar char="o"/>
              <a:defRPr sz="1260">
                <a:solidFill>
                  <a:schemeClr val="bg1"/>
                </a:solidFill>
              </a:defRPr>
            </a:lvl5pPr>
          </a:lstStyle>
          <a:p>
            <a:pPr lvl="0"/>
            <a:r>
              <a:rPr lang="en-US" dirty="0"/>
              <a:t>Click to add text</a:t>
            </a:r>
          </a:p>
        </p:txBody>
      </p:sp>
    </p:spTree>
    <p:extLst>
      <p:ext uri="{BB962C8B-B14F-4D97-AF65-F5344CB8AC3E}">
        <p14:creationId xmlns:p14="http://schemas.microsoft.com/office/powerpoint/2010/main" val="3733761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575310" y="659130"/>
            <a:ext cx="12593420" cy="973066"/>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21" name="Text Placeholder 11"/>
          <p:cNvSpPr>
            <a:spLocks noGrp="1"/>
          </p:cNvSpPr>
          <p:nvPr>
            <p:ph type="body" sz="quarter" idx="14" hasCustomPrompt="1"/>
          </p:nvPr>
        </p:nvSpPr>
        <p:spPr>
          <a:xfrm>
            <a:off x="2606040" y="1954531"/>
            <a:ext cx="10562690" cy="4968240"/>
          </a:xfrm>
          <a:prstGeom prst="rect">
            <a:avLst/>
          </a:prstGeom>
        </p:spPr>
        <p:txBody>
          <a:bodyPr lIns="0" tIns="0" rIns="0" bIns="0"/>
          <a:lstStyle>
            <a:lvl1pPr marL="342900" marR="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lang="en-US" altLang="en-US" sz="2160" smtClean="0">
                <a:solidFill>
                  <a:srgbClr val="332B60"/>
                </a:solidFill>
              </a:defRPr>
            </a:lvl1pPr>
            <a:lvl2pPr marL="891540" indent="-342900">
              <a:buClr>
                <a:srgbClr val="4FBFD3"/>
              </a:buClr>
              <a:buFont typeface="Wingdings" panose="05000000000000000000" pitchFamily="2" charset="2"/>
              <a:buChar char="§"/>
              <a:defRPr sz="2160" baseline="0">
                <a:solidFill>
                  <a:srgbClr val="332B60"/>
                </a:solidFill>
              </a:defRPr>
            </a:lvl2pPr>
            <a:lvl3pPr marL="1440180" marR="0" indent="-34290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3pPr>
            <a:lvl4pPr marL="1920240" indent="-274320">
              <a:buClr>
                <a:srgbClr val="4FBFD3"/>
              </a:buClr>
              <a:buFont typeface="Wingdings" panose="05000000000000000000" pitchFamily="2" charset="2"/>
              <a:buChar char="§"/>
              <a:defRPr sz="2160">
                <a:solidFill>
                  <a:srgbClr val="332B60"/>
                </a:solidFill>
              </a:defRPr>
            </a:lvl4pPr>
            <a:lvl5pPr marL="2468880" marR="0" indent="-34290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5pPr>
            <a:lvl6pPr marL="2674620" marR="0" indent="0" algn="l" defTabSz="1097280" rtl="0" eaLnBrk="1" fontAlgn="base" latinLnBrk="0" hangingPunct="1">
              <a:lnSpc>
                <a:spcPct val="90000"/>
              </a:lnSpc>
              <a:spcBef>
                <a:spcPts val="600"/>
              </a:spcBef>
              <a:spcAft>
                <a:spcPct val="0"/>
              </a:spcAft>
              <a:buClr>
                <a:srgbClr val="4FBFD3"/>
              </a:buClr>
              <a:buSzTx/>
              <a:buFont typeface="Wingdings" panose="05000000000000000000" pitchFamily="2" charset="2"/>
              <a:buNone/>
              <a:tabLst/>
              <a:defRPr sz="2160">
                <a:solidFill>
                  <a:srgbClr val="332B60"/>
                </a:solidFill>
              </a:defRPr>
            </a:lvl6pPr>
            <a:lvl7pPr>
              <a:defRPr sz="2160">
                <a:solidFill>
                  <a:srgbClr val="332B60"/>
                </a:solidFill>
              </a:defRPr>
            </a:lvl7pPr>
          </a:lstStyle>
          <a:p>
            <a:pPr lvl="0"/>
            <a:r>
              <a:rPr lang="et-EE" dirty="0"/>
              <a:t>Vivamus </a:t>
            </a:r>
            <a:r>
              <a:rPr lang="et-EE" dirty="0" err="1"/>
              <a:t>hendrerit</a:t>
            </a:r>
            <a:r>
              <a:rPr lang="et-EE" dirty="0"/>
              <a:t>. </a:t>
            </a:r>
            <a:r>
              <a:rPr lang="et-EE" dirty="0" err="1"/>
              <a:t>Proin</a:t>
            </a:r>
            <a:r>
              <a:rPr lang="et-EE" dirty="0"/>
              <a:t> </a:t>
            </a:r>
            <a:r>
              <a:rPr lang="et-EE" dirty="0" err="1"/>
              <a:t>dapibus</a:t>
            </a:r>
            <a:r>
              <a:rPr lang="et-EE" dirty="0"/>
              <a:t>. Praesent </a:t>
            </a:r>
            <a:r>
              <a:rPr lang="et-EE" dirty="0" err="1"/>
              <a:t>ultrice</a:t>
            </a:r>
            <a:r>
              <a:rPr lang="et-EE" dirty="0"/>
              <a:t> </a:t>
            </a:r>
            <a:r>
              <a:rPr lang="et-EE" dirty="0" err="1"/>
              <a:t>ces</a:t>
            </a:r>
            <a:r>
              <a:rPr lang="et-EE" dirty="0"/>
              <a:t> </a:t>
            </a:r>
            <a:r>
              <a:rPr lang="et-EE" dirty="0" err="1"/>
              <a:t>nulla</a:t>
            </a:r>
            <a:r>
              <a:rPr lang="et-EE" dirty="0"/>
              <a:t> </a:t>
            </a:r>
            <a:r>
              <a:rPr lang="et-EE" dirty="0" err="1"/>
              <a:t>sit</a:t>
            </a:r>
            <a:r>
              <a:rPr lang="et-EE" dirty="0"/>
              <a:t> amet </a:t>
            </a:r>
            <a:r>
              <a:rPr lang="et-EE" dirty="0" err="1"/>
              <a:t>lacus</a:t>
            </a:r>
            <a:r>
              <a:rPr lang="et-EE" dirty="0"/>
              <a:t>.</a:t>
            </a:r>
          </a:p>
          <a:p>
            <a:pPr lvl="1"/>
            <a:r>
              <a:rPr lang="et-EE" dirty="0" err="1"/>
              <a:t>Ut</a:t>
            </a:r>
            <a:r>
              <a:rPr lang="et-EE" dirty="0"/>
              <a:t> </a:t>
            </a:r>
            <a:r>
              <a:rPr lang="et-EE" dirty="0" err="1"/>
              <a:t>vitae</a:t>
            </a:r>
            <a:r>
              <a:rPr lang="et-EE" dirty="0"/>
              <a:t> </a:t>
            </a:r>
            <a:r>
              <a:rPr lang="et-EE" dirty="0" err="1"/>
              <a:t>nunc</a:t>
            </a:r>
            <a:r>
              <a:rPr lang="et-EE" dirty="0"/>
              <a:t> non pede </a:t>
            </a:r>
            <a:r>
              <a:rPr lang="et-EE" dirty="0" err="1"/>
              <a:t>tristique</a:t>
            </a:r>
            <a:r>
              <a:rPr lang="et-EE" dirty="0"/>
              <a:t> </a:t>
            </a:r>
            <a:r>
              <a:rPr lang="et-EE" dirty="0" err="1"/>
              <a:t>sagittis</a:t>
            </a:r>
            <a:r>
              <a:rPr lang="et-EE" dirty="0"/>
              <a:t>. </a:t>
            </a:r>
            <a:r>
              <a:rPr lang="et-EE" dirty="0" err="1"/>
              <a:t>Aliquam</a:t>
            </a:r>
            <a:r>
              <a:rPr lang="et-EE" dirty="0"/>
              <a:t> </a:t>
            </a:r>
            <a:r>
              <a:rPr lang="et-EE" dirty="0" err="1"/>
              <a:t>imperdiet</a:t>
            </a:r>
            <a:r>
              <a:rPr lang="et-EE" dirty="0"/>
              <a:t> </a:t>
            </a:r>
            <a:r>
              <a:rPr lang="et-EE" dirty="0" err="1"/>
              <a:t>elit</a:t>
            </a:r>
            <a:r>
              <a:rPr lang="et-EE" dirty="0"/>
              <a:t> </a:t>
            </a:r>
            <a:r>
              <a:rPr lang="et-EE" dirty="0" err="1"/>
              <a:t>vel</a:t>
            </a:r>
            <a:r>
              <a:rPr lang="et-EE" dirty="0"/>
              <a:t> </a:t>
            </a:r>
            <a:r>
              <a:rPr lang="et-EE" dirty="0" err="1"/>
              <a:t>justo</a:t>
            </a:r>
            <a:r>
              <a:rPr lang="et-EE" dirty="0"/>
              <a:t>. </a:t>
            </a:r>
            <a:r>
              <a:rPr lang="et-EE" dirty="0" err="1"/>
              <a:t>Quisque</a:t>
            </a:r>
            <a:r>
              <a:rPr lang="et-EE" dirty="0"/>
              <a:t> </a:t>
            </a:r>
            <a:r>
              <a:rPr lang="et-EE" dirty="0" err="1"/>
              <a:t>porttitor</a:t>
            </a:r>
            <a:r>
              <a:rPr lang="et-EE" dirty="0"/>
              <a:t> </a:t>
            </a:r>
            <a:r>
              <a:rPr lang="et-EE" dirty="0" err="1"/>
              <a:t>imperiandiet</a:t>
            </a:r>
            <a:r>
              <a:rPr lang="et-EE" dirty="0"/>
              <a:t> </a:t>
            </a:r>
            <a:r>
              <a:rPr lang="et-EE" dirty="0" err="1"/>
              <a:t>qua</a:t>
            </a:r>
            <a:r>
              <a:rPr lang="et-EE" dirty="0"/>
              <a:t>.</a:t>
            </a:r>
          </a:p>
          <a:p>
            <a:pPr lvl="2"/>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3"/>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4"/>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0"/>
            <a:r>
              <a:rPr lang="et-EE" dirty="0" err="1"/>
              <a:t>Sed</a:t>
            </a:r>
            <a:r>
              <a:rPr lang="et-EE" dirty="0"/>
              <a:t> </a:t>
            </a:r>
            <a:r>
              <a:rPr lang="et-EE" dirty="0" err="1"/>
              <a:t>semper</a:t>
            </a:r>
            <a:r>
              <a:rPr lang="et-EE" dirty="0"/>
              <a:t> </a:t>
            </a:r>
            <a:r>
              <a:rPr lang="et-EE" dirty="0" err="1"/>
              <a:t>augue</a:t>
            </a:r>
            <a:r>
              <a:rPr lang="et-EE" dirty="0"/>
              <a:t>.</a:t>
            </a:r>
          </a:p>
          <a:p>
            <a:pPr marL="342900" marR="0" lvl="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marL="342900" marR="0" lvl="0" indent="-342900" algn="l" defTabSz="1097280"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lvl="0"/>
            <a:endParaRPr lang="et-EE" dirty="0"/>
          </a:p>
        </p:txBody>
      </p:sp>
    </p:spTree>
    <p:extLst>
      <p:ext uri="{BB962C8B-B14F-4D97-AF65-F5344CB8AC3E}">
        <p14:creationId xmlns:p14="http://schemas.microsoft.com/office/powerpoint/2010/main" val="3467687261"/>
      </p:ext>
    </p:extLst>
  </p:cSld>
  <p:clrMapOvr>
    <a:masterClrMapping/>
  </p:clrMapOvr>
  <p:extLst>
    <p:ext uri="{DCECCB84-F9BA-43D5-87BE-67443E8EF086}">
      <p15:sldGuideLst xmlns:p15="http://schemas.microsoft.com/office/powerpoint/2012/main">
        <p15:guide id="2" orient="horz" pos="1026">
          <p15:clr>
            <a:srgbClr val="FBAE40"/>
          </p15:clr>
        </p15:guide>
        <p15:guide id="3" pos="136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a:xfrm>
            <a:off x="822961" y="3970297"/>
            <a:ext cx="12157712" cy="1762560"/>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822959" y="5732857"/>
            <a:ext cx="12157714" cy="1032480"/>
          </a:xfrm>
        </p:spPr>
        <p:txBody>
          <a:bodyPr anchor="t">
            <a:normAutofit/>
          </a:bodyPr>
          <a:lstStyle>
            <a:lvl1pPr marL="0" indent="0" algn="l">
              <a:buNone/>
              <a:defRPr sz="2400" cap="all">
                <a:solidFill>
                  <a:schemeClr val="tx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8659043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2962" y="2570480"/>
            <a:ext cx="5994401" cy="437896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986274" y="2570481"/>
            <a:ext cx="5994398" cy="43789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4461925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68404" y="2661921"/>
            <a:ext cx="5650865" cy="691514"/>
          </a:xfrm>
        </p:spPr>
        <p:txBody>
          <a:bodyPr anchor="b">
            <a:noAutofit/>
          </a:bodyPr>
          <a:lstStyle>
            <a:lvl1pPr marL="0" indent="0">
              <a:buNone/>
              <a:defRPr sz="3360" b="0"/>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822962" y="3444241"/>
            <a:ext cx="5996308" cy="35051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315204" y="2672081"/>
            <a:ext cx="5667376" cy="691514"/>
          </a:xfrm>
        </p:spPr>
        <p:txBody>
          <a:bodyPr anchor="b">
            <a:noAutofit/>
          </a:bodyPr>
          <a:lstStyle>
            <a:lvl1pPr marL="0" indent="0">
              <a:buNone/>
              <a:defRPr sz="3360" b="0"/>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6988180" y="3444241"/>
            <a:ext cx="5994401" cy="35051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704270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367482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0524834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a:xfrm>
            <a:off x="822961" y="2489200"/>
            <a:ext cx="4417062" cy="1645920"/>
          </a:xfrm>
        </p:spPr>
        <p:txBody>
          <a:bodyPr anchor="b">
            <a:normAutofit/>
          </a:bodyPr>
          <a:lstStyle>
            <a:lvl1pPr algn="l">
              <a:defRPr sz="2880" b="0"/>
            </a:lvl1pPr>
          </a:lstStyle>
          <a:p>
            <a:r>
              <a:rPr lang="en-US"/>
              <a:t>Click to edit Master title style</a:t>
            </a:r>
            <a:endParaRPr lang="en-US" dirty="0"/>
          </a:p>
        </p:txBody>
      </p:sp>
      <p:sp>
        <p:nvSpPr>
          <p:cNvPr id="3" name="Content Placeholder 2"/>
          <p:cNvSpPr>
            <a:spLocks noGrp="1"/>
          </p:cNvSpPr>
          <p:nvPr>
            <p:ph idx="1"/>
          </p:nvPr>
        </p:nvSpPr>
        <p:spPr>
          <a:xfrm>
            <a:off x="5577841" y="731521"/>
            <a:ext cx="7402831" cy="621792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2961" y="4135120"/>
            <a:ext cx="4417062" cy="2194560"/>
          </a:xfrm>
        </p:spPr>
        <p:txBody>
          <a:bodyPr anchor="t">
            <a:normAutofit/>
          </a:bodyPr>
          <a:lstStyle>
            <a:lvl1pPr marL="0" indent="0">
              <a:buNone/>
              <a:defRPr sz="192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25097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4626590" cy="8227457"/>
          </a:xfrm>
          <a:prstGeom prst="rect">
            <a:avLst/>
          </a:prstGeom>
        </p:spPr>
      </p:pic>
      <p:sp>
        <p:nvSpPr>
          <p:cNvPr id="2" name="Title 1"/>
          <p:cNvSpPr>
            <a:spLocks noGrp="1"/>
          </p:cNvSpPr>
          <p:nvPr>
            <p:ph type="title"/>
          </p:nvPr>
        </p:nvSpPr>
        <p:spPr>
          <a:xfrm>
            <a:off x="822960" y="1920240"/>
            <a:ext cx="7397584" cy="1645920"/>
          </a:xfrm>
        </p:spPr>
        <p:txBody>
          <a:bodyPr anchor="b">
            <a:normAutofit/>
          </a:bodyPr>
          <a:lstStyle>
            <a:lvl1pPr algn="l">
              <a:defRPr sz="336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043504" y="1097280"/>
            <a:ext cx="3937169" cy="54864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a:t>Click icon to add picture</a:t>
            </a:r>
            <a:endParaRPr lang="en-US" dirty="0"/>
          </a:p>
        </p:txBody>
      </p:sp>
      <p:sp>
        <p:nvSpPr>
          <p:cNvPr id="4" name="Text Placeholder 3"/>
          <p:cNvSpPr>
            <a:spLocks noGrp="1"/>
          </p:cNvSpPr>
          <p:nvPr>
            <p:ph type="body" sz="half" idx="2"/>
          </p:nvPr>
        </p:nvSpPr>
        <p:spPr>
          <a:xfrm>
            <a:off x="822960" y="3566160"/>
            <a:ext cx="7397584" cy="2194560"/>
          </a:xfrm>
        </p:spPr>
        <p:txBody>
          <a:bodyPr anchor="t">
            <a:normAutofit/>
          </a:bodyPr>
          <a:lstStyle>
            <a:lvl1pPr marL="0" indent="0">
              <a:buNone/>
              <a:defRPr sz="216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5238544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2962" y="731521"/>
            <a:ext cx="12157710" cy="1747520"/>
          </a:xfrm>
          <a:prstGeom prst="rect">
            <a:avLst/>
          </a:prstGeom>
          <a:effectLst/>
        </p:spPr>
        <p:txBody>
          <a:bodyPr vert="horz" lIns="91440" tIns="45720" rIns="91440" bIns="45720" rtlCol="0" anchor="ctr">
            <a:normAutofit/>
          </a:bodyPr>
          <a:lstStyle/>
          <a:p>
            <a:r>
              <a:rPr lang="en-US"/>
              <a:t>Clicca per modificare lo stile del titolo principale</a:t>
            </a:r>
            <a:endParaRPr lang="en-US" dirty="0"/>
          </a:p>
        </p:txBody>
      </p:sp>
      <p:sp>
        <p:nvSpPr>
          <p:cNvPr id="3" name="Text Placeholder 2"/>
          <p:cNvSpPr>
            <a:spLocks noGrp="1"/>
          </p:cNvSpPr>
          <p:nvPr>
            <p:ph type="body" idx="1"/>
          </p:nvPr>
        </p:nvSpPr>
        <p:spPr>
          <a:xfrm>
            <a:off x="822962" y="2570481"/>
            <a:ext cx="12157710" cy="4378960"/>
          </a:xfrm>
          <a:prstGeom prst="rect">
            <a:avLst/>
          </a:prstGeom>
        </p:spPr>
        <p:txBody>
          <a:bodyPr vert="horz" lIns="91440" tIns="45720" rIns="91440" bIns="45720" rtlCol="0" anchor="ctr">
            <a:normAutofit/>
          </a:bodyPr>
          <a:lstStyle/>
          <a:p>
            <a:pPr lvl="0"/>
            <a:r>
              <a:rPr lang="en-US"/>
              <a:t>Clicca per modificare gli stili del testo principale</a:t>
            </a:r>
          </a:p>
          <a:p>
            <a:pPr lvl="1"/>
            <a:r>
              <a:rPr lang="en-US"/>
              <a:t>Secondo livello</a:t>
            </a:r>
          </a:p>
          <a:p>
            <a:pPr lvl="2"/>
            <a:r>
              <a:rPr lang="en-US"/>
              <a:t>Terzo livello</a:t>
            </a:r>
          </a:p>
          <a:p>
            <a:pPr lvl="3"/>
            <a:r>
              <a:rPr lang="en-US"/>
              <a:t>Quarto livello</a:t>
            </a:r>
          </a:p>
          <a:p>
            <a:pPr lvl="4"/>
            <a:r>
              <a:rPr lang="en-US"/>
              <a:t>Quinto livello</a:t>
            </a:r>
            <a:endParaRPr lang="en-US" dirty="0"/>
          </a:p>
        </p:txBody>
      </p:sp>
      <p:sp>
        <p:nvSpPr>
          <p:cNvPr id="4" name="Date Placeholder 3"/>
          <p:cNvSpPr>
            <a:spLocks noGrp="1"/>
          </p:cNvSpPr>
          <p:nvPr>
            <p:ph type="dt" sz="half" idx="2"/>
          </p:nvPr>
        </p:nvSpPr>
        <p:spPr>
          <a:xfrm>
            <a:off x="10307592" y="7044691"/>
            <a:ext cx="1920240" cy="453390"/>
          </a:xfrm>
          <a:prstGeom prst="rect">
            <a:avLst/>
          </a:prstGeom>
        </p:spPr>
        <p:txBody>
          <a:bodyPr vert="horz" lIns="91440" tIns="45720" rIns="91440" bIns="45720" rtlCol="0" anchor="ctr"/>
          <a:lstStyle>
            <a:lvl1pPr algn="r">
              <a:defRPr sz="1200" b="0" i="0">
                <a:solidFill>
                  <a:schemeClr val="tx1"/>
                </a:solidFill>
                <a:effectLst/>
                <a:latin typeface="+mn-lt"/>
              </a:defRPr>
            </a:lvl1pPr>
          </a:lstStyle>
          <a:p>
            <a:fld id="{B61BEF0D-F0BB-DE4B-95CE-6DB70DBA9567}" type="datetimeFigureOut">
              <a:rPr lang="en-US" smtClean="0"/>
              <a:t>19/06/2024</a:t>
            </a:fld>
            <a:endParaRPr lang="en-US" dirty="0"/>
          </a:p>
        </p:txBody>
      </p:sp>
      <p:sp>
        <p:nvSpPr>
          <p:cNvPr id="5" name="Footer Placeholder 4"/>
          <p:cNvSpPr>
            <a:spLocks noGrp="1"/>
          </p:cNvSpPr>
          <p:nvPr>
            <p:ph type="ftr" sz="quarter" idx="3"/>
          </p:nvPr>
        </p:nvSpPr>
        <p:spPr>
          <a:xfrm>
            <a:off x="822961" y="7044691"/>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2319273" y="7044691"/>
            <a:ext cx="661400" cy="453390"/>
          </a:xfrm>
          <a:prstGeom prst="rect">
            <a:avLst/>
          </a:prstGeom>
        </p:spPr>
        <p:txBody>
          <a:bodyPr vert="horz" lIns="91440" tIns="45720" rIns="91440" bIns="45720" rtlCol="0" anchor="ctr"/>
          <a:lstStyle>
            <a:lvl1pPr algn="r">
              <a:defRPr sz="1200" b="0" i="0">
                <a:solidFill>
                  <a:schemeClr val="tx1"/>
                </a:solidFill>
                <a:effectLst/>
                <a:latin typeface="+mn-lt"/>
              </a:defRPr>
            </a:lvl1pPr>
          </a:lstStyle>
          <a:p>
            <a:fld id="{D57F1E4F-1CFF-5643-939E-217C01CDF565}" type="slidenum">
              <a:rPr lang="en-US" smtClean="0"/>
              <a:t>‹#›</a:t>
            </a:fld>
            <a:endParaRPr lang="en-US" dirty="0"/>
          </a:p>
        </p:txBody>
      </p:sp>
    </p:spTree>
    <p:extLst>
      <p:ext uri="{BB962C8B-B14F-4D97-AF65-F5344CB8AC3E}">
        <p14:creationId xmlns:p14="http://schemas.microsoft.com/office/powerpoint/2010/main" val="1239642505"/>
      </p:ext>
    </p:extLst>
  </p:cSld>
  <p:clrMap bg1="dk1" tx1="lt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Lst>
  <p:hf sldNum="0" hdr="0" ftr="0" dt="0"/>
  <p:txStyles>
    <p:titleStyle>
      <a:lvl1pPr algn="l" defTabSz="548640" rtl="0" eaLnBrk="1" latinLnBrk="0" hangingPunct="1">
        <a:spcBef>
          <a:spcPct val="0"/>
        </a:spcBef>
        <a:buNone/>
        <a:defRPr sz="432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548640" rtl="0" eaLnBrk="1" latinLnBrk="0" hangingPunct="1">
        <a:spcBef>
          <a:spcPts val="0"/>
        </a:spcBef>
        <a:spcAft>
          <a:spcPts val="1200"/>
        </a:spcAft>
        <a:buClr>
          <a:schemeClr val="tx1"/>
        </a:buClr>
        <a:buSzPct val="100000"/>
        <a:buFont typeface="Arial"/>
        <a:buChar char="•"/>
        <a:defRPr sz="2160" kern="1200" cap="none">
          <a:solidFill>
            <a:schemeClr val="tx1"/>
          </a:solidFill>
          <a:effectLst/>
          <a:latin typeface="+mn-lt"/>
          <a:ea typeface="+mn-ea"/>
          <a:cs typeface="+mn-cs"/>
        </a:defRPr>
      </a:lvl1pPr>
      <a:lvl2pPr marL="891540" indent="-342900" algn="l" defTabSz="548640" rtl="0" eaLnBrk="1" latinLnBrk="0" hangingPunct="1">
        <a:spcBef>
          <a:spcPts val="0"/>
        </a:spcBef>
        <a:spcAft>
          <a:spcPts val="1200"/>
        </a:spcAft>
        <a:buClr>
          <a:schemeClr val="tx1"/>
        </a:buClr>
        <a:buSzPct val="100000"/>
        <a:buFont typeface="Arial"/>
        <a:buChar char="•"/>
        <a:defRPr sz="1920" kern="1200" cap="none">
          <a:solidFill>
            <a:schemeClr val="tx1"/>
          </a:solidFill>
          <a:effectLst/>
          <a:latin typeface="+mn-lt"/>
          <a:ea typeface="+mn-ea"/>
          <a:cs typeface="+mn-cs"/>
        </a:defRPr>
      </a:lvl2pPr>
      <a:lvl3pPr marL="1440180" indent="-342900" algn="l" defTabSz="548640" rtl="0" eaLnBrk="1" latinLnBrk="0" hangingPunct="1">
        <a:spcBef>
          <a:spcPts val="0"/>
        </a:spcBef>
        <a:spcAft>
          <a:spcPts val="1200"/>
        </a:spcAft>
        <a:buClr>
          <a:schemeClr val="tx1"/>
        </a:buClr>
        <a:buSzPct val="100000"/>
        <a:buFont typeface="Arial"/>
        <a:buChar char="•"/>
        <a:defRPr sz="1680" kern="1200" cap="none">
          <a:solidFill>
            <a:schemeClr val="tx1"/>
          </a:solidFill>
          <a:effectLst/>
          <a:latin typeface="+mn-lt"/>
          <a:ea typeface="+mn-ea"/>
          <a:cs typeface="+mn-cs"/>
        </a:defRPr>
      </a:lvl3pPr>
      <a:lvl4pPr marL="1851660" indent="-20574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4pPr>
      <a:lvl5pPr marL="2400300" indent="-20574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5pPr>
      <a:lvl6pPr marL="3017520" indent="-27432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6pPr>
      <a:lvl7pPr marL="3566160" indent="-27432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7pPr>
      <a:lvl8pPr marL="4114800" indent="-27432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8pPr>
      <a:lvl9pPr marL="4663440" indent="-27432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image" Target="../media/image34.jpe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1.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1.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cybersecpro-project.eu/" TargetMode="External"/><Relationship Id="rId7"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image" Target="../media/image80.png"/><Relationship Id="rId5" Type="http://schemas.openxmlformats.org/officeDocument/2006/relationships/hyperlink" Target="https://www.linkedin.com/company/cybersecpro-euproject/" TargetMode="External"/><Relationship Id="rId4" Type="http://schemas.openxmlformats.org/officeDocument/2006/relationships/hyperlink" Target="https://twitter.com/CyberSecPro_eu"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2.jpeg"/><Relationship Id="rId1" Type="http://schemas.openxmlformats.org/officeDocument/2006/relationships/slideLayout" Target="../slideLayouts/slideLayout20.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16="http://schemas.microsoft.com/office/drawing/2014/main" xmlns:a14="http://schemas.microsoft.com/office/drawing/2010/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315200" y="6048114"/>
            <a:ext cx="5714743" cy="1210710"/>
          </a:xfrm>
        </p:spPr>
        <p:txBody>
          <a:bodyPr>
            <a:normAutofit fontScale="92500"/>
          </a:bodyPr>
          <a:lstStyle/>
          <a:p>
            <a:r>
              <a:rPr lang="en-US" dirty="0"/>
              <a:t>Presentazione a cura di: </a:t>
            </a:r>
          </a:p>
          <a:p>
            <a:r>
              <a:rPr lang="en-US" sz="2400" b="1" cap="none" dirty="0"/>
              <a:t>Ric Lugo, Kitty </a:t>
            </a:r>
            <a:r>
              <a:rPr lang="en-US" sz="2400" b="1" cap="none" dirty="0" err="1"/>
              <a:t>Kioskli </a:t>
            </a:r>
            <a:r>
              <a:rPr lang="en-US" sz="2400" b="1" cap="none" dirty="0"/>
              <a:t>e Paresh Rathod  </a:t>
            </a:r>
          </a:p>
          <a:p>
            <a:r>
              <a:rPr lang="en-US" cap="none" dirty="0"/>
              <a:t>TalTech, </a:t>
            </a:r>
            <a:r>
              <a:rPr lang="en-US" cap="none" dirty="0" err="1"/>
              <a:t>trustilio</a:t>
            </a:r>
            <a:r>
              <a:rPr lang="en-US" cap="none" dirty="0"/>
              <a:t>, </a:t>
            </a:r>
            <a:r>
              <a:rPr lang="en-US" cap="none" dirty="0" err="1"/>
              <a:t>Laurea</a:t>
            </a:r>
            <a:endParaRPr lang="en-US" cap="none" dirty="0"/>
          </a:p>
        </p:txBody>
      </p:sp>
      <p:pic>
        <p:nvPicPr>
          <p:cNvPr id="8" name="Picture Placeholder 7" descr="A screenshot of a computer training&#10;&#10;Description automatically generated">
            <a:extLst>
              <a:ext uri="{FF2B5EF4-FFF2-40B4-BE49-F238E27FC236}">
                <a16:creationId xmlns:a16="http://schemas.microsoft.com/office/drawing/2014/main" id="{50970EFB-319E-7174-E221-FC24ED09B21B}"/>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273004" y="2788302"/>
            <a:ext cx="7465925" cy="1210711"/>
          </a:xfrm>
        </p:spPr>
        <p:txBody>
          <a:bodyPr/>
          <a:lstStyle/>
          <a:p>
            <a:r>
              <a:rPr lang="en-GB" sz="4800" dirty="0">
                <a:solidFill>
                  <a:schemeClr val="tx1"/>
                </a:solidFill>
              </a:rPr>
              <a:t>Argomenti 8 e 9 Governance della sicurezza informatica nell'UE e conformità normativa nel settore energetico </a:t>
            </a:r>
          </a:p>
          <a:p>
            <a:r>
              <a:rPr lang="en-GB" sz="2000" dirty="0" err="1">
                <a:solidFill>
                  <a:schemeClr val="tx1"/>
                </a:solidFill>
              </a:rPr>
              <a:t>CyberSecPro</a:t>
            </a:r>
            <a:r>
              <a:rPr lang="en-GB" sz="2000" dirty="0">
                <a:solidFill>
                  <a:schemeClr val="tx1"/>
                </a:solidFill>
              </a:rPr>
              <a:t>: Elementi essenziali e gestione della sicurezza informatica per il settore energetico</a:t>
            </a:r>
            <a:endParaRPr lang="en-US" sz="4800" dirty="0">
              <a:solidFill>
                <a:schemeClr val="tx1"/>
              </a:solidFill>
            </a:endParaRP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grpSp>
        <p:nvGrpSpPr>
          <p:cNvPr id="2" name="Group 1">
            <a:extLst>
              <a:ext uri="{FF2B5EF4-FFF2-40B4-BE49-F238E27FC236}">
                <a16:creationId xmlns:a16="http://schemas.microsoft.com/office/drawing/2014/main" id="{ABF25152-ECFC-F87E-6A60-9E7B0D98374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03979848"/>
      </p:ext>
    </p:extLst>
  </p:cSld>
  <p:clrMapOvr>
    <a:masterClrMapping/>
  </p:clrMapOvr>
</p:sld>
</file>

<file path=ppt/slides/slide10.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8C668FA-2417-47B5-B454-2D55FC17FF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97FEBA57-8992-46BB-BCF0-5A83FE8E01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4626590" cy="8227456"/>
          </a:xfrm>
          <a:prstGeom prst="rect">
            <a:avLst/>
          </a:prstGeom>
        </p:spPr>
      </p:pic>
      <p:sp>
        <p:nvSpPr>
          <p:cNvPr id="28" name="Rectangle 27">
            <a:extLst>
              <a:ext uri="{FF2B5EF4-FFF2-40B4-BE49-F238E27FC236}">
                <a16:creationId xmlns:a16="http://schemas.microsoft.com/office/drawing/2014/main" id="{2B4CDDF6-55C3-415A-8D8B-7E03C3D61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14" y="576072"/>
            <a:ext cx="13485571" cy="707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12CC3D0-0C4A-E8C0-561A-BA8051080B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4682" y="1071483"/>
            <a:ext cx="12468423" cy="3961357"/>
          </a:xfrm>
          <a:prstGeom prst="rect">
            <a:avLst/>
          </a:prstGeom>
        </p:spPr>
      </p:pic>
      <p:pic>
        <p:nvPicPr>
          <p:cNvPr id="7" name="Picture 6">
            <a:extLst>
              <a:ext uri="{FF2B5EF4-FFF2-40B4-BE49-F238E27FC236}">
                <a16:creationId xmlns:a16="http://schemas.microsoft.com/office/drawing/2014/main" id="{D8EC7EA8-B336-9FCC-DC2B-0D55042CFA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7163" y="3367143"/>
            <a:ext cx="12468423" cy="2779404"/>
          </a:xfrm>
          <a:prstGeom prst="rect">
            <a:avLst/>
          </a:prstGeom>
        </p:spPr>
      </p:pic>
      <p:pic>
        <p:nvPicPr>
          <p:cNvPr id="9" name="Picture 8">
            <a:extLst>
              <a:ext uri="{FF2B5EF4-FFF2-40B4-BE49-F238E27FC236}">
                <a16:creationId xmlns:a16="http://schemas.microsoft.com/office/drawing/2014/main" id="{C6084A6F-5B05-305A-F85F-B2581B6FCC9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7163" y="3920760"/>
            <a:ext cx="12468423" cy="1672170"/>
          </a:xfrm>
          <a:prstGeom prst="rect">
            <a:avLst/>
          </a:prstGeom>
        </p:spPr>
      </p:pic>
      <p:pic>
        <p:nvPicPr>
          <p:cNvPr id="11" name="Picture 10">
            <a:extLst>
              <a:ext uri="{FF2B5EF4-FFF2-40B4-BE49-F238E27FC236}">
                <a16:creationId xmlns:a16="http://schemas.microsoft.com/office/drawing/2014/main" id="{D3038DEB-3C8E-CA87-E9F2-76D2F1FDBA9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57163" y="3630642"/>
            <a:ext cx="12468423" cy="2252405"/>
          </a:xfrm>
          <a:prstGeom prst="rect">
            <a:avLst/>
          </a:prstGeom>
        </p:spPr>
      </p:pic>
      <p:sp>
        <p:nvSpPr>
          <p:cNvPr id="12" name="Oval 11">
            <a:extLst>
              <a:ext uri="{FF2B5EF4-FFF2-40B4-BE49-F238E27FC236}">
                <a16:creationId xmlns:a16="http://schemas.microsoft.com/office/drawing/2014/main" id="{0C85E743-6F66-4F03-8F28-22F6D3E002BE}"/>
              </a:ext>
            </a:extLst>
          </p:cNvPr>
          <p:cNvSpPr/>
          <p:nvPr/>
        </p:nvSpPr>
        <p:spPr>
          <a:xfrm>
            <a:off x="2760897" y="4567897"/>
            <a:ext cx="2433904" cy="916280"/>
          </a:xfrm>
          <a:prstGeom prst="ellipse">
            <a:avLst/>
          </a:prstGeom>
          <a:noFill/>
          <a:ln w="5715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eaLnBrk="0" fontAlgn="base" hangingPunct="0">
              <a:spcBef>
                <a:spcPct val="0"/>
              </a:spcBef>
              <a:spcAft>
                <a:spcPct val="0"/>
              </a:spcAft>
            </a:pPr>
            <a:endParaRPr lang="en-GB" sz="2160" dirty="0">
              <a:solidFill>
                <a:srgbClr val="FFFFFF"/>
              </a:solidFill>
              <a:latin typeface="Verdana"/>
            </a:endParaRPr>
          </a:p>
        </p:txBody>
      </p:sp>
      <p:pic>
        <p:nvPicPr>
          <p:cNvPr id="14" name="Picture 13">
            <a:extLst>
              <a:ext uri="{FF2B5EF4-FFF2-40B4-BE49-F238E27FC236}">
                <a16:creationId xmlns:a16="http://schemas.microsoft.com/office/drawing/2014/main" id="{584E99CF-D39A-0B17-4E2F-6DE247C05A3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90068" y="2446006"/>
            <a:ext cx="12468423" cy="4703868"/>
          </a:xfrm>
          <a:prstGeom prst="rect">
            <a:avLst/>
          </a:prstGeom>
        </p:spPr>
      </p:pic>
      <p:pic>
        <p:nvPicPr>
          <p:cNvPr id="19" name="Picture 18">
            <a:extLst>
              <a:ext uri="{FF2B5EF4-FFF2-40B4-BE49-F238E27FC236}">
                <a16:creationId xmlns:a16="http://schemas.microsoft.com/office/drawing/2014/main" id="{2A93C4C3-256A-F1B0-7571-A1AB2D56F94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57163" y="3787004"/>
            <a:ext cx="12468423" cy="1939683"/>
          </a:xfrm>
          <a:prstGeom prst="rect">
            <a:avLst/>
          </a:prstGeom>
        </p:spPr>
      </p:pic>
    </p:spTree>
    <p:extLst>
      <p:ext uri="{BB962C8B-B14F-4D97-AF65-F5344CB8AC3E}">
        <p14:creationId xmlns:p14="http://schemas.microsoft.com/office/powerpoint/2010/main" val="6181781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052" name="Picture 4" descr="The EU Cybersecurity Act: a new Era dawns on ENISA — ENISA">
            <a:extLst>
              <a:ext uri="{FF2B5EF4-FFF2-40B4-BE49-F238E27FC236}">
                <a16:creationId xmlns:a16="http://schemas.microsoft.com/office/drawing/2014/main" id="{C5335CB9-DC3F-DF19-CDD3-4A39530F85AA}"/>
              </a:ext>
            </a:extLst>
          </p:cNvPr>
          <p:cNvPicPr>
            <a:picLocks noChangeAspect="1" noChangeArrowheads="1"/>
          </p:cNvPicPr>
          <p:nvPr/>
        </p:nvPicPr>
        <p:blipFill>
          <a:blip r:embed="rId3">
            <a:alphaModFix amt="37000"/>
            <a:extLst>
              <a:ext uri="{28A0092B-C50C-407E-A947-70E740481C1C}">
                <a14:useLocalDpi xmlns:a14="http://schemas.microsoft.com/office/drawing/2010/main"/>
              </a:ext>
            </a:extLst>
          </a:blip>
          <a:srcRect/>
          <a:stretch>
            <a:fillRect/>
          </a:stretch>
        </p:blipFill>
        <p:spPr bwMode="auto">
          <a:xfrm>
            <a:off x="1287379" y="44919"/>
            <a:ext cx="12127832" cy="80915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2"/>
          <p:cNvSpPr/>
          <p:nvPr/>
        </p:nvSpPr>
        <p:spPr>
          <a:xfrm>
            <a:off x="604638" y="399793"/>
            <a:ext cx="9493974" cy="2276475"/>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Legge dell'UE sulla sicurezza informatica</a:t>
            </a:r>
            <a:endParaRPr lang="en-US" sz="7170" dirty="0"/>
          </a:p>
        </p:txBody>
      </p:sp>
      <p:sp>
        <p:nvSpPr>
          <p:cNvPr id="6" name="Text 3"/>
          <p:cNvSpPr/>
          <p:nvPr/>
        </p:nvSpPr>
        <p:spPr>
          <a:xfrm>
            <a:off x="604638" y="1935051"/>
            <a:ext cx="9493974" cy="2771180"/>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solidFill>
                  <a:srgbClr val="DAD1E6"/>
                </a:solidFill>
                <a:latin typeface="Fira Sans" pitchFamily="34" charset="0"/>
                <a:ea typeface="Fira Sans" pitchFamily="34" charset="-122"/>
                <a:cs typeface="Fira Sans" pitchFamily="34" charset="-120"/>
              </a:rPr>
              <a:t>La legge sulla sicurezza informatica, adottata dall'UE nel 2019, integra la direttiva NIS e mira a rafforzare le capacità dell'UE in materia di sicurezza informatica a livello collettivo. Questa normativa istituisce l'Agenzia dell'Unione europea per la sicurezza informatica (ENISA) come agenzia dell'UE responsabile del coordinamento delle attività di sicurezza informatica negli Stati membri.</a:t>
            </a:r>
            <a:endParaRPr lang="en-US" sz="1600" b="1" dirty="0"/>
          </a:p>
        </p:txBody>
      </p:sp>
      <p:sp>
        <p:nvSpPr>
          <p:cNvPr id="7" name="Text 4"/>
          <p:cNvSpPr/>
          <p:nvPr/>
        </p:nvSpPr>
        <p:spPr>
          <a:xfrm>
            <a:off x="604638" y="4281585"/>
            <a:ext cx="9493974" cy="2771180"/>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solidFill>
                  <a:srgbClr val="DAD1E6"/>
                </a:solidFill>
                <a:latin typeface="Fira Sans" pitchFamily="34" charset="0"/>
                <a:ea typeface="Fira Sans" pitchFamily="34" charset="-122"/>
                <a:cs typeface="Fira Sans" pitchFamily="34" charset="-120"/>
              </a:rPr>
              <a:t>La legge sulla sicurezza informatica introduce inoltre un nuovo quadro per i sistemi di certificazione della sicurezza informatica, che consente la valutazione e la certificazione dei prodotti e dei servizi di sicurezza informatica, promuovendo la fiducia e l'interoperabilità in tutta l'UE. Questa legge, insieme alla direttiva NIS2, definisce un approccio globale alla governance della sicurezza informatica all'interno dell'UE.</a:t>
            </a:r>
            <a:endParaRPr lang="en-US" sz="1600" b="1" dirty="0"/>
          </a:p>
        </p:txBody>
      </p:sp>
      <p:grpSp>
        <p:nvGrpSpPr>
          <p:cNvPr id="2" name="Group 1">
            <a:extLst>
              <a:ext uri="{FF2B5EF4-FFF2-40B4-BE49-F238E27FC236}">
                <a16:creationId xmlns:a16="http://schemas.microsoft.com/office/drawing/2014/main" id="{DBD7760B-F5DB-F092-EF54-9AA01457B32E}"/>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5F82FB23-C5C7-3E27-8E29-1362B7451C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118D5DA0-9C17-82F8-178D-C6009AC903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98612" y="0"/>
            <a:ext cx="4531787" cy="8229600"/>
          </a:xfrm>
          <a:prstGeom prst="rect">
            <a:avLst/>
          </a:prstGeom>
        </p:spPr>
      </p:pic>
      <p:sp>
        <p:nvSpPr>
          <p:cNvPr id="5" name="Text 2"/>
          <p:cNvSpPr/>
          <p:nvPr/>
        </p:nvSpPr>
        <p:spPr>
          <a:xfrm>
            <a:off x="604638" y="399793"/>
            <a:ext cx="9828516" cy="2276475"/>
          </a:xfrm>
          <a:prstGeom prst="rect">
            <a:avLst/>
          </a:prstGeom>
          <a:noFill/>
          <a:ln/>
        </p:spPr>
        <p:txBody>
          <a:bodyPr wrap="square" rtlCol="0" anchor="t"/>
          <a:lstStyle/>
          <a:p>
            <a:pPr marL="0" indent="0">
              <a:buNone/>
            </a:pPr>
            <a:r>
              <a:rPr lang="en-US" sz="6000" b="1" dirty="0">
                <a:solidFill>
                  <a:srgbClr val="FF726D"/>
                </a:solidFill>
                <a:latin typeface="Inconsolata" pitchFamily="34" charset="0"/>
                <a:ea typeface="Inconsolata" pitchFamily="34" charset="-122"/>
                <a:cs typeface="Inconsolata" pitchFamily="34" charset="-120"/>
              </a:rPr>
              <a:t>Obiettivi di sicurezza informatica (articolo 51)</a:t>
            </a:r>
            <a:endParaRPr lang="en-US" sz="6000" dirty="0"/>
          </a:p>
        </p:txBody>
      </p:sp>
      <p:sp>
        <p:nvSpPr>
          <p:cNvPr id="6" name="Text 3"/>
          <p:cNvSpPr/>
          <p:nvPr/>
        </p:nvSpPr>
        <p:spPr>
          <a:xfrm>
            <a:off x="604638" y="2562424"/>
            <a:ext cx="9493974" cy="5513673"/>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GB" sz="2000" b="1" dirty="0">
                <a:latin typeface="Calibri" panose="020F0502020204030204" pitchFamily="34" charset="0"/>
                <a:ea typeface="Fira Sans" pitchFamily="34" charset="-122"/>
                <a:cs typeface="Calibri" panose="020F0502020204030204" pitchFamily="34" charset="0"/>
              </a:rPr>
              <a:t>Sicurezza delle informazioni</a:t>
            </a:r>
          </a:p>
          <a:p>
            <a:pPr marL="800100" lvl="1" indent="-342900">
              <a:lnSpc>
                <a:spcPts val="3117"/>
              </a:lnSpc>
              <a:buFont typeface="Arial" panose="020B0604020202020204" pitchFamily="34" charset="0"/>
              <a:buChar char="•"/>
            </a:pPr>
            <a:r>
              <a:rPr lang="en-GB" sz="2000" b="1" dirty="0">
                <a:latin typeface="Calibri" panose="020F0502020204030204" pitchFamily="34" charset="0"/>
                <a:ea typeface="Fira Sans" pitchFamily="34" charset="-122"/>
                <a:cs typeface="Calibri" panose="020F0502020204030204" pitchFamily="34" charset="0"/>
              </a:rPr>
              <a:t>Proteggere i dati da archiviazione, trattamento, accesso, divulgazione, distruzione, perdita, alterazione o indisponibilità accidentali o non autorizzati durante l'intero ciclo di vita del prodotto, servizio o processo ICT.</a:t>
            </a:r>
          </a:p>
          <a:p>
            <a:pPr marL="342900" indent="-342900">
              <a:lnSpc>
                <a:spcPts val="3117"/>
              </a:lnSpc>
              <a:buFont typeface="Arial" panose="020B0604020202020204" pitchFamily="34" charset="0"/>
              <a:buChar char="•"/>
            </a:pPr>
            <a:r>
              <a:rPr lang="en-GB" sz="2000" b="1" dirty="0"/>
              <a:t>Controllo degli accessi</a:t>
            </a:r>
          </a:p>
          <a:p>
            <a:pPr marL="800100" lvl="1" indent="-342900">
              <a:lnSpc>
                <a:spcPts val="3117"/>
              </a:lnSpc>
              <a:buFont typeface="Arial" panose="020B0604020202020204" pitchFamily="34" charset="0"/>
              <a:buChar char="•"/>
            </a:pPr>
            <a:r>
              <a:rPr lang="en-GB" sz="2000" b="1" dirty="0"/>
              <a:t>Garantire che le persone, i programmi o le macchine autorizzati possano accedere solo ai dati, ai servizi o alle funzioni a cui si riferiscono i loro diritti di accesso.</a:t>
            </a:r>
          </a:p>
          <a:p>
            <a:pPr marL="342900" indent="-342900">
              <a:lnSpc>
                <a:spcPts val="3117"/>
              </a:lnSpc>
              <a:buFont typeface="Arial" panose="020B0604020202020204" pitchFamily="34" charset="0"/>
              <a:buChar char="•"/>
            </a:pPr>
            <a:r>
              <a:rPr lang="en-GB" sz="2000" b="1" dirty="0"/>
              <a:t>Valutazione della vulnerabilità</a:t>
            </a:r>
          </a:p>
          <a:p>
            <a:pPr marL="800100" lvl="1" indent="-342900">
              <a:lnSpc>
                <a:spcPts val="3117"/>
              </a:lnSpc>
              <a:buFont typeface="Arial" panose="020B0604020202020204" pitchFamily="34" charset="0"/>
              <a:buChar char="•"/>
            </a:pPr>
            <a:r>
              <a:rPr lang="en-GB" sz="2000" b="1" dirty="0"/>
              <a:t>Verificare che i prodotti, i servizi e i processi ICT non contengano vulnerabilità note.</a:t>
            </a:r>
          </a:p>
          <a:p>
            <a:pPr marL="342900" indent="-342900">
              <a:lnSpc>
                <a:spcPts val="3117"/>
              </a:lnSpc>
              <a:buFont typeface="Arial" panose="020B0604020202020204" pitchFamily="34" charset="0"/>
              <a:buChar char="•"/>
            </a:pPr>
            <a:r>
              <a:rPr lang="en-GB" sz="2000" b="1" dirty="0"/>
              <a:t>Monitoraggio dell'attività degli utenti</a:t>
            </a:r>
          </a:p>
          <a:p>
            <a:pPr marL="800100" lvl="1" indent="-342900">
              <a:lnSpc>
                <a:spcPts val="3117"/>
              </a:lnSpc>
              <a:buFont typeface="Arial" panose="020B0604020202020204" pitchFamily="34" charset="0"/>
              <a:buChar char="•"/>
            </a:pPr>
            <a:r>
              <a:rPr lang="en-GB" sz="2000" b="1" dirty="0"/>
              <a:t>Registrare e rendere possibile la verifica di quali dati, servizi o funzioni sono stati consultati, utilizzati o altrimenti trattati, in quali momenti e da chi.</a:t>
            </a:r>
          </a:p>
        </p:txBody>
      </p:sp>
      <p:grpSp>
        <p:nvGrpSpPr>
          <p:cNvPr id="2" name="Group 1">
            <a:extLst>
              <a:ext uri="{FF2B5EF4-FFF2-40B4-BE49-F238E27FC236}">
                <a16:creationId xmlns:a16="http://schemas.microsoft.com/office/drawing/2014/main" id="{DBD7760B-F5DB-F092-EF54-9AA01457B32E}"/>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5F82FB23-C5C7-3E27-8E29-1362B7451C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118D5DA0-9C17-82F8-178D-C6009AC903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94936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500"/>
                                        <p:tgtEl>
                                          <p:spTgt spid="6">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500"/>
                                        <p:tgtEl>
                                          <p:spTgt spid="6">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
                                            <p:txEl>
                                              <p:pRg st="7" end="7"/>
                                            </p:txEl>
                                          </p:spTgt>
                                        </p:tgtEl>
                                        <p:attrNameLst>
                                          <p:attrName>style.visibility</p:attrName>
                                        </p:attrNameLst>
                                      </p:cBhvr>
                                      <p:to>
                                        <p:strVal val="visible"/>
                                      </p:to>
                                    </p:set>
                                    <p:animEffect transition="in" filter="fade">
                                      <p:cBhvr>
                                        <p:cTn id="34"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98612" y="0"/>
            <a:ext cx="4531787" cy="8229600"/>
          </a:xfrm>
          <a:prstGeom prst="rect">
            <a:avLst/>
          </a:prstGeom>
        </p:spPr>
      </p:pic>
      <p:sp>
        <p:nvSpPr>
          <p:cNvPr id="5" name="Text 2"/>
          <p:cNvSpPr/>
          <p:nvPr/>
        </p:nvSpPr>
        <p:spPr>
          <a:xfrm>
            <a:off x="604638" y="399793"/>
            <a:ext cx="9828516" cy="2276475"/>
          </a:xfrm>
          <a:prstGeom prst="rect">
            <a:avLst/>
          </a:prstGeom>
          <a:noFill/>
          <a:ln/>
        </p:spPr>
        <p:txBody>
          <a:bodyPr wrap="square" rtlCol="0" anchor="t"/>
          <a:lstStyle/>
          <a:p>
            <a:pPr marL="0" indent="0">
              <a:buNone/>
            </a:pPr>
            <a:r>
              <a:rPr lang="en-US" sz="6000" b="1" dirty="0">
                <a:solidFill>
                  <a:srgbClr val="FF726D"/>
                </a:solidFill>
                <a:latin typeface="Inconsolata" pitchFamily="34" charset="0"/>
                <a:ea typeface="Inconsolata" pitchFamily="34" charset="-122"/>
                <a:cs typeface="Inconsolata" pitchFamily="34" charset="-120"/>
              </a:rPr>
              <a:t>Obiettivi di sicurezza informatica (articolo 51) (continua)</a:t>
            </a:r>
            <a:endParaRPr lang="en-US" sz="6000" dirty="0"/>
          </a:p>
        </p:txBody>
      </p:sp>
      <p:sp>
        <p:nvSpPr>
          <p:cNvPr id="6" name="Text 3"/>
          <p:cNvSpPr/>
          <p:nvPr/>
        </p:nvSpPr>
        <p:spPr>
          <a:xfrm>
            <a:off x="604638" y="2562424"/>
            <a:ext cx="9493974" cy="5513673"/>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GB" sz="2000" b="1" dirty="0"/>
              <a:t>Resilienza informatica</a:t>
            </a:r>
          </a:p>
          <a:p>
            <a:pPr marL="800100" lvl="1" indent="-342900">
              <a:lnSpc>
                <a:spcPts val="3117"/>
              </a:lnSpc>
              <a:buFont typeface="Arial" panose="020B0604020202020204" pitchFamily="34" charset="0"/>
              <a:buChar char="•"/>
            </a:pPr>
            <a:r>
              <a:rPr lang="en-GB" sz="2000" b="1" dirty="0"/>
              <a:t>Ripristinare tempestivamente la disponibilità e l'accessibilità dei dati, dei servizi e delle funzioni in caso di incidente fisico o tecnico.</a:t>
            </a:r>
          </a:p>
          <a:p>
            <a:pPr marL="342900" indent="-342900">
              <a:lnSpc>
                <a:spcPts val="3117"/>
              </a:lnSpc>
              <a:buFont typeface="Arial" panose="020B0604020202020204" pitchFamily="34" charset="0"/>
              <a:buChar char="•"/>
            </a:pPr>
            <a:r>
              <a:rPr lang="en-GB" sz="2000" b="1" dirty="0"/>
              <a:t>Sicurezza fin dalla progettazione</a:t>
            </a:r>
          </a:p>
          <a:p>
            <a:pPr marL="800100" lvl="1" indent="-342900">
              <a:lnSpc>
                <a:spcPts val="3117"/>
              </a:lnSpc>
              <a:buFont typeface="Arial" panose="020B0604020202020204" pitchFamily="34" charset="0"/>
              <a:buChar char="•"/>
            </a:pPr>
            <a:r>
              <a:rPr lang="en-GB" sz="2000" b="1" dirty="0"/>
              <a:t>I prodotti, i servizi e i processi ICT devono essere sicuri fin dalla progettazione e per impostazione predefinita.</a:t>
            </a:r>
          </a:p>
          <a:p>
            <a:pPr marL="342900" indent="-342900">
              <a:lnSpc>
                <a:spcPts val="3117"/>
              </a:lnSpc>
              <a:buFont typeface="Arial" panose="020B0604020202020204" pitchFamily="34" charset="0"/>
              <a:buChar char="•"/>
            </a:pPr>
            <a:r>
              <a:rPr lang="en-GB" sz="2000" b="1" dirty="0"/>
              <a:t>Gestione delle patch</a:t>
            </a:r>
          </a:p>
          <a:p>
            <a:pPr marL="800100" lvl="1" indent="-342900">
              <a:lnSpc>
                <a:spcPts val="3117"/>
              </a:lnSpc>
              <a:buFont typeface="Arial" panose="020B0604020202020204" pitchFamily="34" charset="0"/>
              <a:buChar char="•"/>
            </a:pPr>
            <a:r>
              <a:rPr lang="en-GB" sz="2000" b="1" dirty="0"/>
              <a:t>I prodotti, i servizi e i processi ICT sono forniti con software e hardware aggiornati che non contengono vulnerabilità note al pubblico e sono dotati di meccanismi per aggiornamenti sicuri.</a:t>
            </a:r>
          </a:p>
          <a:p>
            <a:pPr marL="800100" lvl="1" indent="-342900">
              <a:lnSpc>
                <a:spcPts val="3117"/>
              </a:lnSpc>
              <a:buFont typeface="Arial" panose="020B0604020202020204" pitchFamily="34" charset="0"/>
              <a:buChar char="•"/>
            </a:pPr>
            <a:endParaRPr lang="en-US" sz="2000" b="1" dirty="0"/>
          </a:p>
        </p:txBody>
      </p:sp>
      <p:grpSp>
        <p:nvGrpSpPr>
          <p:cNvPr id="2" name="Group 1">
            <a:extLst>
              <a:ext uri="{FF2B5EF4-FFF2-40B4-BE49-F238E27FC236}">
                <a16:creationId xmlns:a16="http://schemas.microsoft.com/office/drawing/2014/main" id="{DBD7760B-F5DB-F092-EF54-9AA01457B32E}"/>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5F82FB23-C5C7-3E27-8E29-1362B7451C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118D5DA0-9C17-82F8-178D-C6009AC903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98236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arn(inVertical)">
                                      <p:cBhvr>
                                        <p:cTn id="15" dur="500"/>
                                        <p:tgtEl>
                                          <p:spTgt spid="6">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arn(inVertical)">
                                      <p:cBhvr>
                                        <p:cTn id="18" dur="500"/>
                                        <p:tgtEl>
                                          <p:spTgt spid="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barn(inVertical)">
                                      <p:cBhvr>
                                        <p:cTn id="23" dur="500"/>
                                        <p:tgtEl>
                                          <p:spTgt spid="6">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barn(inVertical)">
                                      <p:cBhvr>
                                        <p:cTn id="26"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53212" y="0"/>
            <a:ext cx="4577187" cy="8229600"/>
          </a:xfrm>
          <a:prstGeom prst="rect">
            <a:avLst/>
          </a:prstGeom>
        </p:spPr>
      </p:pic>
      <p:sp>
        <p:nvSpPr>
          <p:cNvPr id="5" name="Text 2"/>
          <p:cNvSpPr/>
          <p:nvPr/>
        </p:nvSpPr>
        <p:spPr>
          <a:xfrm>
            <a:off x="532447" y="329922"/>
            <a:ext cx="11908205" cy="4552950"/>
          </a:xfrm>
          <a:prstGeom prst="rect">
            <a:avLst/>
          </a:prstGeom>
          <a:noFill/>
          <a:ln/>
        </p:spPr>
        <p:txBody>
          <a:bodyPr wrap="square" rtlCol="0" anchor="t"/>
          <a:lstStyle/>
          <a:p>
            <a:pPr marL="0" indent="0">
              <a:buNone/>
            </a:pPr>
            <a:r>
              <a:rPr lang="en-US" sz="6600" b="1" dirty="0">
                <a:solidFill>
                  <a:srgbClr val="FF726D"/>
                </a:solidFill>
                <a:latin typeface="Inconsolata" pitchFamily="34" charset="0"/>
                <a:ea typeface="Inconsolata" pitchFamily="34" charset="-122"/>
                <a:cs typeface="Inconsolata" pitchFamily="34" charset="-120"/>
              </a:rPr>
              <a:t>Il Regolamento generale sulla protezione dei dati (GDPR)</a:t>
            </a:r>
            <a:endParaRPr lang="en-US" sz="6600" dirty="0"/>
          </a:p>
        </p:txBody>
      </p:sp>
      <p:sp>
        <p:nvSpPr>
          <p:cNvPr id="6" name="Text 3"/>
          <p:cNvSpPr/>
          <p:nvPr/>
        </p:nvSpPr>
        <p:spPr>
          <a:xfrm>
            <a:off x="532448" y="3061516"/>
            <a:ext cx="8948436" cy="1583531"/>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solidFill>
                  <a:srgbClr val="DAD1E6"/>
                </a:solidFill>
                <a:latin typeface="Fira Sans" pitchFamily="34" charset="0"/>
                <a:ea typeface="Fira Sans" pitchFamily="34" charset="-122"/>
                <a:cs typeface="Fira Sans" pitchFamily="34" charset="-120"/>
              </a:rPr>
              <a:t>Il GDPR è un regolamento fondamentale dell'Unione Europea che tutela i dati personali dei cittadini all'interno dell'UE. Si applica a tutte le organizzazioni che trattano i dati personali di cittadini residenti nell'UE, indipendentemente dalla sede dell'organizzazione.</a:t>
            </a:r>
            <a:endParaRPr lang="en-US" sz="1600" b="1" dirty="0"/>
          </a:p>
        </p:txBody>
      </p:sp>
      <p:sp>
        <p:nvSpPr>
          <p:cNvPr id="7" name="Text 4"/>
          <p:cNvSpPr/>
          <p:nvPr/>
        </p:nvSpPr>
        <p:spPr>
          <a:xfrm>
            <a:off x="532448" y="4941870"/>
            <a:ext cx="8948436" cy="1583531"/>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solidFill>
                  <a:srgbClr val="DAD1E6"/>
                </a:solidFill>
                <a:latin typeface="Fira Sans" pitchFamily="34" charset="0"/>
                <a:ea typeface="Fira Sans" pitchFamily="34" charset="-122"/>
                <a:cs typeface="Fira Sans" pitchFamily="34" charset="-120"/>
              </a:rPr>
              <a:t>Questo regolamento impone principi di protezione dei dati, quali il consenso, la trasparenza e la minimizzazione dei dati. Inoltre, delinea diritti specifici per le persone fisiche, tra cui il diritto di accedere, rettificare e cancellare i propri dati personali.</a:t>
            </a:r>
            <a:endParaRPr lang="en-US" sz="1600" b="1" dirty="0"/>
          </a:p>
        </p:txBody>
      </p:sp>
      <p:grpSp>
        <p:nvGrpSpPr>
          <p:cNvPr id="2" name="Group 1">
            <a:extLst>
              <a:ext uri="{FF2B5EF4-FFF2-40B4-BE49-F238E27FC236}">
                <a16:creationId xmlns:a16="http://schemas.microsoft.com/office/drawing/2014/main" id="{38FD045D-52A0-FC18-BCD2-AFD21FE92596}"/>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991042FE-3196-3B25-2F0D-DC405245C7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BC0720D3-F396-41EC-1258-86CBEF8747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5122" name="Picture 2" descr="European Cybersecurity Competence Centre - Wikipedia">
            <a:extLst>
              <a:ext uri="{FF2B5EF4-FFF2-40B4-BE49-F238E27FC236}">
                <a16:creationId xmlns:a16="http://schemas.microsoft.com/office/drawing/2014/main" id="{CB64F2D0-F86D-1DEE-B283-D6467D45A6E6}"/>
              </a:ext>
            </a:extLst>
          </p:cNvPr>
          <p:cNvPicPr>
            <a:picLocks noChangeAspect="1" noChangeArrowheads="1"/>
          </p:cNvPicPr>
          <p:nvPr/>
        </p:nvPicPr>
        <p:blipFill>
          <a:blip r:embed="rId3">
            <a:alphaModFix amt="19000"/>
            <a:extLst>
              <a:ext uri="{28A0092B-C50C-407E-A947-70E740481C1C}">
                <a14:useLocalDpi xmlns:a14="http://schemas.microsoft.com/office/drawing/2010/main"/>
              </a:ext>
            </a:extLst>
          </a:blip>
          <a:srcRect/>
          <a:stretch>
            <a:fillRect/>
          </a:stretch>
        </p:blipFill>
        <p:spPr bwMode="auto">
          <a:xfrm>
            <a:off x="19676" y="2639687"/>
            <a:ext cx="14350196" cy="4673855"/>
          </a:xfrm>
          <a:prstGeom prst="rect">
            <a:avLst/>
          </a:prstGeom>
          <a:noFill/>
          <a:extLst>
            <a:ext uri="{909E8E84-426E-40DD-AFC4-6F175D3DCCD1}">
              <a14:hiddenFill xmlns:a14="http://schemas.microsoft.com/office/drawing/2010/main">
                <a:solidFill>
                  <a:srgbClr val="FFFFFF"/>
                </a:solidFill>
              </a14:hiddenFill>
            </a:ext>
          </a:extLst>
        </p:spPr>
      </p:pic>
      <p:sp>
        <p:nvSpPr>
          <p:cNvPr id="5" name="Text 2"/>
          <p:cNvSpPr/>
          <p:nvPr/>
        </p:nvSpPr>
        <p:spPr>
          <a:xfrm>
            <a:off x="460258" y="196415"/>
            <a:ext cx="11547257" cy="5691188"/>
          </a:xfrm>
          <a:prstGeom prst="rect">
            <a:avLst/>
          </a:prstGeom>
          <a:noFill/>
          <a:ln/>
        </p:spPr>
        <p:txBody>
          <a:bodyPr wrap="square" rtlCol="0" anchor="t"/>
          <a:lstStyle/>
          <a:p>
            <a:pPr marL="0" indent="0">
              <a:buNone/>
            </a:pPr>
            <a:r>
              <a:rPr lang="en-US" sz="6600" b="1" dirty="0">
                <a:solidFill>
                  <a:srgbClr val="FF726D"/>
                </a:solidFill>
                <a:latin typeface="Inconsolata" pitchFamily="34" charset="0"/>
                <a:ea typeface="Inconsolata" pitchFamily="34" charset="-122"/>
                <a:cs typeface="Inconsolata" pitchFamily="34" charset="-120"/>
              </a:rPr>
              <a:t>Centro di competenza e rete dell'UE per la sicurezza informatica</a:t>
            </a:r>
            <a:endParaRPr lang="en-US" sz="6600" dirty="0"/>
          </a:p>
        </p:txBody>
      </p:sp>
      <p:sp>
        <p:nvSpPr>
          <p:cNvPr id="6" name="Text 3"/>
          <p:cNvSpPr/>
          <p:nvPr/>
        </p:nvSpPr>
        <p:spPr>
          <a:xfrm>
            <a:off x="460258" y="2901832"/>
            <a:ext cx="10692176" cy="2771180"/>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latin typeface="Fira Sans" pitchFamily="34" charset="0"/>
                <a:ea typeface="Fira Sans" pitchFamily="34" charset="-122"/>
                <a:cs typeface="Fira Sans" pitchFamily="34" charset="-120"/>
              </a:rPr>
              <a:t>Il Centro di competenza e rete per la sicurezza informatica dell'UE svolge un ruolo fondamentale nel promuovere la collaborazione e la condivisione delle conoscenze nel settore energetico. Questa rete collega le autorità nazionali per la sicurezza informatica, gli esperti del settore e gli istituti di ricerca di tutta l'UE, fornendo una piattaforma per la collaborazione, la formazione e lo sviluppo delle migliori pratiche.</a:t>
            </a:r>
            <a:endParaRPr lang="en-US" sz="1600" b="1" dirty="0"/>
          </a:p>
        </p:txBody>
      </p:sp>
      <p:sp>
        <p:nvSpPr>
          <p:cNvPr id="7" name="Text 4"/>
          <p:cNvSpPr/>
          <p:nvPr/>
        </p:nvSpPr>
        <p:spPr>
          <a:xfrm>
            <a:off x="460258" y="4981296"/>
            <a:ext cx="10692176" cy="2375297"/>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latin typeface="Fira Sans" pitchFamily="34" charset="0"/>
                <a:ea typeface="Fira Sans" pitchFamily="34" charset="-122"/>
                <a:cs typeface="Fira Sans" pitchFamily="34" charset="-120"/>
              </a:rPr>
              <a:t>Il Centro di competenza fornisce supporto e orientamento alle aziende energetiche su una serie di questioni relative alla sicurezza informatica, tra cui la valutazione delle minacce, la gestione delle vulnerabilità e la risposta agli incidenti. Svolge inoltre attività di ricerca e sviluppo per migliorare le capacità di sicurezza informatica nel settore energetico.</a:t>
            </a:r>
            <a:endParaRPr lang="en-US" sz="1600" b="1" dirty="0"/>
          </a:p>
        </p:txBody>
      </p:sp>
      <p:grpSp>
        <p:nvGrpSpPr>
          <p:cNvPr id="2" name="Group 1">
            <a:extLst>
              <a:ext uri="{FF2B5EF4-FFF2-40B4-BE49-F238E27FC236}">
                <a16:creationId xmlns:a16="http://schemas.microsoft.com/office/drawing/2014/main" id="{FEFBCA9E-A577-3C57-5C55-EA128F61E2E2}"/>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83792A72-D3F1-0850-180E-D548422C81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0ACB910D-D75C-0291-E6B6-4E952BEBF8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204216" y="1905718"/>
            <a:ext cx="4426184" cy="4426184"/>
          </a:xfrm>
          <a:prstGeom prst="rect">
            <a:avLst/>
          </a:prstGeom>
        </p:spPr>
      </p:pic>
      <p:sp>
        <p:nvSpPr>
          <p:cNvPr id="5" name="Text 2"/>
          <p:cNvSpPr/>
          <p:nvPr/>
        </p:nvSpPr>
        <p:spPr>
          <a:xfrm>
            <a:off x="568543" y="244541"/>
            <a:ext cx="11559289" cy="5691188"/>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Agenzia dell'Unione europea per la sicurezza informatica (ENISA)</a:t>
            </a:r>
            <a:endParaRPr lang="en-US" sz="7170" dirty="0"/>
          </a:p>
        </p:txBody>
      </p:sp>
      <p:sp>
        <p:nvSpPr>
          <p:cNvPr id="6" name="Text 3"/>
          <p:cNvSpPr/>
          <p:nvPr/>
        </p:nvSpPr>
        <p:spPr>
          <a:xfrm>
            <a:off x="660936" y="3114474"/>
            <a:ext cx="9450888" cy="1187648"/>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latin typeface="Fira Sans" pitchFamily="34" charset="0"/>
                <a:ea typeface="Fira Sans" pitchFamily="34" charset="-122"/>
                <a:cs typeface="Fira Sans" pitchFamily="34" charset="-120"/>
              </a:rPr>
              <a:t>L'ENISA è l'agenzia dell'UE dedicata al sostegno della sicurezza informatica nell'Unione. Fornisce competenze, orientamenti e assistenza tecnica agli Stati membri e alle organizzazioni.</a:t>
            </a:r>
            <a:endParaRPr lang="en-US" sz="2078" dirty="0"/>
          </a:p>
        </p:txBody>
      </p:sp>
      <p:sp>
        <p:nvSpPr>
          <p:cNvPr id="7" name="Text 4"/>
          <p:cNvSpPr/>
          <p:nvPr/>
        </p:nvSpPr>
        <p:spPr>
          <a:xfrm>
            <a:off x="660936" y="4598946"/>
            <a:ext cx="9450888" cy="1187648"/>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latin typeface="Fira Sans" pitchFamily="34" charset="0"/>
                <a:ea typeface="Fira Sans" pitchFamily="34" charset="-122"/>
                <a:cs typeface="Fira Sans" pitchFamily="34" charset="-120"/>
              </a:rPr>
              <a:t>L'ENISA svolge un ruolo fondamentale nella promozione di un elevato livello di sicurezza informatica in tutta l'UE, favorendo la cooperazione e rafforzando le capacità in materia di sicurezza informatica.</a:t>
            </a:r>
            <a:endParaRPr lang="en-US" sz="2078" dirty="0"/>
          </a:p>
        </p:txBody>
      </p:sp>
      <p:grpSp>
        <p:nvGrpSpPr>
          <p:cNvPr id="8" name="Group 7">
            <a:extLst>
              <a:ext uri="{FF2B5EF4-FFF2-40B4-BE49-F238E27FC236}">
                <a16:creationId xmlns:a16="http://schemas.microsoft.com/office/drawing/2014/main" id="{DC2E6C1C-AAAF-B215-D49F-07EF7CB8FBA6}"/>
              </a:ext>
            </a:extLst>
          </p:cNvPr>
          <p:cNvGrpSpPr/>
          <p:nvPr/>
        </p:nvGrpSpPr>
        <p:grpSpPr>
          <a:xfrm>
            <a:off x="10950904" y="7594540"/>
            <a:ext cx="2591913" cy="481557"/>
            <a:chOff x="5179092" y="5483822"/>
            <a:chExt cx="3294001" cy="612000"/>
          </a:xfrm>
        </p:grpSpPr>
        <p:pic>
          <p:nvPicPr>
            <p:cNvPr id="9" name="Picture 8">
              <a:extLst>
                <a:ext uri="{FF2B5EF4-FFF2-40B4-BE49-F238E27FC236}">
                  <a16:creationId xmlns:a16="http://schemas.microsoft.com/office/drawing/2014/main" id="{187DDC2F-2681-6AD8-EF35-643E1E641B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F3EF776F-7228-0467-4076-0DE1D142B8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2881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2"/>
          <p:cNvSpPr/>
          <p:nvPr/>
        </p:nvSpPr>
        <p:spPr>
          <a:xfrm>
            <a:off x="496353" y="160321"/>
            <a:ext cx="9959089" cy="3414713"/>
          </a:xfrm>
          <a:prstGeom prst="rect">
            <a:avLst/>
          </a:prstGeom>
          <a:noFill/>
          <a:ln/>
        </p:spPr>
        <p:txBody>
          <a:bodyPr wrap="square" rtlCol="0" anchor="t"/>
          <a:lstStyle/>
          <a:p>
            <a:pPr marL="0" indent="0">
              <a:buNone/>
            </a:pPr>
            <a:r>
              <a:rPr lang="en-US" sz="6600" b="1" dirty="0">
                <a:solidFill>
                  <a:srgbClr val="FF726D"/>
                </a:solidFill>
                <a:latin typeface="Inconsolata" pitchFamily="34" charset="0"/>
                <a:ea typeface="Inconsolata" pitchFamily="34" charset="-122"/>
                <a:cs typeface="Inconsolata" pitchFamily="34" charset="-120"/>
              </a:rPr>
              <a:t>Autorità nazionali per la sicurezza informatica</a:t>
            </a:r>
            <a:endParaRPr lang="en-US" sz="6600" dirty="0"/>
          </a:p>
        </p:txBody>
      </p:sp>
      <p:sp>
        <p:nvSpPr>
          <p:cNvPr id="6" name="Text 3"/>
          <p:cNvSpPr/>
          <p:nvPr/>
        </p:nvSpPr>
        <p:spPr>
          <a:xfrm>
            <a:off x="496353" y="2774213"/>
            <a:ext cx="9184363" cy="1583531"/>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latin typeface="Fira Sans" pitchFamily="34" charset="0"/>
                <a:ea typeface="Fira Sans" pitchFamily="34" charset="-122"/>
                <a:cs typeface="Fira Sans" pitchFamily="34" charset="-120"/>
              </a:rPr>
              <a:t>Le autorità nazionali per la sicurezza informatica (NCSA) sono fondamentali per garantire la sicurezza informatica nel settore energetico. Ogni Stato membro dell'UE dispone di una NCSA responsabile della supervisione della sicurezza informatica all'interno dei propri confini nazionali.</a:t>
            </a:r>
            <a:endParaRPr lang="en-US" sz="2078" dirty="0"/>
          </a:p>
        </p:txBody>
      </p:sp>
      <p:sp>
        <p:nvSpPr>
          <p:cNvPr id="7" name="Text 4"/>
          <p:cNvSpPr/>
          <p:nvPr/>
        </p:nvSpPr>
        <p:spPr>
          <a:xfrm>
            <a:off x="496353" y="4654567"/>
            <a:ext cx="9184363" cy="1979414"/>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latin typeface="Fira Sans" pitchFamily="34" charset="0"/>
                <a:ea typeface="Fira Sans" pitchFamily="34" charset="-122"/>
                <a:cs typeface="Fira Sans" pitchFamily="34" charset="-120"/>
              </a:rPr>
              <a:t>Le NCSA lavorano a stretto contatto con le aziende energetiche, fornendo orientamenti, effettuando audit e garantendo il rispetto delle normative UE. Inoltre, coordinano le loro attività con l'ENISA e altre autorità nazionali per affrontare le minacce transfrontaliere alla sicurezza informatica.</a:t>
            </a:r>
            <a:endParaRPr lang="en-US" sz="2078" dirty="0"/>
          </a:p>
        </p:txBody>
      </p:sp>
      <p:grpSp>
        <p:nvGrpSpPr>
          <p:cNvPr id="8" name="Group 7">
            <a:extLst>
              <a:ext uri="{FF2B5EF4-FFF2-40B4-BE49-F238E27FC236}">
                <a16:creationId xmlns:a16="http://schemas.microsoft.com/office/drawing/2014/main" id="{C1882B9D-6F44-1539-E17B-EB9C1E362162}"/>
              </a:ext>
            </a:extLst>
          </p:cNvPr>
          <p:cNvGrpSpPr/>
          <p:nvPr/>
        </p:nvGrpSpPr>
        <p:grpSpPr>
          <a:xfrm>
            <a:off x="10950904" y="7594540"/>
            <a:ext cx="2591913" cy="481557"/>
            <a:chOff x="5179092" y="5483822"/>
            <a:chExt cx="3294001" cy="612000"/>
          </a:xfrm>
        </p:grpSpPr>
        <p:pic>
          <p:nvPicPr>
            <p:cNvPr id="9" name="Picture 8">
              <a:extLst>
                <a:ext uri="{FF2B5EF4-FFF2-40B4-BE49-F238E27FC236}">
                  <a16:creationId xmlns:a16="http://schemas.microsoft.com/office/drawing/2014/main" id="{05473FE8-94B6-5E64-C921-39EAB7A2FF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44BCDEA7-28E9-2DC6-8B55-CABDC641D3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6146" name="Picture 2" descr="National Cyber Security Centre NCSC-EE | RIA">
            <a:extLst>
              <a:ext uri="{FF2B5EF4-FFF2-40B4-BE49-F238E27FC236}">
                <a16:creationId xmlns:a16="http://schemas.microsoft.com/office/drawing/2014/main" id="{1CE9C195-105F-6634-365B-90348857AE6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407580" y="160321"/>
            <a:ext cx="3753853" cy="375385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ational Cyber Security Centre - Finland (NCSC-FI) · GitHub">
            <a:extLst>
              <a:ext uri="{FF2B5EF4-FFF2-40B4-BE49-F238E27FC236}">
                <a16:creationId xmlns:a16="http://schemas.microsoft.com/office/drawing/2014/main" id="{5A007D29-31F9-CF3F-BD91-E427A601720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600351" y="3845948"/>
            <a:ext cx="3368312" cy="336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05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5146A-313E-483E-2BB8-CFC276A6A03C}"/>
              </a:ext>
            </a:extLst>
          </p:cNvPr>
          <p:cNvSpPr>
            <a:spLocks noGrp="1"/>
          </p:cNvSpPr>
          <p:nvPr>
            <p:ph type="title"/>
          </p:nvPr>
        </p:nvSpPr>
        <p:spPr>
          <a:xfrm>
            <a:off x="822962" y="45557"/>
            <a:ext cx="12157710" cy="1747520"/>
          </a:xfrm>
        </p:spPr>
        <p:txBody>
          <a:bodyPr/>
          <a:lstStyle/>
          <a:p>
            <a:r>
              <a:rPr lang="en-GB" dirty="0"/>
              <a:t>Quadro di certificazione della sicurezza informatica dell'UE</a:t>
            </a:r>
          </a:p>
        </p:txBody>
      </p:sp>
      <p:sp>
        <p:nvSpPr>
          <p:cNvPr id="3" name="Content Placeholder 2">
            <a:extLst>
              <a:ext uri="{FF2B5EF4-FFF2-40B4-BE49-F238E27FC236}">
                <a16:creationId xmlns:a16="http://schemas.microsoft.com/office/drawing/2014/main" id="{C60BF30B-C1B4-7F5A-BABF-FEBA82451B03}"/>
              </a:ext>
            </a:extLst>
          </p:cNvPr>
          <p:cNvSpPr>
            <a:spLocks noGrp="1"/>
          </p:cNvSpPr>
          <p:nvPr>
            <p:ph idx="1"/>
          </p:nvPr>
        </p:nvSpPr>
        <p:spPr>
          <a:xfrm>
            <a:off x="822962" y="2120048"/>
            <a:ext cx="7478827" cy="4378960"/>
          </a:xfrm>
        </p:spPr>
        <p:txBody>
          <a:bodyPr/>
          <a:lstStyle/>
          <a:p>
            <a:r>
              <a:rPr lang="en-GB" dirty="0"/>
              <a:t>Stabilisce parametri a livello UE per le norme, i requisiti tecnici, gli standard e le procedure relativi ai sistemi di certificazione basati sul rischio che coprono diverse categorie di prodotti, processi e servizi ICT.</a:t>
            </a:r>
          </a:p>
          <a:p>
            <a:r>
              <a:rPr lang="en-GB" dirty="0"/>
              <a:t>Le organizzazioni potranno ottenere certificazioni valide in tutta l'UE, riducendo l'onere di conformità per quelle che attualmente mantengono più certificazioni per soddisfare i requisiti dei diversi mercati.</a:t>
            </a:r>
          </a:p>
          <a:p>
            <a:r>
              <a:rPr lang="en-GB" dirty="0"/>
              <a:t>La certificazione di sicurezza informatica </a:t>
            </a:r>
            <a:r>
              <a:rPr lang="en-GB" b="1" u="sng" dirty="0"/>
              <a:t>sostituirà </a:t>
            </a:r>
            <a:r>
              <a:rPr lang="en-GB" dirty="0"/>
              <a:t>i sistemi di certificazione individuali degli Stati membri a partire dalla metà del 2021, anche se i certificati rilasciati nell'ambito di tali sistemi saranno validi fino alla loro scadenza.</a:t>
            </a:r>
          </a:p>
        </p:txBody>
      </p:sp>
      <p:grpSp>
        <p:nvGrpSpPr>
          <p:cNvPr id="4" name="Group 3">
            <a:extLst>
              <a:ext uri="{FF2B5EF4-FFF2-40B4-BE49-F238E27FC236}">
                <a16:creationId xmlns:a16="http://schemas.microsoft.com/office/drawing/2014/main" id="{71695277-28CC-796A-0CC1-87766966827D}"/>
              </a:ext>
            </a:extLst>
          </p:cNvPr>
          <p:cNvGrpSpPr/>
          <p:nvPr/>
        </p:nvGrpSpPr>
        <p:grpSpPr>
          <a:xfrm>
            <a:off x="10950904" y="7594540"/>
            <a:ext cx="2591913" cy="481557"/>
            <a:chOff x="5179092" y="5483822"/>
            <a:chExt cx="3294001" cy="612000"/>
          </a:xfrm>
        </p:grpSpPr>
        <p:pic>
          <p:nvPicPr>
            <p:cNvPr id="5" name="Picture 4">
              <a:extLst>
                <a:ext uri="{FF2B5EF4-FFF2-40B4-BE49-F238E27FC236}">
                  <a16:creationId xmlns:a16="http://schemas.microsoft.com/office/drawing/2014/main" id="{B2286E1B-7CF1-95F5-ACC2-D88F579735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EA964FDA-B350-D493-608E-7CEBA8CF6A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4098" name="Picture 2">
            <a:extLst>
              <a:ext uri="{FF2B5EF4-FFF2-40B4-BE49-F238E27FC236}">
                <a16:creationId xmlns:a16="http://schemas.microsoft.com/office/drawing/2014/main" id="{56D12E10-F26F-B22A-EC18-8F96ECD2F32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46168" y="2120048"/>
            <a:ext cx="6038850" cy="402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39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86354" y="1"/>
            <a:ext cx="3944046" cy="8229600"/>
          </a:xfrm>
          <a:prstGeom prst="rect">
            <a:avLst/>
          </a:prstGeom>
        </p:spPr>
      </p:pic>
      <p:sp>
        <p:nvSpPr>
          <p:cNvPr id="5" name="Text 2"/>
          <p:cNvSpPr/>
          <p:nvPr/>
        </p:nvSpPr>
        <p:spPr>
          <a:xfrm>
            <a:off x="460259" y="220479"/>
            <a:ext cx="11667573" cy="4552950"/>
          </a:xfrm>
          <a:prstGeom prst="rect">
            <a:avLst/>
          </a:prstGeom>
          <a:noFill/>
          <a:ln/>
        </p:spPr>
        <p:txBody>
          <a:bodyPr wrap="square" rtlCol="0" anchor="t"/>
          <a:lstStyle/>
          <a:p>
            <a:pPr marL="0" indent="0">
              <a:buNone/>
            </a:pPr>
            <a:r>
              <a:rPr lang="en-US" sz="6600" b="1" dirty="0">
                <a:solidFill>
                  <a:srgbClr val="FF726D"/>
                </a:solidFill>
                <a:latin typeface="Inconsolata" pitchFamily="34" charset="0"/>
                <a:ea typeface="Inconsolata" pitchFamily="34" charset="-122"/>
                <a:cs typeface="Inconsolata" pitchFamily="34" charset="-120"/>
              </a:rPr>
              <a:t>Normative specifiche per la sicurezza informatica nel settore energetico</a:t>
            </a:r>
            <a:endParaRPr lang="en-US" sz="6600" dirty="0"/>
          </a:p>
        </p:txBody>
      </p:sp>
      <p:sp>
        <p:nvSpPr>
          <p:cNvPr id="6" name="Text 3"/>
          <p:cNvSpPr/>
          <p:nvPr/>
        </p:nvSpPr>
        <p:spPr>
          <a:xfrm>
            <a:off x="460259" y="3005563"/>
            <a:ext cx="10226095" cy="2375297"/>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solidFill>
                  <a:srgbClr val="DAD1E6"/>
                </a:solidFill>
                <a:latin typeface="Fira Sans" pitchFamily="34" charset="0"/>
                <a:ea typeface="Fira Sans" pitchFamily="34" charset="-122"/>
                <a:cs typeface="Fira Sans" pitchFamily="34" charset="-120"/>
              </a:rPr>
              <a:t>Oltre alle direttive generali dell'UE in materia di sicurezza informatica, il settore energetico è soggetto a normative specifiche adeguate alle sue vulnerabilità e alla sua criticità uniche. Tali normative affrontano i rischi specifici di interruzioni nella fornitura di elettricità e gas, garantendo la resilienza delle infrastrutture energetiche e il loro funzionamento continuo.</a:t>
            </a:r>
            <a:endParaRPr lang="en-US" sz="1600" b="1" dirty="0"/>
          </a:p>
        </p:txBody>
      </p:sp>
      <p:sp>
        <p:nvSpPr>
          <p:cNvPr id="7" name="Text 4"/>
          <p:cNvSpPr/>
          <p:nvPr/>
        </p:nvSpPr>
        <p:spPr>
          <a:xfrm>
            <a:off x="460259" y="4688850"/>
            <a:ext cx="10226095" cy="2375297"/>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solidFill>
                  <a:srgbClr val="DAD1E6"/>
                </a:solidFill>
                <a:latin typeface="Fira Sans" pitchFamily="34" charset="0"/>
                <a:ea typeface="Fira Sans" pitchFamily="34" charset="-122"/>
                <a:cs typeface="Fira Sans" pitchFamily="34" charset="-120"/>
              </a:rPr>
              <a:t>Tali normative comprendono vari aspetti della sicurezza informatica, tra cui la segnalazione degli incidenti, la gestione delle vulnerabilità e la progettazione di reti sicure. Esse impongono misure di sicurezza rigorose, quali il controllo degli accessi, la gestione delle identità e la protezione dei dati, al fine di proteggere le informazioni sensibili e i sistemi critici dagli attacchi informatici.</a:t>
            </a:r>
            <a:endParaRPr lang="en-US" sz="1600" b="1" dirty="0"/>
          </a:p>
        </p:txBody>
      </p:sp>
      <p:grpSp>
        <p:nvGrpSpPr>
          <p:cNvPr id="2" name="Group 1">
            <a:extLst>
              <a:ext uri="{FF2B5EF4-FFF2-40B4-BE49-F238E27FC236}">
                <a16:creationId xmlns:a16="http://schemas.microsoft.com/office/drawing/2014/main" id="{AAE85107-E5DB-1BFE-7A4A-2337A2614B57}"/>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F88A8060-6A3F-CBC3-4435-2CEED55380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D0851E17-3C00-1C59-867C-2E11649ECE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
        <p:nvSpPr>
          <p:cNvPr id="9" name="Footer Placeholder 2">
            <a:extLst>
              <a:ext uri="{FF2B5EF4-FFF2-40B4-BE49-F238E27FC236}">
                <a16:creationId xmlns:a16="http://schemas.microsoft.com/office/drawing/2014/main" id="{FA43D530-6670-4334-3F33-876B11790C63}"/>
              </a:ext>
            </a:extLst>
          </p:cNvPr>
          <p:cNvSpPr txBox="1">
            <a:spLocks/>
          </p:cNvSpPr>
          <p:nvPr/>
        </p:nvSpPr>
        <p:spPr>
          <a:xfrm>
            <a:off x="751761" y="7573091"/>
            <a:ext cx="6855954" cy="438150"/>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cap="none" dirty="0"/>
              <a:t>Paresh Rathod &amp; Cristina Alcaraz  </a:t>
            </a:r>
          </a:p>
          <a:p>
            <a:r>
              <a:rPr lang="en-US" sz="1000" b="1" cap="none" dirty="0"/>
              <a:t>Laurea, Finlandia e Università di Malaga, Spagna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7772400" y="868128"/>
            <a:ext cx="6561089" cy="1297556"/>
          </a:xfrm>
        </p:spPr>
        <p:txBody>
          <a:bodyPr>
            <a:noAutofit/>
          </a:bodyPr>
          <a:lstStyle/>
          <a:p>
            <a:r>
              <a:rPr lang="en-US" sz="5760" b="1" dirty="0"/>
              <a:t>Riconoscimento</a:t>
            </a:r>
          </a:p>
        </p:txBody>
      </p:sp>
      <p:pic>
        <p:nvPicPr>
          <p:cNvPr id="10" name="Picture Placeholder 9" descr="A screenshot of a computer training&#10;&#10;Description automatically generated">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7797756" y="2372421"/>
            <a:ext cx="6649764"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sz="2400" b="0" i="0" dirty="0">
                <a:effectLst/>
              </a:rPr>
              <a:t>Cofinanziato dall'Unione Europea. Le opinioni e i pareri espressi sono tuttavia esclusivamente quelli dell'autore/degli autori e non riflettono necessariamente quelli dell'Unione Europea o dell'HADEA. Né l'Unione Europea né l'autorità concedente possono essere ritenute responsabili per essi.</a:t>
            </a:r>
          </a:p>
          <a:p>
            <a:pPr algn="just"/>
            <a:r>
              <a:rPr lang="en-GB" sz="2400" b="0" i="0" dirty="0">
                <a:effectLst/>
              </a:rPr>
              <a:t>Accordo di progetto n. 101083594</a:t>
            </a:r>
          </a:p>
        </p:txBody>
      </p:sp>
      <p:grpSp>
        <p:nvGrpSpPr>
          <p:cNvPr id="7" name="Group 6">
            <a:extLst>
              <a:ext uri="{FF2B5EF4-FFF2-40B4-BE49-F238E27FC236}">
                <a16:creationId xmlns:a16="http://schemas.microsoft.com/office/drawing/2014/main" id="{F202EC2E-9D8F-7DB9-DA92-0AA925ACC56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C1A5B1E-31DD-9C7E-E79A-AFC9873526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D5C77E-356B-2B62-196C-2F6DE96B42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03451649"/>
      </p:ext>
    </p:extLst>
  </p:cSld>
  <p:clrMapOvr>
    <a:masterClrMapping/>
  </p:clrMapOvr>
</p:sld>
</file>

<file path=ppt/slides/slide2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4">
            <a:extLst>
              <a:ext uri="{FF2B5EF4-FFF2-40B4-BE49-F238E27FC236}">
                <a16:creationId xmlns:a16="http://schemas.microsoft.com/office/drawing/2014/main" id="{B0A5BD08-27C0-F828-2F83-81C430C8C68D}"/>
              </a:ext>
            </a:extLst>
          </p:cNvPr>
          <p:cNvSpPr/>
          <p:nvPr/>
        </p:nvSpPr>
        <p:spPr>
          <a:xfrm>
            <a:off x="460259" y="1289154"/>
            <a:ext cx="10226095" cy="6056026"/>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GB" sz="1600" b="1" dirty="0">
                <a:solidFill>
                  <a:srgbClr val="DAD1E6"/>
                </a:solidFill>
                <a:latin typeface="Fira Sans" pitchFamily="34" charset="0"/>
                <a:ea typeface="Fira Sans" pitchFamily="34" charset="-122"/>
                <a:cs typeface="Fira Sans" pitchFamily="34" charset="-120"/>
              </a:rPr>
              <a:t>Requisiti in tempo reale</a:t>
            </a:r>
          </a:p>
          <a:p>
            <a:pPr marL="800100" lvl="1" indent="-342900">
              <a:lnSpc>
                <a:spcPts val="3117"/>
              </a:lnSpc>
              <a:buFont typeface="Arial" panose="020B0604020202020204" pitchFamily="34" charset="0"/>
              <a:buChar char="•"/>
            </a:pPr>
            <a:r>
              <a:rPr lang="en-GB" sz="1600" b="1" dirty="0">
                <a:solidFill>
                  <a:srgbClr val="DAD1E6"/>
                </a:solidFill>
                <a:latin typeface="Fira Sans" pitchFamily="34" charset="0"/>
                <a:ea typeface="Fira Sans" pitchFamily="34" charset="-122"/>
                <a:cs typeface="Fira Sans" pitchFamily="34" charset="-120"/>
              </a:rPr>
              <a:t>Alcuni sistemi energetici devono reagire così rapidamente che le misure di sicurezza standard, come l'autenticazione di un comando o la verifica di una firma digitale, non possono essere introdotte a causa del ritardo che comportano.</a:t>
            </a:r>
          </a:p>
          <a:p>
            <a:pPr marL="342900" indent="-342900">
              <a:lnSpc>
                <a:spcPts val="3117"/>
              </a:lnSpc>
              <a:buFont typeface="Arial" panose="020B0604020202020204" pitchFamily="34" charset="0"/>
              <a:buChar char="•"/>
            </a:pPr>
            <a:endParaRPr lang="en-GB" sz="1600" b="1" dirty="0">
              <a:solidFill>
                <a:srgbClr val="DAD1E6"/>
              </a:solidFill>
              <a:latin typeface="Fira Sans" pitchFamily="34" charset="0"/>
              <a:ea typeface="Fira Sans" pitchFamily="34" charset="-122"/>
              <a:cs typeface="Fira Sans" pitchFamily="34" charset="-120"/>
            </a:endParaRPr>
          </a:p>
          <a:p>
            <a:pPr marL="342900" indent="-342900">
              <a:lnSpc>
                <a:spcPts val="3117"/>
              </a:lnSpc>
              <a:buFont typeface="Arial" panose="020B0604020202020204" pitchFamily="34" charset="0"/>
              <a:buChar char="•"/>
            </a:pPr>
            <a:r>
              <a:rPr lang="en-GB" sz="1600" b="1" dirty="0">
                <a:solidFill>
                  <a:srgbClr val="DAD1E6"/>
                </a:solidFill>
                <a:latin typeface="Fira Sans" pitchFamily="34" charset="0"/>
                <a:ea typeface="Fira Sans" pitchFamily="34" charset="-122"/>
                <a:cs typeface="Fira Sans" pitchFamily="34" charset="-120"/>
              </a:rPr>
              <a:t>Effetti a cascata</a:t>
            </a:r>
          </a:p>
          <a:p>
            <a:pPr marL="800100" lvl="1" indent="-342900">
              <a:lnSpc>
                <a:spcPts val="3117"/>
              </a:lnSpc>
              <a:buFont typeface="Arial" panose="020B0604020202020204" pitchFamily="34" charset="0"/>
              <a:buChar char="•"/>
            </a:pPr>
            <a:r>
              <a:rPr lang="en-GB" sz="1600" b="1" dirty="0">
                <a:solidFill>
                  <a:srgbClr val="DAD1E6"/>
                </a:solidFill>
                <a:latin typeface="Fira Sans" pitchFamily="34" charset="0"/>
                <a:ea typeface="Fira Sans" pitchFamily="34" charset="-122"/>
                <a:cs typeface="Fira Sans" pitchFamily="34" charset="-120"/>
              </a:rPr>
              <a:t>Le reti elettriche e i gasdotti sono fortemente interconnessi in tutta Europa e ben oltre i confini dell'UE. Un'interruzione in un paese potrebbe causare blackout o carenze di approvvigionamento in altre zone e paesi.</a:t>
            </a:r>
          </a:p>
          <a:p>
            <a:pPr marL="342900" indent="-342900">
              <a:lnSpc>
                <a:spcPts val="3117"/>
              </a:lnSpc>
              <a:buFont typeface="Arial" panose="020B0604020202020204" pitchFamily="34" charset="0"/>
              <a:buChar char="•"/>
            </a:pPr>
            <a:endParaRPr lang="en-GB" sz="1600" b="1" dirty="0">
              <a:solidFill>
                <a:srgbClr val="DAD1E6"/>
              </a:solidFill>
              <a:latin typeface="Fira Sans" pitchFamily="34" charset="0"/>
              <a:ea typeface="Fira Sans" pitchFamily="34" charset="-122"/>
              <a:cs typeface="Fira Sans" pitchFamily="34" charset="-120"/>
            </a:endParaRPr>
          </a:p>
          <a:p>
            <a:pPr marL="342900" indent="-342900">
              <a:lnSpc>
                <a:spcPts val="3117"/>
              </a:lnSpc>
              <a:buFont typeface="Arial" panose="020B0604020202020204" pitchFamily="34" charset="0"/>
              <a:buChar char="•"/>
            </a:pPr>
            <a:r>
              <a:rPr lang="en-GB" sz="1600" b="1" dirty="0">
                <a:solidFill>
                  <a:srgbClr val="DAD1E6"/>
                </a:solidFill>
                <a:latin typeface="Fira Sans" pitchFamily="34" charset="0"/>
                <a:ea typeface="Fira Sans" pitchFamily="34" charset="-122"/>
                <a:cs typeface="Fira Sans" pitchFamily="34" charset="-120"/>
              </a:rPr>
              <a:t>Sistemi legacy combinati con nuove tecnologie</a:t>
            </a:r>
          </a:p>
          <a:p>
            <a:pPr marL="800100" lvl="1" indent="-342900">
              <a:lnSpc>
                <a:spcPts val="3117"/>
              </a:lnSpc>
              <a:buFont typeface="Arial" panose="020B0604020202020204" pitchFamily="34" charset="0"/>
              <a:buChar char="•"/>
            </a:pPr>
            <a:r>
              <a:rPr lang="en-GB" sz="1600" b="1" dirty="0">
                <a:solidFill>
                  <a:srgbClr val="DAD1E6"/>
                </a:solidFill>
                <a:latin typeface="Fira Sans" pitchFamily="34" charset="0"/>
                <a:ea typeface="Fira Sans" pitchFamily="34" charset="-122"/>
                <a:cs typeface="Fira Sans" pitchFamily="34" charset="-120"/>
              </a:rPr>
              <a:t>Molti elementi del sistema energetico sono stati progettati e costruiti molto prima che entrassero in gioco le considerazioni relative alla sicurezza informatica. Questo patrimonio deve ora interagire con le più recenti apparecchiature all'avanguardia per l'automazione e il controllo, come i contatori intelligenti o gli elettrodomestici connessi, e i dispositivi dell'«Internet delle cose» senza essere esposto a minacce informatiche.</a:t>
            </a:r>
          </a:p>
          <a:p>
            <a:pPr marL="342900" indent="-342900">
              <a:lnSpc>
                <a:spcPts val="3117"/>
              </a:lnSpc>
              <a:buFont typeface="Arial" panose="020B0604020202020204" pitchFamily="34" charset="0"/>
              <a:buChar char="•"/>
            </a:pPr>
            <a:r>
              <a:rPr lang="en-GB" sz="1600" b="1" dirty="0">
                <a:solidFill>
                  <a:srgbClr val="DAD1E6"/>
                </a:solidFill>
                <a:latin typeface="Fira Sans" pitchFamily="34" charset="0"/>
              </a:rPr>
              <a:t>Energia pulita per tutta l'Europa (219)</a:t>
            </a:r>
            <a:endParaRPr lang="en-US" sz="1600" b="1" dirty="0"/>
          </a:p>
        </p:txBody>
      </p:sp>
      <p:sp>
        <p:nvSpPr>
          <p:cNvPr id="3" name="Text 2">
            <a:extLst>
              <a:ext uri="{FF2B5EF4-FFF2-40B4-BE49-F238E27FC236}">
                <a16:creationId xmlns:a16="http://schemas.microsoft.com/office/drawing/2014/main" id="{DA395AA9-6796-A1C1-798B-D4E7A9C5FA84}"/>
              </a:ext>
            </a:extLst>
          </p:cNvPr>
          <p:cNvSpPr/>
          <p:nvPr/>
        </p:nvSpPr>
        <p:spPr>
          <a:xfrm>
            <a:off x="460259" y="220479"/>
            <a:ext cx="13709882" cy="1068675"/>
          </a:xfrm>
          <a:prstGeom prst="rect">
            <a:avLst/>
          </a:prstGeom>
          <a:noFill/>
          <a:ln/>
        </p:spPr>
        <p:txBody>
          <a:bodyPr wrap="square" rtlCol="0" anchor="t"/>
          <a:lstStyle/>
          <a:p>
            <a:pPr marL="0" indent="0">
              <a:buNone/>
            </a:pPr>
            <a:r>
              <a:rPr lang="en-US" sz="5400" b="1" dirty="0">
                <a:solidFill>
                  <a:srgbClr val="FF726D"/>
                </a:solidFill>
                <a:latin typeface="Inconsolata" pitchFamily="34" charset="0"/>
                <a:ea typeface="Inconsolata" pitchFamily="34" charset="-122"/>
                <a:cs typeface="Inconsolata" pitchFamily="34" charset="-120"/>
              </a:rPr>
              <a:t>Cosa significa questo per il settore energetico </a:t>
            </a:r>
            <a:endParaRPr lang="en-US" sz="5400" dirty="0"/>
          </a:p>
        </p:txBody>
      </p:sp>
      <p:grpSp>
        <p:nvGrpSpPr>
          <p:cNvPr id="4" name="Group 3">
            <a:extLst>
              <a:ext uri="{FF2B5EF4-FFF2-40B4-BE49-F238E27FC236}">
                <a16:creationId xmlns:a16="http://schemas.microsoft.com/office/drawing/2014/main" id="{2BD9112B-5EB4-0FAB-5CFC-2AFE050FFCE8}"/>
              </a:ext>
            </a:extLst>
          </p:cNvPr>
          <p:cNvGrpSpPr/>
          <p:nvPr/>
        </p:nvGrpSpPr>
        <p:grpSpPr>
          <a:xfrm>
            <a:off x="10950904" y="7594540"/>
            <a:ext cx="2591913" cy="481557"/>
            <a:chOff x="5179092" y="5483822"/>
            <a:chExt cx="3294001" cy="612000"/>
          </a:xfrm>
        </p:grpSpPr>
        <p:pic>
          <p:nvPicPr>
            <p:cNvPr id="5" name="Picture 4">
              <a:extLst>
                <a:ext uri="{FF2B5EF4-FFF2-40B4-BE49-F238E27FC236}">
                  <a16:creationId xmlns:a16="http://schemas.microsoft.com/office/drawing/2014/main" id="{E079C614-A119-9765-6148-ACDF2729D3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F5A8560E-2E3A-B2CF-7E37-0FCFDCB69D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
        <p:nvSpPr>
          <p:cNvPr id="7" name="Footer Placeholder 2">
            <a:extLst>
              <a:ext uri="{FF2B5EF4-FFF2-40B4-BE49-F238E27FC236}">
                <a16:creationId xmlns:a16="http://schemas.microsoft.com/office/drawing/2014/main" id="{CF32BD9B-1138-531A-D0C4-F47182AEC885}"/>
              </a:ext>
            </a:extLst>
          </p:cNvPr>
          <p:cNvSpPr txBox="1">
            <a:spLocks/>
          </p:cNvSpPr>
          <p:nvPr/>
        </p:nvSpPr>
        <p:spPr>
          <a:xfrm>
            <a:off x="751761" y="7573091"/>
            <a:ext cx="6855954" cy="438150"/>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cap="none" dirty="0"/>
              <a:t>Paresh Rathod &amp; Cristina Alcaraz  </a:t>
            </a:r>
          </a:p>
          <a:p>
            <a:r>
              <a:rPr lang="en-US" sz="1000" b="1" cap="none" dirty="0"/>
              <a:t>Laurea, Finlandia e Università di Malaga, Spagna</a:t>
            </a:r>
          </a:p>
        </p:txBody>
      </p:sp>
      <p:pic>
        <p:nvPicPr>
          <p:cNvPr id="8" name="Picture 7">
            <a:extLst>
              <a:ext uri="{FF2B5EF4-FFF2-40B4-BE49-F238E27FC236}">
                <a16:creationId xmlns:a16="http://schemas.microsoft.com/office/drawing/2014/main" id="{77A074A1-D389-6DF8-0700-E9C9AE1F4B9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4745"/>
          <a:stretch/>
        </p:blipFill>
        <p:spPr>
          <a:xfrm>
            <a:off x="10686354" y="1584283"/>
            <a:ext cx="3843912" cy="5061034"/>
          </a:xfrm>
          <a:prstGeom prst="rect">
            <a:avLst/>
          </a:prstGeom>
          <a:ln>
            <a:noFill/>
          </a:ln>
          <a:effectLst>
            <a:softEdge rad="112500"/>
          </a:effectLst>
        </p:spPr>
      </p:pic>
    </p:spTree>
    <p:extLst>
      <p:ext uri="{BB962C8B-B14F-4D97-AF65-F5344CB8AC3E}">
        <p14:creationId xmlns:p14="http://schemas.microsoft.com/office/powerpoint/2010/main" val="192387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fade">
                                      <p:cBhvr>
                                        <p:cTn id="23" dur="500"/>
                                        <p:tgtEl>
                                          <p:spTgt spid="2">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animEffect transition="in" filter="fade">
                                      <p:cBhvr>
                                        <p:cTn id="26" dur="500"/>
                                        <p:tgtEl>
                                          <p:spTgt spid="2">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fade">
                                      <p:cBhvr>
                                        <p:cTn id="3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US offshore oil and gas rigs at 'significant' risk of cyberattacks, warns  government watchdog | TechCrunch">
            <a:extLst>
              <a:ext uri="{FF2B5EF4-FFF2-40B4-BE49-F238E27FC236}">
                <a16:creationId xmlns:a16="http://schemas.microsoft.com/office/drawing/2014/main" id="{995EF0C7-C68E-03CE-FF59-921321D52F0A}"/>
              </a:ext>
            </a:extLst>
          </p:cNvPr>
          <p:cNvPicPr>
            <a:picLocks noChangeAspect="1" noChangeArrowheads="1"/>
          </p:cNvPicPr>
          <p:nvPr/>
        </p:nvPicPr>
        <p:blipFill>
          <a:blip r:embed="rId3" cstate="email">
            <a:alphaModFix amt="33000"/>
            <a:extLst>
              <a:ext uri="{28A0092B-C50C-407E-A947-70E740481C1C}">
                <a14:useLocalDpi xmlns:a14="http://schemas.microsoft.com/office/drawing/2010/main"/>
              </a:ext>
            </a:extLst>
          </a:blip>
          <a:srcRect/>
          <a:stretch>
            <a:fillRect/>
          </a:stretch>
        </p:blipFill>
        <p:spPr bwMode="auto">
          <a:xfrm>
            <a:off x="7214556" y="1306118"/>
            <a:ext cx="7415844" cy="493906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Energy One hit by cyber attack, AUS and UK corporate systems affected -  Cyber Daily">
            <a:extLst>
              <a:ext uri="{FF2B5EF4-FFF2-40B4-BE49-F238E27FC236}">
                <a16:creationId xmlns:a16="http://schemas.microsoft.com/office/drawing/2014/main" id="{7B4E8381-28BA-E690-397B-C03C768876E1}"/>
              </a:ext>
            </a:extLst>
          </p:cNvPr>
          <p:cNvPicPr>
            <a:picLocks noChangeAspect="1" noChangeArrowheads="1"/>
          </p:cNvPicPr>
          <p:nvPr/>
        </p:nvPicPr>
        <p:blipFill>
          <a:blip r:embed="rId4" cstate="email">
            <a:alphaModFix amt="25000"/>
            <a:extLst>
              <a:ext uri="{28A0092B-C50C-407E-A947-70E740481C1C}">
                <a14:useLocalDpi xmlns:a14="http://schemas.microsoft.com/office/drawing/2010/main"/>
              </a:ext>
            </a:extLst>
          </a:blip>
          <a:srcRect/>
          <a:stretch>
            <a:fillRect/>
          </a:stretch>
        </p:blipFill>
        <p:spPr bwMode="auto">
          <a:xfrm>
            <a:off x="0" y="1306118"/>
            <a:ext cx="7120480" cy="4745766"/>
          </a:xfrm>
          <a:prstGeom prst="rect">
            <a:avLst/>
          </a:prstGeom>
          <a:noFill/>
          <a:extLst>
            <a:ext uri="{909E8E84-426E-40DD-AFC4-6F175D3DCCD1}">
              <a14:hiddenFill xmlns:a14="http://schemas.microsoft.com/office/drawing/2010/main">
                <a:solidFill>
                  <a:srgbClr val="FFFFFF"/>
                </a:solidFill>
              </a14:hiddenFill>
            </a:ext>
          </a:extLst>
        </p:spPr>
      </p:pic>
      <p:sp>
        <p:nvSpPr>
          <p:cNvPr id="5" name="Text 2"/>
          <p:cNvSpPr/>
          <p:nvPr/>
        </p:nvSpPr>
        <p:spPr>
          <a:xfrm>
            <a:off x="584912" y="204516"/>
            <a:ext cx="6490445" cy="2276475"/>
          </a:xfrm>
          <a:prstGeom prst="rect">
            <a:avLst/>
          </a:prstGeom>
          <a:noFill/>
          <a:ln/>
        </p:spPr>
        <p:txBody>
          <a:bodyPr wrap="square" rtlCol="0" anchor="t"/>
          <a:lstStyle/>
          <a:p>
            <a:pPr marL="0" indent="0">
              <a:buNone/>
            </a:pPr>
            <a:r>
              <a:rPr lang="en-US" sz="6600" b="1" dirty="0">
                <a:solidFill>
                  <a:srgbClr val="FF726D"/>
                </a:solidFill>
                <a:latin typeface="Inconsolata" pitchFamily="34" charset="0"/>
                <a:ea typeface="Inconsolata" pitchFamily="34" charset="-122"/>
                <a:cs typeface="Inconsolata" pitchFamily="34" charset="-120"/>
              </a:rPr>
              <a:t>La direttiva sull'energia elettrica</a:t>
            </a:r>
            <a:endParaRPr lang="en-US" sz="6600" dirty="0"/>
          </a:p>
        </p:txBody>
      </p:sp>
      <p:sp>
        <p:nvSpPr>
          <p:cNvPr id="6" name="Text 3"/>
          <p:cNvSpPr/>
          <p:nvPr/>
        </p:nvSpPr>
        <p:spPr>
          <a:xfrm>
            <a:off x="584912" y="2788512"/>
            <a:ext cx="6490444" cy="1891771"/>
          </a:xfrm>
          <a:prstGeom prst="rect">
            <a:avLst/>
          </a:prstGeom>
          <a:noFill/>
          <a:ln/>
        </p:spPr>
        <p:txBody>
          <a:bodyPr wrap="square" rtlCol="0" anchor="t"/>
          <a:lstStyle/>
          <a:p>
            <a:pPr marL="0" indent="0">
              <a:lnSpc>
                <a:spcPts val="3117"/>
              </a:lnSpc>
              <a:buNone/>
            </a:pPr>
            <a:r>
              <a:rPr lang="en-US" sz="2078" dirty="0">
                <a:latin typeface="Fira Sans" pitchFamily="34" charset="0"/>
                <a:ea typeface="Fira Sans" pitchFamily="34" charset="-122"/>
                <a:cs typeface="Fira Sans" pitchFamily="34" charset="-120"/>
              </a:rPr>
              <a:t>La direttiva sull'energia elettrica è un atto legislativo fondamentale dell'UE che disciplina il mercato dell'energia elettrica.</a:t>
            </a:r>
          </a:p>
          <a:p>
            <a:pPr marL="0" indent="0">
              <a:lnSpc>
                <a:spcPts val="3117"/>
              </a:lnSpc>
              <a:buNone/>
            </a:pPr>
            <a:r>
              <a:rPr lang="en-US" sz="2078" dirty="0">
                <a:latin typeface="Fira Sans" pitchFamily="34" charset="0"/>
                <a:ea typeface="Fira Sans" pitchFamily="34" charset="-122"/>
                <a:cs typeface="Fira Sans" pitchFamily="34" charset="-120"/>
              </a:rPr>
              <a:t>Il suo obiettivo è promuovere la concorrenza, la sicurezza dell'approvvigionamento e la sostenibilità ambientale nel settore dell'energia elettrica.</a:t>
            </a:r>
            <a:endParaRPr lang="en-US" sz="2078" dirty="0"/>
          </a:p>
        </p:txBody>
      </p:sp>
      <p:grpSp>
        <p:nvGrpSpPr>
          <p:cNvPr id="8" name="Group 7">
            <a:extLst>
              <a:ext uri="{FF2B5EF4-FFF2-40B4-BE49-F238E27FC236}">
                <a16:creationId xmlns:a16="http://schemas.microsoft.com/office/drawing/2014/main" id="{2AC7514A-7033-37CC-0483-972ADDD8DFEC}"/>
              </a:ext>
            </a:extLst>
          </p:cNvPr>
          <p:cNvGrpSpPr/>
          <p:nvPr/>
        </p:nvGrpSpPr>
        <p:grpSpPr>
          <a:xfrm>
            <a:off x="10950904" y="7594540"/>
            <a:ext cx="2591913" cy="481557"/>
            <a:chOff x="5179092" y="5483822"/>
            <a:chExt cx="3294001" cy="612000"/>
          </a:xfrm>
        </p:grpSpPr>
        <p:pic>
          <p:nvPicPr>
            <p:cNvPr id="9" name="Picture 8">
              <a:extLst>
                <a:ext uri="{FF2B5EF4-FFF2-40B4-BE49-F238E27FC236}">
                  <a16:creationId xmlns:a16="http://schemas.microsoft.com/office/drawing/2014/main" id="{10D46240-FCD7-EAD4-8359-2A33749320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C999DD83-35B3-D9E2-3CD5-6772A600F16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
        <p:nvSpPr>
          <p:cNvPr id="12" name="Text 2">
            <a:extLst>
              <a:ext uri="{FF2B5EF4-FFF2-40B4-BE49-F238E27FC236}">
                <a16:creationId xmlns:a16="http://schemas.microsoft.com/office/drawing/2014/main" id="{B6ADF5F2-4E8C-9408-6FFE-6DC5E2976AB8}"/>
              </a:ext>
            </a:extLst>
          </p:cNvPr>
          <p:cNvSpPr/>
          <p:nvPr/>
        </p:nvSpPr>
        <p:spPr>
          <a:xfrm>
            <a:off x="7315200" y="119756"/>
            <a:ext cx="7164705" cy="2276475"/>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La direttiva sul gas</a:t>
            </a:r>
            <a:endParaRPr lang="en-US" sz="7170" dirty="0"/>
          </a:p>
        </p:txBody>
      </p:sp>
      <p:sp>
        <p:nvSpPr>
          <p:cNvPr id="13" name="Text 3">
            <a:extLst>
              <a:ext uri="{FF2B5EF4-FFF2-40B4-BE49-F238E27FC236}">
                <a16:creationId xmlns:a16="http://schemas.microsoft.com/office/drawing/2014/main" id="{698B1EF2-492D-5DA8-B3AF-AAAA6AA0693C}"/>
              </a:ext>
            </a:extLst>
          </p:cNvPr>
          <p:cNvSpPr/>
          <p:nvPr/>
        </p:nvSpPr>
        <p:spPr>
          <a:xfrm>
            <a:off x="7315200" y="2788513"/>
            <a:ext cx="7164705" cy="1187648"/>
          </a:xfrm>
          <a:prstGeom prst="rect">
            <a:avLst/>
          </a:prstGeom>
          <a:noFill/>
          <a:ln/>
        </p:spPr>
        <p:txBody>
          <a:bodyPr wrap="square" rtlCol="0" anchor="t"/>
          <a:lstStyle/>
          <a:p>
            <a:pPr marL="0" indent="0">
              <a:lnSpc>
                <a:spcPts val="3117"/>
              </a:lnSpc>
              <a:buNone/>
            </a:pPr>
            <a:r>
              <a:rPr lang="en-US" sz="2078" dirty="0">
                <a:latin typeface="Fira Sans" pitchFamily="34" charset="0"/>
                <a:ea typeface="Fira Sans" pitchFamily="34" charset="-122"/>
                <a:cs typeface="Fira Sans" pitchFamily="34" charset="-120"/>
              </a:rPr>
              <a:t>La direttiva sul gas mira a garantire un approvvigionamento competitivo e sicuro di gas naturale nell'UE, promuovendo al contempo l'integrazione delle fonti energetiche rinnovabili.</a:t>
            </a:r>
            <a:endParaRPr lang="en-US" sz="2078"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Lst>
  </p:timing>
</p:sld>
</file>

<file path=ppt/slides/slide22.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8194" name="Picture 2" descr="Best Practices for Cybersecurity in the Power Sector | nasscom | The  Official Community of Indian IT Industry">
            <a:extLst>
              <a:ext uri="{FF2B5EF4-FFF2-40B4-BE49-F238E27FC236}">
                <a16:creationId xmlns:a16="http://schemas.microsoft.com/office/drawing/2014/main" id="{4C92C981-9D6F-5796-95BD-4CDEF0A85CCC}"/>
              </a:ext>
            </a:extLst>
          </p:cNvPr>
          <p:cNvPicPr>
            <a:picLocks noChangeAspect="1" noChangeArrowheads="1"/>
          </p:cNvPicPr>
          <p:nvPr/>
        </p:nvPicPr>
        <p:blipFill>
          <a:blip r:embed="rId3">
            <a:alphaModFix amt="42000"/>
            <a:extLst>
              <a:ext uri="{28A0092B-C50C-407E-A947-70E740481C1C}">
                <a14:useLocalDpi xmlns:a14="http://schemas.microsoft.com/office/drawing/2010/main"/>
              </a:ext>
            </a:extLst>
          </a:blip>
          <a:srcRect/>
          <a:stretch>
            <a:fillRect/>
          </a:stretch>
        </p:blipFill>
        <p:spPr bwMode="auto">
          <a:xfrm>
            <a:off x="782053" y="-21055"/>
            <a:ext cx="13150515" cy="8219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2"/>
          <p:cNvSpPr/>
          <p:nvPr/>
        </p:nvSpPr>
        <p:spPr>
          <a:xfrm>
            <a:off x="556511" y="163353"/>
            <a:ext cx="10680984" cy="3414713"/>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Direttiva sull'energia elettrica (UE) 2019/944</a:t>
            </a:r>
            <a:endParaRPr lang="en-US" sz="7170" dirty="0"/>
          </a:p>
        </p:txBody>
      </p:sp>
      <p:sp>
        <p:nvSpPr>
          <p:cNvPr id="6" name="Text 3"/>
          <p:cNvSpPr/>
          <p:nvPr/>
        </p:nvSpPr>
        <p:spPr>
          <a:xfrm>
            <a:off x="556511" y="2927151"/>
            <a:ext cx="9766584" cy="2375297"/>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latin typeface="Fira Sans" pitchFamily="34" charset="0"/>
                <a:ea typeface="Fira Sans" pitchFamily="34" charset="-122"/>
                <a:cs typeface="Fira Sans" pitchFamily="34" charset="-120"/>
              </a:rPr>
              <a:t>La direttiva sull'energia elettrica (UE) 2019/944 è un regolamento fondamentale dell'UE che affronta direttamente la questione della sicurezza informatica nel settore dell'energia elettrica. Questa direttiva stabilisce un quadro di riferimento per migliorare la resilienza dei sistemi elettrici contro gli attacchi informatici, garantendo il funzionamento sicuro e affidabile della rete elettrica europea.</a:t>
            </a:r>
            <a:endParaRPr lang="en-US" sz="1600" b="1" dirty="0"/>
          </a:p>
        </p:txBody>
      </p:sp>
      <p:sp>
        <p:nvSpPr>
          <p:cNvPr id="7" name="Text 4"/>
          <p:cNvSpPr/>
          <p:nvPr/>
        </p:nvSpPr>
        <p:spPr>
          <a:xfrm>
            <a:off x="603109" y="4955917"/>
            <a:ext cx="9766584" cy="3167063"/>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latin typeface="Fira Sans" pitchFamily="34" charset="0"/>
                <a:ea typeface="Fira Sans" pitchFamily="34" charset="-122"/>
                <a:cs typeface="Fira Sans" pitchFamily="34" charset="-120"/>
              </a:rPr>
              <a:t>La direttiva stabilisce requisiti specifici per le aziende elettriche e gli operatori di sistema, tra cui misure di sicurezza robuste, segnalazione degli incidenti e cooperazione con le autorità nazionali. Tali requisiti mirano a ridurre al minimo il rischio di interruzioni nella fornitura di energia elettrica e a proteggere l'integrità delle infrastrutture energetiche critiche. La direttiva sottolinea inoltre la necessità di un miglioramento continuo e di un adeguamento alle minacce alla sicurezza informatica in continua evoluzione.</a:t>
            </a:r>
            <a:endParaRPr lang="en-US" sz="1600" b="1" dirty="0"/>
          </a:p>
        </p:txBody>
      </p:sp>
      <p:grpSp>
        <p:nvGrpSpPr>
          <p:cNvPr id="2" name="Group 1">
            <a:extLst>
              <a:ext uri="{FF2B5EF4-FFF2-40B4-BE49-F238E27FC236}">
                <a16:creationId xmlns:a16="http://schemas.microsoft.com/office/drawing/2014/main" id="{CD3EB612-8DB9-1794-E230-78DBE2D1A811}"/>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B9E33583-052A-CD03-80E9-E27BF3FE5F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50E0486C-2260-FE39-E716-48057992F49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14="http://schemas.microsoft.com/office/drawing/2010/main" xmlns:a16="http://schemas.microsoft.com/office/drawing/2014/main" xmlns:adec="http://schemas.microsoft.com/office/drawing/2017/decorative" xmlns:p16="http://schemas.microsoft.com/office/powerpoint/2015/main" xmlns:p14="http://schemas.microsoft.com/office/powerpoint/2010/main"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EA9AF1-EF35-4EC4-862B-93C14919B5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a:off x="0" y="0"/>
            <a:ext cx="14626590" cy="8227456"/>
          </a:xfrm>
          <a:prstGeom prst="rect">
            <a:avLst/>
          </a:prstGeom>
        </p:spPr>
      </p:pic>
      <p:pic>
        <p:nvPicPr>
          <p:cNvPr id="2" name="Picture 1">
            <a:extLst>
              <a:ext uri="{FF2B5EF4-FFF2-40B4-BE49-F238E27FC236}">
                <a16:creationId xmlns:a16="http://schemas.microsoft.com/office/drawing/2014/main" id="{2C3FAE4F-4E72-0F11-B127-160788811F83}"/>
              </a:ext>
            </a:extLst>
          </p:cNvPr>
          <p:cNvPicPr>
            <a:picLocks noChangeAspect="1"/>
          </p:cNvPicPr>
          <p:nvPr/>
        </p:nvPicPr>
        <p:blipFill rotWithShape="1">
          <a:blip r:embed="rId5"/>
          <a:srcRect/>
          <a:stretch/>
        </p:blipFill>
        <p:spPr>
          <a:xfrm>
            <a:off x="20" y="10"/>
            <a:ext cx="14630380" cy="8229590"/>
          </a:xfrm>
          <a:prstGeom prst="rect">
            <a:avLst/>
          </a:prstGeom>
        </p:spPr>
      </p:pic>
      <p:sp>
        <p:nvSpPr>
          <p:cNvPr id="3" name="Text 2">
            <a:extLst>
              <a:ext uri="{FF2B5EF4-FFF2-40B4-BE49-F238E27FC236}">
                <a16:creationId xmlns:a16="http://schemas.microsoft.com/office/drawing/2014/main" id="{F206C2F9-3523-82F6-8274-4F9BA5FC044F}"/>
              </a:ext>
            </a:extLst>
          </p:cNvPr>
          <p:cNvSpPr/>
          <p:nvPr/>
        </p:nvSpPr>
        <p:spPr>
          <a:xfrm>
            <a:off x="556511" y="163354"/>
            <a:ext cx="13613630" cy="2130142"/>
          </a:xfrm>
          <a:prstGeom prst="rect">
            <a:avLst/>
          </a:prstGeom>
          <a:noFill/>
          <a:ln/>
        </p:spPr>
        <p:txBody>
          <a:bodyPr wrap="square" rtlCol="0" anchor="t"/>
          <a:lstStyle/>
          <a:p>
            <a:r>
              <a:rPr lang="en-GB" sz="6000" b="1" dirty="0">
                <a:solidFill>
                  <a:srgbClr val="FF726D"/>
                </a:solidFill>
                <a:latin typeface="Inconsolata" pitchFamily="34" charset="0"/>
                <a:ea typeface="Inconsolata" pitchFamily="34" charset="-122"/>
                <a:cs typeface="Inconsolata" pitchFamily="34" charset="-120"/>
              </a:rPr>
              <a:t>Codice di rete sulla sicurezza informatica per il settore dell'energia elettrica </a:t>
            </a:r>
            <a:r>
              <a:rPr lang="en-GB" sz="4800" b="1" dirty="0">
                <a:solidFill>
                  <a:srgbClr val="FF726D"/>
                </a:solidFill>
                <a:latin typeface="Inconsolata" pitchFamily="34" charset="0"/>
                <a:ea typeface="Inconsolata" pitchFamily="34" charset="-122"/>
                <a:cs typeface="Inconsolata" pitchFamily="34" charset="-120"/>
              </a:rPr>
              <a:t>(C/2024/1366)</a:t>
            </a:r>
            <a:endParaRPr lang="en-US" sz="6000" dirty="0"/>
          </a:p>
        </p:txBody>
      </p:sp>
      <p:sp>
        <p:nvSpPr>
          <p:cNvPr id="4" name="Text 4">
            <a:extLst>
              <a:ext uri="{FF2B5EF4-FFF2-40B4-BE49-F238E27FC236}">
                <a16:creationId xmlns:a16="http://schemas.microsoft.com/office/drawing/2014/main" id="{A586B766-C40D-0B20-E5F9-88E0936A6F35}"/>
              </a:ext>
            </a:extLst>
          </p:cNvPr>
          <p:cNvSpPr/>
          <p:nvPr/>
        </p:nvSpPr>
        <p:spPr>
          <a:xfrm>
            <a:off x="974558" y="2293495"/>
            <a:ext cx="12007516" cy="5501389"/>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GB" sz="2400" b="1" dirty="0">
                <a:latin typeface="Fira Sans" pitchFamily="34" charset="0"/>
                <a:ea typeface="Fira Sans" pitchFamily="34" charset="-122"/>
                <a:cs typeface="Fira Sans" pitchFamily="34" charset="-120"/>
              </a:rPr>
              <a:t>Codice di rete sulla sicurezza informatica per il settore dell'energia elettrica (C/2024/1366) – maggio 2024</a:t>
            </a:r>
          </a:p>
          <a:p>
            <a:pPr marL="342900" indent="-342900">
              <a:lnSpc>
                <a:spcPts val="3117"/>
              </a:lnSpc>
              <a:buFont typeface="Arial" panose="020B0604020202020204" pitchFamily="34" charset="0"/>
              <a:buChar char="•"/>
            </a:pPr>
            <a:r>
              <a:rPr lang="en-GB" sz="2400" b="1" dirty="0">
                <a:latin typeface="Fira Sans" pitchFamily="34" charset="0"/>
                <a:ea typeface="Fira Sans" pitchFamily="34" charset="-122"/>
                <a:cs typeface="Fira Sans" pitchFamily="34" charset="-120"/>
              </a:rPr>
              <a:t>Norme settoriali specifiche per gli aspetti di sicurezza informatica dei flussi transfrontalieri di energia elettrica, compresi i requisiti minimi comuni, la pianificazione, il monitoraggio, la rendicontazione e la gestione delle crisi.</a:t>
            </a:r>
          </a:p>
          <a:p>
            <a:pPr marL="342900" indent="-342900">
              <a:lnSpc>
                <a:spcPts val="3117"/>
              </a:lnSpc>
              <a:buFont typeface="Arial" panose="020B0604020202020204" pitchFamily="34" charset="0"/>
              <a:buChar char="•"/>
            </a:pPr>
            <a:endParaRPr lang="en-GB" sz="2400" b="1" dirty="0">
              <a:latin typeface="Fira Sans" pitchFamily="34" charset="0"/>
              <a:ea typeface="Fira Sans" pitchFamily="34" charset="-122"/>
              <a:cs typeface="Fira Sans" pitchFamily="34" charset="-120"/>
            </a:endParaRPr>
          </a:p>
          <a:p>
            <a:pPr marL="342900" indent="-342900">
              <a:lnSpc>
                <a:spcPts val="3117"/>
              </a:lnSpc>
              <a:buFont typeface="Arial" panose="020B0604020202020204" pitchFamily="34" charset="0"/>
              <a:buChar char="•"/>
            </a:pPr>
            <a:r>
              <a:rPr lang="en-GB" sz="2400" b="1" dirty="0">
                <a:latin typeface="Fira Sans" pitchFamily="34" charset="0"/>
                <a:ea typeface="Fira Sans" pitchFamily="34" charset="-122"/>
                <a:cs typeface="Fira Sans" pitchFamily="34" charset="-120"/>
              </a:rPr>
              <a:t>Istituisce un processo ricorrente di valutazione dei rischi per la sicurezza informatica nel settore dell'energia elettrica.</a:t>
            </a:r>
          </a:p>
          <a:p>
            <a:pPr marL="800100" lvl="1" indent="-342900">
              <a:lnSpc>
                <a:spcPts val="3117"/>
              </a:lnSpc>
              <a:buFont typeface="Arial" panose="020B0604020202020204" pitchFamily="34" charset="0"/>
              <a:buChar char="•"/>
            </a:pPr>
            <a:r>
              <a:rPr lang="en-GB" sz="2400" b="1" dirty="0">
                <a:latin typeface="Fira Sans" pitchFamily="34" charset="0"/>
                <a:ea typeface="Fira Sans" pitchFamily="34" charset="-122"/>
                <a:cs typeface="Fira Sans" pitchFamily="34" charset="-120"/>
              </a:rPr>
              <a:t> Identifica sistematicamente i soggetti che eseguono processi digitalizzati con un impatto critico o elevato sui flussi transfrontalieri di energia elettrica, i loro rischi di sicurezza informatica e le misure di mitigazione necessarie da attuare.</a:t>
            </a:r>
          </a:p>
          <a:p>
            <a:pPr marL="342900" indent="-342900">
              <a:lnSpc>
                <a:spcPts val="3117"/>
              </a:lnSpc>
              <a:buFont typeface="Arial" panose="020B0604020202020204" pitchFamily="34" charset="0"/>
              <a:buChar char="•"/>
            </a:pPr>
            <a:endParaRPr lang="en-GB" sz="2400" b="1" dirty="0">
              <a:latin typeface="Fira Sans" pitchFamily="34" charset="0"/>
              <a:ea typeface="Fira Sans" pitchFamily="34" charset="-122"/>
              <a:cs typeface="Fira Sans" pitchFamily="34" charset="-120"/>
            </a:endParaRPr>
          </a:p>
          <a:p>
            <a:pPr marL="342900" indent="-342900">
              <a:lnSpc>
                <a:spcPts val="3117"/>
              </a:lnSpc>
              <a:buFont typeface="Arial" panose="020B0604020202020204" pitchFamily="34" charset="0"/>
              <a:buChar char="•"/>
            </a:pPr>
            <a:r>
              <a:rPr lang="en-GB" sz="2400" b="1" dirty="0">
                <a:latin typeface="Fira Sans" pitchFamily="34" charset="0"/>
                <a:ea typeface="Fira Sans" pitchFamily="34" charset="-122"/>
                <a:cs typeface="Fira Sans" pitchFamily="34" charset="-120"/>
              </a:rPr>
              <a:t>Modello di governance per sviluppare, seguire e rivedere regolarmente le metodologie utilizzate dalle parti interessate per promuovere un approccio armonizzato in un campo di conoscenza in rapida evoluzione.</a:t>
            </a:r>
          </a:p>
        </p:txBody>
      </p:sp>
    </p:spTree>
    <p:extLst>
      <p:ext uri="{BB962C8B-B14F-4D97-AF65-F5344CB8AC3E}">
        <p14:creationId xmlns:p14="http://schemas.microsoft.com/office/powerpoint/2010/main" val="132836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fade">
                                      <p:cBhvr>
                                        <p:cTn id="23"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3727BD-F155-1F88-A8E8-556D3A8AB255}"/>
              </a:ext>
            </a:extLst>
          </p:cNvPr>
          <p:cNvPicPr>
            <a:picLocks noChangeAspect="1"/>
          </p:cNvPicPr>
          <p:nvPr/>
        </p:nvPicPr>
        <p:blipFill>
          <a:blip r:embed="rId3">
            <a:alphaModFix amt="29000"/>
          </a:blip>
          <a:stretch>
            <a:fillRect/>
          </a:stretch>
        </p:blipFill>
        <p:spPr>
          <a:xfrm>
            <a:off x="120316" y="-1"/>
            <a:ext cx="14389768" cy="8094245"/>
          </a:xfrm>
          <a:prstGeom prst="rect">
            <a:avLst/>
          </a:prstGeom>
        </p:spPr>
      </p:pic>
      <p:sp>
        <p:nvSpPr>
          <p:cNvPr id="5" name="Text 2"/>
          <p:cNvSpPr/>
          <p:nvPr/>
        </p:nvSpPr>
        <p:spPr>
          <a:xfrm>
            <a:off x="436196" y="244837"/>
            <a:ext cx="8804057" cy="2276475"/>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Direttiva sul gas (UE) 2019/692</a:t>
            </a:r>
            <a:endParaRPr lang="en-US" sz="7170" dirty="0"/>
          </a:p>
        </p:txBody>
      </p:sp>
      <p:sp>
        <p:nvSpPr>
          <p:cNvPr id="6" name="Text 3"/>
          <p:cNvSpPr/>
          <p:nvPr/>
        </p:nvSpPr>
        <p:spPr>
          <a:xfrm>
            <a:off x="436196" y="2766148"/>
            <a:ext cx="9474896" cy="1979414"/>
          </a:xfrm>
          <a:prstGeom prst="rect">
            <a:avLst/>
          </a:prstGeom>
          <a:noFill/>
          <a:ln/>
        </p:spPr>
        <p:txBody>
          <a:bodyPr wrap="square" rtlCol="0" anchor="t"/>
          <a:lstStyle/>
          <a:p>
            <a:pPr marL="285750" indent="-285750">
              <a:lnSpc>
                <a:spcPts val="3117"/>
              </a:lnSpc>
              <a:buFont typeface="Arial" panose="020B0604020202020204" pitchFamily="34" charset="0"/>
              <a:buChar char="•"/>
            </a:pPr>
            <a:r>
              <a:rPr lang="en-US" sz="1600" b="1" dirty="0">
                <a:latin typeface="Fira Sans" pitchFamily="34" charset="0"/>
                <a:ea typeface="Fira Sans" pitchFamily="34" charset="-122"/>
                <a:cs typeface="Fira Sans" pitchFamily="34" charset="-120"/>
              </a:rPr>
              <a:t>La direttiva sul gas (UE) 2019/692 è in linea con la più ampia strategia dell'UE in materia di sicurezza informatica e riguarda specificamente il settore del gas naturale. Questa direttiva mira a garantire il funzionamento sicuro e affidabile delle infrastrutture europee del gas affrontando i rischi legati alla sicurezza informatica.</a:t>
            </a:r>
            <a:endParaRPr lang="en-US" sz="1600" b="1" dirty="0"/>
          </a:p>
        </p:txBody>
      </p:sp>
      <p:sp>
        <p:nvSpPr>
          <p:cNvPr id="7" name="Text 4"/>
          <p:cNvSpPr/>
          <p:nvPr/>
        </p:nvSpPr>
        <p:spPr>
          <a:xfrm>
            <a:off x="436196" y="4344646"/>
            <a:ext cx="9474896" cy="3167063"/>
          </a:xfrm>
          <a:prstGeom prst="rect">
            <a:avLst/>
          </a:prstGeom>
          <a:noFill/>
          <a:ln/>
        </p:spPr>
        <p:txBody>
          <a:bodyPr wrap="square" rtlCol="0" anchor="t"/>
          <a:lstStyle/>
          <a:p>
            <a:pPr marL="285750" indent="-285750">
              <a:lnSpc>
                <a:spcPts val="3117"/>
              </a:lnSpc>
              <a:buFont typeface="Arial" panose="020B0604020202020204" pitchFamily="34" charset="0"/>
              <a:buChar char="•"/>
            </a:pPr>
            <a:r>
              <a:rPr lang="en-US" sz="1600" b="1" dirty="0">
                <a:latin typeface="Fira Sans" pitchFamily="34" charset="0"/>
                <a:ea typeface="Fira Sans" pitchFamily="34" charset="-122"/>
                <a:cs typeface="Fira Sans" pitchFamily="34" charset="-120"/>
              </a:rPr>
              <a:t>La direttiva sul gas, analogamente alla direttiva sull'elettricità, impone misure di sicurezza rigorose alle società e agli operatori del settore del gas. Tali requisiti riguardano aspetti quali la segnalazione degli incidenti, la gestione delle vulnerabilità e la progettazione di reti sicure, promuovendo la resilienza delle infrastrutture del gas contro gli attacchi informatici. La direttiva integra la direttiva NIS, rafforzando la governance della sicurezza informatica nel settore energetico.</a:t>
            </a:r>
            <a:endParaRPr lang="en-US" sz="1600" b="1" dirty="0"/>
          </a:p>
        </p:txBody>
      </p:sp>
      <p:grpSp>
        <p:nvGrpSpPr>
          <p:cNvPr id="2" name="Group 1">
            <a:extLst>
              <a:ext uri="{FF2B5EF4-FFF2-40B4-BE49-F238E27FC236}">
                <a16:creationId xmlns:a16="http://schemas.microsoft.com/office/drawing/2014/main" id="{C031ECA5-F49D-0CCB-AE8C-88370AB7012A}"/>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3305EF8D-F751-D244-59C5-EE8630F9D6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E2796CF6-B5E5-65E9-9D07-7143C371BD8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0B514C-C50E-C244-160D-561BBBF0ECF8}"/>
              </a:ext>
            </a:extLst>
          </p:cNvPr>
          <p:cNvPicPr>
            <a:picLocks noChangeAspect="1"/>
          </p:cNvPicPr>
          <p:nvPr/>
        </p:nvPicPr>
        <p:blipFill>
          <a:blip r:embed="rId3">
            <a:alphaModFix amt="13000"/>
          </a:blip>
          <a:stretch>
            <a:fillRect/>
          </a:stretch>
        </p:blipFill>
        <p:spPr>
          <a:xfrm>
            <a:off x="292951" y="1340575"/>
            <a:ext cx="13249866" cy="5902436"/>
          </a:xfrm>
          <a:prstGeom prst="rect">
            <a:avLst/>
          </a:prstGeom>
        </p:spPr>
      </p:pic>
      <p:sp>
        <p:nvSpPr>
          <p:cNvPr id="5" name="Text 2"/>
          <p:cNvSpPr/>
          <p:nvPr/>
        </p:nvSpPr>
        <p:spPr>
          <a:xfrm>
            <a:off x="508385" y="220479"/>
            <a:ext cx="10433105" cy="4552950"/>
          </a:xfrm>
          <a:prstGeom prst="rect">
            <a:avLst/>
          </a:prstGeom>
          <a:noFill/>
          <a:ln/>
        </p:spPr>
        <p:txBody>
          <a:bodyPr wrap="square" rtlCol="0" anchor="t"/>
          <a:lstStyle/>
          <a:p>
            <a:pPr marL="0" indent="0">
              <a:lnSpc>
                <a:spcPts val="8962"/>
              </a:lnSpc>
              <a:buNone/>
            </a:pPr>
            <a:r>
              <a:rPr lang="en-US" sz="6000" b="1" dirty="0">
                <a:solidFill>
                  <a:srgbClr val="FF726D"/>
                </a:solidFill>
                <a:latin typeface="Inconsolata" pitchFamily="34" charset="0"/>
                <a:ea typeface="Inconsolata" pitchFamily="34" charset="-122"/>
                <a:cs typeface="Inconsolata" pitchFamily="34" charset="-120"/>
              </a:rPr>
              <a:t>Requisiti di sicurezza informatica per le infrastrutture energetiche</a:t>
            </a:r>
            <a:endParaRPr lang="en-US" sz="6000" dirty="0"/>
          </a:p>
        </p:txBody>
      </p:sp>
      <p:sp>
        <p:nvSpPr>
          <p:cNvPr id="6" name="Text 3"/>
          <p:cNvSpPr/>
          <p:nvPr/>
        </p:nvSpPr>
        <p:spPr>
          <a:xfrm>
            <a:off x="508385" y="2729210"/>
            <a:ext cx="10433105" cy="2771180"/>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latin typeface="Fira Sans" pitchFamily="34" charset="0"/>
                <a:ea typeface="Fira Sans" pitchFamily="34" charset="-122"/>
                <a:cs typeface="Fira Sans" pitchFamily="34" charset="-120"/>
              </a:rPr>
              <a:t>Le infrastrutture critiche del settore energetico richiedono misure di sicurezza informatica robuste per salvaguardarne il funzionamento. Tali requisiti comprendono molteplici aspetti, tra cui la sicurezza fisica, la protezione dei dati e la resilienza della rete. Le aziende energetiche devono adottare un approccio globale per proteggere i propri beni e garantire la continuità dei servizi essenziali.</a:t>
            </a:r>
            <a:endParaRPr lang="en-US" sz="1600" b="1" dirty="0"/>
          </a:p>
        </p:txBody>
      </p:sp>
      <p:sp>
        <p:nvSpPr>
          <p:cNvPr id="7" name="Text 4"/>
          <p:cNvSpPr/>
          <p:nvPr/>
        </p:nvSpPr>
        <p:spPr>
          <a:xfrm>
            <a:off x="508385" y="4773429"/>
            <a:ext cx="10433105" cy="2771180"/>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latin typeface="Fira Sans" pitchFamily="34" charset="0"/>
                <a:ea typeface="Fira Sans" pitchFamily="34" charset="-122"/>
                <a:cs typeface="Fira Sans" pitchFamily="34" charset="-120"/>
              </a:rPr>
              <a:t>I requisiti di sicurezza informatica per le infrastrutture energetiche vanno oltre le tradizionali misure di sicurezza IT e comprendono l'intera catena del valore, dalla generazione e trasmissione alla distribuzione e al consumo. Tali requisiti mirano a mitigare i rischi derivanti dagli attacchi informatici, garantendo la stabilità e l'integrità della rete energetica, salvaguardando i sistemi critici e proteggendo i dati sensibili.</a:t>
            </a:r>
            <a:endParaRPr lang="en-US" sz="1600" b="1" dirty="0"/>
          </a:p>
        </p:txBody>
      </p:sp>
      <p:grpSp>
        <p:nvGrpSpPr>
          <p:cNvPr id="2" name="Group 1">
            <a:extLst>
              <a:ext uri="{FF2B5EF4-FFF2-40B4-BE49-F238E27FC236}">
                <a16:creationId xmlns:a16="http://schemas.microsoft.com/office/drawing/2014/main" id="{7C1B9BA1-7E65-0CB2-F135-E5B11533A924}"/>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91386234-BA9D-5D8F-2F3A-376544BEAF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E3D362DC-64F6-4E0D-152A-4F0BCBFFD8D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5D3CDF-22B5-3C91-DA28-794F26D315FA}"/>
              </a:ext>
            </a:extLst>
          </p:cNvPr>
          <p:cNvPicPr>
            <a:picLocks noChangeAspect="1"/>
          </p:cNvPicPr>
          <p:nvPr/>
        </p:nvPicPr>
        <p:blipFill>
          <a:blip r:embed="rId3">
            <a:alphaModFix amt="16000"/>
          </a:blip>
          <a:stretch>
            <a:fillRect/>
          </a:stretch>
        </p:blipFill>
        <p:spPr>
          <a:xfrm>
            <a:off x="84221" y="312822"/>
            <a:ext cx="14500535" cy="7583780"/>
          </a:xfrm>
          <a:prstGeom prst="rect">
            <a:avLst/>
          </a:prstGeom>
        </p:spPr>
      </p:pic>
      <p:sp>
        <p:nvSpPr>
          <p:cNvPr id="5" name="Text 2"/>
          <p:cNvSpPr/>
          <p:nvPr/>
        </p:nvSpPr>
        <p:spPr>
          <a:xfrm>
            <a:off x="989648" y="725805"/>
            <a:ext cx="12028520" cy="4552950"/>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Sfide di conformità per le aziende energetiche</a:t>
            </a:r>
            <a:endParaRPr lang="en-US" sz="7170" dirty="0"/>
          </a:p>
        </p:txBody>
      </p:sp>
      <p:sp>
        <p:nvSpPr>
          <p:cNvPr id="6" name="Text 3"/>
          <p:cNvSpPr/>
          <p:nvPr/>
        </p:nvSpPr>
        <p:spPr>
          <a:xfrm>
            <a:off x="3299711" y="3125093"/>
            <a:ext cx="7164705" cy="1979414"/>
          </a:xfrm>
          <a:prstGeom prst="rect">
            <a:avLst/>
          </a:prstGeom>
          <a:noFill/>
          <a:ln/>
        </p:spPr>
        <p:txBody>
          <a:bodyPr wrap="square" rtlCol="0" anchor="t"/>
          <a:lstStyle/>
          <a:p>
            <a:pPr marL="0" indent="0">
              <a:lnSpc>
                <a:spcPts val="3117"/>
              </a:lnSpc>
              <a:buNone/>
            </a:pPr>
            <a:r>
              <a:rPr lang="en-US" sz="2078" dirty="0">
                <a:latin typeface="Fira Sans" pitchFamily="34" charset="0"/>
                <a:ea typeface="Fira Sans" pitchFamily="34" charset="-122"/>
                <a:cs typeface="Fira Sans" pitchFamily="34" charset="-120"/>
              </a:rPr>
              <a:t>Le aziende energetiche devono affrontare sfide significative per conformarsi alle normative UE in materia di sicurezza informatica. La natura in continua evoluzione di tali normative, la complessità dei sistemi interconnessi e la necessità di bilanciare la sicurezza con l'efficienza operativa rappresentano un compito arduo.</a:t>
            </a:r>
            <a:endParaRPr lang="en-US" sz="2078" dirty="0"/>
          </a:p>
        </p:txBody>
      </p:sp>
      <p:grpSp>
        <p:nvGrpSpPr>
          <p:cNvPr id="2" name="Group 1">
            <a:extLst>
              <a:ext uri="{FF2B5EF4-FFF2-40B4-BE49-F238E27FC236}">
                <a16:creationId xmlns:a16="http://schemas.microsoft.com/office/drawing/2014/main" id="{B112230C-CC6B-0EE6-A587-0464963635E5}"/>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D8AED608-E6AB-5BCC-3BA4-6DBBA7E94B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96AC49E6-19BA-0313-9E70-54142A2D684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903D92-A491-8FEC-B726-CECB5A166398}"/>
              </a:ext>
            </a:extLst>
          </p:cNvPr>
          <p:cNvPicPr>
            <a:picLocks noChangeAspect="1"/>
          </p:cNvPicPr>
          <p:nvPr/>
        </p:nvPicPr>
        <p:blipFill>
          <a:blip r:embed="rId3">
            <a:alphaModFix amt="25000"/>
          </a:blip>
          <a:stretch>
            <a:fillRect/>
          </a:stretch>
        </p:blipFill>
        <p:spPr>
          <a:xfrm>
            <a:off x="112603" y="225117"/>
            <a:ext cx="14405192" cy="7779366"/>
          </a:xfrm>
          <a:prstGeom prst="rect">
            <a:avLst/>
          </a:prstGeom>
        </p:spPr>
      </p:pic>
      <p:sp>
        <p:nvSpPr>
          <p:cNvPr id="5" name="Text 2"/>
          <p:cNvSpPr/>
          <p:nvPr/>
        </p:nvSpPr>
        <p:spPr>
          <a:xfrm>
            <a:off x="436195" y="225117"/>
            <a:ext cx="13580594" cy="4552950"/>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Identificazione e valutazione dei rischi per la sicurezza informatica</a:t>
            </a:r>
            <a:endParaRPr lang="en-US" sz="7170" dirty="0"/>
          </a:p>
        </p:txBody>
      </p:sp>
      <p:sp>
        <p:nvSpPr>
          <p:cNvPr id="6" name="Text 3"/>
          <p:cNvSpPr/>
          <p:nvPr/>
        </p:nvSpPr>
        <p:spPr>
          <a:xfrm>
            <a:off x="2373280" y="2795175"/>
            <a:ext cx="9425641" cy="1187648"/>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latin typeface="Fira Sans" pitchFamily="34" charset="0"/>
                <a:ea typeface="Fira Sans" pitchFamily="34" charset="-122"/>
                <a:cs typeface="Fira Sans" pitchFamily="34" charset="-120"/>
              </a:rPr>
              <a:t>Identificare e valutare i rischi legati alla sicurezza informatica è fondamentale per le aziende energetiche al fine di comprendere le proprie vulnerabilità e sviluppare strategie di mitigazione efficaci.</a:t>
            </a:r>
            <a:endParaRPr lang="en-US" sz="2078" dirty="0"/>
          </a:p>
        </p:txBody>
      </p:sp>
      <p:sp>
        <p:nvSpPr>
          <p:cNvPr id="7" name="Text 4"/>
          <p:cNvSpPr/>
          <p:nvPr/>
        </p:nvSpPr>
        <p:spPr>
          <a:xfrm>
            <a:off x="2373279" y="4352220"/>
            <a:ext cx="9425641" cy="1583531"/>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latin typeface="Fira Sans" pitchFamily="34" charset="0"/>
                <a:ea typeface="Fira Sans" pitchFamily="34" charset="-122"/>
                <a:cs typeface="Fira Sans" pitchFamily="34" charset="-120"/>
              </a:rPr>
              <a:t>Un processo completo di valutazione dei rischi comporta l'identificazione delle potenziali minacce, l'analisi della loro probabilità e del loro impatto e la classificazione delle vulnerabilità in base alla loro criticità.</a:t>
            </a:r>
            <a:endParaRPr lang="en-US" sz="2078" dirty="0"/>
          </a:p>
        </p:txBody>
      </p:sp>
      <p:grpSp>
        <p:nvGrpSpPr>
          <p:cNvPr id="8" name="Group 7">
            <a:extLst>
              <a:ext uri="{FF2B5EF4-FFF2-40B4-BE49-F238E27FC236}">
                <a16:creationId xmlns:a16="http://schemas.microsoft.com/office/drawing/2014/main" id="{348D180B-0F4C-58A3-BFFA-E186079B8A39}"/>
              </a:ext>
            </a:extLst>
          </p:cNvPr>
          <p:cNvGrpSpPr/>
          <p:nvPr/>
        </p:nvGrpSpPr>
        <p:grpSpPr>
          <a:xfrm>
            <a:off x="10950904" y="7594540"/>
            <a:ext cx="2591913" cy="481557"/>
            <a:chOff x="5179092" y="5483822"/>
            <a:chExt cx="3294001" cy="612000"/>
          </a:xfrm>
        </p:grpSpPr>
        <p:pic>
          <p:nvPicPr>
            <p:cNvPr id="9" name="Picture 8">
              <a:extLst>
                <a:ext uri="{FF2B5EF4-FFF2-40B4-BE49-F238E27FC236}">
                  <a16:creationId xmlns:a16="http://schemas.microsoft.com/office/drawing/2014/main" id="{B1240ED8-B118-922A-F218-ED98357302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3C1F9FBA-B724-B476-66F6-F8909C6BFF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1836" y="1"/>
            <a:ext cx="4768563" cy="8229600"/>
          </a:xfrm>
          <a:prstGeom prst="rect">
            <a:avLst/>
          </a:prstGeom>
        </p:spPr>
      </p:pic>
      <p:sp>
        <p:nvSpPr>
          <p:cNvPr id="5" name="Text 2"/>
          <p:cNvSpPr/>
          <p:nvPr/>
        </p:nvSpPr>
        <p:spPr>
          <a:xfrm>
            <a:off x="508385" y="100163"/>
            <a:ext cx="9353451" cy="4552950"/>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Implementazione di misure di sicurezza adeguate</a:t>
            </a:r>
            <a:endParaRPr lang="en-US" sz="7170" dirty="0"/>
          </a:p>
        </p:txBody>
      </p:sp>
      <p:sp>
        <p:nvSpPr>
          <p:cNvPr id="6" name="Text 3"/>
          <p:cNvSpPr/>
          <p:nvPr/>
        </p:nvSpPr>
        <p:spPr>
          <a:xfrm>
            <a:off x="508385" y="3861348"/>
            <a:ext cx="9353451" cy="1583531"/>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latin typeface="Fira Sans" pitchFamily="34" charset="0"/>
                <a:ea typeface="Fira Sans" pitchFamily="34" charset="-122"/>
                <a:cs typeface="Fira Sans" pitchFamily="34" charset="-120"/>
              </a:rPr>
              <a:t>L'implementazione di misure di sicurezza adeguate è fondamentale per le aziende energetiche al fine di proteggere le loro infrastrutture e i loro dati critici. Tali misure dovrebbero essere adattate ai rischi specifici identificati nel processo di valutazione dei rischi.</a:t>
            </a:r>
            <a:endParaRPr lang="en-US" sz="2078" dirty="0"/>
          </a:p>
        </p:txBody>
      </p:sp>
      <p:sp>
        <p:nvSpPr>
          <p:cNvPr id="7" name="Text 4"/>
          <p:cNvSpPr/>
          <p:nvPr/>
        </p:nvSpPr>
        <p:spPr>
          <a:xfrm>
            <a:off x="508385" y="5741702"/>
            <a:ext cx="9353451" cy="1187648"/>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latin typeface="Fira Sans" pitchFamily="34" charset="0"/>
                <a:ea typeface="Fira Sans" pitchFamily="34" charset="-122"/>
                <a:cs typeface="Fira Sans" pitchFamily="34" charset="-120"/>
              </a:rPr>
              <a:t>Dovrebbero coprire un'ampia gamma di aree, tra cui la sicurezza fisica, la sicurezza della rete, la sicurezza dei dati e il controllo dell'accesso degli utenti.</a:t>
            </a:r>
            <a:endParaRPr lang="en-US" sz="2078" dirty="0"/>
          </a:p>
        </p:txBody>
      </p:sp>
      <p:grpSp>
        <p:nvGrpSpPr>
          <p:cNvPr id="8" name="Group 7">
            <a:extLst>
              <a:ext uri="{FF2B5EF4-FFF2-40B4-BE49-F238E27FC236}">
                <a16:creationId xmlns:a16="http://schemas.microsoft.com/office/drawing/2014/main" id="{2CC6F7F4-8B24-64E2-14BC-54DBACF70225}"/>
              </a:ext>
            </a:extLst>
          </p:cNvPr>
          <p:cNvGrpSpPr/>
          <p:nvPr/>
        </p:nvGrpSpPr>
        <p:grpSpPr>
          <a:xfrm>
            <a:off x="10950904" y="7594540"/>
            <a:ext cx="2591913" cy="481557"/>
            <a:chOff x="5179092" y="5483822"/>
            <a:chExt cx="3294001" cy="612000"/>
          </a:xfrm>
        </p:grpSpPr>
        <p:pic>
          <p:nvPicPr>
            <p:cNvPr id="9" name="Picture 8">
              <a:extLst>
                <a:ext uri="{FF2B5EF4-FFF2-40B4-BE49-F238E27FC236}">
                  <a16:creationId xmlns:a16="http://schemas.microsoft.com/office/drawing/2014/main" id="{C7345D52-588F-8267-E013-E7D7D311F1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B2245E97-1469-442C-871E-B666DAC3D2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B64221-F4A5-76AA-21D9-069256229DF1}"/>
              </a:ext>
            </a:extLst>
          </p:cNvPr>
          <p:cNvSpPr>
            <a:spLocks noGrp="1"/>
          </p:cNvSpPr>
          <p:nvPr>
            <p:ph type="body" sz="quarter" idx="13"/>
          </p:nvPr>
        </p:nvSpPr>
        <p:spPr/>
        <p:txBody>
          <a:bodyPr/>
          <a:lstStyle/>
          <a:p>
            <a:r>
              <a:rPr lang="en-GB" dirty="0">
                <a:solidFill>
                  <a:schemeClr val="tx1"/>
                </a:solidFill>
              </a:rPr>
              <a:t>Proteggere il settore energetico: la triade della CIA</a:t>
            </a:r>
          </a:p>
        </p:txBody>
      </p:sp>
      <p:sp>
        <p:nvSpPr>
          <p:cNvPr id="3" name="Text Placeholder 2">
            <a:extLst>
              <a:ext uri="{FF2B5EF4-FFF2-40B4-BE49-F238E27FC236}">
                <a16:creationId xmlns:a16="http://schemas.microsoft.com/office/drawing/2014/main" id="{60159411-39A0-069D-0FC7-E20C529F5464}"/>
              </a:ext>
            </a:extLst>
          </p:cNvPr>
          <p:cNvSpPr>
            <a:spLocks noGrp="1"/>
          </p:cNvSpPr>
          <p:nvPr>
            <p:ph type="body" sz="quarter" idx="14"/>
          </p:nvPr>
        </p:nvSpPr>
        <p:spPr>
          <a:xfrm>
            <a:off x="820073" y="1954531"/>
            <a:ext cx="10222030" cy="4968240"/>
          </a:xfrm>
        </p:spPr>
        <p:txBody>
          <a:bodyPr/>
          <a:lstStyle/>
          <a:p>
            <a:r>
              <a:rPr lang="en-GB" b="1" dirty="0">
                <a:solidFill>
                  <a:schemeClr val="tx1"/>
                </a:solidFill>
              </a:rPr>
              <a:t>Riservatezza</a:t>
            </a:r>
          </a:p>
          <a:p>
            <a:r>
              <a:rPr lang="en-GB" dirty="0">
                <a:solidFill>
                  <a:schemeClr val="tx1"/>
                </a:solidFill>
              </a:rPr>
              <a:t>Cosa </a:t>
            </a:r>
          </a:p>
          <a:p>
            <a:pPr lvl="1"/>
            <a:r>
              <a:rPr lang="en-GB" dirty="0">
                <a:solidFill>
                  <a:schemeClr val="tx1"/>
                </a:solidFill>
              </a:rPr>
              <a:t>Proteggere le informazioni sensibili relative alla produzione, alla distribuzione e al consumo di energia da accessi non autorizzati garantisce che le infrastrutture critiche non vengano compromesse da soggetti malintenzionati.</a:t>
            </a:r>
          </a:p>
          <a:p>
            <a:r>
              <a:rPr lang="en-GB" dirty="0">
                <a:solidFill>
                  <a:schemeClr val="tx1"/>
                </a:solidFill>
              </a:rPr>
              <a:t>Perché? </a:t>
            </a:r>
          </a:p>
          <a:p>
            <a:pPr lvl="1"/>
            <a:r>
              <a:rPr lang="en-GB" dirty="0">
                <a:solidFill>
                  <a:schemeClr val="tx1"/>
                </a:solidFill>
              </a:rPr>
              <a:t>Salvaguardare le tecnologie proprietarie, i dati dei clienti e i dettagli operativi dallo spionaggio informatico e dal furto.</a:t>
            </a:r>
          </a:p>
          <a:p>
            <a:r>
              <a:rPr lang="en-GB" dirty="0">
                <a:solidFill>
                  <a:schemeClr val="tx1"/>
                </a:solidFill>
              </a:rPr>
              <a:t>Come? </a:t>
            </a:r>
          </a:p>
          <a:p>
            <a:pPr lvl="1"/>
            <a:r>
              <a:rPr lang="en-GB" dirty="0">
                <a:solidFill>
                  <a:schemeClr val="tx1"/>
                </a:solidFill>
              </a:rPr>
              <a:t>Utilizzando la crittografia, i controlli di accesso e canali di comunicazione sicuri.</a:t>
            </a:r>
          </a:p>
        </p:txBody>
      </p:sp>
      <p:pic>
        <p:nvPicPr>
          <p:cNvPr id="4" name="Picture 3">
            <a:extLst>
              <a:ext uri="{FF2B5EF4-FFF2-40B4-BE49-F238E27FC236}">
                <a16:creationId xmlns:a16="http://schemas.microsoft.com/office/drawing/2014/main" id="{F17D02F6-DA16-3740-58C9-7FD475554DD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099659" y="2930556"/>
            <a:ext cx="3530741" cy="2574798"/>
          </a:xfrm>
          <a:prstGeom prst="rect">
            <a:avLst/>
          </a:prstGeom>
        </p:spPr>
      </p:pic>
    </p:spTree>
    <p:extLst>
      <p:ext uri="{BB962C8B-B14F-4D97-AF65-F5344CB8AC3E}">
        <p14:creationId xmlns:p14="http://schemas.microsoft.com/office/powerpoint/2010/main" val="91367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FE31106-6B2D-7BD6-5848-75964F1FB58F}"/>
              </a:ext>
            </a:extLst>
          </p:cNvPr>
          <p:cNvPicPr>
            <a:picLocks noChangeAspect="1"/>
          </p:cNvPicPr>
          <p:nvPr/>
        </p:nvPicPr>
        <p:blipFill>
          <a:blip r:embed="rId3" cstate="email">
            <a:alphaModFix amt="32000"/>
            <a:extLst>
              <a:ext uri="{28A0092B-C50C-407E-A947-70E740481C1C}">
                <a14:useLocalDpi xmlns:a14="http://schemas.microsoft.com/office/drawing/2010/main"/>
              </a:ext>
            </a:extLst>
          </a:blip>
          <a:stretch>
            <a:fillRect/>
          </a:stretch>
        </p:blipFill>
        <p:spPr>
          <a:xfrm>
            <a:off x="731520" y="0"/>
            <a:ext cx="13167360" cy="8229600"/>
          </a:xfrm>
          <a:prstGeom prst="rect">
            <a:avLst/>
          </a:prstGeom>
        </p:spPr>
      </p:pic>
      <p:sp>
        <p:nvSpPr>
          <p:cNvPr id="5" name="Text 2"/>
          <p:cNvSpPr/>
          <p:nvPr/>
        </p:nvSpPr>
        <p:spPr>
          <a:xfrm>
            <a:off x="380048" y="307539"/>
            <a:ext cx="11049952" cy="2602112"/>
          </a:xfrm>
          <a:prstGeom prst="rect">
            <a:avLst/>
          </a:prstGeom>
          <a:noFill/>
          <a:ln/>
        </p:spPr>
        <p:txBody>
          <a:bodyPr wrap="square" rtlCol="0" anchor="t"/>
          <a:lstStyle/>
          <a:p>
            <a:pPr marL="0" indent="0">
              <a:buNone/>
            </a:pPr>
            <a:r>
              <a:rPr lang="en-US" sz="6000" b="1" dirty="0">
                <a:solidFill>
                  <a:srgbClr val="FF726D"/>
                </a:solidFill>
                <a:effectLst>
                  <a:outerShdw blurRad="38100" dist="38100" dir="2700000" algn="tl">
                    <a:srgbClr val="000000">
                      <a:alpha val="43137"/>
                    </a:srgbClr>
                  </a:outerShdw>
                </a:effectLst>
                <a:latin typeface="Inconsolata" pitchFamily="34" charset="0"/>
                <a:ea typeface="Inconsolata" pitchFamily="34" charset="-122"/>
              </a:rPr>
              <a:t>Governance della sicurezza informatica dell'UE e conformità normativa nel settore energetico</a:t>
            </a:r>
          </a:p>
        </p:txBody>
      </p:sp>
      <p:sp>
        <p:nvSpPr>
          <p:cNvPr id="6" name="Text 3"/>
          <p:cNvSpPr/>
          <p:nvPr/>
        </p:nvSpPr>
        <p:spPr>
          <a:xfrm>
            <a:off x="380048" y="3243383"/>
            <a:ext cx="10726102" cy="4351157"/>
          </a:xfrm>
          <a:prstGeom prst="rect">
            <a:avLst/>
          </a:prstGeom>
          <a:noFill/>
          <a:ln/>
        </p:spPr>
        <p:txBody>
          <a:bodyPr wrap="square" rtlCol="0" anchor="t"/>
          <a:lstStyle/>
          <a:p>
            <a:pPr>
              <a:lnSpc>
                <a:spcPts val="3117"/>
              </a:lnSpc>
            </a:pPr>
            <a:r>
              <a:rPr lang="en-US" sz="2000" b="1" dirty="0">
                <a:solidFill>
                  <a:srgbClr val="DAD1E6"/>
                </a:solidFill>
                <a:latin typeface="Fira Sans" pitchFamily="34" charset="0"/>
                <a:ea typeface="Fira Sans" pitchFamily="34" charset="-122"/>
                <a:cs typeface="Fira Sans" pitchFamily="34" charset="-120"/>
              </a:rPr>
              <a:t>Questa sessione formativa:</a:t>
            </a:r>
          </a:p>
          <a:p>
            <a:pPr marL="342900" indent="-342900">
              <a:lnSpc>
                <a:spcPts val="3117"/>
              </a:lnSpc>
              <a:buFont typeface="Arial" panose="020B0604020202020204" pitchFamily="34" charset="0"/>
              <a:buChar char="•"/>
            </a:pPr>
            <a:r>
              <a:rPr lang="en-US" sz="2000" b="1" dirty="0">
                <a:solidFill>
                  <a:srgbClr val="DAD1E6"/>
                </a:solidFill>
                <a:latin typeface="Fira Sans" pitchFamily="34" charset="0"/>
                <a:ea typeface="Fira Sans" pitchFamily="34" charset="-122"/>
                <a:cs typeface="Fira Sans" pitchFamily="34" charset="-120"/>
              </a:rPr>
              <a:t>approfondirà l'area critica della governance della sicurezza informatica e della conformità normativa nel settore energetico dell'Unione Europea. </a:t>
            </a:r>
          </a:p>
          <a:p>
            <a:pPr marL="342900" indent="-342900">
              <a:lnSpc>
                <a:spcPts val="3117"/>
              </a:lnSpc>
              <a:buFont typeface="Arial" panose="020B0604020202020204" pitchFamily="34" charset="0"/>
              <a:buChar char="•"/>
            </a:pPr>
            <a:r>
              <a:rPr lang="en-US" sz="2000" b="1" dirty="0">
                <a:solidFill>
                  <a:srgbClr val="DAD1E6"/>
                </a:solidFill>
                <a:latin typeface="Fira Sans" pitchFamily="34" charset="0"/>
                <a:ea typeface="Fira Sans" pitchFamily="34" charset="-122"/>
                <a:cs typeface="Fira Sans" pitchFamily="34" charset="-120"/>
              </a:rPr>
              <a:t>esplorare il panorama normativo in evoluzione e le direttive e i regolamenti chiave che disciplinano le pratiche di sicurezza informatica in questo settore essenziale.</a:t>
            </a:r>
          </a:p>
          <a:p>
            <a:pPr marL="342900" indent="-342900">
              <a:lnSpc>
                <a:spcPts val="3117"/>
              </a:lnSpc>
              <a:buFont typeface="Arial" panose="020B0604020202020204" pitchFamily="34" charset="0"/>
              <a:buChar char="•"/>
            </a:pPr>
            <a:r>
              <a:rPr lang="en-US" sz="2000" b="1" dirty="0">
                <a:solidFill>
                  <a:srgbClr val="DAD1E6"/>
                </a:solidFill>
                <a:latin typeface="Fira Sans" pitchFamily="34" charset="0"/>
                <a:ea typeface="Fira Sans" pitchFamily="34" charset="-122"/>
                <a:cs typeface="Fira Sans" pitchFamily="34" charset="-120"/>
              </a:rPr>
              <a:t>esaminerà le sfide e le vulnerabilità specifiche che il settore energetico deve affrontare, tra cui la protezione delle infrastrutture critiche, la sicurezza dei dati e la crescente dipendenza dalle tecnologie digitali. </a:t>
            </a:r>
          </a:p>
          <a:p>
            <a:pPr marL="342900" indent="-342900">
              <a:lnSpc>
                <a:spcPts val="3117"/>
              </a:lnSpc>
              <a:buFont typeface="Arial" panose="020B0604020202020204" pitchFamily="34" charset="0"/>
              <a:buChar char="•"/>
            </a:pPr>
            <a:r>
              <a:rPr lang="en-US" sz="2000" b="1" dirty="0">
                <a:solidFill>
                  <a:srgbClr val="DAD1E6"/>
                </a:solidFill>
                <a:latin typeface="Fira Sans" pitchFamily="34" charset="0"/>
                <a:ea typeface="Fira Sans" pitchFamily="34" charset="-122"/>
                <a:cs typeface="Fira Sans" pitchFamily="34" charset="-120"/>
              </a:rPr>
              <a:t>discuterà di come le normative dell'UE siano state concepite per affrontare queste sfide e promuovere un ecosistema energetico sicuro e resiliente.</a:t>
            </a:r>
            <a:endParaRPr lang="en-US" sz="2000" b="1" dirty="0"/>
          </a:p>
          <a:p>
            <a:pPr marL="800100" lvl="1" indent="-342900">
              <a:lnSpc>
                <a:spcPts val="3117"/>
              </a:lnSpc>
              <a:buFont typeface="Arial" panose="020B0604020202020204" pitchFamily="34" charset="0"/>
              <a:buChar char="•"/>
            </a:pPr>
            <a:endParaRPr lang="en-US" sz="2000" b="1" dirty="0">
              <a:solidFill>
                <a:srgbClr val="DAD1E6"/>
              </a:solidFill>
              <a:latin typeface="Fira Sans" pitchFamily="34" charset="0"/>
              <a:ea typeface="Fira Sans" pitchFamily="34" charset="-122"/>
              <a:cs typeface="Fira Sans" pitchFamily="34" charset="-120"/>
            </a:endParaRPr>
          </a:p>
          <a:p>
            <a:pPr marL="800100" lvl="1" indent="-342900">
              <a:lnSpc>
                <a:spcPts val="3117"/>
              </a:lnSpc>
              <a:buFont typeface="Arial" panose="020B0604020202020204" pitchFamily="34" charset="0"/>
              <a:buChar char="•"/>
            </a:pPr>
            <a:endParaRPr lang="en-US" sz="2000" b="1" dirty="0"/>
          </a:p>
        </p:txBody>
      </p:sp>
      <p:sp>
        <p:nvSpPr>
          <p:cNvPr id="7" name="Text 4"/>
          <p:cNvSpPr/>
          <p:nvPr/>
        </p:nvSpPr>
        <p:spPr>
          <a:xfrm>
            <a:off x="380048" y="5178031"/>
            <a:ext cx="10726102" cy="2375297"/>
          </a:xfrm>
          <a:prstGeom prst="rect">
            <a:avLst/>
          </a:prstGeom>
          <a:noFill/>
          <a:ln/>
        </p:spPr>
        <p:txBody>
          <a:bodyPr wrap="square" rtlCol="0" anchor="t"/>
          <a:lstStyle/>
          <a:p>
            <a:pPr marL="285750" indent="-285750">
              <a:lnSpc>
                <a:spcPts val="3117"/>
              </a:lnSpc>
              <a:buFont typeface="Arial" panose="020B0604020202020204" pitchFamily="34" charset="0"/>
              <a:buChar char="•"/>
            </a:pPr>
            <a:endParaRPr lang="en-US" sz="2000" b="1" dirty="0"/>
          </a:p>
        </p:txBody>
      </p:sp>
      <p:grpSp>
        <p:nvGrpSpPr>
          <p:cNvPr id="2" name="Group 1">
            <a:extLst>
              <a:ext uri="{FF2B5EF4-FFF2-40B4-BE49-F238E27FC236}">
                <a16:creationId xmlns:a16="http://schemas.microsoft.com/office/drawing/2014/main" id="{F336AC0E-D167-E407-D39E-356405C4F20C}"/>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1D8BD79A-E48E-9AFE-BE69-B13D458DD0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0F9F5D7D-CDA7-2A1A-4225-E44B65EB32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barn(inVertical)">
                                      <p:cBhvr>
                                        <p:cTn id="11" dur="500"/>
                                        <p:tgtEl>
                                          <p:spTgt spid="6">
                                            <p:txEl>
                                              <p:pRg st="2" end="2"/>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barn(inVertical)">
                                      <p:cBhvr>
                                        <p:cTn id="15" dur="500"/>
                                        <p:tgtEl>
                                          <p:spTgt spid="6">
                                            <p:txEl>
                                              <p:pRg st="3" end="3"/>
                                            </p:txEl>
                                          </p:spTgt>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arn(inVertical)">
                                      <p:cBhvr>
                                        <p:cTn id="1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0159411-39A0-069D-0FC7-E20C529F5464}"/>
              </a:ext>
            </a:extLst>
          </p:cNvPr>
          <p:cNvSpPr>
            <a:spLocks noGrp="1"/>
          </p:cNvSpPr>
          <p:nvPr>
            <p:ph type="body" sz="quarter" idx="14"/>
          </p:nvPr>
        </p:nvSpPr>
        <p:spPr>
          <a:xfrm>
            <a:off x="820073" y="1954531"/>
            <a:ext cx="9898620" cy="4968240"/>
          </a:xfrm>
        </p:spPr>
        <p:txBody>
          <a:bodyPr/>
          <a:lstStyle/>
          <a:p>
            <a:r>
              <a:rPr lang="en-GB" b="1" dirty="0">
                <a:solidFill>
                  <a:schemeClr val="tx1"/>
                </a:solidFill>
              </a:rPr>
              <a:t>Integrità</a:t>
            </a:r>
          </a:p>
          <a:p>
            <a:r>
              <a:rPr lang="en-GB" dirty="0">
                <a:solidFill>
                  <a:schemeClr val="tx1"/>
                </a:solidFill>
              </a:rPr>
              <a:t>Cosa </a:t>
            </a:r>
          </a:p>
          <a:p>
            <a:pPr lvl="1"/>
            <a:r>
              <a:rPr lang="en-GB" dirty="0">
                <a:solidFill>
                  <a:schemeClr val="tx1"/>
                </a:solidFill>
              </a:rPr>
              <a:t>Mantenere l'accuratezza, l'affidabilità e l'attendibilità dei dati è essenziale per garantire il corretto funzionamento dei sistemi energetici.</a:t>
            </a:r>
          </a:p>
          <a:p>
            <a:r>
              <a:rPr lang="en-GB" dirty="0">
                <a:solidFill>
                  <a:schemeClr val="tx1"/>
                </a:solidFill>
              </a:rPr>
              <a:t>Perché? </a:t>
            </a:r>
          </a:p>
          <a:p>
            <a:pPr lvl="1"/>
            <a:r>
              <a:rPr lang="en-GB" dirty="0">
                <a:solidFill>
                  <a:schemeClr val="tx1"/>
                </a:solidFill>
              </a:rPr>
              <a:t>Un approvvigionamento energetico affidabile, comunicazioni sicure e qualsiasi alterazione o corruzione dei dati potrebbero portare a decisioni errate, guasti operativi e conseguenze potenzialmente catastrofiche, come guasti alla rete o condizioni operative non sicure.</a:t>
            </a:r>
          </a:p>
          <a:p>
            <a:r>
              <a:rPr lang="en-GB" dirty="0">
                <a:solidFill>
                  <a:schemeClr val="tx1"/>
                </a:solidFill>
              </a:rPr>
              <a:t>Come? </a:t>
            </a:r>
          </a:p>
          <a:p>
            <a:pPr lvl="1"/>
            <a:r>
              <a:rPr lang="en-GB" dirty="0">
                <a:solidFill>
                  <a:schemeClr val="tx1"/>
                </a:solidFill>
              </a:rPr>
              <a:t>Implementare controlli di convalida dei dati, audit regolari e garantire la fornitura di energia.</a:t>
            </a:r>
          </a:p>
        </p:txBody>
      </p:sp>
      <p:sp>
        <p:nvSpPr>
          <p:cNvPr id="7" name="Text Placeholder 1">
            <a:extLst>
              <a:ext uri="{FF2B5EF4-FFF2-40B4-BE49-F238E27FC236}">
                <a16:creationId xmlns:a16="http://schemas.microsoft.com/office/drawing/2014/main" id="{2097FA88-25A8-3D4C-B0AF-CE23F225C203}"/>
              </a:ext>
            </a:extLst>
          </p:cNvPr>
          <p:cNvSpPr txBox="1">
            <a:spLocks/>
          </p:cNvSpPr>
          <p:nvPr/>
        </p:nvSpPr>
        <p:spPr>
          <a:xfrm>
            <a:off x="727710" y="811530"/>
            <a:ext cx="12593420" cy="973066"/>
          </a:xfrm>
          <a:prstGeom prst="rect">
            <a:avLst/>
          </a:prstGeom>
        </p:spPr>
        <p:txBody>
          <a:bodyPr vert="horz" lIns="0" tIns="0" rIns="0" bIns="0" rtlCol="0" anchor="ctr">
            <a:normAutofit/>
          </a:bodyPr>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kern="1200" cap="all" baseline="0">
                <a:solidFill>
                  <a:srgbClr val="332B60"/>
                </a:solidFill>
                <a:effectLst/>
                <a:latin typeface="Verdana" charset="0"/>
                <a:ea typeface="+mn-ea"/>
                <a:cs typeface="+mn-cs"/>
              </a:defRPr>
            </a:lvl1pPr>
            <a:lvl2pPr marL="891540" indent="-342900" algn="l" defTabSz="548640" rtl="0" eaLnBrk="1" latinLnBrk="0" hangingPunct="1">
              <a:spcBef>
                <a:spcPts val="0"/>
              </a:spcBef>
              <a:spcAft>
                <a:spcPts val="1200"/>
              </a:spcAft>
              <a:buClr>
                <a:schemeClr val="tx1"/>
              </a:buClr>
              <a:buSzPct val="100000"/>
              <a:buFont typeface="Arial"/>
              <a:buChar char="•"/>
              <a:defRPr sz="1920" kern="1200" cap="none">
                <a:solidFill>
                  <a:schemeClr val="tx1"/>
                </a:solidFill>
                <a:effectLst/>
                <a:latin typeface="+mn-lt"/>
                <a:ea typeface="+mn-ea"/>
                <a:cs typeface="+mn-cs"/>
              </a:defRPr>
            </a:lvl2pPr>
            <a:lvl3pPr marL="1440180" indent="-342900" algn="l" defTabSz="548640" rtl="0" eaLnBrk="1" latinLnBrk="0" hangingPunct="1">
              <a:spcBef>
                <a:spcPts val="0"/>
              </a:spcBef>
              <a:spcAft>
                <a:spcPts val="1200"/>
              </a:spcAft>
              <a:buClr>
                <a:schemeClr val="tx1"/>
              </a:buClr>
              <a:buSzPct val="100000"/>
              <a:buFont typeface="Arial"/>
              <a:buChar char="•"/>
              <a:defRPr sz="1680" kern="1200" cap="none">
                <a:solidFill>
                  <a:schemeClr val="tx1"/>
                </a:solidFill>
                <a:effectLst/>
                <a:latin typeface="+mn-lt"/>
                <a:ea typeface="+mn-ea"/>
                <a:cs typeface="+mn-cs"/>
              </a:defRPr>
            </a:lvl3pPr>
            <a:lvl4pPr marL="1851660" indent="-20574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4pPr>
            <a:lvl5pPr marL="2400300" indent="-20574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5pPr>
            <a:lvl6pPr marL="3017520" indent="-27432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6pPr>
            <a:lvl7pPr marL="3566160" indent="-27432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7pPr>
            <a:lvl8pPr marL="4114800" indent="-27432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8pPr>
            <a:lvl9pPr marL="4663440" indent="-274320" algn="l" defTabSz="548640"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9pPr>
          </a:lstStyle>
          <a:p>
            <a:r>
              <a:rPr lang="en-GB" dirty="0">
                <a:solidFill>
                  <a:schemeClr val="tx1"/>
                </a:solidFill>
              </a:rPr>
              <a:t>Proteggere il settore energetico: la triade CIA</a:t>
            </a:r>
          </a:p>
        </p:txBody>
      </p:sp>
      <p:pic>
        <p:nvPicPr>
          <p:cNvPr id="8" name="Picture 7">
            <a:extLst>
              <a:ext uri="{FF2B5EF4-FFF2-40B4-BE49-F238E27FC236}">
                <a16:creationId xmlns:a16="http://schemas.microsoft.com/office/drawing/2014/main" id="{205A0A7B-7BCE-667C-D16C-AD14754785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099659" y="2930556"/>
            <a:ext cx="3530741" cy="2574798"/>
          </a:xfrm>
          <a:prstGeom prst="rect">
            <a:avLst/>
          </a:prstGeom>
        </p:spPr>
      </p:pic>
    </p:spTree>
    <p:extLst>
      <p:ext uri="{BB962C8B-B14F-4D97-AF65-F5344CB8AC3E}">
        <p14:creationId xmlns:p14="http://schemas.microsoft.com/office/powerpoint/2010/main" val="32899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0159411-39A0-069D-0FC7-E20C529F5464}"/>
              </a:ext>
            </a:extLst>
          </p:cNvPr>
          <p:cNvSpPr>
            <a:spLocks noGrp="1"/>
          </p:cNvSpPr>
          <p:nvPr>
            <p:ph type="body" sz="quarter" idx="14"/>
          </p:nvPr>
        </p:nvSpPr>
        <p:spPr>
          <a:xfrm>
            <a:off x="820073" y="1954531"/>
            <a:ext cx="9575212" cy="4968240"/>
          </a:xfrm>
        </p:spPr>
        <p:txBody>
          <a:bodyPr>
            <a:normAutofit/>
          </a:bodyPr>
          <a:lstStyle/>
          <a:p>
            <a:r>
              <a:rPr lang="en-GB" b="1" dirty="0">
                <a:solidFill>
                  <a:schemeClr val="tx1"/>
                </a:solidFill>
              </a:rPr>
              <a:t>Disponibilità</a:t>
            </a:r>
          </a:p>
          <a:p>
            <a:endParaRPr lang="en-GB" b="1" dirty="0">
              <a:solidFill>
                <a:schemeClr val="tx1"/>
              </a:solidFill>
            </a:endParaRPr>
          </a:p>
          <a:p>
            <a:r>
              <a:rPr lang="en-GB" dirty="0">
                <a:solidFill>
                  <a:schemeClr val="tx1"/>
                </a:solidFill>
              </a:rPr>
              <a:t>Cosa </a:t>
            </a:r>
          </a:p>
          <a:p>
            <a:pPr lvl="1"/>
            <a:r>
              <a:rPr lang="en-GB" dirty="0">
                <a:solidFill>
                  <a:schemeClr val="tx1"/>
                </a:solidFill>
              </a:rPr>
              <a:t>Garantire la disponibilità continua dei servizi energetici è fondamentale sia per la stabilità economica che per la sicurezza pubblica.</a:t>
            </a:r>
          </a:p>
          <a:p>
            <a:r>
              <a:rPr lang="en-GB" dirty="0">
                <a:solidFill>
                  <a:schemeClr val="tx1"/>
                </a:solidFill>
              </a:rPr>
              <a:t>Perché? </a:t>
            </a:r>
          </a:p>
          <a:p>
            <a:pPr lvl="1"/>
            <a:r>
              <a:rPr lang="en-GB" dirty="0">
                <a:solidFill>
                  <a:schemeClr val="tx1"/>
                </a:solidFill>
              </a:rPr>
              <a:t>I sistemi energetici devono essere resilienti agli attacchi informatici, alle catastrofi naturali e ai guasti alle apparecchiature per prevenire interruzioni che potrebbero avere un impatto diffuso su altri settori e sulla vita quotidiana.</a:t>
            </a:r>
          </a:p>
          <a:p>
            <a:r>
              <a:rPr lang="en-GB" dirty="0">
                <a:solidFill>
                  <a:schemeClr val="tx1"/>
                </a:solidFill>
              </a:rPr>
              <a:t>Come </a:t>
            </a:r>
          </a:p>
          <a:p>
            <a:pPr lvl="1"/>
            <a:r>
              <a:rPr lang="en-GB" dirty="0">
                <a:solidFill>
                  <a:schemeClr val="tx1"/>
                </a:solidFill>
              </a:rPr>
              <a:t>Mantenere sistemi ridondanti, garantire l'affidabilità della rete ed eseguire una manutenzione regolare dei sistemi.</a:t>
            </a:r>
          </a:p>
        </p:txBody>
      </p:sp>
      <p:sp>
        <p:nvSpPr>
          <p:cNvPr id="7" name="Text Placeholder 1">
            <a:extLst>
              <a:ext uri="{FF2B5EF4-FFF2-40B4-BE49-F238E27FC236}">
                <a16:creationId xmlns:a16="http://schemas.microsoft.com/office/drawing/2014/main" id="{EB7C0DAA-C011-F437-19F9-F8C814801942}"/>
              </a:ext>
            </a:extLst>
          </p:cNvPr>
          <p:cNvSpPr>
            <a:spLocks noGrp="1"/>
          </p:cNvSpPr>
          <p:nvPr>
            <p:ph type="body" sz="quarter" idx="13"/>
          </p:nvPr>
        </p:nvSpPr>
        <p:spPr>
          <a:xfrm>
            <a:off x="575310" y="659130"/>
            <a:ext cx="12593420" cy="973066"/>
          </a:xfrm>
        </p:spPr>
        <p:txBody>
          <a:bodyPr/>
          <a:lstStyle/>
          <a:p>
            <a:r>
              <a:rPr lang="en-GB" dirty="0">
                <a:solidFill>
                  <a:schemeClr val="tx1"/>
                </a:solidFill>
              </a:rPr>
              <a:t>Proteggere il settore energetico: la triade della CIA</a:t>
            </a:r>
          </a:p>
        </p:txBody>
      </p:sp>
      <p:pic>
        <p:nvPicPr>
          <p:cNvPr id="8" name="Picture 7">
            <a:extLst>
              <a:ext uri="{FF2B5EF4-FFF2-40B4-BE49-F238E27FC236}">
                <a16:creationId xmlns:a16="http://schemas.microsoft.com/office/drawing/2014/main" id="{9043C107-C2AC-56E9-2A42-39EA3FCA583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099659" y="2930556"/>
            <a:ext cx="3530741" cy="2574798"/>
          </a:xfrm>
          <a:prstGeom prst="rect">
            <a:avLst/>
          </a:prstGeom>
        </p:spPr>
      </p:pic>
    </p:spTree>
    <p:extLst>
      <p:ext uri="{BB962C8B-B14F-4D97-AF65-F5344CB8AC3E}">
        <p14:creationId xmlns:p14="http://schemas.microsoft.com/office/powerpoint/2010/main" val="413761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0159411-39A0-069D-0FC7-E20C529F5464}"/>
              </a:ext>
            </a:extLst>
          </p:cNvPr>
          <p:cNvSpPr>
            <a:spLocks noGrp="1"/>
          </p:cNvSpPr>
          <p:nvPr>
            <p:ph type="body" sz="quarter" idx="14"/>
          </p:nvPr>
        </p:nvSpPr>
        <p:spPr>
          <a:xfrm>
            <a:off x="820073" y="1954531"/>
            <a:ext cx="9575212" cy="4968240"/>
          </a:xfrm>
        </p:spPr>
        <p:txBody>
          <a:bodyPr>
            <a:normAutofit/>
          </a:bodyPr>
          <a:lstStyle/>
          <a:p>
            <a:r>
              <a:rPr lang="en-GB" b="1" dirty="0">
                <a:solidFill>
                  <a:schemeClr val="tx1"/>
                </a:solidFill>
              </a:rPr>
              <a:t>Sistemi legacy: </a:t>
            </a:r>
            <a:r>
              <a:rPr lang="en-GB" dirty="0">
                <a:solidFill>
                  <a:schemeClr val="tx1"/>
                </a:solidFill>
              </a:rPr>
              <a:t>molte infrastrutture energetiche si basano su tecnologie obsolete che non dispongono delle moderne funzionalità di sicurezza, rendendole vulnerabili agli attacchi</a:t>
            </a:r>
          </a:p>
          <a:p>
            <a:r>
              <a:rPr lang="en-GB" b="1" dirty="0">
                <a:solidFill>
                  <a:schemeClr val="tx1"/>
                </a:solidFill>
              </a:rPr>
              <a:t>Reti complesse e interconnesse: </a:t>
            </a:r>
            <a:r>
              <a:rPr lang="en-GB" dirty="0">
                <a:solidFill>
                  <a:schemeClr val="tx1"/>
                </a:solidFill>
              </a:rPr>
              <a:t>l'integrazione di vari sistemi e reti aumenta la superficie di attacco e la complessità della protezione dell'intera infrastruttura.</a:t>
            </a:r>
          </a:p>
          <a:p>
            <a:r>
              <a:rPr lang="en-GB" b="1" dirty="0">
                <a:solidFill>
                  <a:schemeClr val="tx1"/>
                </a:solidFill>
              </a:rPr>
              <a:t>Attacchi sofisticati</a:t>
            </a:r>
            <a:r>
              <a:rPr lang="en-GB" dirty="0">
                <a:solidFill>
                  <a:schemeClr val="tx1"/>
                </a:solidFill>
              </a:rPr>
              <a:t>: gli attacchi informatici stanno diventando sempre più sofisticati, con minacce persistenti avanzate (APT) che prendono di mira le infrastrutture critiche.</a:t>
            </a:r>
          </a:p>
          <a:p>
            <a:r>
              <a:rPr lang="en-GB" b="1" dirty="0">
                <a:solidFill>
                  <a:schemeClr val="tx1"/>
                </a:solidFill>
              </a:rPr>
              <a:t>Minacce interne: </a:t>
            </a:r>
            <a:r>
              <a:rPr lang="en-GB" dirty="0">
                <a:solidFill>
                  <a:schemeClr val="tx1"/>
                </a:solidFill>
              </a:rPr>
              <a:t>i dipendenti o gli appaltatori che hanno accesso ai sistemi possono compromettere la sicurezza in modo involontario o doloso.</a:t>
            </a:r>
          </a:p>
          <a:p>
            <a:r>
              <a:rPr lang="en-GB" b="1" dirty="0">
                <a:solidFill>
                  <a:schemeClr val="tx1"/>
                </a:solidFill>
              </a:rPr>
              <a:t>Problemi normativi e di conformità: </a:t>
            </a:r>
            <a:r>
              <a:rPr lang="en-GB" dirty="0">
                <a:solidFill>
                  <a:schemeClr val="tx1"/>
                </a:solidFill>
              </a:rPr>
              <a:t>stare al passo con l'evoluzione delle normative e garantire la conformità può essere difficile e richiedere molte risorse.</a:t>
            </a:r>
          </a:p>
          <a:p>
            <a:r>
              <a:rPr lang="en-GB" b="1" dirty="0">
                <a:solidFill>
                  <a:schemeClr val="tx1"/>
                </a:solidFill>
              </a:rPr>
              <a:t>Limiti delle risorse: </a:t>
            </a:r>
            <a:r>
              <a:rPr lang="en-GB" dirty="0">
                <a:solidFill>
                  <a:schemeClr val="tx1"/>
                </a:solidFill>
              </a:rPr>
              <a:t>budget limitati e carenza di professionisti qualificati nel campo della sicurezza informatica possono ostacolare l'implementazione di </a:t>
            </a:r>
            <a:r>
              <a:rPr lang="en-GB" dirty="0" err="1">
                <a:solidFill>
                  <a:schemeClr val="tx1"/>
                </a:solidFill>
              </a:rPr>
              <a:t>misure</a:t>
            </a:r>
            <a:r>
              <a:rPr lang="en-GB" dirty="0">
                <a:solidFill>
                  <a:schemeClr val="tx1"/>
                </a:solidFill>
              </a:rPr>
              <a:t> di sicurezza robuste</a:t>
            </a:r>
            <a:r>
              <a:rPr lang="en-GB" dirty="0" err="1">
                <a:solidFill>
                  <a:schemeClr val="tx1"/>
                </a:solidFill>
              </a:rPr>
              <a:t>. Affrontare </a:t>
            </a:r>
            <a:r>
              <a:rPr lang="en-GB" dirty="0">
                <a:solidFill>
                  <a:schemeClr val="tx1"/>
                </a:solidFill>
              </a:rPr>
              <a:t>minacce come gli attacchi informatici e i rischi ambientali.</a:t>
            </a:r>
          </a:p>
          <a:p>
            <a:endParaRPr lang="en-GB" dirty="0">
              <a:solidFill>
                <a:schemeClr val="tx1"/>
              </a:solidFill>
            </a:endParaRPr>
          </a:p>
        </p:txBody>
      </p:sp>
      <p:sp>
        <p:nvSpPr>
          <p:cNvPr id="7" name="Text Placeholder 1">
            <a:extLst>
              <a:ext uri="{FF2B5EF4-FFF2-40B4-BE49-F238E27FC236}">
                <a16:creationId xmlns:a16="http://schemas.microsoft.com/office/drawing/2014/main" id="{055DECE2-2E76-A997-EE12-19D1A243A1C9}"/>
              </a:ext>
            </a:extLst>
          </p:cNvPr>
          <p:cNvSpPr>
            <a:spLocks noGrp="1"/>
          </p:cNvSpPr>
          <p:nvPr>
            <p:ph type="body" sz="quarter" idx="13"/>
          </p:nvPr>
        </p:nvSpPr>
        <p:spPr>
          <a:xfrm>
            <a:off x="575310" y="659130"/>
            <a:ext cx="12593420" cy="973066"/>
          </a:xfrm>
        </p:spPr>
        <p:txBody>
          <a:bodyPr/>
          <a:lstStyle/>
          <a:p>
            <a:r>
              <a:rPr lang="en-GB" dirty="0">
                <a:solidFill>
                  <a:schemeClr val="tx1"/>
                </a:solidFill>
              </a:rPr>
              <a:t>Proteggere il settore energetico: la triade della CIA: sfide</a:t>
            </a:r>
          </a:p>
        </p:txBody>
      </p:sp>
      <p:pic>
        <p:nvPicPr>
          <p:cNvPr id="8" name="Picture 7">
            <a:extLst>
              <a:ext uri="{FF2B5EF4-FFF2-40B4-BE49-F238E27FC236}">
                <a16:creationId xmlns:a16="http://schemas.microsoft.com/office/drawing/2014/main" id="{AE6A2694-858F-5258-8E05-D7441F6C064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099659" y="2930556"/>
            <a:ext cx="3530741" cy="2574798"/>
          </a:xfrm>
          <a:prstGeom prst="rect">
            <a:avLst/>
          </a:prstGeom>
        </p:spPr>
      </p:pic>
    </p:spTree>
    <p:extLst>
      <p:ext uri="{BB962C8B-B14F-4D97-AF65-F5344CB8AC3E}">
        <p14:creationId xmlns:p14="http://schemas.microsoft.com/office/powerpoint/2010/main" val="337261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0159411-39A0-069D-0FC7-E20C529F5464}"/>
              </a:ext>
            </a:extLst>
          </p:cNvPr>
          <p:cNvSpPr>
            <a:spLocks noGrp="1"/>
          </p:cNvSpPr>
          <p:nvPr>
            <p:ph type="body" sz="quarter" idx="14"/>
          </p:nvPr>
        </p:nvSpPr>
        <p:spPr>
          <a:xfrm>
            <a:off x="820073" y="1954531"/>
            <a:ext cx="9575212" cy="4968240"/>
          </a:xfrm>
        </p:spPr>
        <p:txBody>
          <a:bodyPr>
            <a:normAutofit fontScale="92500" lnSpcReduction="10000"/>
          </a:bodyPr>
          <a:lstStyle/>
          <a:p>
            <a:r>
              <a:rPr lang="en-GB" b="1" dirty="0">
                <a:solidFill>
                  <a:schemeClr val="tx1"/>
                </a:solidFill>
              </a:rPr>
              <a:t>Modernizzazione dell'infrastruttura: </a:t>
            </a:r>
            <a:r>
              <a:rPr lang="en-GB" dirty="0">
                <a:solidFill>
                  <a:schemeClr val="tx1"/>
                </a:solidFill>
              </a:rPr>
              <a:t>aggiornamento dei sistemi legacy per incorporare protocolli e tecnologie di sicurezza moderni al fine di ridurre le vulnerabilità.</a:t>
            </a:r>
          </a:p>
          <a:p>
            <a:r>
              <a:rPr lang="en-GB" b="1" dirty="0">
                <a:solidFill>
                  <a:schemeClr val="tx1"/>
                </a:solidFill>
              </a:rPr>
              <a:t>Implementazione di controlli di accesso rigorosi</a:t>
            </a:r>
            <a:r>
              <a:rPr lang="en-GB" dirty="0">
                <a:solidFill>
                  <a:schemeClr val="tx1"/>
                </a:solidFill>
              </a:rPr>
              <a:t>: utilizzo dell'autenticazione a più fattori, controlli di accesso basati sui ruoli e audit regolari per limitare e monitorare l'accesso ai sistemi critici.</a:t>
            </a:r>
          </a:p>
          <a:p>
            <a:r>
              <a:rPr lang="en-GB" b="1" dirty="0">
                <a:solidFill>
                  <a:schemeClr val="tx1"/>
                </a:solidFill>
              </a:rPr>
              <a:t>Valutazioni periodiche della sicurezza e test di penetrazione: </a:t>
            </a:r>
            <a:r>
              <a:rPr lang="en-GB" dirty="0">
                <a:solidFill>
                  <a:schemeClr val="tx1"/>
                </a:solidFill>
              </a:rPr>
              <a:t>conduzione di frequenti valutazioni e test di sicurezza per identificare e correggere le vulnerabilità.</a:t>
            </a:r>
          </a:p>
          <a:p>
            <a:r>
              <a:rPr lang="en-GB" b="1" dirty="0">
                <a:solidFill>
                  <a:schemeClr val="tx1"/>
                </a:solidFill>
              </a:rPr>
              <a:t>Formazione e sensibilizzazione dei dipendenti: </a:t>
            </a:r>
            <a:r>
              <a:rPr lang="en-GB" dirty="0">
                <a:solidFill>
                  <a:schemeClr val="tx1"/>
                </a:solidFill>
              </a:rPr>
              <a:t>istruire i dipendenti sulle migliori pratiche di sicurezza informatica e riconoscere le potenziali minacce per ridurre al minimo i rischi interni.</a:t>
            </a:r>
          </a:p>
          <a:p>
            <a:r>
              <a:rPr lang="en-GB" b="1" dirty="0">
                <a:solidFill>
                  <a:schemeClr val="tx1"/>
                </a:solidFill>
              </a:rPr>
              <a:t>Pianificazione della risposta agli incidenti: </a:t>
            </a:r>
            <a:r>
              <a:rPr lang="en-GB" dirty="0">
                <a:solidFill>
                  <a:schemeClr val="tx1"/>
                </a:solidFill>
              </a:rPr>
              <a:t>sviluppo e aggiornamento regolare dei piani di risposta agli incidenti per reagire in modo rapido ed efficace agli attacchi informatici.</a:t>
            </a:r>
          </a:p>
          <a:p>
            <a:r>
              <a:rPr lang="en-GB" b="1" dirty="0">
                <a:solidFill>
                  <a:schemeClr val="tx1"/>
                </a:solidFill>
              </a:rPr>
              <a:t>Collaborazione e condivisione delle informazioni</a:t>
            </a:r>
            <a:r>
              <a:rPr lang="en-GB" dirty="0">
                <a:solidFill>
                  <a:schemeClr val="tx1"/>
                </a:solidFill>
              </a:rPr>
              <a:t>: collaborazione con colleghi del settore, agenzie governative e organizzazioni di sicurezza informatica per condividere informazioni sulle minacce e best practice.</a:t>
            </a:r>
          </a:p>
          <a:p>
            <a:r>
              <a:rPr lang="en-GB" b="1" dirty="0">
                <a:solidFill>
                  <a:schemeClr val="tx1"/>
                </a:solidFill>
              </a:rPr>
              <a:t>Conformità normativa: </a:t>
            </a:r>
            <a:r>
              <a:rPr lang="en-GB" dirty="0">
                <a:solidFill>
                  <a:schemeClr val="tx1"/>
                </a:solidFill>
              </a:rPr>
              <a:t>garantire il rispetto degli standard e delle normative del settore (nazionali e dell'UE).</a:t>
            </a:r>
          </a:p>
          <a:p>
            <a:r>
              <a:rPr lang="en-GB" b="1" dirty="0">
                <a:solidFill>
                  <a:schemeClr val="tx1"/>
                </a:solidFill>
              </a:rPr>
              <a:t>Investimenti in tecnologie di sicurezza informatica: </a:t>
            </a:r>
            <a:r>
              <a:rPr lang="en-GB" dirty="0">
                <a:solidFill>
                  <a:schemeClr val="tx1"/>
                </a:solidFill>
              </a:rPr>
              <a:t>utilizzo di strumenti avanzati di sicurezza informatica come sistemi di rilevamento delle intrusioni, firewall e crittografia per proteggere le reti e i dati.</a:t>
            </a:r>
          </a:p>
          <a:p>
            <a:endParaRPr lang="en-GB" dirty="0">
              <a:solidFill>
                <a:schemeClr val="tx1"/>
              </a:solidFill>
            </a:endParaRPr>
          </a:p>
        </p:txBody>
      </p:sp>
      <p:sp>
        <p:nvSpPr>
          <p:cNvPr id="7" name="Text Placeholder 1">
            <a:extLst>
              <a:ext uri="{FF2B5EF4-FFF2-40B4-BE49-F238E27FC236}">
                <a16:creationId xmlns:a16="http://schemas.microsoft.com/office/drawing/2014/main" id="{055DECE2-2E76-A997-EE12-19D1A243A1C9}"/>
              </a:ext>
            </a:extLst>
          </p:cNvPr>
          <p:cNvSpPr>
            <a:spLocks noGrp="1"/>
          </p:cNvSpPr>
          <p:nvPr>
            <p:ph type="body" sz="quarter" idx="13"/>
          </p:nvPr>
        </p:nvSpPr>
        <p:spPr>
          <a:xfrm>
            <a:off x="575310" y="659130"/>
            <a:ext cx="12593420" cy="973066"/>
          </a:xfrm>
        </p:spPr>
        <p:txBody>
          <a:bodyPr/>
          <a:lstStyle/>
          <a:p>
            <a:r>
              <a:rPr lang="en-GB" dirty="0">
                <a:solidFill>
                  <a:schemeClr val="tx1"/>
                </a:solidFill>
              </a:rPr>
              <a:t>Protezione del settore energetico: la triade CIA: soluzioni</a:t>
            </a:r>
          </a:p>
        </p:txBody>
      </p:sp>
      <p:pic>
        <p:nvPicPr>
          <p:cNvPr id="2" name="Picture 1">
            <a:extLst>
              <a:ext uri="{FF2B5EF4-FFF2-40B4-BE49-F238E27FC236}">
                <a16:creationId xmlns:a16="http://schemas.microsoft.com/office/drawing/2014/main" id="{74090E83-4952-220D-C054-DBCE1AA9862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099659" y="2930556"/>
            <a:ext cx="3530741" cy="2574798"/>
          </a:xfrm>
          <a:prstGeom prst="rect">
            <a:avLst/>
          </a:prstGeom>
        </p:spPr>
      </p:pic>
    </p:spTree>
    <p:extLst>
      <p:ext uri="{BB962C8B-B14F-4D97-AF65-F5344CB8AC3E}">
        <p14:creationId xmlns:p14="http://schemas.microsoft.com/office/powerpoint/2010/main" val="286735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CC5F1B-AF46-6153-C389-D6890FA18F8C}"/>
              </a:ext>
            </a:extLst>
          </p:cNvPr>
          <p:cNvSpPr>
            <a:spLocks noGrp="1"/>
          </p:cNvSpPr>
          <p:nvPr>
            <p:ph type="body" sz="quarter" idx="13"/>
          </p:nvPr>
        </p:nvSpPr>
        <p:spPr/>
        <p:txBody>
          <a:bodyPr/>
          <a:lstStyle/>
          <a:p>
            <a:r>
              <a:rPr lang="nb-NO" dirty="0">
                <a:solidFill>
                  <a:schemeClr val="tx1"/>
                </a:solidFill>
              </a:rPr>
              <a:t>Gestione dei rischi informatici</a:t>
            </a:r>
            <a:endParaRPr lang="en-GB" dirty="0">
              <a:solidFill>
                <a:schemeClr val="tx1"/>
              </a:solidFill>
            </a:endParaRPr>
          </a:p>
        </p:txBody>
      </p:sp>
      <p:sp>
        <p:nvSpPr>
          <p:cNvPr id="3" name="Text Placeholder 2">
            <a:extLst>
              <a:ext uri="{FF2B5EF4-FFF2-40B4-BE49-F238E27FC236}">
                <a16:creationId xmlns:a16="http://schemas.microsoft.com/office/drawing/2014/main" id="{108FEB12-C185-0C2E-81CC-0E8A2890076E}"/>
              </a:ext>
            </a:extLst>
          </p:cNvPr>
          <p:cNvSpPr>
            <a:spLocks noGrp="1"/>
          </p:cNvSpPr>
          <p:nvPr>
            <p:ph type="body" sz="quarter" idx="14"/>
          </p:nvPr>
        </p:nvSpPr>
        <p:spPr>
          <a:xfrm>
            <a:off x="1016428" y="1455340"/>
            <a:ext cx="12878603" cy="5467432"/>
          </a:xfrm>
        </p:spPr>
        <p:txBody>
          <a:bodyPr>
            <a:normAutofit lnSpcReduction="10000"/>
          </a:bodyPr>
          <a:lstStyle/>
          <a:p>
            <a:r>
              <a:rPr lang="en-GB" sz="1920" dirty="0">
                <a:solidFill>
                  <a:schemeClr val="tx1"/>
                </a:solidFill>
              </a:rPr>
              <a:t>Identificare </a:t>
            </a:r>
          </a:p>
          <a:p>
            <a:pPr lvl="1"/>
            <a:r>
              <a:rPr lang="en-GB" sz="1920" dirty="0">
                <a:solidFill>
                  <a:schemeClr val="tx1"/>
                </a:solidFill>
              </a:rPr>
              <a:t>La funzione Identificare aiuta a sviluppare una comprensione organizzativa della gestione dei rischi di sicurezza informatica per sistemi, persone, risorse, dati e capacità.</a:t>
            </a:r>
          </a:p>
          <a:p>
            <a:r>
              <a:rPr lang="en-GB" sz="1920" dirty="0">
                <a:solidFill>
                  <a:schemeClr val="tx1"/>
                </a:solidFill>
              </a:rPr>
              <a:t>Proteggere </a:t>
            </a:r>
          </a:p>
          <a:p>
            <a:pPr lvl="1"/>
            <a:r>
              <a:rPr lang="en-GB" sz="1920" dirty="0">
                <a:solidFill>
                  <a:schemeClr val="tx1"/>
                </a:solidFill>
              </a:rPr>
              <a:t>La funzione Proteggi delinea le misure di sicurezza appropriate per garantire la fornitura di servizi infrastrutturali critici. La funzione Proteggi supporta la capacità di limitare o contenere l'impatto di un potenziale evento di sicurezza informatica. </a:t>
            </a:r>
          </a:p>
          <a:p>
            <a:r>
              <a:rPr lang="en-GB" sz="1920" dirty="0">
                <a:solidFill>
                  <a:schemeClr val="tx1"/>
                </a:solidFill>
              </a:rPr>
              <a:t>Rilevare </a:t>
            </a:r>
          </a:p>
          <a:p>
            <a:pPr lvl="1"/>
            <a:r>
              <a:rPr lang="en-GB" sz="1920" dirty="0">
                <a:solidFill>
                  <a:schemeClr val="tx1"/>
                </a:solidFill>
              </a:rPr>
              <a:t>La funzione Rilevare definisce le attività appropriate per identificare il verificarsi di un evento di sicurezza informatica. La funzione Rilevare consente la scoperta tempestiva degli eventi di sicurezza informatica. </a:t>
            </a:r>
          </a:p>
          <a:p>
            <a:r>
              <a:rPr lang="en-GB" sz="1920" dirty="0">
                <a:solidFill>
                  <a:schemeClr val="tx1"/>
                </a:solidFill>
              </a:rPr>
              <a:t>Rispondere </a:t>
            </a:r>
          </a:p>
          <a:p>
            <a:pPr lvl="1"/>
            <a:r>
              <a:rPr lang="en-GB" sz="1920" dirty="0">
                <a:solidFill>
                  <a:schemeClr val="tx1"/>
                </a:solidFill>
              </a:rPr>
              <a:t>La funzione Rispondi include attività appropriate per intervenire in caso di un incidente di sicurezza informatica rilevato. La funzione Rispondi supporta la capacità di contenere l'impatto di un potenziale incidente di sicurezza informatica. </a:t>
            </a:r>
          </a:p>
          <a:p>
            <a:r>
              <a:rPr lang="en-GB" sz="1920" dirty="0">
                <a:solidFill>
                  <a:schemeClr val="tx1"/>
                </a:solidFill>
              </a:rPr>
              <a:t>Recupero </a:t>
            </a:r>
          </a:p>
          <a:p>
            <a:pPr lvl="1"/>
            <a:r>
              <a:rPr lang="en-GB" sz="1920" dirty="0">
                <a:solidFill>
                  <a:schemeClr val="tx1"/>
                </a:solidFill>
              </a:rPr>
              <a:t>La funzione Recupero identifica le attività appropriate per mantenere i piani di resilienza e ripristinare eventuali capacità o servizi che sono stati compromessi a causa di un incidente di sicurezza informatica. La funzione Recupero supporta il ripristino tempestivo delle normali operazioni, riducendo così l'impatto di un incidente di sicurezza informatica.</a:t>
            </a:r>
          </a:p>
        </p:txBody>
      </p:sp>
      <p:sp>
        <p:nvSpPr>
          <p:cNvPr id="4" name="Oval 3">
            <a:extLst>
              <a:ext uri="{FF2B5EF4-FFF2-40B4-BE49-F238E27FC236}">
                <a16:creationId xmlns:a16="http://schemas.microsoft.com/office/drawing/2014/main" id="{E56C5066-04CB-CD83-5928-A0D629672D18}"/>
              </a:ext>
            </a:extLst>
          </p:cNvPr>
          <p:cNvSpPr/>
          <p:nvPr/>
        </p:nvSpPr>
        <p:spPr>
          <a:xfrm>
            <a:off x="10241660" y="1319134"/>
            <a:ext cx="3687580" cy="2218544"/>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3600" dirty="0">
                <a:solidFill>
                  <a:schemeClr val="bg1"/>
                </a:solidFill>
              </a:rPr>
              <a:t>Proattivo</a:t>
            </a:r>
            <a:endParaRPr lang="en-GB" sz="3600" dirty="0">
              <a:solidFill>
                <a:schemeClr val="bg1"/>
              </a:solidFill>
            </a:endParaRPr>
          </a:p>
        </p:txBody>
      </p:sp>
      <p:sp>
        <p:nvSpPr>
          <p:cNvPr id="5" name="Oval 4">
            <a:extLst>
              <a:ext uri="{FF2B5EF4-FFF2-40B4-BE49-F238E27FC236}">
                <a16:creationId xmlns:a16="http://schemas.microsoft.com/office/drawing/2014/main" id="{9DF7E60E-AEC8-96BC-28F3-CB69AB40B063}"/>
              </a:ext>
            </a:extLst>
          </p:cNvPr>
          <p:cNvSpPr/>
          <p:nvPr/>
        </p:nvSpPr>
        <p:spPr>
          <a:xfrm>
            <a:off x="9593705" y="3673884"/>
            <a:ext cx="4742443" cy="3248888"/>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3600" dirty="0">
                <a:solidFill>
                  <a:schemeClr val="bg1"/>
                </a:solidFill>
              </a:rPr>
              <a:t>Reattivo</a:t>
            </a:r>
            <a:endParaRPr lang="en-GB" sz="3600" dirty="0">
              <a:solidFill>
                <a:schemeClr val="bg1"/>
              </a:solidFill>
            </a:endParaRPr>
          </a:p>
        </p:txBody>
      </p:sp>
    </p:spTree>
    <p:extLst>
      <p:ext uri="{BB962C8B-B14F-4D97-AF65-F5344CB8AC3E}">
        <p14:creationId xmlns:p14="http://schemas.microsoft.com/office/powerpoint/2010/main" val="120335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randombar(horizontal)">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randombar(horizontal)">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Lst>
  </p:timing>
</p:sld>
</file>

<file path=ppt/slides/slide3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3FAF14-D676-8ACE-426D-C71521C1AD97}"/>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DD404E6F-91E2-D480-D48C-518D6534963C}"/>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F8F80DD6-D8E2-7778-6291-2061DFD7BB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2973" y="0"/>
            <a:ext cx="6039668" cy="8229600"/>
          </a:xfrm>
          <a:prstGeom prst="rect">
            <a:avLst/>
          </a:prstGeom>
        </p:spPr>
      </p:pic>
      <p:pic>
        <p:nvPicPr>
          <p:cNvPr id="7" name="Picture 6">
            <a:extLst>
              <a:ext uri="{FF2B5EF4-FFF2-40B4-BE49-F238E27FC236}">
                <a16:creationId xmlns:a16="http://schemas.microsoft.com/office/drawing/2014/main" id="{D6F28A4B-D41E-0DDD-84BD-DB2B0DE96A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2109" y="0"/>
            <a:ext cx="5991834" cy="8229600"/>
          </a:xfrm>
          <a:prstGeom prst="rect">
            <a:avLst/>
          </a:prstGeom>
        </p:spPr>
      </p:pic>
    </p:spTree>
    <p:extLst>
      <p:ext uri="{BB962C8B-B14F-4D97-AF65-F5344CB8AC3E}">
        <p14:creationId xmlns:p14="http://schemas.microsoft.com/office/powerpoint/2010/main" val="255329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CAC8C1-4A18-6061-1DE9-A12B58152861}"/>
              </a:ext>
            </a:extLst>
          </p:cNvPr>
          <p:cNvSpPr>
            <a:spLocks noGrp="1"/>
          </p:cNvSpPr>
          <p:nvPr>
            <p:ph type="title"/>
          </p:nvPr>
        </p:nvSpPr>
        <p:spPr/>
        <p:txBody>
          <a:bodyPr/>
          <a:lstStyle/>
          <a:p>
            <a:r>
              <a:rPr lang="nb-NO" dirty="0"/>
              <a:t>Gestione interoperabile dei rischi</a:t>
            </a:r>
            <a:endParaRPr lang="en-GB" dirty="0"/>
          </a:p>
        </p:txBody>
      </p:sp>
      <p:sp>
        <p:nvSpPr>
          <p:cNvPr id="5" name="Content Placeholder 4">
            <a:extLst>
              <a:ext uri="{FF2B5EF4-FFF2-40B4-BE49-F238E27FC236}">
                <a16:creationId xmlns:a16="http://schemas.microsoft.com/office/drawing/2014/main" id="{B8F4F531-AD74-14B2-CE2E-9DA1D53B8479}"/>
              </a:ext>
            </a:extLst>
          </p:cNvPr>
          <p:cNvSpPr>
            <a:spLocks noGrp="1"/>
          </p:cNvSpPr>
          <p:nvPr>
            <p:ph sz="half" idx="1"/>
          </p:nvPr>
        </p:nvSpPr>
        <p:spPr/>
        <p:txBody>
          <a:bodyPr/>
          <a:lstStyle/>
          <a:p>
            <a:endParaRPr lang="en-GB" dirty="0"/>
          </a:p>
        </p:txBody>
      </p:sp>
      <p:sp>
        <p:nvSpPr>
          <p:cNvPr id="6" name="Content Placeholder 5">
            <a:extLst>
              <a:ext uri="{FF2B5EF4-FFF2-40B4-BE49-F238E27FC236}">
                <a16:creationId xmlns:a16="http://schemas.microsoft.com/office/drawing/2014/main" id="{6FAFE262-90EE-05DC-2C13-4D883273EDC8}"/>
              </a:ext>
            </a:extLst>
          </p:cNvPr>
          <p:cNvSpPr>
            <a:spLocks noGrp="1"/>
          </p:cNvSpPr>
          <p:nvPr>
            <p:ph sz="half" idx="2"/>
          </p:nvPr>
        </p:nvSpPr>
        <p:spPr/>
        <p:txBody>
          <a:bodyPr/>
          <a:lstStyle/>
          <a:p>
            <a:endParaRPr lang="en-GB" dirty="0"/>
          </a:p>
        </p:txBody>
      </p:sp>
      <p:pic>
        <p:nvPicPr>
          <p:cNvPr id="8" name="Picture 7">
            <a:extLst>
              <a:ext uri="{FF2B5EF4-FFF2-40B4-BE49-F238E27FC236}">
                <a16:creationId xmlns:a16="http://schemas.microsoft.com/office/drawing/2014/main" id="{3353F196-0EE4-7AA1-7878-1B2412A7C8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82766" y="2147914"/>
            <a:ext cx="5624672" cy="5433194"/>
          </a:xfrm>
          <a:prstGeom prst="rect">
            <a:avLst/>
          </a:prstGeom>
        </p:spPr>
      </p:pic>
      <p:pic>
        <p:nvPicPr>
          <p:cNvPr id="1026" name="Picture 2" descr="Risk Retention and Risk Acceptance in ISO 27005 by Wentz Wu, ISSAP, ISSEP,  ISSMP CISSP, CCSP, CSSLP, CGRC, SSCP, CC, CISM, CISA, CRISC, CGEIT, PMP,  ACP, PBA, RMP, CEH, ECSAWentz Wu">
            <a:extLst>
              <a:ext uri="{FF2B5EF4-FFF2-40B4-BE49-F238E27FC236}">
                <a16:creationId xmlns:a16="http://schemas.microsoft.com/office/drawing/2014/main" id="{A16481DB-73CC-6471-F82E-C8DE9BF9352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42608" y="2147914"/>
            <a:ext cx="7040010" cy="5433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670171"/>
      </p:ext>
    </p:extLst>
  </p:cSld>
  <p:clrMapOvr>
    <a:masterClrMapping/>
  </p:clrMapOvr>
</p:sld>
</file>

<file path=ppt/slides/slide3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99538-78F5-1E33-A0E8-0CD4CD5B013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D6FB062-D920-891D-C5A9-910010FFC388}"/>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7C6C69B1-BB04-590D-9FA6-035BCCF37A3D}"/>
              </a:ext>
            </a:extLst>
          </p:cNvPr>
          <p:cNvSpPr>
            <a:spLocks noGrp="1"/>
          </p:cNvSpPr>
          <p:nvPr>
            <p:ph sz="half" idx="2"/>
          </p:nvPr>
        </p:nvSpPr>
        <p:spPr/>
        <p:txBody>
          <a:bodyPr/>
          <a:lstStyle/>
          <a:p>
            <a:endParaRPr lang="en-GB"/>
          </a:p>
        </p:txBody>
      </p:sp>
      <p:sp>
        <p:nvSpPr>
          <p:cNvPr id="7" name="Title 3">
            <a:extLst>
              <a:ext uri="{FF2B5EF4-FFF2-40B4-BE49-F238E27FC236}">
                <a16:creationId xmlns:a16="http://schemas.microsoft.com/office/drawing/2014/main" id="{AB642452-D47B-5E93-0678-5B51BD0318B3}"/>
              </a:ext>
            </a:extLst>
          </p:cNvPr>
          <p:cNvSpPr txBox="1">
            <a:spLocks/>
          </p:cNvSpPr>
          <p:nvPr/>
        </p:nvSpPr>
        <p:spPr>
          <a:xfrm>
            <a:off x="822962" y="731521"/>
            <a:ext cx="12157710" cy="1747520"/>
          </a:xfrm>
          <a:prstGeom prst="rect">
            <a:avLst/>
          </a:prstGeom>
          <a:effectLst/>
        </p:spPr>
        <p:txBody>
          <a:bodyPr vert="horz" lIns="91440" tIns="45720" rIns="91440" bIns="45720" rtlCol="0" anchor="ctr">
            <a:normAutofit/>
          </a:bodyPr>
          <a:lstStyle>
            <a:lvl1pPr algn="l" defTabSz="548640" rtl="0" eaLnBrk="1" latinLnBrk="0" hangingPunct="1">
              <a:spcBef>
                <a:spcPct val="0"/>
              </a:spcBef>
              <a:buNone/>
              <a:defRPr sz="432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b-NO"/>
              <a:t>Gestione interoperabile dei rischi</a:t>
            </a:r>
            <a:endParaRPr lang="en-GB" dirty="0"/>
          </a:p>
        </p:txBody>
      </p:sp>
      <p:pic>
        <p:nvPicPr>
          <p:cNvPr id="8" name="Picture 7">
            <a:extLst>
              <a:ext uri="{FF2B5EF4-FFF2-40B4-BE49-F238E27FC236}">
                <a16:creationId xmlns:a16="http://schemas.microsoft.com/office/drawing/2014/main" id="{A0EEDE70-A3DA-9FB9-ABE4-BD25D7BC56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82766" y="2147914"/>
            <a:ext cx="5624672" cy="5433194"/>
          </a:xfrm>
          <a:prstGeom prst="rect">
            <a:avLst/>
          </a:prstGeom>
        </p:spPr>
      </p:pic>
      <p:pic>
        <p:nvPicPr>
          <p:cNvPr id="9" name="Picture 2" descr="Risk Retention and Risk Acceptance in ISO 27005 by Wentz Wu, ISSAP, ISSEP,  ISSMP CISSP, CCSP, CSSLP, CGRC, SSCP, CC, CISM, CISA, CRISC, CGEIT, PMP,  ACP, PBA, RMP, CEH, ECSAWentz Wu">
            <a:extLst>
              <a:ext uri="{FF2B5EF4-FFF2-40B4-BE49-F238E27FC236}">
                <a16:creationId xmlns:a16="http://schemas.microsoft.com/office/drawing/2014/main" id="{8379506F-0648-4B13-7E25-29234F0B5C9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42608" y="2147914"/>
            <a:ext cx="7040010" cy="5433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20021"/>
      </p:ext>
    </p:extLst>
  </p:cSld>
  <p:clrMapOvr>
    <a:masterClrMapping/>
  </p:clrMapOvr>
</p:sld>
</file>

<file path=ppt/slides/slide3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EAB98C-561C-7ECD-BFA3-3691B8D776BF}"/>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686313A5-E8FA-B3C7-64DF-619BE6538EBD}"/>
              </a:ext>
            </a:extLst>
          </p:cNvPr>
          <p:cNvSpPr>
            <a:spLocks noGrp="1"/>
          </p:cNvSpPr>
          <p:nvPr>
            <p:ph type="body" sz="quarter" idx="14"/>
          </p:nvPr>
        </p:nvSpPr>
        <p:spPr/>
        <p:txBody>
          <a:bodyPr/>
          <a:lstStyle/>
          <a:p>
            <a:endParaRPr lang="en-GB"/>
          </a:p>
        </p:txBody>
      </p:sp>
      <p:pic>
        <p:nvPicPr>
          <p:cNvPr id="5" name="Picture 4">
            <a:extLst>
              <a:ext uri="{FF2B5EF4-FFF2-40B4-BE49-F238E27FC236}">
                <a16:creationId xmlns:a16="http://schemas.microsoft.com/office/drawing/2014/main" id="{A89D1F78-7836-410B-77B3-63EDBA8EBF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93490" y="4589865"/>
            <a:ext cx="7836911" cy="3573100"/>
          </a:xfrm>
          <a:prstGeom prst="rect">
            <a:avLst/>
          </a:prstGeom>
        </p:spPr>
      </p:pic>
      <p:pic>
        <p:nvPicPr>
          <p:cNvPr id="7" name="Picture 6">
            <a:extLst>
              <a:ext uri="{FF2B5EF4-FFF2-40B4-BE49-F238E27FC236}">
                <a16:creationId xmlns:a16="http://schemas.microsoft.com/office/drawing/2014/main" id="{53FC3D8E-3F5D-E55F-6573-06886B6293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5931"/>
            <a:ext cx="14630400" cy="5990483"/>
          </a:xfrm>
          <a:prstGeom prst="rect">
            <a:avLst/>
          </a:prstGeom>
        </p:spPr>
      </p:pic>
      <p:pic>
        <p:nvPicPr>
          <p:cNvPr id="6" name="Picture 5">
            <a:extLst>
              <a:ext uri="{FF2B5EF4-FFF2-40B4-BE49-F238E27FC236}">
                <a16:creationId xmlns:a16="http://schemas.microsoft.com/office/drawing/2014/main" id="{ADBA43F9-529D-229C-76C6-0896F872E6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430" y="6244550"/>
            <a:ext cx="2205880" cy="1883854"/>
          </a:xfrm>
          <a:prstGeom prst="rect">
            <a:avLst/>
          </a:prstGeom>
        </p:spPr>
      </p:pic>
    </p:spTree>
    <p:extLst>
      <p:ext uri="{BB962C8B-B14F-4D97-AF65-F5344CB8AC3E}">
        <p14:creationId xmlns:p14="http://schemas.microsoft.com/office/powerpoint/2010/main" val="127131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F39D37-0AE9-8A93-94FC-7631F0F7E390}"/>
              </a:ext>
            </a:extLst>
          </p:cNvPr>
          <p:cNvSpPr>
            <a:spLocks noGrp="1"/>
          </p:cNvSpPr>
          <p:nvPr>
            <p:ph type="body" sz="quarter" idx="13"/>
          </p:nvPr>
        </p:nvSpPr>
        <p:spPr/>
        <p:txBody>
          <a:bodyPr/>
          <a:lstStyle/>
          <a:p>
            <a:r>
              <a:rPr lang="nb-NO" dirty="0"/>
              <a:t>Strumento ENISA</a:t>
            </a:r>
            <a:endParaRPr lang="en-GB" dirty="0"/>
          </a:p>
        </p:txBody>
      </p:sp>
      <p:sp>
        <p:nvSpPr>
          <p:cNvPr id="3" name="Text Placeholder 2">
            <a:extLst>
              <a:ext uri="{FF2B5EF4-FFF2-40B4-BE49-F238E27FC236}">
                <a16:creationId xmlns:a16="http://schemas.microsoft.com/office/drawing/2014/main" id="{0E31AE0E-3658-098C-B08B-2B73DADE8E5A}"/>
              </a:ext>
            </a:extLst>
          </p:cNvPr>
          <p:cNvSpPr>
            <a:spLocks noGrp="1"/>
          </p:cNvSpPr>
          <p:nvPr>
            <p:ph type="body" sz="quarter" idx="14"/>
          </p:nvPr>
        </p:nvSpPr>
        <p:spPr/>
        <p:txBody>
          <a:bodyPr/>
          <a:lstStyle/>
          <a:p>
            <a:r>
              <a:rPr lang="en-GB" dirty="0"/>
              <a:t>https://www.enisa.europa.eu/risk-level-tool/risk</a:t>
            </a:r>
          </a:p>
        </p:txBody>
      </p:sp>
      <p:pic>
        <p:nvPicPr>
          <p:cNvPr id="7" name="Picture 6">
            <a:extLst>
              <a:ext uri="{FF2B5EF4-FFF2-40B4-BE49-F238E27FC236}">
                <a16:creationId xmlns:a16="http://schemas.microsoft.com/office/drawing/2014/main" id="{09D23D3F-D737-246A-D4BF-D473306638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0879" y="1456038"/>
            <a:ext cx="12593419" cy="6180484"/>
          </a:xfrm>
          <a:prstGeom prst="rect">
            <a:avLst/>
          </a:prstGeom>
        </p:spPr>
      </p:pic>
    </p:spTree>
    <p:extLst>
      <p:ext uri="{BB962C8B-B14F-4D97-AF65-F5344CB8AC3E}">
        <p14:creationId xmlns:p14="http://schemas.microsoft.com/office/powerpoint/2010/main" val="4048589809"/>
      </p:ext>
    </p:extLst>
  </p:cSld>
  <p:clrMapOvr>
    <a:masterClrMapping/>
  </p:clrMapOvr>
</p:sld>
</file>

<file path=ppt/slides/slide4.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4" name="Image 0"/>
          <p:cNvPicPr>
            <a:picLocks noChangeAspect="1"/>
          </p:cNvPicPr>
          <p:nvPr/>
        </p:nvPicPr>
        <p:blipFill rotWithShape="1">
          <a:blip r:embed="rId3" cstate="email">
            <a:alphaModFix amt="33000"/>
            <a:extLst>
              <a:ext uri="{28A0092B-C50C-407E-A947-70E740481C1C}">
                <a14:useLocalDpi xmlns:a14="http://schemas.microsoft.com/office/drawing/2010/main"/>
              </a:ext>
            </a:extLst>
          </a:blip>
          <a:srcRect/>
          <a:stretch/>
        </p:blipFill>
        <p:spPr>
          <a:xfrm>
            <a:off x="3068052" y="286213"/>
            <a:ext cx="8494295" cy="6902039"/>
          </a:xfrm>
          <a:prstGeom prst="rect">
            <a:avLst/>
          </a:prstGeom>
        </p:spPr>
      </p:pic>
      <p:sp>
        <p:nvSpPr>
          <p:cNvPr id="5" name="Text 2"/>
          <p:cNvSpPr/>
          <p:nvPr/>
        </p:nvSpPr>
        <p:spPr>
          <a:xfrm>
            <a:off x="989648" y="725805"/>
            <a:ext cx="7164705" cy="1138238"/>
          </a:xfrm>
          <a:prstGeom prst="rect">
            <a:avLst/>
          </a:prstGeom>
          <a:noFill/>
          <a:ln/>
        </p:spPr>
        <p:txBody>
          <a:bodyPr wrap="none" rtlCol="0" anchor="t"/>
          <a:lstStyle/>
          <a:p>
            <a:pPr marL="0" indent="0">
              <a:lnSpc>
                <a:spcPts val="8962"/>
              </a:lnSpc>
              <a:buNone/>
            </a:pPr>
            <a:r>
              <a:rPr lang="en-US" sz="7170" b="1" dirty="0">
                <a:solidFill>
                  <a:srgbClr val="FF726D"/>
                </a:solidFill>
                <a:latin typeface="Inconsolata" pitchFamily="34" charset="0"/>
                <a:ea typeface="Inconsolata" pitchFamily="34" charset="-122"/>
                <a:cs typeface="Inconsolata" pitchFamily="34" charset="-120"/>
              </a:rPr>
              <a:t>Introduzione</a:t>
            </a:r>
            <a:endParaRPr lang="en-US" sz="7170" dirty="0"/>
          </a:p>
        </p:txBody>
      </p:sp>
      <p:sp>
        <p:nvSpPr>
          <p:cNvPr id="7" name="Text 4"/>
          <p:cNvSpPr/>
          <p:nvPr/>
        </p:nvSpPr>
        <p:spPr>
          <a:xfrm>
            <a:off x="989647" y="2068643"/>
            <a:ext cx="12305247" cy="5334247"/>
          </a:xfrm>
          <a:prstGeom prst="rect">
            <a:avLst/>
          </a:prstGeom>
          <a:noFill/>
          <a:ln/>
        </p:spPr>
        <p:txBody>
          <a:bodyPr wrap="square" rtlCol="0" anchor="t"/>
          <a:lstStyle/>
          <a:p>
            <a:pPr marL="285750" indent="-285750">
              <a:lnSpc>
                <a:spcPts val="3117"/>
              </a:lnSpc>
              <a:buFont typeface="Arial" panose="020B0604020202020204" pitchFamily="34" charset="0"/>
              <a:buChar char="•"/>
            </a:pPr>
            <a:r>
              <a:rPr lang="en-US" sz="2800" b="1" dirty="0">
                <a:solidFill>
                  <a:srgbClr val="DAD1E6"/>
                </a:solidFill>
                <a:latin typeface="Fira Sans" pitchFamily="34" charset="0"/>
                <a:ea typeface="Fira Sans" pitchFamily="34" charset="-122"/>
                <a:cs typeface="Fira Sans" pitchFamily="34" charset="-120"/>
              </a:rPr>
              <a:t>L'UE ha riconosciuto la necessità di misure di sicurezza informatica solide nel settore energetico. </a:t>
            </a:r>
          </a:p>
          <a:p>
            <a:pPr marL="285750" indent="-285750">
              <a:lnSpc>
                <a:spcPts val="3117"/>
              </a:lnSpc>
              <a:buFont typeface="Arial" panose="020B0604020202020204" pitchFamily="34" charset="0"/>
              <a:buChar char="•"/>
            </a:pPr>
            <a:endParaRPr lang="en-US" sz="2800" b="1" dirty="0">
              <a:solidFill>
                <a:srgbClr val="DAD1E6"/>
              </a:solidFill>
              <a:latin typeface="Fira Sans" pitchFamily="34" charset="0"/>
              <a:ea typeface="Fira Sans" pitchFamily="34" charset="-122"/>
              <a:cs typeface="Fira Sans" pitchFamily="34" charset="-120"/>
            </a:endParaRPr>
          </a:p>
          <a:p>
            <a:pPr marL="285750" indent="-285750">
              <a:lnSpc>
                <a:spcPts val="3117"/>
              </a:lnSpc>
              <a:buFont typeface="Arial" panose="020B0604020202020204" pitchFamily="34" charset="0"/>
              <a:buChar char="•"/>
            </a:pPr>
            <a:r>
              <a:rPr lang="en-US" sz="2800" b="1" dirty="0">
                <a:solidFill>
                  <a:srgbClr val="DAD1E6"/>
                </a:solidFill>
                <a:latin typeface="Fira Sans" pitchFamily="34" charset="0"/>
                <a:ea typeface="Fira Sans" pitchFamily="34" charset="-122"/>
                <a:cs typeface="Fira Sans" pitchFamily="34" charset="-120"/>
              </a:rPr>
              <a:t>L'obiettivo di questa sessione è fornire una comprensione completa della strategia dell'UE in materia di sicurezza informatica, delle direttive chiave e delle migliori pratiche per garantire la sicurezza e la resilienza delle infrastrutture energetiche. </a:t>
            </a:r>
          </a:p>
          <a:p>
            <a:pPr marL="285750" indent="-285750">
              <a:lnSpc>
                <a:spcPts val="3117"/>
              </a:lnSpc>
              <a:buFont typeface="Arial" panose="020B0604020202020204" pitchFamily="34" charset="0"/>
              <a:buChar char="•"/>
            </a:pPr>
            <a:endParaRPr lang="en-US" sz="2800" b="1" dirty="0">
              <a:solidFill>
                <a:srgbClr val="DAD1E6"/>
              </a:solidFill>
              <a:latin typeface="Fira Sans" pitchFamily="34" charset="0"/>
              <a:ea typeface="Fira Sans" pitchFamily="34" charset="-122"/>
              <a:cs typeface="Fira Sans" pitchFamily="34" charset="-120"/>
            </a:endParaRPr>
          </a:p>
          <a:p>
            <a:pPr marL="285750" indent="-285750">
              <a:lnSpc>
                <a:spcPts val="3117"/>
              </a:lnSpc>
              <a:buFont typeface="Arial" panose="020B0604020202020204" pitchFamily="34" charset="0"/>
              <a:buChar char="•"/>
            </a:pPr>
            <a:r>
              <a:rPr lang="en-US" sz="2800" b="1" dirty="0">
                <a:solidFill>
                  <a:srgbClr val="DAD1E6"/>
                </a:solidFill>
                <a:latin typeface="Fira Sans" pitchFamily="34" charset="0"/>
                <a:ea typeface="Fira Sans" pitchFamily="34" charset="-122"/>
                <a:cs typeface="Fira Sans" pitchFamily="34" charset="-120"/>
              </a:rPr>
              <a:t>Esploreremo le sfide, le soluzioni e le misure pratiche che le aziende energetiche possono adottare per proteggere i propri sistemi e le proprie operazioni dalle minacce informatiche.</a:t>
            </a:r>
            <a:endParaRPr lang="en-US" sz="2800" b="1" dirty="0"/>
          </a:p>
        </p:txBody>
      </p:sp>
      <p:grpSp>
        <p:nvGrpSpPr>
          <p:cNvPr id="2" name="Group 1">
            <a:extLst>
              <a:ext uri="{FF2B5EF4-FFF2-40B4-BE49-F238E27FC236}">
                <a16:creationId xmlns:a16="http://schemas.microsoft.com/office/drawing/2014/main" id="{5D66B354-C898-7F4B-7905-A2763D8A777A}"/>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F5196697-DCD9-A6EB-476A-1E557B03E9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FF1C65F0-239D-6722-BF80-6F8C8696EE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57E3FB-A579-A5BD-F571-631DA32FC946}"/>
              </a:ext>
            </a:extLst>
          </p:cNvPr>
          <p:cNvSpPr>
            <a:spLocks noGrp="1"/>
          </p:cNvSpPr>
          <p:nvPr>
            <p:ph type="body" sz="quarter" idx="13"/>
          </p:nvPr>
        </p:nvSpPr>
        <p:spPr/>
        <p:txBody>
          <a:bodyPr/>
          <a:lstStyle/>
          <a:p>
            <a:r>
              <a:rPr lang="nb-NO" dirty="0">
                <a:solidFill>
                  <a:schemeClr val="tx1"/>
                </a:solidFill>
              </a:rPr>
              <a:t>Sezione V</a:t>
            </a:r>
            <a:endParaRPr lang="en-GB" dirty="0">
              <a:solidFill>
                <a:schemeClr val="tx1"/>
              </a:solidFill>
            </a:endParaRPr>
          </a:p>
        </p:txBody>
      </p:sp>
      <p:sp>
        <p:nvSpPr>
          <p:cNvPr id="3" name="Text Placeholder 2">
            <a:extLst>
              <a:ext uri="{FF2B5EF4-FFF2-40B4-BE49-F238E27FC236}">
                <a16:creationId xmlns:a16="http://schemas.microsoft.com/office/drawing/2014/main" id="{A967DF87-A0A0-843A-EBED-21324DEFF6E0}"/>
              </a:ext>
            </a:extLst>
          </p:cNvPr>
          <p:cNvSpPr>
            <a:spLocks noGrp="1"/>
          </p:cNvSpPr>
          <p:nvPr>
            <p:ph type="body" sz="quarter" idx="14"/>
          </p:nvPr>
        </p:nvSpPr>
        <p:spPr>
          <a:xfrm>
            <a:off x="905256" y="1954528"/>
            <a:ext cx="5586984" cy="4968240"/>
          </a:xfrm>
        </p:spPr>
        <p:txBody>
          <a:bodyPr>
            <a:normAutofit lnSpcReduction="10000"/>
          </a:bodyPr>
          <a:lstStyle/>
          <a:p>
            <a:r>
              <a:rPr lang="en-GB" b="1" dirty="0">
                <a:solidFill>
                  <a:schemeClr val="tx1"/>
                </a:solidFill>
                <a:latin typeface="OpenSans-Bold"/>
              </a:rPr>
              <a:t>Politica e procedure di sicurezza per la protezione dei dati personali</a:t>
            </a:r>
          </a:p>
          <a:p>
            <a:r>
              <a:rPr lang="en-GB" b="1" dirty="0">
                <a:solidFill>
                  <a:schemeClr val="tx1"/>
                </a:solidFill>
                <a:latin typeface="OpenSans-Bold"/>
              </a:rPr>
              <a:t>Ruoli e responsabilità</a:t>
            </a:r>
          </a:p>
          <a:p>
            <a:r>
              <a:rPr lang="en-GB" b="1" dirty="0">
                <a:solidFill>
                  <a:schemeClr val="tx1"/>
                </a:solidFill>
                <a:latin typeface="OpenSans-Bold"/>
              </a:rPr>
              <a:t>Politica di controllo degli accessi</a:t>
            </a:r>
          </a:p>
          <a:p>
            <a:r>
              <a:rPr lang="en-GB" b="1" dirty="0">
                <a:solidFill>
                  <a:schemeClr val="tx1"/>
                </a:solidFill>
                <a:latin typeface="OpenSans-Bold"/>
              </a:rPr>
              <a:t>Gestione delle risorse/beni</a:t>
            </a:r>
          </a:p>
          <a:p>
            <a:r>
              <a:rPr lang="en-GB" b="1" dirty="0">
                <a:solidFill>
                  <a:schemeClr val="tx1"/>
                </a:solidFill>
                <a:latin typeface="OpenSans-Bold"/>
              </a:rPr>
              <a:t>Gestione delle modifiche</a:t>
            </a:r>
          </a:p>
          <a:p>
            <a:r>
              <a:rPr lang="en-GB" b="1" dirty="0">
                <a:solidFill>
                  <a:schemeClr val="tx1"/>
                </a:solidFill>
                <a:latin typeface="OpenSans-Bold"/>
              </a:rPr>
              <a:t>Responsabili del trattamento dei dati</a:t>
            </a:r>
          </a:p>
          <a:p>
            <a:r>
              <a:rPr lang="en-GB" b="1" dirty="0">
                <a:solidFill>
                  <a:schemeClr val="tx1"/>
                </a:solidFill>
                <a:latin typeface="OpenSans-Bold"/>
              </a:rPr>
              <a:t>Gestione degli incidenti / Violazioni dei dati personali</a:t>
            </a:r>
          </a:p>
          <a:p>
            <a:r>
              <a:rPr lang="en-GB" b="1" dirty="0">
                <a:solidFill>
                  <a:schemeClr val="tx1"/>
                </a:solidFill>
                <a:latin typeface="OpenSans-Bold"/>
              </a:rPr>
              <a:t>Continuità operativa</a:t>
            </a:r>
          </a:p>
          <a:p>
            <a:r>
              <a:rPr lang="en-GB" b="1" dirty="0">
                <a:solidFill>
                  <a:schemeClr val="tx1"/>
                </a:solidFill>
                <a:latin typeface="OpenSans-Bold"/>
              </a:rPr>
              <a:t>Riservatezza del personale</a:t>
            </a:r>
          </a:p>
          <a:p>
            <a:r>
              <a:rPr lang="en-GB" b="1" dirty="0">
                <a:solidFill>
                  <a:schemeClr val="tx1"/>
                </a:solidFill>
                <a:latin typeface="OpenSans-Bold"/>
              </a:rPr>
              <a:t>Formazione</a:t>
            </a:r>
          </a:p>
          <a:p>
            <a:r>
              <a:rPr lang="en-GB" b="1" dirty="0">
                <a:solidFill>
                  <a:schemeClr val="tx1"/>
                </a:solidFill>
                <a:latin typeface="OpenSans-Bold"/>
              </a:rPr>
              <a:t>Controllo degli accessi e autenticazione</a:t>
            </a:r>
          </a:p>
          <a:p>
            <a:endParaRPr lang="en-GB" dirty="0">
              <a:solidFill>
                <a:schemeClr val="tx1"/>
              </a:solidFill>
            </a:endParaRPr>
          </a:p>
        </p:txBody>
      </p:sp>
      <p:sp>
        <p:nvSpPr>
          <p:cNvPr id="4" name="Text Placeholder 2">
            <a:extLst>
              <a:ext uri="{FF2B5EF4-FFF2-40B4-BE49-F238E27FC236}">
                <a16:creationId xmlns:a16="http://schemas.microsoft.com/office/drawing/2014/main" id="{CED3DB5A-5C9D-4148-5ACC-F69B53376E82}"/>
              </a:ext>
            </a:extLst>
          </p:cNvPr>
          <p:cNvSpPr txBox="1">
            <a:spLocks/>
          </p:cNvSpPr>
          <p:nvPr/>
        </p:nvSpPr>
        <p:spPr>
          <a:xfrm>
            <a:off x="6872018" y="1954528"/>
            <a:ext cx="6130750" cy="4968240"/>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lang="en-US" altLang="en-US" sz="1800" kern="1200" smtClean="0">
                <a:solidFill>
                  <a:srgbClr val="332B60"/>
                </a:solidFill>
                <a:latin typeface="+mn-lt"/>
                <a:ea typeface="+mn-ea"/>
                <a:cs typeface="+mn-cs"/>
              </a:defRPr>
            </a:lvl1pPr>
            <a:lvl2pPr marL="742950" indent="-285750" algn="l" rtl="0" eaLnBrk="1" fontAlgn="base" hangingPunct="1">
              <a:lnSpc>
                <a:spcPct val="90000"/>
              </a:lnSpc>
              <a:spcBef>
                <a:spcPts val="500"/>
              </a:spcBef>
              <a:spcAft>
                <a:spcPct val="0"/>
              </a:spcAft>
              <a:buClr>
                <a:srgbClr val="4FBFD3"/>
              </a:buClr>
              <a:buFont typeface="Wingdings" panose="05000000000000000000" pitchFamily="2" charset="2"/>
              <a:buChar char="§"/>
              <a:defRPr sz="1800" kern="1200" baseline="0">
                <a:solidFill>
                  <a:srgbClr val="332B60"/>
                </a:solidFill>
                <a:latin typeface="+mn-lt"/>
                <a:ea typeface="+mn-ea"/>
                <a:cs typeface="+mn-cs"/>
              </a:defRPr>
            </a:lvl2pPr>
            <a:lvl3pPr marL="1200150" marR="0" indent="-28575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Char char="§"/>
              <a:tabLst/>
              <a:defRPr sz="1800" kern="1200">
                <a:solidFill>
                  <a:srgbClr val="332B60"/>
                </a:solidFill>
                <a:latin typeface="+mn-lt"/>
                <a:ea typeface="+mn-ea"/>
                <a:cs typeface="+mn-cs"/>
              </a:defRPr>
            </a:lvl3pPr>
            <a:lvl4pPr marL="1600200" indent="-228600" algn="l" rtl="0" eaLnBrk="1" fontAlgn="base" hangingPunct="1">
              <a:lnSpc>
                <a:spcPct val="90000"/>
              </a:lnSpc>
              <a:spcBef>
                <a:spcPts val="500"/>
              </a:spcBef>
              <a:spcAft>
                <a:spcPct val="0"/>
              </a:spcAft>
              <a:buClr>
                <a:srgbClr val="4FBFD3"/>
              </a:buClr>
              <a:buFont typeface="Wingdings" panose="05000000000000000000" pitchFamily="2" charset="2"/>
              <a:buChar char="§"/>
              <a:defRPr sz="1800" kern="1200">
                <a:solidFill>
                  <a:srgbClr val="332B60"/>
                </a:solidFill>
                <a:latin typeface="+mn-lt"/>
                <a:ea typeface="+mn-ea"/>
                <a:cs typeface="+mn-cs"/>
              </a:defRPr>
            </a:lvl4pPr>
            <a:lvl5pPr marL="2057400" marR="0" indent="-28575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Char char="§"/>
              <a:tabLst/>
              <a:defRPr sz="1800" kern="1200">
                <a:solidFill>
                  <a:srgbClr val="332B60"/>
                </a:solidFill>
                <a:latin typeface="+mn-lt"/>
                <a:ea typeface="+mn-ea"/>
                <a:cs typeface="+mn-cs"/>
              </a:defRPr>
            </a:lvl5pPr>
            <a:lvl6pPr marL="2228850" marR="0" indent="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None/>
              <a:tabLst/>
              <a:defRPr sz="1800" kern="1200">
                <a:solidFill>
                  <a:srgbClr val="332B60"/>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rgbClr val="332B60"/>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160" b="1" dirty="0">
                <a:solidFill>
                  <a:schemeClr val="tx1"/>
                </a:solidFill>
                <a:latin typeface="OpenSans-Bold"/>
              </a:rPr>
              <a:t>Formazione</a:t>
            </a:r>
          </a:p>
          <a:p>
            <a:r>
              <a:rPr lang="en-GB" sz="2160" b="1" dirty="0">
                <a:solidFill>
                  <a:schemeClr val="tx1"/>
                </a:solidFill>
                <a:latin typeface="OpenSans-Bold"/>
              </a:rPr>
              <a:t>Controllo degli accessi e autenticazione</a:t>
            </a:r>
          </a:p>
          <a:p>
            <a:r>
              <a:rPr lang="en-GB" sz="2160" b="1" dirty="0">
                <a:solidFill>
                  <a:schemeClr val="tx1"/>
                </a:solidFill>
                <a:latin typeface="OpenSans-Bold"/>
              </a:rPr>
              <a:t>Registrazione e monitoraggio</a:t>
            </a:r>
          </a:p>
          <a:p>
            <a:r>
              <a:rPr lang="en-GB" sz="2160" b="1" dirty="0">
                <a:solidFill>
                  <a:schemeClr val="tx1"/>
                </a:solidFill>
                <a:latin typeface="OpenSans-Bold"/>
              </a:rPr>
              <a:t>Sicurezza del database del server</a:t>
            </a:r>
          </a:p>
          <a:p>
            <a:r>
              <a:rPr lang="en-GB" sz="2160" b="1" dirty="0">
                <a:solidFill>
                  <a:schemeClr val="tx1"/>
                </a:solidFill>
                <a:latin typeface="OpenSans-Bold"/>
              </a:rPr>
              <a:t>Sicurezza delle workstation</a:t>
            </a:r>
          </a:p>
          <a:p>
            <a:r>
              <a:rPr lang="en-GB" sz="2160" b="1" dirty="0">
                <a:solidFill>
                  <a:schemeClr val="tx1"/>
                </a:solidFill>
                <a:latin typeface="OpenSans-Bold"/>
              </a:rPr>
              <a:t>Sicurezza della rete/comunicazione</a:t>
            </a:r>
          </a:p>
          <a:p>
            <a:r>
              <a:rPr lang="en-GB" sz="2160" b="1" dirty="0">
                <a:solidFill>
                  <a:schemeClr val="tx1"/>
                </a:solidFill>
                <a:latin typeface="OpenSans-Bold"/>
              </a:rPr>
              <a:t>Backup</a:t>
            </a:r>
          </a:p>
          <a:p>
            <a:r>
              <a:rPr lang="en-GB" sz="2160" b="1" dirty="0">
                <a:solidFill>
                  <a:schemeClr val="tx1"/>
                </a:solidFill>
                <a:latin typeface="OpenSans-Bold"/>
              </a:rPr>
              <a:t>Sicurezza del ciclo di vita delle applicazioni</a:t>
            </a:r>
          </a:p>
          <a:p>
            <a:r>
              <a:rPr lang="en-GB" sz="2160" b="1" dirty="0">
                <a:solidFill>
                  <a:schemeClr val="tx1"/>
                </a:solidFill>
                <a:latin typeface="OpenSans-Bold"/>
              </a:rPr>
              <a:t>Cancellazione/smaltimento dei dati</a:t>
            </a:r>
          </a:p>
          <a:p>
            <a:r>
              <a:rPr lang="en-GB" sz="2160" b="1" dirty="0">
                <a:solidFill>
                  <a:schemeClr val="tx1"/>
                </a:solidFill>
                <a:latin typeface="OpenSans-Bold"/>
              </a:rPr>
              <a:t>Sicurezza fisica</a:t>
            </a:r>
            <a:endParaRPr lang="en-GB" sz="2160" dirty="0">
              <a:solidFill>
                <a:schemeClr val="tx1"/>
              </a:solidFill>
            </a:endParaRPr>
          </a:p>
        </p:txBody>
      </p:sp>
    </p:spTree>
    <p:extLst>
      <p:ext uri="{BB962C8B-B14F-4D97-AF65-F5344CB8AC3E}">
        <p14:creationId xmlns:p14="http://schemas.microsoft.com/office/powerpoint/2010/main" val="3808045171"/>
      </p:ext>
    </p:extLst>
  </p:cSld>
  <p:clrMapOvr>
    <a:masterClrMapping/>
  </p:clrMapOvr>
</p:sld>
</file>

<file path=ppt/slides/slide4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D534A0-77DB-98FA-D5DF-C8AC0512E2B0}"/>
              </a:ext>
            </a:extLst>
          </p:cNvPr>
          <p:cNvSpPr>
            <a:spLocks noGrp="1"/>
          </p:cNvSpPr>
          <p:nvPr>
            <p:ph type="body" sz="quarter" idx="13"/>
          </p:nvPr>
        </p:nvSpPr>
        <p:spPr/>
        <p:txBody>
          <a:bodyPr/>
          <a:lstStyle/>
          <a:p>
            <a:r>
              <a:rPr lang="nb-NO" dirty="0">
                <a:solidFill>
                  <a:schemeClr val="tx1"/>
                </a:solidFill>
              </a:rPr>
              <a:t>Attacchi alla catena di approvvigionamento</a:t>
            </a:r>
            <a:endParaRPr lang="en-GB" dirty="0">
              <a:solidFill>
                <a:schemeClr val="tx1"/>
              </a:solidFill>
            </a:endParaRPr>
          </a:p>
        </p:txBody>
      </p:sp>
      <p:sp>
        <p:nvSpPr>
          <p:cNvPr id="3" name="Text Placeholder 2">
            <a:extLst>
              <a:ext uri="{FF2B5EF4-FFF2-40B4-BE49-F238E27FC236}">
                <a16:creationId xmlns:a16="http://schemas.microsoft.com/office/drawing/2014/main" id="{D02417D1-9FD5-05BA-506F-D1E1391C90ED}"/>
              </a:ext>
            </a:extLst>
          </p:cNvPr>
          <p:cNvSpPr>
            <a:spLocks noGrp="1"/>
          </p:cNvSpPr>
          <p:nvPr>
            <p:ph type="body" sz="quarter" idx="14"/>
          </p:nvPr>
        </p:nvSpPr>
        <p:spPr>
          <a:xfrm>
            <a:off x="750639" y="1495669"/>
            <a:ext cx="13304452" cy="4968240"/>
          </a:xfrm>
        </p:spPr>
        <p:txBody>
          <a:bodyPr/>
          <a:lstStyle/>
          <a:p>
            <a:r>
              <a:rPr lang="en-GB" altLang="en-US" dirty="0">
                <a:solidFill>
                  <a:schemeClr val="tx1"/>
                </a:solidFill>
              </a:rPr>
              <a:t>Gli attacchi alla catena di fornitura sono attacchi informatici contro fornitori terzi nella catena di fornitura di un'organizzazione. Storicamente, gli attacchi alla catena di fornitura erano mirati alle relazioni di fiducia, in cui fornitori non sicuri nella catena venivano attaccati per ottenere l'accesso ai loro partner più grandi.</a:t>
            </a:r>
          </a:p>
          <a:p>
            <a:r>
              <a:rPr lang="en-GB" dirty="0">
                <a:solidFill>
                  <a:schemeClr val="tx1"/>
                </a:solidFill>
              </a:rPr>
              <a:t>Le catene di approvvigionamento del software sono altamente suscettibili agli attacchi, perché nelle moderne organizzazioni di sviluppo il software non viene creato da zero, ma utilizza molti componenti disponibili in commercio, come API di terze parti, codice open source e codice proprietario dei fornitori di software. Ognuno di questi elementi potrebbe essere esposto a minacce alla sicurezza e vulnerabilità.</a:t>
            </a:r>
          </a:p>
          <a:p>
            <a:r>
              <a:rPr lang="en-GB" dirty="0">
                <a:solidFill>
                  <a:schemeClr val="tx1"/>
                </a:solidFill>
              </a:rPr>
              <a:t>Un attacco alla catena di fornitura del software potrebbe iniettare codice dannoso in un'applicazione e infettare tutti gli utenti dell'applicazione, mentre un attacco alla catena di fornitura dell'hardware compromette i componenti fisici e li utilizza per infiltrarsi nei sistemi di un'organizzazione.</a:t>
            </a:r>
          </a:p>
          <a:p>
            <a:r>
              <a:rPr lang="en-GB" dirty="0">
                <a:solidFill>
                  <a:schemeClr val="tx1"/>
                </a:solidFill>
              </a:rPr>
              <a:t>3 </a:t>
            </a:r>
            <a:r>
              <a:rPr lang="en-GB" dirty="0">
                <a:solidFill>
                  <a:schemeClr val="tx1"/>
                </a:solidFill>
              </a:rPr>
              <a:t>Gestione del rischio di terze parti</a:t>
            </a:r>
            <a:r>
              <a:rPr lang="en-GB" baseline="30000" dirty="0">
                <a:solidFill>
                  <a:schemeClr val="tx1"/>
                </a:solidFill>
              </a:rPr>
              <a:t>rd</a:t>
            </a:r>
            <a:r>
              <a:rPr lang="en-GB" dirty="0">
                <a:solidFill>
                  <a:schemeClr val="tx1"/>
                </a:solidFill>
              </a:rPr>
              <a:t> </a:t>
            </a:r>
          </a:p>
        </p:txBody>
      </p:sp>
      <p:pic>
        <p:nvPicPr>
          <p:cNvPr id="1026" name="Picture 2" descr="Understanding the increase in Supply Chain Security Attacks — ENISA">
            <a:extLst>
              <a:ext uri="{FF2B5EF4-FFF2-40B4-BE49-F238E27FC236}">
                <a16:creationId xmlns:a16="http://schemas.microsoft.com/office/drawing/2014/main" id="{CB9B2871-2DED-6519-BC06-02643456DE3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77839" y="4922431"/>
            <a:ext cx="4956844" cy="3307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71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AB132C-0895-60BD-169F-77F6D5EB8266}"/>
              </a:ext>
            </a:extLst>
          </p:cNvPr>
          <p:cNvSpPr>
            <a:spLocks noGrp="1"/>
          </p:cNvSpPr>
          <p:nvPr>
            <p:ph type="body" sz="quarter" idx="13"/>
          </p:nvPr>
        </p:nvSpPr>
        <p:spPr/>
        <p:txBody>
          <a:bodyPr/>
          <a:lstStyle/>
          <a:p>
            <a:r>
              <a:rPr lang="nb-NO" dirty="0">
                <a:solidFill>
                  <a:schemeClr val="tx1"/>
                </a:solidFill>
              </a:rPr>
              <a:t>Rischi legati alla catena di approvvigionamento</a:t>
            </a:r>
            <a:endParaRPr lang="en-GB" dirty="0">
              <a:solidFill>
                <a:schemeClr val="tx1"/>
              </a:solidFill>
            </a:endParaRPr>
          </a:p>
        </p:txBody>
      </p:sp>
      <p:sp>
        <p:nvSpPr>
          <p:cNvPr id="3" name="Text Placeholder 2">
            <a:extLst>
              <a:ext uri="{FF2B5EF4-FFF2-40B4-BE49-F238E27FC236}">
                <a16:creationId xmlns:a16="http://schemas.microsoft.com/office/drawing/2014/main" id="{9DF517ED-C969-5D62-2852-D51CE25B9F00}"/>
              </a:ext>
            </a:extLst>
          </p:cNvPr>
          <p:cNvSpPr>
            <a:spLocks noGrp="1"/>
          </p:cNvSpPr>
          <p:nvPr>
            <p:ph type="body" sz="quarter" idx="14"/>
          </p:nvPr>
        </p:nvSpPr>
        <p:spPr>
          <a:xfrm>
            <a:off x="1456390" y="1641548"/>
            <a:ext cx="11712341" cy="4968240"/>
          </a:xfrm>
        </p:spPr>
        <p:txBody>
          <a:bodyPr>
            <a:normAutofit fontScale="92500"/>
          </a:bodyPr>
          <a:lstStyle/>
          <a:p>
            <a:pPr algn="l" fontAlgn="auto">
              <a:buFont typeface="+mj-lt"/>
              <a:buAutoNum type="arabicPeriod"/>
            </a:pPr>
            <a:r>
              <a:rPr lang="en-GB" b="1" i="0" dirty="0">
                <a:solidFill>
                  <a:schemeClr val="tx1"/>
                </a:solidFill>
                <a:effectLst/>
                <a:latin typeface="var(--artdeco-reset-typography-font-family-sans)"/>
              </a:rPr>
              <a:t>Interruzioni dovute a calamità naturali: </a:t>
            </a:r>
            <a:r>
              <a:rPr lang="en-GB" b="0" i="0" dirty="0">
                <a:solidFill>
                  <a:schemeClr val="tx1"/>
                </a:solidFill>
                <a:effectLst/>
                <a:latin typeface="var(--artdeco-reset-typography-font-family-sans)"/>
              </a:rPr>
              <a:t>uragani, terremoti e inondazioni possono interrompere le catene di approvvigionamento danneggiando le infrastrutture, interrompendo le vie di trasporto e causando ritardi o interruzioni nella produzione.</a:t>
            </a:r>
          </a:p>
          <a:p>
            <a:pPr algn="l" fontAlgn="auto">
              <a:buFont typeface="+mj-lt"/>
              <a:buAutoNum type="arabicPeriod"/>
            </a:pPr>
            <a:r>
              <a:rPr lang="en-GB" b="1" i="0" dirty="0">
                <a:solidFill>
                  <a:schemeClr val="tx1"/>
                </a:solidFill>
                <a:effectLst/>
                <a:latin typeface="var(--artdeco-reset-typography-font-family-sans)"/>
              </a:rPr>
              <a:t>Rischi geopolitici: </a:t>
            </a:r>
            <a:r>
              <a:rPr lang="en-GB" b="0" i="0" dirty="0">
                <a:solidFill>
                  <a:schemeClr val="tx1"/>
                </a:solidFill>
                <a:effectLst/>
                <a:latin typeface="var(--artdeco-reset-typography-font-family-sans)"/>
              </a:rPr>
              <a:t>l'instabilità politica, le guerre commerciali e le sanzioni possono influire sulle catene di approvvigionamento causando ritardi o interruzioni nella circolazione delle merci o creando incertezza sulle future relazioni commerciali.</a:t>
            </a:r>
          </a:p>
          <a:p>
            <a:pPr algn="l" fontAlgn="auto">
              <a:buFont typeface="+mj-lt"/>
              <a:buAutoNum type="arabicPeriod"/>
            </a:pPr>
            <a:r>
              <a:rPr lang="en-GB" b="1" i="0" dirty="0">
                <a:solidFill>
                  <a:schemeClr val="tx1"/>
                </a:solidFill>
                <a:effectLst/>
                <a:latin typeface="var(--artdeco-reset-typography-font-family-sans)"/>
              </a:rPr>
              <a:t>Rischi legati alla sicurezza informatica: </a:t>
            </a:r>
            <a:r>
              <a:rPr lang="en-GB" b="0" i="0" dirty="0">
                <a:solidFill>
                  <a:schemeClr val="tx1"/>
                </a:solidFill>
                <a:effectLst/>
                <a:latin typeface="var(--artdeco-reset-typography-font-family-sans)"/>
              </a:rPr>
              <a:t>gli attacchi informatici possono compromettere la sicurezza dei dati della catena di approvvigionamento e interrompere le operazioni causando guasti al sistema o violazioni dei dati.</a:t>
            </a:r>
          </a:p>
          <a:p>
            <a:pPr algn="l" fontAlgn="auto">
              <a:buFont typeface="+mj-lt"/>
              <a:buAutoNum type="arabicPeriod"/>
            </a:pPr>
            <a:r>
              <a:rPr lang="en-GB" b="1" i="0" dirty="0">
                <a:solidFill>
                  <a:schemeClr val="tx1"/>
                </a:solidFill>
                <a:effectLst/>
                <a:latin typeface="var(--artdeco-reset-typography-font-family-sans)"/>
              </a:rPr>
              <a:t>Fallimento o instabilità finanziaria dei fornitori: </a:t>
            </a:r>
            <a:r>
              <a:rPr lang="en-GB" b="0" i="0" dirty="0">
                <a:solidFill>
                  <a:schemeClr val="tx1"/>
                </a:solidFill>
                <a:effectLst/>
                <a:latin typeface="var(--artdeco-reset-typography-font-family-sans)"/>
              </a:rPr>
              <a:t>se un fornitore fallisce o subisce un'instabilità finanziaria, può interrompere la catena di approvvigionamento causando ritardi o carenze di componenti o materiali chiave.</a:t>
            </a:r>
          </a:p>
          <a:p>
            <a:pPr algn="l" fontAlgn="auto">
              <a:buFont typeface="+mj-lt"/>
              <a:buAutoNum type="arabicPeriod"/>
            </a:pPr>
            <a:r>
              <a:rPr lang="en-GB" b="1" i="0" dirty="0">
                <a:solidFill>
                  <a:schemeClr val="tx1"/>
                </a:solidFill>
                <a:effectLst/>
                <a:latin typeface="var(--artdeco-reset-typography-font-family-sans)"/>
              </a:rPr>
              <a:t>Problemi di qualità: </a:t>
            </a:r>
            <a:r>
              <a:rPr lang="en-GB" b="0" i="0" dirty="0">
                <a:solidFill>
                  <a:schemeClr val="tx1"/>
                </a:solidFill>
                <a:effectLst/>
                <a:latin typeface="var(--artdeco-reset-typography-font-family-sans)"/>
              </a:rPr>
              <a:t>i problemi di qualità dei materiali o dei prodotti possono causare ritardi o interruzioni nella produzione, oltre a danneggiare la reputazione di un'azienda.</a:t>
            </a:r>
          </a:p>
          <a:p>
            <a:pPr algn="l" fontAlgn="auto">
              <a:buFont typeface="+mj-lt"/>
              <a:buAutoNum type="arabicPeriod"/>
            </a:pPr>
            <a:r>
              <a:rPr lang="en-GB" b="1" i="0" dirty="0">
                <a:solidFill>
                  <a:schemeClr val="tx1"/>
                </a:solidFill>
                <a:effectLst/>
                <a:latin typeface="var(--artdeco-reset-typography-font-family-sans)"/>
              </a:rPr>
              <a:t>Controversie sindacali: </a:t>
            </a:r>
            <a:r>
              <a:rPr lang="en-GB" b="0" i="0" dirty="0">
                <a:solidFill>
                  <a:schemeClr val="tx1"/>
                </a:solidFill>
                <a:effectLst/>
                <a:latin typeface="var(--artdeco-reset-typography-font-family-sans)"/>
              </a:rPr>
              <a:t>le controversie sindacali, inclusi scioperi o proteste, possono interrompere la catena di approvvigionamento causando ritardi o chiusure degli impianti di produzione o delle vie di trasporto.</a:t>
            </a:r>
          </a:p>
          <a:p>
            <a:pPr algn="l" fontAlgn="auto">
              <a:buFont typeface="+mj-lt"/>
              <a:buAutoNum type="arabicPeriod"/>
            </a:pPr>
            <a:r>
              <a:rPr lang="en-GB" b="1" i="0" dirty="0">
                <a:solidFill>
                  <a:schemeClr val="tx1"/>
                </a:solidFill>
                <a:effectLst/>
                <a:latin typeface="var(--artdeco-reset-typography-font-family-sans)"/>
              </a:rPr>
              <a:t>Interruzioni dei trasporti: </a:t>
            </a:r>
            <a:r>
              <a:rPr lang="en-GB" b="0" i="0" dirty="0">
                <a:solidFill>
                  <a:schemeClr val="tx1"/>
                </a:solidFill>
                <a:effectLst/>
                <a:latin typeface="var(--artdeco-reset-typography-font-family-sans)"/>
              </a:rPr>
              <a:t>la chiusura o la congestione dei porti, gli scioperi degli autotrasportatori o la carenza di carburante possono influire sulla circolazione delle merci e causare ritardi o interruzioni nella catena di approvvigionamento.</a:t>
            </a:r>
          </a:p>
          <a:p>
            <a:endParaRPr lang="en-GB" dirty="0">
              <a:solidFill>
                <a:schemeClr val="tx1"/>
              </a:solidFill>
            </a:endParaRPr>
          </a:p>
        </p:txBody>
      </p:sp>
    </p:spTree>
    <p:extLst>
      <p:ext uri="{BB962C8B-B14F-4D97-AF65-F5344CB8AC3E}">
        <p14:creationId xmlns:p14="http://schemas.microsoft.com/office/powerpoint/2010/main" val="394863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108B66-9817-200F-6C1A-DA277BDC7AA8}"/>
              </a:ext>
            </a:extLst>
          </p:cNvPr>
          <p:cNvSpPr>
            <a:spLocks noGrp="1"/>
          </p:cNvSpPr>
          <p:nvPr>
            <p:ph type="body" sz="quarter" idx="13"/>
          </p:nvPr>
        </p:nvSpPr>
        <p:spPr/>
        <p:txBody>
          <a:bodyPr/>
          <a:lstStyle/>
          <a:p>
            <a:r>
              <a:rPr lang="nb-NO" dirty="0">
                <a:solidFill>
                  <a:schemeClr val="tx1"/>
                </a:solidFill>
              </a:rPr>
              <a:t>Fase 1: </a:t>
            </a:r>
            <a:r>
              <a:rPr lang="en-GB" dirty="0">
                <a:solidFill>
                  <a:schemeClr val="tx1"/>
                </a:solidFill>
              </a:rPr>
              <a:t>Riconoscere, mappare e dare priorità alle minacce alla catena di approvvigionamento</a:t>
            </a:r>
          </a:p>
          <a:p>
            <a:endParaRPr lang="en-GB" dirty="0">
              <a:solidFill>
                <a:schemeClr val="tx1"/>
              </a:solidFill>
            </a:endParaRPr>
          </a:p>
        </p:txBody>
      </p:sp>
      <p:sp>
        <p:nvSpPr>
          <p:cNvPr id="3" name="Text Placeholder 2">
            <a:extLst>
              <a:ext uri="{FF2B5EF4-FFF2-40B4-BE49-F238E27FC236}">
                <a16:creationId xmlns:a16="http://schemas.microsoft.com/office/drawing/2014/main" id="{50EEDE76-9AB5-5BB1-5D44-0DCAA52F4DE6}"/>
              </a:ext>
            </a:extLst>
          </p:cNvPr>
          <p:cNvSpPr>
            <a:spLocks noGrp="1"/>
          </p:cNvSpPr>
          <p:nvPr>
            <p:ph type="body" sz="quarter" idx="14"/>
          </p:nvPr>
        </p:nvSpPr>
        <p:spPr/>
        <p:txBody>
          <a:bodyPr>
            <a:normAutofit lnSpcReduction="10000"/>
          </a:bodyPr>
          <a:lstStyle/>
          <a:p>
            <a:pPr algn="l" rtl="0" fontAlgn="auto"/>
            <a:r>
              <a:rPr lang="en-GB" i="0" dirty="0">
                <a:solidFill>
                  <a:schemeClr val="tx1"/>
                </a:solidFill>
                <a:effectLst/>
                <a:latin typeface="TWKEverett"/>
              </a:rPr>
              <a:t>Valutare tutti i rischi possibili.</a:t>
            </a:r>
          </a:p>
          <a:p>
            <a:pPr lvl="1" fontAlgn="auto"/>
            <a:r>
              <a:rPr lang="en-GB" i="0" dirty="0">
                <a:solidFill>
                  <a:schemeClr val="tx1"/>
                </a:solidFill>
                <a:effectLst/>
                <a:latin typeface="TWKEverett"/>
              </a:rPr>
              <a:t>Comprendere i </a:t>
            </a:r>
          </a:p>
          <a:p>
            <a:pPr lvl="1" fontAlgn="auto"/>
            <a:r>
              <a:rPr lang="en-GB" i="0" dirty="0">
                <a:solidFill>
                  <a:schemeClr val="tx1"/>
                </a:solidFill>
                <a:effectLst/>
                <a:latin typeface="TWKEverett"/>
              </a:rPr>
              <a:t>effettuando un inventario dei fornitori e valutandone il livello di sicurezza. 	</a:t>
            </a:r>
          </a:p>
          <a:p>
            <a:pPr lvl="1" fontAlgn="auto">
              <a:buFont typeface="Arial" panose="020B0604020202020204" pitchFamily="34" charset="0"/>
              <a:buChar char="•"/>
            </a:pPr>
            <a:r>
              <a:rPr lang="en-GB" b="0" i="0" dirty="0">
                <a:solidFill>
                  <a:schemeClr val="tx1"/>
                </a:solidFill>
                <a:effectLst/>
                <a:latin typeface="unset"/>
              </a:rPr>
              <a:t>Raggruppare i fornitori in profili di rischio</a:t>
            </a:r>
          </a:p>
          <a:p>
            <a:pPr lvl="1" fontAlgn="auto">
              <a:buFont typeface="Arial" panose="020B0604020202020204" pitchFamily="34" charset="0"/>
              <a:buChar char="•"/>
            </a:pPr>
            <a:r>
              <a:rPr lang="en-GB" b="0" i="0" dirty="0">
                <a:solidFill>
                  <a:schemeClr val="tx1"/>
                </a:solidFill>
                <a:effectLst/>
                <a:latin typeface="unset"/>
              </a:rPr>
              <a:t>Assegnare priorità a ciascuna terza parte in base al livello di vulnerabilità, all'accesso ai dati e ai sistemi e all'impatto sull'organizzazione</a:t>
            </a:r>
          </a:p>
          <a:p>
            <a:pPr lvl="1" fontAlgn="auto">
              <a:buFont typeface="Arial" panose="020B0604020202020204" pitchFamily="34" charset="0"/>
              <a:buChar char="•"/>
            </a:pPr>
            <a:r>
              <a:rPr lang="en-GB" b="0" i="0" dirty="0">
                <a:solidFill>
                  <a:schemeClr val="tx1"/>
                </a:solidFill>
                <a:effectLst/>
                <a:latin typeface="unset"/>
              </a:rPr>
              <a:t>Utilizza questionari e visite in loco per valutare la sicurezza della catena di fornitura</a:t>
            </a:r>
          </a:p>
          <a:p>
            <a:pPr lvl="1" fontAlgn="auto">
              <a:buFont typeface="Arial" panose="020B0604020202020204" pitchFamily="34" charset="0"/>
              <a:buChar char="•"/>
            </a:pPr>
            <a:r>
              <a:rPr lang="en-GB" b="0" i="0" dirty="0">
                <a:solidFill>
                  <a:schemeClr val="tx1"/>
                </a:solidFill>
                <a:effectLst/>
                <a:latin typeface="unset"/>
              </a:rPr>
              <a:t>Identificare le aree più deboli della catena di fornitura e integrare questi fornitori o chiedere loro di migliorare la loro sicurezza</a:t>
            </a:r>
          </a:p>
          <a:p>
            <a:pPr lvl="1" fontAlgn="auto">
              <a:buFont typeface="Arial" panose="020B0604020202020204" pitchFamily="34" charset="0"/>
              <a:buChar char="•"/>
            </a:pPr>
            <a:r>
              <a:rPr lang="en-GB" b="0" i="0" dirty="0">
                <a:solidFill>
                  <a:schemeClr val="tx1"/>
                </a:solidFill>
                <a:effectLst/>
                <a:latin typeface="unset"/>
              </a:rPr>
              <a:t>Valutare la sicurezza dei prodotti hardware e software forniti alla vostra organizzazione</a:t>
            </a:r>
          </a:p>
          <a:p>
            <a:pPr lvl="1" fontAlgn="auto">
              <a:buFont typeface="Arial" panose="020B0604020202020204" pitchFamily="34" charset="0"/>
              <a:buChar char="•"/>
            </a:pPr>
            <a:r>
              <a:rPr lang="en-GB" b="0" i="0" dirty="0">
                <a:solidFill>
                  <a:schemeClr val="tx1"/>
                </a:solidFill>
                <a:effectLst/>
                <a:latin typeface="unset"/>
              </a:rPr>
              <a:t>Identificare i processi nella catena di fornitura che rappresentano una minaccia per i dati e i sistemi sensibili e determinare misure di sicurezza adeguate</a:t>
            </a:r>
          </a:p>
          <a:p>
            <a:endParaRPr lang="en-GB" dirty="0">
              <a:solidFill>
                <a:schemeClr val="tx1"/>
              </a:solidFill>
            </a:endParaRPr>
          </a:p>
        </p:txBody>
      </p:sp>
    </p:spTree>
    <p:extLst>
      <p:ext uri="{BB962C8B-B14F-4D97-AF65-F5344CB8AC3E}">
        <p14:creationId xmlns:p14="http://schemas.microsoft.com/office/powerpoint/2010/main" val="3576188359"/>
      </p:ext>
    </p:extLst>
  </p:cSld>
  <p:clrMapOvr>
    <a:masterClrMapping/>
  </p:clrMapOvr>
</p:sld>
</file>

<file path=ppt/slides/slide4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CBF26-5C88-DE16-22E6-8802A169497A}"/>
              </a:ext>
            </a:extLst>
          </p:cNvPr>
          <p:cNvSpPr>
            <a:spLocks noGrp="1"/>
          </p:cNvSpPr>
          <p:nvPr>
            <p:ph type="body" sz="quarter" idx="13"/>
          </p:nvPr>
        </p:nvSpPr>
        <p:spPr/>
        <p:txBody>
          <a:bodyPr/>
          <a:lstStyle/>
          <a:p>
            <a:r>
              <a:rPr lang="nb-NO" dirty="0">
                <a:solidFill>
                  <a:schemeClr val="tx1"/>
                </a:solidFill>
              </a:rPr>
              <a:t>Fase 2: </a:t>
            </a:r>
            <a:r>
              <a:rPr lang="en-GB" dirty="0">
                <a:solidFill>
                  <a:schemeClr val="tx1"/>
                </a:solidFill>
              </a:rPr>
              <a:t>Creare una strategia multiforme per la sicurezza della catena di approvvigionamento</a:t>
            </a:r>
          </a:p>
        </p:txBody>
      </p:sp>
      <p:sp>
        <p:nvSpPr>
          <p:cNvPr id="3" name="Text Placeholder 2">
            <a:extLst>
              <a:ext uri="{FF2B5EF4-FFF2-40B4-BE49-F238E27FC236}">
                <a16:creationId xmlns:a16="http://schemas.microsoft.com/office/drawing/2014/main" id="{6328D2BD-1FE1-01F4-E802-A7349C51C610}"/>
              </a:ext>
            </a:extLst>
          </p:cNvPr>
          <p:cNvSpPr>
            <a:spLocks noGrp="1"/>
          </p:cNvSpPr>
          <p:nvPr>
            <p:ph type="body" sz="quarter" idx="14"/>
          </p:nvPr>
        </p:nvSpPr>
        <p:spPr/>
        <p:txBody>
          <a:bodyPr/>
          <a:lstStyle/>
          <a:p>
            <a:r>
              <a:rPr lang="en-GB" dirty="0">
                <a:solidFill>
                  <a:schemeClr val="tx1"/>
                </a:solidFill>
              </a:rPr>
              <a:t>Gli attacchi alla catena di approvvigionamento possono avere diversi obiettivi, tra cui il riscatto, il sabotaggio e il furto di proprietà intellettuale. Questi attacchi possono assumere molte forme, come l'iniezione di codice dannoso in software legittimi, il dirottamento degli aggiornamenti software e gli attacchi alle tecnologie informatiche e operative.</a:t>
            </a:r>
          </a:p>
          <a:p>
            <a:endParaRPr lang="en-GB" dirty="0">
              <a:solidFill>
                <a:schemeClr val="tx1"/>
              </a:solidFill>
            </a:endParaRPr>
          </a:p>
          <a:p>
            <a:r>
              <a:rPr lang="en-GB" dirty="0">
                <a:solidFill>
                  <a:schemeClr val="tx1"/>
                </a:solidFill>
              </a:rPr>
              <a:t>Gli attacchi alla catena di approvvigionamento possono sfruttare le vulnerabilità in:</a:t>
            </a:r>
          </a:p>
          <a:p>
            <a:pPr lvl="1"/>
            <a:r>
              <a:rPr lang="en-GB" dirty="0">
                <a:solidFill>
                  <a:schemeClr val="tx1"/>
                </a:solidFill>
              </a:rPr>
              <a:t>Il flusso fisico delle risorse, compresi i processi di lavorazione, imballaggio e distribuzione.</a:t>
            </a:r>
          </a:p>
          <a:p>
            <a:pPr lvl="1"/>
            <a:r>
              <a:rPr lang="en-GB" dirty="0">
                <a:solidFill>
                  <a:schemeClr val="tx1"/>
                </a:solidFill>
              </a:rPr>
              <a:t>Il flusso virtuale di dati o software, ovvero tutti i flussi virtuali tra sistemi e dispositivi connessi.</a:t>
            </a:r>
          </a:p>
        </p:txBody>
      </p:sp>
    </p:spTree>
    <p:extLst>
      <p:ext uri="{BB962C8B-B14F-4D97-AF65-F5344CB8AC3E}">
        <p14:creationId xmlns:p14="http://schemas.microsoft.com/office/powerpoint/2010/main" val="844447747"/>
      </p:ext>
    </p:extLst>
  </p:cSld>
  <p:clrMapOvr>
    <a:masterClrMapping/>
  </p:clrMapOvr>
</p:sld>
</file>

<file path=ppt/slides/slide4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934D1F-9C40-3C81-748C-7E78137F6B9B}"/>
              </a:ext>
            </a:extLst>
          </p:cNvPr>
          <p:cNvSpPr>
            <a:spLocks noGrp="1"/>
          </p:cNvSpPr>
          <p:nvPr>
            <p:ph type="body" sz="quarter" idx="13"/>
          </p:nvPr>
        </p:nvSpPr>
        <p:spPr/>
        <p:txBody>
          <a:bodyPr/>
          <a:lstStyle/>
          <a:p>
            <a:r>
              <a:rPr lang="nb-NO" dirty="0">
                <a:solidFill>
                  <a:schemeClr val="tx1"/>
                </a:solidFill>
              </a:rPr>
              <a:t>Fase 3: </a:t>
            </a:r>
            <a:r>
              <a:rPr lang="en-GB" dirty="0">
                <a:solidFill>
                  <a:schemeClr val="tx1"/>
                </a:solidFill>
              </a:rPr>
              <a:t>Gestire i rischi legati agli endpoint del lavoro remoto</a:t>
            </a:r>
          </a:p>
        </p:txBody>
      </p:sp>
      <p:sp>
        <p:nvSpPr>
          <p:cNvPr id="3" name="Text Placeholder 2">
            <a:extLst>
              <a:ext uri="{FF2B5EF4-FFF2-40B4-BE49-F238E27FC236}">
                <a16:creationId xmlns:a16="http://schemas.microsoft.com/office/drawing/2014/main" id="{30A16A51-9F91-05FE-5859-982C8274C3D8}"/>
              </a:ext>
            </a:extLst>
          </p:cNvPr>
          <p:cNvSpPr>
            <a:spLocks noGrp="1"/>
          </p:cNvSpPr>
          <p:nvPr>
            <p:ph type="body" sz="quarter" idx="14"/>
          </p:nvPr>
        </p:nvSpPr>
        <p:spPr/>
        <p:txBody>
          <a:bodyPr/>
          <a:lstStyle/>
          <a:p>
            <a:r>
              <a:rPr lang="en-GB" dirty="0">
                <a:solidFill>
                  <a:schemeClr val="tx1"/>
                </a:solidFill>
              </a:rPr>
              <a:t>Le organizzazioni sono esposte a rischi causati da comportamenti non autorizzati dei dipendenti dei loro fornitori. </a:t>
            </a:r>
          </a:p>
          <a:p>
            <a:r>
              <a:rPr lang="en-GB" dirty="0">
                <a:solidFill>
                  <a:schemeClr val="tx1"/>
                </a:solidFill>
              </a:rPr>
              <a:t>I rischi più comuni includono la perdita o il furto di dispositivi, il download di dati sensibili da parte dei dipendenti senza protezioni offline o l'introduzione di applicazioni IT ombra, keylogger, file e varie minacce persistenti.</a:t>
            </a:r>
          </a:p>
          <a:p>
            <a:r>
              <a:rPr lang="en-GB" dirty="0">
                <a:solidFill>
                  <a:schemeClr val="tx1"/>
                </a:solidFill>
              </a:rPr>
              <a:t>Gli strumenti di sicurezza tradizionali, come le reti private virtuali (VPN) e l'infrastruttura desktop virtuale (VDI), non sono in grado di proteggere efficacemente le organizzazioni e mitigare queste minacce. Questi strumenti si basano sul rispetto delle politiche di sicurezza da parte degli utenti finali prima e dopo la connessione alle reti protette. Le organizzazioni e i responsabili della catena di fornitura devono monitorare il modo in cui i dipendenti remoti utilizzano i propri dispositivi per proteggere la catena di fornitura.</a:t>
            </a:r>
          </a:p>
        </p:txBody>
      </p:sp>
    </p:spTree>
    <p:extLst>
      <p:ext uri="{BB962C8B-B14F-4D97-AF65-F5344CB8AC3E}">
        <p14:creationId xmlns:p14="http://schemas.microsoft.com/office/powerpoint/2010/main" val="497790533"/>
      </p:ext>
    </p:extLst>
  </p:cSld>
  <p:clrMapOvr>
    <a:masterClrMapping/>
  </p:clrMapOvr>
</p:sld>
</file>

<file path=ppt/slides/slide4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3B8064-8BC6-EC73-9A75-5A2340E2E101}"/>
              </a:ext>
            </a:extLst>
          </p:cNvPr>
          <p:cNvSpPr>
            <a:spLocks noGrp="1"/>
          </p:cNvSpPr>
          <p:nvPr>
            <p:ph type="body" sz="quarter" idx="13"/>
          </p:nvPr>
        </p:nvSpPr>
        <p:spPr/>
        <p:txBody>
          <a:bodyPr/>
          <a:lstStyle/>
          <a:p>
            <a:r>
              <a:rPr lang="nb-NO" dirty="0">
                <a:solidFill>
                  <a:schemeClr val="tx1"/>
                </a:solidFill>
              </a:rPr>
              <a:t>Fase 4: Monitoraggio continuo dei rischi legati a terzi</a:t>
            </a:r>
            <a:endParaRPr lang="en-GB" dirty="0">
              <a:solidFill>
                <a:schemeClr val="tx1"/>
              </a:solidFill>
            </a:endParaRPr>
          </a:p>
        </p:txBody>
      </p:sp>
      <p:sp>
        <p:nvSpPr>
          <p:cNvPr id="3" name="Text Placeholder 2">
            <a:extLst>
              <a:ext uri="{FF2B5EF4-FFF2-40B4-BE49-F238E27FC236}">
                <a16:creationId xmlns:a16="http://schemas.microsoft.com/office/drawing/2014/main" id="{DD502F3B-A173-213D-DA2F-CB1BBA91CAB5}"/>
              </a:ext>
            </a:extLst>
          </p:cNvPr>
          <p:cNvSpPr>
            <a:spLocks noGrp="1"/>
          </p:cNvSpPr>
          <p:nvPr>
            <p:ph type="body" sz="quarter" idx="14"/>
          </p:nvPr>
        </p:nvSpPr>
        <p:spPr/>
        <p:txBody>
          <a:bodyPr/>
          <a:lstStyle/>
          <a:p>
            <a:r>
              <a:rPr lang="en-GB" dirty="0">
                <a:solidFill>
                  <a:schemeClr val="tx1"/>
                </a:solidFill>
              </a:rPr>
              <a:t>Identificare le risorse aziendali più preziose, in modo che un programma efficace possa stabilire le priorità di ciò che deve essere difeso.</a:t>
            </a:r>
          </a:p>
          <a:p>
            <a:pPr lvl="1"/>
            <a:r>
              <a:rPr lang="en-GB" dirty="0">
                <a:solidFill>
                  <a:schemeClr val="tx1"/>
                </a:solidFill>
              </a:rPr>
              <a:t>Informazioni </a:t>
            </a:r>
            <a:r>
              <a:rPr lang="en-GB" dirty="0" err="1">
                <a:solidFill>
                  <a:schemeClr val="tx1"/>
                </a:solidFill>
              </a:rPr>
              <a:t>proprietarie</a:t>
            </a:r>
            <a:r>
              <a:rPr lang="en-GB" dirty="0">
                <a:solidFill>
                  <a:schemeClr val="tx1"/>
                </a:solidFill>
              </a:rPr>
              <a:t>, informazioni sui clienti e proprietà intellettuale. </a:t>
            </a:r>
          </a:p>
          <a:p>
            <a:endParaRPr lang="en-GB" dirty="0">
              <a:solidFill>
                <a:schemeClr val="tx1"/>
              </a:solidFill>
            </a:endParaRPr>
          </a:p>
          <a:p>
            <a:r>
              <a:rPr lang="en-GB" dirty="0">
                <a:solidFill>
                  <a:schemeClr val="tx1"/>
                </a:solidFill>
              </a:rPr>
              <a:t>Individuare le motivazioni degli attacchi e le risorse sensibili può aiutare a determinare:</a:t>
            </a:r>
          </a:p>
          <a:p>
            <a:pPr lvl="1"/>
            <a:r>
              <a:rPr lang="en-GB" dirty="0">
                <a:solidFill>
                  <a:schemeClr val="tx1"/>
                </a:solidFill>
              </a:rPr>
              <a:t>I sistemi e le aree della catena di fornitura che richiedono protezione e come dare priorità agli investimenti nella sicurezza informatica. </a:t>
            </a:r>
          </a:p>
          <a:p>
            <a:endParaRPr lang="en-GB" dirty="0">
              <a:solidFill>
                <a:schemeClr val="tx1"/>
              </a:solidFill>
            </a:endParaRPr>
          </a:p>
          <a:p>
            <a:r>
              <a:rPr lang="en-GB" dirty="0">
                <a:solidFill>
                  <a:schemeClr val="tx1"/>
                </a:solidFill>
              </a:rPr>
              <a:t>La protezione continua della catena di fornitura dovrebbe aiutare a scoprire prove di attività già in corso, ottenere una visibilità approfondita e identificare le lacune nella capacità dell'organizzazione di rilevare tali attività.</a:t>
            </a:r>
          </a:p>
        </p:txBody>
      </p:sp>
    </p:spTree>
    <p:extLst>
      <p:ext uri="{BB962C8B-B14F-4D97-AF65-F5344CB8AC3E}">
        <p14:creationId xmlns:p14="http://schemas.microsoft.com/office/powerpoint/2010/main" val="1096809022"/>
      </p:ext>
    </p:extLst>
  </p:cSld>
  <p:clrMapOvr>
    <a:masterClrMapping/>
  </p:clrMapOvr>
</p:sld>
</file>

<file path=ppt/slides/slide4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372512-2DC4-46FB-2FF8-5A088D64B2EA}"/>
              </a:ext>
            </a:extLst>
          </p:cNvPr>
          <p:cNvSpPr>
            <a:spLocks noGrp="1"/>
          </p:cNvSpPr>
          <p:nvPr>
            <p:ph type="body" sz="quarter" idx="13"/>
          </p:nvPr>
        </p:nvSpPr>
        <p:spPr/>
        <p:txBody>
          <a:bodyPr/>
          <a:lstStyle/>
          <a:p>
            <a:r>
              <a:rPr lang="nb-NO" dirty="0">
                <a:solidFill>
                  <a:schemeClr val="tx1"/>
                </a:solidFill>
              </a:rPr>
              <a:t>Valutazione dei rischi</a:t>
            </a:r>
            <a:endParaRPr lang="en-GB" dirty="0">
              <a:solidFill>
                <a:schemeClr val="tx1"/>
              </a:solidFill>
            </a:endParaRPr>
          </a:p>
        </p:txBody>
      </p:sp>
      <p:sp>
        <p:nvSpPr>
          <p:cNvPr id="3" name="Text Placeholder 2">
            <a:extLst>
              <a:ext uri="{FF2B5EF4-FFF2-40B4-BE49-F238E27FC236}">
                <a16:creationId xmlns:a16="http://schemas.microsoft.com/office/drawing/2014/main" id="{4A1FB4A6-A4B0-3F5B-B942-6218EFC256AC}"/>
              </a:ext>
            </a:extLst>
          </p:cNvPr>
          <p:cNvSpPr>
            <a:spLocks noGrp="1"/>
          </p:cNvSpPr>
          <p:nvPr>
            <p:ph type="body" sz="quarter" idx="14"/>
          </p:nvPr>
        </p:nvSpPr>
        <p:spPr/>
        <p:txBody>
          <a:bodyPr/>
          <a:lstStyle/>
          <a:p>
            <a:endParaRPr lang="en-GB"/>
          </a:p>
        </p:txBody>
      </p:sp>
      <p:pic>
        <p:nvPicPr>
          <p:cNvPr id="1028" name="Picture 4" descr="Free Cybersecurity Risk Assessment Templates | Smartsheet">
            <a:extLst>
              <a:ext uri="{FF2B5EF4-FFF2-40B4-BE49-F238E27FC236}">
                <a16:creationId xmlns:a16="http://schemas.microsoft.com/office/drawing/2014/main" id="{41526FD1-D3FA-666F-A547-5601B6C24CC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59443" y="0"/>
            <a:ext cx="7652593"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877102"/>
      </p:ext>
    </p:extLst>
  </p:cSld>
  <p:clrMapOvr>
    <a:masterClrMapping/>
  </p:clrMapOvr>
</p:sld>
</file>

<file path=ppt/slides/slide4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30FB49-4640-98A4-BD21-45EF9C74D2C9}"/>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45CE3E43-2075-7CB6-71C2-4CDC81F183CD}"/>
              </a:ext>
            </a:extLst>
          </p:cNvPr>
          <p:cNvSpPr>
            <a:spLocks noGrp="1"/>
          </p:cNvSpPr>
          <p:nvPr>
            <p:ph type="body" sz="quarter" idx="14"/>
          </p:nvPr>
        </p:nvSpPr>
        <p:spPr/>
        <p:txBody>
          <a:bodyPr/>
          <a:lstStyle/>
          <a:p>
            <a:endParaRPr lang="en-GB" dirty="0"/>
          </a:p>
        </p:txBody>
      </p:sp>
      <p:pic>
        <p:nvPicPr>
          <p:cNvPr id="5" name="Picture 4">
            <a:extLst>
              <a:ext uri="{FF2B5EF4-FFF2-40B4-BE49-F238E27FC236}">
                <a16:creationId xmlns:a16="http://schemas.microsoft.com/office/drawing/2014/main" id="{C8107608-74DA-8317-7A74-A6E0FB0B47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41" y="1229"/>
            <a:ext cx="8534380" cy="2633729"/>
          </a:xfrm>
          <a:prstGeom prst="rect">
            <a:avLst/>
          </a:prstGeom>
        </p:spPr>
      </p:pic>
      <p:pic>
        <p:nvPicPr>
          <p:cNvPr id="7" name="Picture 6">
            <a:extLst>
              <a:ext uri="{FF2B5EF4-FFF2-40B4-BE49-F238E27FC236}">
                <a16:creationId xmlns:a16="http://schemas.microsoft.com/office/drawing/2014/main" id="{B315C276-F32F-E149-A151-83575D9DF21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41" y="1025202"/>
            <a:ext cx="10448478" cy="3635248"/>
          </a:xfrm>
          <a:prstGeom prst="rect">
            <a:avLst/>
          </a:prstGeom>
        </p:spPr>
      </p:pic>
      <p:pic>
        <p:nvPicPr>
          <p:cNvPr id="9" name="Picture 8">
            <a:extLst>
              <a:ext uri="{FF2B5EF4-FFF2-40B4-BE49-F238E27FC236}">
                <a16:creationId xmlns:a16="http://schemas.microsoft.com/office/drawing/2014/main" id="{3CEAE9D3-E742-632B-2EC8-67E5769B565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70491" y="990755"/>
            <a:ext cx="10459909" cy="4023922"/>
          </a:xfrm>
          <a:prstGeom prst="rect">
            <a:avLst/>
          </a:prstGeom>
        </p:spPr>
      </p:pic>
      <p:pic>
        <p:nvPicPr>
          <p:cNvPr id="21" name="Picture 20">
            <a:extLst>
              <a:ext uri="{FF2B5EF4-FFF2-40B4-BE49-F238E27FC236}">
                <a16:creationId xmlns:a16="http://schemas.microsoft.com/office/drawing/2014/main" id="{45AB3660-111D-C095-B680-0DBF8BD141B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743715"/>
            <a:ext cx="13214804" cy="6079380"/>
          </a:xfrm>
          <a:prstGeom prst="rect">
            <a:avLst/>
          </a:prstGeom>
        </p:spPr>
      </p:pic>
      <p:pic>
        <p:nvPicPr>
          <p:cNvPr id="15" name="Picture 14">
            <a:extLst>
              <a:ext uri="{FF2B5EF4-FFF2-40B4-BE49-F238E27FC236}">
                <a16:creationId xmlns:a16="http://schemas.microsoft.com/office/drawing/2014/main" id="{15B25002-CEFB-1A6E-4212-452DC022094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6161" y="829218"/>
            <a:ext cx="14753476" cy="6165631"/>
          </a:xfrm>
          <a:prstGeom prst="rect">
            <a:avLst/>
          </a:prstGeom>
        </p:spPr>
      </p:pic>
      <p:pic>
        <p:nvPicPr>
          <p:cNvPr id="17" name="Picture 16">
            <a:extLst>
              <a:ext uri="{FF2B5EF4-FFF2-40B4-BE49-F238E27FC236}">
                <a16:creationId xmlns:a16="http://schemas.microsoft.com/office/drawing/2014/main" id="{37874DF4-E04A-0017-0DCB-C7F74545A1F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0408" y="918677"/>
            <a:ext cx="14684266" cy="5800206"/>
          </a:xfrm>
          <a:prstGeom prst="rect">
            <a:avLst/>
          </a:prstGeom>
        </p:spPr>
      </p:pic>
      <p:pic>
        <p:nvPicPr>
          <p:cNvPr id="19" name="Picture 18">
            <a:extLst>
              <a:ext uri="{FF2B5EF4-FFF2-40B4-BE49-F238E27FC236}">
                <a16:creationId xmlns:a16="http://schemas.microsoft.com/office/drawing/2014/main" id="{804D8B94-662D-EB12-0E4A-9206C8B312B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8702" y="721684"/>
            <a:ext cx="14385156" cy="6291529"/>
          </a:xfrm>
          <a:prstGeom prst="rect">
            <a:avLst/>
          </a:prstGeom>
        </p:spPr>
      </p:pic>
      <p:pic>
        <p:nvPicPr>
          <p:cNvPr id="12" name="Picture 11">
            <a:extLst>
              <a:ext uri="{FF2B5EF4-FFF2-40B4-BE49-F238E27FC236}">
                <a16:creationId xmlns:a16="http://schemas.microsoft.com/office/drawing/2014/main" id="{7774DFF8-F8F3-382D-DF6D-7FFF8480F44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7426" y="1438106"/>
            <a:ext cx="13970792" cy="3294422"/>
          </a:xfrm>
          <a:prstGeom prst="rect">
            <a:avLst/>
          </a:prstGeom>
        </p:spPr>
      </p:pic>
    </p:spTree>
    <p:extLst>
      <p:ext uri="{BB962C8B-B14F-4D97-AF65-F5344CB8AC3E}">
        <p14:creationId xmlns:p14="http://schemas.microsoft.com/office/powerpoint/2010/main" val="293601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C60C09D7-4ADA-1AA2-F799-3E782239AB62}"/>
              </a:ext>
            </a:extLst>
          </p:cNvPr>
          <p:cNvPicPr>
            <a:picLocks noChangeAspect="1" noChangeArrowheads="1"/>
          </p:cNvPicPr>
          <p:nvPr/>
        </p:nvPicPr>
        <p:blipFill>
          <a:blip r:embed="rId3">
            <a:alphaModFix amt="23000"/>
            <a:extLst>
              <a:ext uri="{28A0092B-C50C-407E-A947-70E740481C1C}">
                <a14:useLocalDpi xmlns:a14="http://schemas.microsoft.com/office/drawing/2010/main"/>
              </a:ext>
            </a:extLst>
          </a:blip>
          <a:srcRect/>
          <a:stretch>
            <a:fillRect/>
          </a:stretch>
        </p:blipFill>
        <p:spPr bwMode="auto">
          <a:xfrm>
            <a:off x="588462" y="974558"/>
            <a:ext cx="13239964" cy="6619982"/>
          </a:xfrm>
          <a:prstGeom prst="rect">
            <a:avLst/>
          </a:prstGeom>
          <a:noFill/>
          <a:extLst>
            <a:ext uri="{909E8E84-426E-40DD-AFC4-6F175D3DCCD1}">
              <a14:hiddenFill xmlns:a14="http://schemas.microsoft.com/office/drawing/2010/main">
                <a:solidFill>
                  <a:srgbClr val="FFFFFF"/>
                </a:solidFill>
              </a14:hiddenFill>
            </a:ext>
          </a:extLst>
        </p:spPr>
      </p:pic>
      <p:sp>
        <p:nvSpPr>
          <p:cNvPr id="5" name="Text 2"/>
          <p:cNvSpPr/>
          <p:nvPr/>
        </p:nvSpPr>
        <p:spPr>
          <a:xfrm>
            <a:off x="424163" y="160320"/>
            <a:ext cx="13568563" cy="4552950"/>
          </a:xfrm>
          <a:prstGeom prst="rect">
            <a:avLst/>
          </a:prstGeom>
          <a:noFill/>
          <a:ln/>
        </p:spPr>
        <p:txBody>
          <a:bodyPr wrap="square" rtlCol="0" anchor="t"/>
          <a:lstStyle/>
          <a:p>
            <a:pPr marL="0" indent="0">
              <a:buNone/>
            </a:pPr>
            <a:r>
              <a:rPr lang="en-US" sz="6600" b="1" dirty="0">
                <a:solidFill>
                  <a:srgbClr val="FF726D"/>
                </a:solidFill>
                <a:latin typeface="Inconsolata" pitchFamily="34" charset="0"/>
                <a:ea typeface="Inconsolata" pitchFamily="34" charset="-122"/>
                <a:cs typeface="Inconsolata" pitchFamily="34" charset="-120"/>
              </a:rPr>
              <a:t>Requisiti di risposta agli incidenti e di segnalazione</a:t>
            </a:r>
            <a:endParaRPr lang="en-US" sz="6600" dirty="0"/>
          </a:p>
        </p:txBody>
      </p:sp>
      <p:sp>
        <p:nvSpPr>
          <p:cNvPr id="6" name="Text 3"/>
          <p:cNvSpPr/>
          <p:nvPr/>
        </p:nvSpPr>
        <p:spPr>
          <a:xfrm>
            <a:off x="2417136" y="2832915"/>
            <a:ext cx="9582616" cy="791766"/>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latin typeface="Fira Sans" pitchFamily="34" charset="0"/>
                <a:ea typeface="Fira Sans" pitchFamily="34" charset="-122"/>
                <a:cs typeface="Fira Sans" pitchFamily="34" charset="-120"/>
              </a:rPr>
              <a:t>Le normative UE in materia di sicurezza informatica impongono alle aziende energetiche di dotarsi di piani completi di risposta agli incidenti.</a:t>
            </a:r>
            <a:endParaRPr lang="en-US" sz="2078" dirty="0"/>
          </a:p>
        </p:txBody>
      </p:sp>
      <p:sp>
        <p:nvSpPr>
          <p:cNvPr id="7" name="Text 4"/>
          <p:cNvSpPr/>
          <p:nvPr/>
        </p:nvSpPr>
        <p:spPr>
          <a:xfrm>
            <a:off x="2417136" y="3956076"/>
            <a:ext cx="9582616" cy="791766"/>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latin typeface="Fira Sans" pitchFamily="34" charset="0"/>
                <a:ea typeface="Fira Sans" pitchFamily="34" charset="-122"/>
                <a:cs typeface="Fira Sans" pitchFamily="34" charset="-120"/>
              </a:rPr>
              <a:t>Tali piani devono delineare le procedure per individuare, contenere e risolvere gli incidenti informatici.</a:t>
            </a:r>
            <a:endParaRPr lang="en-US" sz="2078" dirty="0"/>
          </a:p>
        </p:txBody>
      </p:sp>
      <p:sp>
        <p:nvSpPr>
          <p:cNvPr id="8" name="Text 5"/>
          <p:cNvSpPr/>
          <p:nvPr/>
        </p:nvSpPr>
        <p:spPr>
          <a:xfrm>
            <a:off x="2417136" y="5044665"/>
            <a:ext cx="9582616" cy="1187648"/>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latin typeface="Fira Sans" pitchFamily="34" charset="0"/>
                <a:ea typeface="Fira Sans" pitchFamily="34" charset="-122"/>
                <a:cs typeface="Fira Sans" pitchFamily="34" charset="-120"/>
              </a:rPr>
              <a:t>I requisiti di segnalazione prevedono la notifica alle autorità competenti, quali le agenzie nazionali per la sicurezza informatica, di incidenti significativi in materia di sicurezza informatica.</a:t>
            </a:r>
            <a:endParaRPr lang="en-US" sz="2078" dirty="0"/>
          </a:p>
        </p:txBody>
      </p:sp>
      <p:grpSp>
        <p:nvGrpSpPr>
          <p:cNvPr id="9" name="Group 8">
            <a:extLst>
              <a:ext uri="{FF2B5EF4-FFF2-40B4-BE49-F238E27FC236}">
                <a16:creationId xmlns:a16="http://schemas.microsoft.com/office/drawing/2014/main" id="{948E4E08-BC8A-3F68-5AD0-87642A1B2958}"/>
              </a:ext>
            </a:extLst>
          </p:cNvPr>
          <p:cNvGrpSpPr/>
          <p:nvPr/>
        </p:nvGrpSpPr>
        <p:grpSpPr>
          <a:xfrm>
            <a:off x="10950904" y="7594540"/>
            <a:ext cx="2591913" cy="481557"/>
            <a:chOff x="5179092" y="5483822"/>
            <a:chExt cx="3294001" cy="612000"/>
          </a:xfrm>
        </p:grpSpPr>
        <p:pic>
          <p:nvPicPr>
            <p:cNvPr id="10" name="Picture 9">
              <a:extLst>
                <a:ext uri="{FF2B5EF4-FFF2-40B4-BE49-F238E27FC236}">
                  <a16:creationId xmlns:a16="http://schemas.microsoft.com/office/drawing/2014/main" id="{E4CC3F3E-A9CA-400C-4ED7-34256515AA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D801BA01-9A57-2554-2682-ED24788B0FD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p:cNvPicPr>
            <a:picLocks noChangeAspect="1"/>
          </p:cNvPicPr>
          <p:nvPr/>
        </p:nvPicPr>
        <p:blipFill rotWithShape="1">
          <a:blip r:embed="rId3" cstate="email">
            <a:alphaModFix amt="33000"/>
            <a:extLst>
              <a:ext uri="{28A0092B-C50C-407E-A947-70E740481C1C}">
                <a14:useLocalDpi xmlns:a14="http://schemas.microsoft.com/office/drawing/2010/main"/>
              </a:ext>
            </a:extLst>
          </a:blip>
          <a:srcRect/>
          <a:stretch/>
        </p:blipFill>
        <p:spPr>
          <a:xfrm>
            <a:off x="3068052" y="286213"/>
            <a:ext cx="8494295" cy="6902039"/>
          </a:xfrm>
          <a:prstGeom prst="rect">
            <a:avLst/>
          </a:prstGeom>
        </p:spPr>
      </p:pic>
      <p:sp>
        <p:nvSpPr>
          <p:cNvPr id="5" name="Text 2"/>
          <p:cNvSpPr/>
          <p:nvPr/>
        </p:nvSpPr>
        <p:spPr>
          <a:xfrm>
            <a:off x="989648" y="725805"/>
            <a:ext cx="12305246" cy="1138238"/>
          </a:xfrm>
          <a:prstGeom prst="rect">
            <a:avLst/>
          </a:prstGeom>
          <a:noFill/>
          <a:ln/>
        </p:spPr>
        <p:txBody>
          <a:bodyPr wrap="none" rtlCol="0" anchor="t"/>
          <a:lstStyle/>
          <a:p>
            <a:pPr marL="0" indent="0">
              <a:lnSpc>
                <a:spcPts val="8962"/>
              </a:lnSpc>
              <a:buNone/>
            </a:pPr>
            <a:r>
              <a:rPr lang="en-US" sz="7170" b="1" dirty="0">
                <a:solidFill>
                  <a:srgbClr val="FF726D"/>
                </a:solidFill>
                <a:latin typeface="Inconsolata" pitchFamily="34" charset="0"/>
                <a:ea typeface="Inconsolata" pitchFamily="34" charset="-122"/>
                <a:cs typeface="Inconsolata" pitchFamily="34" charset="-120"/>
              </a:rPr>
              <a:t>Risultati di apprendimento attesi: </a:t>
            </a:r>
            <a:endParaRPr lang="en-US" sz="7170" dirty="0"/>
          </a:p>
        </p:txBody>
      </p:sp>
      <p:sp>
        <p:nvSpPr>
          <p:cNvPr id="7" name="Text 4"/>
          <p:cNvSpPr/>
          <p:nvPr/>
        </p:nvSpPr>
        <p:spPr>
          <a:xfrm>
            <a:off x="989647" y="1755822"/>
            <a:ext cx="12305247" cy="5334247"/>
          </a:xfrm>
          <a:prstGeom prst="rect">
            <a:avLst/>
          </a:prstGeom>
          <a:noFill/>
          <a:ln/>
        </p:spPr>
        <p:txBody>
          <a:bodyPr wrap="square" rtlCol="0" anchor="t"/>
          <a:lstStyle/>
          <a:p>
            <a:pPr marL="285750" indent="-285750">
              <a:lnSpc>
                <a:spcPts val="3117"/>
              </a:lnSpc>
              <a:buFont typeface="Arial" panose="020B0604020202020204" pitchFamily="34" charset="0"/>
              <a:buChar char="•"/>
            </a:pPr>
            <a:r>
              <a:rPr lang="en-GB" sz="2800" dirty="0">
                <a:solidFill>
                  <a:srgbClr val="DAD1E6"/>
                </a:solidFill>
                <a:latin typeface="Fira Sans" pitchFamily="34" charset="0"/>
                <a:ea typeface="Fira Sans" pitchFamily="34" charset="-122"/>
                <a:cs typeface="Fira Sans" pitchFamily="34" charset="-120"/>
              </a:rPr>
              <a:t>Comprendere l'importanza fondamentale della sicurezza informatica nel settore energetico</a:t>
            </a:r>
          </a:p>
          <a:p>
            <a:pPr marL="285750" indent="-285750">
              <a:lnSpc>
                <a:spcPts val="3117"/>
              </a:lnSpc>
              <a:buFont typeface="Arial" panose="020B0604020202020204" pitchFamily="34" charset="0"/>
              <a:buChar char="•"/>
            </a:pPr>
            <a:endParaRPr lang="en-GB" sz="2800" dirty="0">
              <a:solidFill>
                <a:srgbClr val="DAD1E6"/>
              </a:solidFill>
              <a:latin typeface="Fira Sans" pitchFamily="34" charset="0"/>
              <a:ea typeface="Fira Sans" pitchFamily="34" charset="-122"/>
              <a:cs typeface="Fira Sans" pitchFamily="34" charset="-120"/>
            </a:endParaRPr>
          </a:p>
          <a:p>
            <a:pPr marL="285750" indent="-285750">
              <a:lnSpc>
                <a:spcPts val="3117"/>
              </a:lnSpc>
              <a:buFont typeface="Arial" panose="020B0604020202020204" pitchFamily="34" charset="0"/>
              <a:buChar char="•"/>
            </a:pPr>
            <a:r>
              <a:rPr lang="en-GB" sz="2800" dirty="0">
                <a:solidFill>
                  <a:srgbClr val="DAD1E6"/>
                </a:solidFill>
                <a:latin typeface="Fira Sans" pitchFamily="34" charset="0"/>
                <a:ea typeface="Fira Sans" pitchFamily="34" charset="-122"/>
                <a:cs typeface="Fira Sans" pitchFamily="34" charset="-120"/>
              </a:rPr>
              <a:t>Comprendere la strategia e il quadro normativo dell'UE in materia di sicurezza informatica</a:t>
            </a:r>
          </a:p>
          <a:p>
            <a:pPr marL="285750" indent="-285750">
              <a:lnSpc>
                <a:spcPts val="3117"/>
              </a:lnSpc>
              <a:buFont typeface="Arial" panose="020B0604020202020204" pitchFamily="34" charset="0"/>
              <a:buChar char="•"/>
            </a:pPr>
            <a:endParaRPr lang="en-GB" sz="2800" dirty="0">
              <a:solidFill>
                <a:srgbClr val="DAD1E6"/>
              </a:solidFill>
              <a:latin typeface="Fira Sans" pitchFamily="34" charset="0"/>
              <a:ea typeface="Fira Sans" pitchFamily="34" charset="-122"/>
              <a:cs typeface="Fira Sans" pitchFamily="34" charset="-120"/>
            </a:endParaRPr>
          </a:p>
          <a:p>
            <a:pPr marL="285750" indent="-285750">
              <a:lnSpc>
                <a:spcPts val="3117"/>
              </a:lnSpc>
              <a:buFont typeface="Arial" panose="020B0604020202020204" pitchFamily="34" charset="0"/>
              <a:buChar char="•"/>
            </a:pPr>
            <a:r>
              <a:rPr lang="en-GB" sz="2800" dirty="0">
                <a:solidFill>
                  <a:srgbClr val="DAD1E6"/>
                </a:solidFill>
                <a:latin typeface="Fira Sans" pitchFamily="34" charset="0"/>
                <a:ea typeface="Fira Sans" pitchFamily="34" charset="-122"/>
                <a:cs typeface="Fira Sans" pitchFamily="34" charset="-120"/>
              </a:rPr>
              <a:t>Identificare le sfide e le vulnerabilità specifiche della sicurezza informatica</a:t>
            </a:r>
          </a:p>
          <a:p>
            <a:pPr marL="285750" indent="-285750">
              <a:lnSpc>
                <a:spcPts val="3117"/>
              </a:lnSpc>
              <a:buFont typeface="Arial" panose="020B0604020202020204" pitchFamily="34" charset="0"/>
              <a:buChar char="•"/>
            </a:pPr>
            <a:endParaRPr lang="en-GB" sz="2800" dirty="0">
              <a:solidFill>
                <a:srgbClr val="DAD1E6"/>
              </a:solidFill>
              <a:latin typeface="Fira Sans" pitchFamily="34" charset="0"/>
              <a:ea typeface="Fira Sans" pitchFamily="34" charset="-122"/>
              <a:cs typeface="Fira Sans" pitchFamily="34" charset="-120"/>
            </a:endParaRPr>
          </a:p>
          <a:p>
            <a:pPr marL="285750" indent="-285750">
              <a:lnSpc>
                <a:spcPts val="3117"/>
              </a:lnSpc>
              <a:buFont typeface="Arial" panose="020B0604020202020204" pitchFamily="34" charset="0"/>
              <a:buChar char="•"/>
            </a:pPr>
            <a:r>
              <a:rPr lang="en-GB" sz="2800" dirty="0">
                <a:solidFill>
                  <a:srgbClr val="DAD1E6"/>
                </a:solidFill>
                <a:latin typeface="Fira Sans" pitchFamily="34" charset="0"/>
                <a:ea typeface="Fira Sans" pitchFamily="34" charset="-122"/>
                <a:cs typeface="Fira Sans" pitchFamily="34" charset="-120"/>
              </a:rPr>
              <a:t>Comprendere come implementare misure efficaci e best practice in materia di sicurezza informatica</a:t>
            </a:r>
          </a:p>
          <a:p>
            <a:pPr marL="285750" indent="-285750">
              <a:lnSpc>
                <a:spcPts val="3117"/>
              </a:lnSpc>
              <a:buFont typeface="Arial" panose="020B0604020202020204" pitchFamily="34" charset="0"/>
              <a:buChar char="•"/>
            </a:pPr>
            <a:endParaRPr lang="en-GB" sz="2800" dirty="0">
              <a:solidFill>
                <a:srgbClr val="DAD1E6"/>
              </a:solidFill>
              <a:latin typeface="Fira Sans" pitchFamily="34" charset="0"/>
              <a:ea typeface="Fira Sans" pitchFamily="34" charset="-122"/>
              <a:cs typeface="Fira Sans" pitchFamily="34" charset="-120"/>
            </a:endParaRPr>
          </a:p>
          <a:p>
            <a:pPr marL="285750" indent="-285750">
              <a:lnSpc>
                <a:spcPts val="3117"/>
              </a:lnSpc>
              <a:buFont typeface="Arial" panose="020B0604020202020204" pitchFamily="34" charset="0"/>
              <a:buChar char="•"/>
            </a:pPr>
            <a:r>
              <a:rPr lang="en-GB" sz="2800" dirty="0">
                <a:solidFill>
                  <a:srgbClr val="DAD1E6"/>
                </a:solidFill>
                <a:latin typeface="Fira Sans" pitchFamily="34" charset="0"/>
                <a:ea typeface="Fira Sans" pitchFamily="34" charset="-122"/>
                <a:cs typeface="Fira Sans" pitchFamily="34" charset="-120"/>
              </a:rPr>
              <a:t>Comprendere il ruolo delle autorità nazionali e dell'UE in materia di sicurezza informatica</a:t>
            </a:r>
          </a:p>
          <a:p>
            <a:pPr marL="285750" indent="-285750">
              <a:lnSpc>
                <a:spcPts val="3117"/>
              </a:lnSpc>
              <a:buFont typeface="Arial" panose="020B0604020202020204" pitchFamily="34" charset="0"/>
              <a:buChar char="•"/>
            </a:pPr>
            <a:endParaRPr lang="en-GB" sz="2800" dirty="0">
              <a:solidFill>
                <a:srgbClr val="DAD1E6"/>
              </a:solidFill>
              <a:latin typeface="Fira Sans" pitchFamily="34" charset="0"/>
              <a:ea typeface="Fira Sans" pitchFamily="34" charset="-122"/>
              <a:cs typeface="Fira Sans" pitchFamily="34" charset="-120"/>
            </a:endParaRPr>
          </a:p>
          <a:p>
            <a:pPr marL="285750" indent="-285750">
              <a:lnSpc>
                <a:spcPts val="3117"/>
              </a:lnSpc>
              <a:buFont typeface="Arial" panose="020B0604020202020204" pitchFamily="34" charset="0"/>
              <a:buChar char="•"/>
            </a:pPr>
            <a:r>
              <a:rPr lang="en-GB" sz="2800" dirty="0">
                <a:solidFill>
                  <a:srgbClr val="DAD1E6"/>
                </a:solidFill>
                <a:latin typeface="Fira Sans" pitchFamily="34" charset="0"/>
                <a:ea typeface="Fira Sans" pitchFamily="34" charset="-122"/>
                <a:cs typeface="Fira Sans" pitchFamily="34" charset="-120"/>
              </a:rPr>
              <a:t>Comprendere i requisiti di conformità alla sicurezza informatica e di risposta agli incidenti</a:t>
            </a:r>
          </a:p>
          <a:p>
            <a:pPr marL="285750" indent="-285750">
              <a:lnSpc>
                <a:spcPts val="3117"/>
              </a:lnSpc>
              <a:buFont typeface="Arial" panose="020B0604020202020204" pitchFamily="34" charset="0"/>
              <a:buChar char="•"/>
            </a:pPr>
            <a:endParaRPr lang="en-GB" sz="2800" dirty="0">
              <a:solidFill>
                <a:srgbClr val="DAD1E6"/>
              </a:solidFill>
              <a:latin typeface="Fira Sans" pitchFamily="34" charset="0"/>
              <a:ea typeface="Fira Sans" pitchFamily="34" charset="-122"/>
              <a:cs typeface="Fira Sans" pitchFamily="34" charset="-120"/>
            </a:endParaRPr>
          </a:p>
          <a:p>
            <a:pPr marL="285750" indent="-285750">
              <a:lnSpc>
                <a:spcPts val="3117"/>
              </a:lnSpc>
              <a:buFont typeface="Arial" panose="020B0604020202020204" pitchFamily="34" charset="0"/>
              <a:buChar char="•"/>
            </a:pPr>
            <a:r>
              <a:rPr lang="en-GB" sz="2800" dirty="0">
                <a:solidFill>
                  <a:srgbClr val="DAD1E6"/>
                </a:solidFill>
                <a:latin typeface="Fira Sans" pitchFamily="34" charset="0"/>
                <a:ea typeface="Fira Sans" pitchFamily="34" charset="-122"/>
                <a:cs typeface="Fira Sans" pitchFamily="34" charset="-120"/>
              </a:rPr>
              <a:t>Riconoscere l'impatto delle tecnologie emergenti sulla sicurezza informatica</a:t>
            </a:r>
            <a:endParaRPr lang="en-US" sz="2800" dirty="0"/>
          </a:p>
        </p:txBody>
      </p:sp>
      <p:grpSp>
        <p:nvGrpSpPr>
          <p:cNvPr id="2" name="Group 1">
            <a:extLst>
              <a:ext uri="{FF2B5EF4-FFF2-40B4-BE49-F238E27FC236}">
                <a16:creationId xmlns:a16="http://schemas.microsoft.com/office/drawing/2014/main" id="{5D66B354-C898-7F4B-7905-A2763D8A777A}"/>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F5196697-DCD9-A6EB-476A-1E557B03E9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FF1C65F0-239D-6722-BF80-6F8C8696EE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43503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fade">
                                      <p:cBhvr>
                                        <p:cTn id="11" dur="500"/>
                                        <p:tgtEl>
                                          <p:spTgt spid="7">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500"/>
                                        <p:tgtEl>
                                          <p:spTgt spid="7">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Effect transition="in" filter="fade">
                                      <p:cBhvr>
                                        <p:cTn id="19" dur="500"/>
                                        <p:tgtEl>
                                          <p:spTgt spid="7">
                                            <p:txEl>
                                              <p:pRg st="6" end="6"/>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animEffect transition="in" filter="fade">
                                      <p:cBhvr>
                                        <p:cTn id="23" dur="500"/>
                                        <p:tgtEl>
                                          <p:spTgt spid="7">
                                            <p:txEl>
                                              <p:pRg st="8" end="8"/>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animEffect transition="in" filter="fade">
                                      <p:cBhvr>
                                        <p:cTn id="27" dur="500"/>
                                        <p:tgtEl>
                                          <p:spTgt spid="7">
                                            <p:txEl>
                                              <p:pRg st="10" end="10"/>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
                                            <p:txEl>
                                              <p:pRg st="12" end="12"/>
                                            </p:txEl>
                                          </p:spTgt>
                                        </p:tgtEl>
                                        <p:attrNameLst>
                                          <p:attrName>style.visibility</p:attrName>
                                        </p:attrNameLst>
                                      </p:cBhvr>
                                      <p:to>
                                        <p:strVal val="visible"/>
                                      </p:to>
                                    </p:set>
                                    <p:animEffect transition="in" filter="fade">
                                      <p:cBhvr>
                                        <p:cTn id="31" dur="500"/>
                                        <p:tgtEl>
                                          <p:spTgt spid="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54D3-AC53-72C4-8AAA-F9832FD69957}"/>
              </a:ext>
            </a:extLst>
          </p:cNvPr>
          <p:cNvSpPr>
            <a:spLocks noGrp="1"/>
          </p:cNvSpPr>
          <p:nvPr>
            <p:ph type="title"/>
          </p:nvPr>
        </p:nvSpPr>
        <p:spPr/>
        <p:txBody>
          <a:bodyPr/>
          <a:lstStyle/>
          <a:p>
            <a:r>
              <a:rPr lang="nb-NO" dirty="0"/>
              <a:t>Ciras ENISA</a:t>
            </a:r>
            <a:endParaRPr lang="en-GB" dirty="0"/>
          </a:p>
        </p:txBody>
      </p:sp>
      <p:sp>
        <p:nvSpPr>
          <p:cNvPr id="3" name="Content Placeholder 2">
            <a:extLst>
              <a:ext uri="{FF2B5EF4-FFF2-40B4-BE49-F238E27FC236}">
                <a16:creationId xmlns:a16="http://schemas.microsoft.com/office/drawing/2014/main" id="{651D1527-898F-5F3A-1C54-39720329DBC2}"/>
              </a:ext>
            </a:extLst>
          </p:cNvPr>
          <p:cNvSpPr>
            <a:spLocks noGrp="1"/>
          </p:cNvSpPr>
          <p:nvPr>
            <p:ph idx="1"/>
          </p:nvPr>
        </p:nvSpPr>
        <p:spPr>
          <a:xfrm>
            <a:off x="822962" y="2036815"/>
            <a:ext cx="3640754" cy="533666"/>
          </a:xfrm>
        </p:spPr>
        <p:txBody>
          <a:bodyPr/>
          <a:lstStyle/>
          <a:p>
            <a:pPr marL="0" indent="0">
              <a:buNone/>
            </a:pPr>
            <a:r>
              <a:rPr lang="en-GB" dirty="0"/>
              <a:t>https://ciras.enisa.europa.eu/</a:t>
            </a:r>
          </a:p>
        </p:txBody>
      </p:sp>
      <p:pic>
        <p:nvPicPr>
          <p:cNvPr id="5" name="Picture 4">
            <a:extLst>
              <a:ext uri="{FF2B5EF4-FFF2-40B4-BE49-F238E27FC236}">
                <a16:creationId xmlns:a16="http://schemas.microsoft.com/office/drawing/2014/main" id="{0E41A737-A9ED-D19B-D32F-61C669E088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77086" y="0"/>
            <a:ext cx="6441131" cy="8229600"/>
          </a:xfrm>
          <a:prstGeom prst="rect">
            <a:avLst/>
          </a:prstGeom>
        </p:spPr>
      </p:pic>
      <p:pic>
        <p:nvPicPr>
          <p:cNvPr id="7" name="Picture 6">
            <a:extLst>
              <a:ext uri="{FF2B5EF4-FFF2-40B4-BE49-F238E27FC236}">
                <a16:creationId xmlns:a16="http://schemas.microsoft.com/office/drawing/2014/main" id="{11F98168-9D4C-37E2-F1DA-92F7B556B445}"/>
              </a:ext>
            </a:extLst>
          </p:cNvPr>
          <p:cNvPicPr>
            <a:picLocks noChangeAspect="1"/>
          </p:cNvPicPr>
          <p:nvPr/>
        </p:nvPicPr>
        <p:blipFill>
          <a:blip r:embed="rId4"/>
          <a:stretch>
            <a:fillRect/>
          </a:stretch>
        </p:blipFill>
        <p:spPr>
          <a:xfrm>
            <a:off x="325084" y="3875775"/>
            <a:ext cx="7459116" cy="4201111"/>
          </a:xfrm>
          <a:prstGeom prst="rect">
            <a:avLst/>
          </a:prstGeom>
        </p:spPr>
      </p:pic>
    </p:spTree>
    <p:extLst>
      <p:ext uri="{BB962C8B-B14F-4D97-AF65-F5344CB8AC3E}">
        <p14:creationId xmlns:p14="http://schemas.microsoft.com/office/powerpoint/2010/main" val="39468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FA8E3-9BE9-6F6F-7184-9A5DE85B3659}"/>
              </a:ext>
            </a:extLst>
          </p:cNvPr>
          <p:cNvSpPr>
            <a:spLocks noGrp="1"/>
          </p:cNvSpPr>
          <p:nvPr>
            <p:ph type="title"/>
          </p:nvPr>
        </p:nvSpPr>
        <p:spPr/>
        <p:txBody>
          <a:bodyPr/>
          <a:lstStyle/>
          <a:p>
            <a:endParaRPr lang="en-GB" dirty="0"/>
          </a:p>
        </p:txBody>
      </p:sp>
      <p:pic>
        <p:nvPicPr>
          <p:cNvPr id="7" name="Content Placeholder 6">
            <a:extLst>
              <a:ext uri="{FF2B5EF4-FFF2-40B4-BE49-F238E27FC236}">
                <a16:creationId xmlns:a16="http://schemas.microsoft.com/office/drawing/2014/main" id="{FC659D58-B1E9-D3F1-87ED-E2A9E63C383E}"/>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315200" y="1924844"/>
            <a:ext cx="7071825" cy="4379912"/>
          </a:xfrm>
        </p:spPr>
      </p:pic>
      <p:pic>
        <p:nvPicPr>
          <p:cNvPr id="5" name="Picture 4">
            <a:extLst>
              <a:ext uri="{FF2B5EF4-FFF2-40B4-BE49-F238E27FC236}">
                <a16:creationId xmlns:a16="http://schemas.microsoft.com/office/drawing/2014/main" id="{0FAA6F37-CEB5-C7BF-EEFD-D95402483560}"/>
              </a:ext>
            </a:extLst>
          </p:cNvPr>
          <p:cNvPicPr>
            <a:picLocks noChangeAspect="1"/>
          </p:cNvPicPr>
          <p:nvPr/>
        </p:nvPicPr>
        <p:blipFill>
          <a:blip r:embed="rId4"/>
          <a:stretch>
            <a:fillRect/>
          </a:stretch>
        </p:blipFill>
        <p:spPr>
          <a:xfrm>
            <a:off x="180474" y="167748"/>
            <a:ext cx="6916115" cy="6354062"/>
          </a:xfrm>
          <a:prstGeom prst="rect">
            <a:avLst/>
          </a:prstGeom>
        </p:spPr>
      </p:pic>
      <p:pic>
        <p:nvPicPr>
          <p:cNvPr id="9" name="Picture 8">
            <a:extLst>
              <a:ext uri="{FF2B5EF4-FFF2-40B4-BE49-F238E27FC236}">
                <a16:creationId xmlns:a16="http://schemas.microsoft.com/office/drawing/2014/main" id="{E16E9143-47EB-CAA2-D465-32504B6D3A5F}"/>
              </a:ext>
            </a:extLst>
          </p:cNvPr>
          <p:cNvPicPr>
            <a:picLocks noChangeAspect="1"/>
          </p:cNvPicPr>
          <p:nvPr/>
        </p:nvPicPr>
        <p:blipFill>
          <a:blip r:embed="rId5"/>
          <a:stretch>
            <a:fillRect/>
          </a:stretch>
        </p:blipFill>
        <p:spPr>
          <a:xfrm>
            <a:off x="180474" y="1107151"/>
            <a:ext cx="9093169" cy="5294343"/>
          </a:xfrm>
          <a:prstGeom prst="rect">
            <a:avLst/>
          </a:prstGeom>
        </p:spPr>
      </p:pic>
      <p:pic>
        <p:nvPicPr>
          <p:cNvPr id="11" name="Picture 10">
            <a:extLst>
              <a:ext uri="{FF2B5EF4-FFF2-40B4-BE49-F238E27FC236}">
                <a16:creationId xmlns:a16="http://schemas.microsoft.com/office/drawing/2014/main" id="{EEC2CA61-60CC-C74D-8F96-4E813CAD55A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25421" y="1852251"/>
            <a:ext cx="5980215" cy="4211747"/>
          </a:xfrm>
          <a:prstGeom prst="rect">
            <a:avLst/>
          </a:prstGeom>
        </p:spPr>
      </p:pic>
    </p:spTree>
    <p:extLst>
      <p:ext uri="{BB962C8B-B14F-4D97-AF65-F5344CB8AC3E}">
        <p14:creationId xmlns:p14="http://schemas.microsoft.com/office/powerpoint/2010/main" val="179664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C6F2A-A955-A08D-F60E-E2816BBA394C}"/>
              </a:ext>
            </a:extLst>
          </p:cNvPr>
          <p:cNvSpPr>
            <a:spLocks noGrp="1"/>
          </p:cNvSpPr>
          <p:nvPr>
            <p:ph type="title"/>
          </p:nvPr>
        </p:nvSpPr>
        <p:spPr/>
        <p:txBody>
          <a:bodyPr/>
          <a:lstStyle/>
          <a:p>
            <a:r>
              <a:rPr lang="nb-NO" dirty="0"/>
              <a:t>Attuale</a:t>
            </a:r>
            <a:endParaRPr lang="en-GB" dirty="0"/>
          </a:p>
        </p:txBody>
      </p:sp>
      <p:sp>
        <p:nvSpPr>
          <p:cNvPr id="3" name="Content Placeholder 2">
            <a:extLst>
              <a:ext uri="{FF2B5EF4-FFF2-40B4-BE49-F238E27FC236}">
                <a16:creationId xmlns:a16="http://schemas.microsoft.com/office/drawing/2014/main" id="{B055DC58-E29B-86C9-5A51-C63D64676118}"/>
              </a:ext>
            </a:extLst>
          </p:cNvPr>
          <p:cNvSpPr>
            <a:spLocks noGrp="1"/>
          </p:cNvSpPr>
          <p:nvPr>
            <p:ph idx="1"/>
          </p:nvPr>
        </p:nvSpPr>
        <p:spPr/>
        <p:txBody>
          <a:bodyPr/>
          <a:lstStyle/>
          <a:p>
            <a:r>
              <a:rPr lang="en-GB" dirty="0"/>
              <a:t>https://ciras.enisa.europa.eu/</a:t>
            </a:r>
          </a:p>
          <a:p>
            <a:endParaRPr lang="en-GB" dirty="0"/>
          </a:p>
        </p:txBody>
      </p:sp>
    </p:spTree>
    <p:extLst>
      <p:ext uri="{BB962C8B-B14F-4D97-AF65-F5344CB8AC3E}">
        <p14:creationId xmlns:p14="http://schemas.microsoft.com/office/powerpoint/2010/main" val="3007083491"/>
      </p:ext>
    </p:extLst>
  </p:cSld>
  <p:clrMapOvr>
    <a:masterClrMapping/>
  </p:clrMapOvr>
</p:sld>
</file>

<file path=ppt/slides/slide53.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ive worthy reads: Threat intelligence—the key to proactive cybersecurity -  ManageEngine Blog">
            <a:extLst>
              <a:ext uri="{FF2B5EF4-FFF2-40B4-BE49-F238E27FC236}">
                <a16:creationId xmlns:a16="http://schemas.microsoft.com/office/drawing/2014/main" id="{7D8A5DF8-E713-883F-15FE-24CC7D9FB431}"/>
              </a:ext>
            </a:extLst>
          </p:cNvPr>
          <p:cNvPicPr>
            <a:picLocks noChangeAspect="1" noChangeArrowheads="1"/>
          </p:cNvPicPr>
          <p:nvPr/>
        </p:nvPicPr>
        <p:blipFill>
          <a:blip r:embed="rId3">
            <a:alphaModFix amt="34000"/>
            <a:extLst>
              <a:ext uri="{28A0092B-C50C-407E-A947-70E740481C1C}">
                <a14:useLocalDpi xmlns:a14="http://schemas.microsoft.com/office/drawing/2010/main"/>
              </a:ext>
            </a:extLst>
          </a:blip>
          <a:srcRect/>
          <a:stretch>
            <a:fillRect/>
          </a:stretch>
        </p:blipFill>
        <p:spPr bwMode="auto">
          <a:xfrm>
            <a:off x="506322" y="830179"/>
            <a:ext cx="13849879" cy="6460957"/>
          </a:xfrm>
          <a:prstGeom prst="rect">
            <a:avLst/>
          </a:prstGeom>
          <a:noFill/>
          <a:extLst>
            <a:ext uri="{909E8E84-426E-40DD-AFC4-6F175D3DCCD1}">
              <a14:hiddenFill xmlns:a14="http://schemas.microsoft.com/office/drawing/2010/main">
                <a:solidFill>
                  <a:srgbClr val="FFFFFF"/>
                </a:solidFill>
              </a14:hiddenFill>
            </a:ext>
          </a:extLst>
        </p:spPr>
      </p:pic>
      <p:sp>
        <p:nvSpPr>
          <p:cNvPr id="5" name="Text 2"/>
          <p:cNvSpPr/>
          <p:nvPr/>
        </p:nvSpPr>
        <p:spPr>
          <a:xfrm>
            <a:off x="460259" y="112194"/>
            <a:ext cx="12930888" cy="4552950"/>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Informazioni sulle minacce informatiche e condivisione delle informazioni</a:t>
            </a:r>
            <a:endParaRPr lang="en-US" sz="7170" dirty="0"/>
          </a:p>
        </p:txBody>
      </p:sp>
      <p:sp>
        <p:nvSpPr>
          <p:cNvPr id="6" name="Text 3"/>
          <p:cNvSpPr/>
          <p:nvPr/>
        </p:nvSpPr>
        <p:spPr>
          <a:xfrm>
            <a:off x="2224914" y="2497512"/>
            <a:ext cx="9401577" cy="1187648"/>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latin typeface="Fira Sans" pitchFamily="34" charset="0"/>
                <a:ea typeface="Fira Sans" pitchFamily="34" charset="-122"/>
                <a:cs typeface="Fira Sans" pitchFamily="34" charset="-120"/>
              </a:rPr>
              <a:t>Le informazioni sulle minacce informatiche (CTI) sono fondamentali per stare al passo con le minacce informatiche. Le CTI forniscono approfondimenti sulle tattiche, le tecniche e le procedure degli aggressori.</a:t>
            </a:r>
            <a:endParaRPr lang="en-US" sz="2078" dirty="0"/>
          </a:p>
        </p:txBody>
      </p:sp>
      <p:sp>
        <p:nvSpPr>
          <p:cNvPr id="7" name="Text 4"/>
          <p:cNvSpPr/>
          <p:nvPr/>
        </p:nvSpPr>
        <p:spPr>
          <a:xfrm>
            <a:off x="2224914" y="4544441"/>
            <a:ext cx="9401577" cy="1583531"/>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latin typeface="Fira Sans" pitchFamily="34" charset="0"/>
                <a:ea typeface="Fira Sans" pitchFamily="34" charset="-122"/>
                <a:cs typeface="Fira Sans" pitchFamily="34" charset="-120"/>
              </a:rPr>
              <a:t>La condivisione delle informazioni tra le aziende energetiche, le autorità nazionali per la sicurezza informatica e le organizzazioni internazionali come l'ENISA è fondamentale per condividere i dati sulle minacce e le migliori pratiche.</a:t>
            </a:r>
            <a:endParaRPr lang="en-US" sz="2078" dirty="0"/>
          </a:p>
        </p:txBody>
      </p:sp>
      <p:grpSp>
        <p:nvGrpSpPr>
          <p:cNvPr id="8" name="Group 7">
            <a:extLst>
              <a:ext uri="{FF2B5EF4-FFF2-40B4-BE49-F238E27FC236}">
                <a16:creationId xmlns:a16="http://schemas.microsoft.com/office/drawing/2014/main" id="{F6D43A4D-2FAA-1D5A-E284-F564E8AADF95}"/>
              </a:ext>
            </a:extLst>
          </p:cNvPr>
          <p:cNvGrpSpPr/>
          <p:nvPr/>
        </p:nvGrpSpPr>
        <p:grpSpPr>
          <a:xfrm>
            <a:off x="10950904" y="7594540"/>
            <a:ext cx="2591913" cy="481557"/>
            <a:chOff x="5179092" y="5483822"/>
            <a:chExt cx="3294001" cy="612000"/>
          </a:xfrm>
        </p:grpSpPr>
        <p:pic>
          <p:nvPicPr>
            <p:cNvPr id="9" name="Picture 8">
              <a:extLst>
                <a:ext uri="{FF2B5EF4-FFF2-40B4-BE49-F238E27FC236}">
                  <a16:creationId xmlns:a16="http://schemas.microsoft.com/office/drawing/2014/main" id="{77CC595A-B931-1479-FA17-69D3AA3982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83B59D0-A154-D3CC-2A5C-FF425E8618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4.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26696" y="0"/>
            <a:ext cx="5203704" cy="8229600"/>
          </a:xfrm>
          <a:prstGeom prst="rect">
            <a:avLst/>
          </a:prstGeom>
        </p:spPr>
      </p:pic>
      <p:sp>
        <p:nvSpPr>
          <p:cNvPr id="5" name="Text 2"/>
          <p:cNvSpPr/>
          <p:nvPr/>
        </p:nvSpPr>
        <p:spPr>
          <a:xfrm>
            <a:off x="496353" y="131981"/>
            <a:ext cx="8930343" cy="4552950"/>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Pianificazione e esercitazioni di risposta agli incidenti</a:t>
            </a:r>
            <a:endParaRPr lang="en-US" sz="7170" dirty="0"/>
          </a:p>
        </p:txBody>
      </p:sp>
      <p:sp>
        <p:nvSpPr>
          <p:cNvPr id="6" name="Text 3"/>
          <p:cNvSpPr/>
          <p:nvPr/>
        </p:nvSpPr>
        <p:spPr>
          <a:xfrm>
            <a:off x="592606" y="3728324"/>
            <a:ext cx="8930343" cy="791766"/>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La pianificazione della risposta agli incidenti è fondamentale per le aziende energetiche al fine di gestire efficacemente gli incidenti di sicurezza informatica.</a:t>
            </a:r>
            <a:endParaRPr lang="en-US" sz="2078" dirty="0"/>
          </a:p>
        </p:txBody>
      </p:sp>
      <p:sp>
        <p:nvSpPr>
          <p:cNvPr id="7" name="Text 4"/>
          <p:cNvSpPr/>
          <p:nvPr/>
        </p:nvSpPr>
        <p:spPr>
          <a:xfrm>
            <a:off x="592606" y="4816912"/>
            <a:ext cx="8930343" cy="1187648"/>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Esercitazioni regolari, come simulazioni teoriche e prove pratiche, aiutano a testare l'efficacia dei piani di risposta, identificare le lacune e migliorare il coordinamento tra le parti interessate.</a:t>
            </a:r>
            <a:endParaRPr lang="en-US" sz="2078" dirty="0"/>
          </a:p>
        </p:txBody>
      </p:sp>
      <p:grpSp>
        <p:nvGrpSpPr>
          <p:cNvPr id="8" name="Group 7">
            <a:extLst>
              <a:ext uri="{FF2B5EF4-FFF2-40B4-BE49-F238E27FC236}">
                <a16:creationId xmlns:a16="http://schemas.microsoft.com/office/drawing/2014/main" id="{5167F03C-CF0C-1474-F4D6-FFBD6E9A7EA7}"/>
              </a:ext>
            </a:extLst>
          </p:cNvPr>
          <p:cNvGrpSpPr/>
          <p:nvPr/>
        </p:nvGrpSpPr>
        <p:grpSpPr>
          <a:xfrm>
            <a:off x="10950904" y="7594540"/>
            <a:ext cx="2591913" cy="481557"/>
            <a:chOff x="5179092" y="5483822"/>
            <a:chExt cx="3294001" cy="612000"/>
          </a:xfrm>
        </p:grpSpPr>
        <p:pic>
          <p:nvPicPr>
            <p:cNvPr id="9" name="Picture 8">
              <a:extLst>
                <a:ext uri="{FF2B5EF4-FFF2-40B4-BE49-F238E27FC236}">
                  <a16:creationId xmlns:a16="http://schemas.microsoft.com/office/drawing/2014/main" id="{F461155A-DA6D-3A9C-1BC6-AB146FF0D4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F72C93E0-38EE-9CB8-FFA5-70C6FA5F22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5.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1836" y="1"/>
            <a:ext cx="4768563" cy="8229600"/>
          </a:xfrm>
          <a:prstGeom prst="rect">
            <a:avLst/>
          </a:prstGeom>
        </p:spPr>
      </p:pic>
      <p:sp>
        <p:nvSpPr>
          <p:cNvPr id="5" name="Text 2"/>
          <p:cNvSpPr/>
          <p:nvPr/>
        </p:nvSpPr>
        <p:spPr>
          <a:xfrm>
            <a:off x="616669" y="264802"/>
            <a:ext cx="9357510" cy="4552950"/>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Audit normativi e valutazioni di conformità</a:t>
            </a:r>
            <a:endParaRPr lang="en-US" sz="7170" dirty="0"/>
          </a:p>
        </p:txBody>
      </p:sp>
      <p:sp>
        <p:nvSpPr>
          <p:cNvPr id="6" name="Text 3"/>
          <p:cNvSpPr/>
          <p:nvPr/>
        </p:nvSpPr>
        <p:spPr>
          <a:xfrm>
            <a:off x="616669" y="3878130"/>
            <a:ext cx="9357510" cy="1187648"/>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Audit e valutazioni regolari sono essenziali per garantire che le aziende energetiche rispettino le normative e le migliori pratiche in materia di sicurezza informatica.</a:t>
            </a:r>
            <a:endParaRPr lang="en-US" sz="2078" dirty="0"/>
          </a:p>
        </p:txBody>
      </p:sp>
      <p:sp>
        <p:nvSpPr>
          <p:cNvPr id="7" name="Text 4"/>
          <p:cNvSpPr/>
          <p:nvPr/>
        </p:nvSpPr>
        <p:spPr>
          <a:xfrm>
            <a:off x="616669" y="5362601"/>
            <a:ext cx="9357510" cy="1583531"/>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Questi audit aiutano a identificare eventuali lacune nei controlli di sicurezza, a valutare l'efficacia delle misure implementate e a garantire la conformità continua ai requisiti normativi in continua evoluzione.</a:t>
            </a:r>
            <a:endParaRPr lang="en-US" sz="2078" dirty="0"/>
          </a:p>
        </p:txBody>
      </p:sp>
      <p:grpSp>
        <p:nvGrpSpPr>
          <p:cNvPr id="8" name="Group 7">
            <a:extLst>
              <a:ext uri="{FF2B5EF4-FFF2-40B4-BE49-F238E27FC236}">
                <a16:creationId xmlns:a16="http://schemas.microsoft.com/office/drawing/2014/main" id="{A91BE027-1444-141B-FFDF-83D4B69481FC}"/>
              </a:ext>
            </a:extLst>
          </p:cNvPr>
          <p:cNvGrpSpPr/>
          <p:nvPr/>
        </p:nvGrpSpPr>
        <p:grpSpPr>
          <a:xfrm>
            <a:off x="10950904" y="7594540"/>
            <a:ext cx="2591913" cy="481557"/>
            <a:chOff x="5179092" y="5483822"/>
            <a:chExt cx="3294001" cy="612000"/>
          </a:xfrm>
        </p:grpSpPr>
        <p:pic>
          <p:nvPicPr>
            <p:cNvPr id="9" name="Picture 8">
              <a:extLst>
                <a:ext uri="{FF2B5EF4-FFF2-40B4-BE49-F238E27FC236}">
                  <a16:creationId xmlns:a16="http://schemas.microsoft.com/office/drawing/2014/main" id="{E8413A15-700D-36B8-5A5F-236153583A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E1953BC6-414A-7F90-AB13-CA1F1A779A0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6.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0" y="0"/>
            <a:ext cx="5486400" cy="8229600"/>
          </a:xfrm>
          <a:prstGeom prst="rect">
            <a:avLst/>
          </a:prstGeom>
        </p:spPr>
      </p:pic>
      <p:sp>
        <p:nvSpPr>
          <p:cNvPr id="5" name="Text 2"/>
          <p:cNvSpPr/>
          <p:nvPr/>
        </p:nvSpPr>
        <p:spPr>
          <a:xfrm>
            <a:off x="520416" y="279619"/>
            <a:ext cx="8623584" cy="3414713"/>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Miglioramento continuo e adattamento</a:t>
            </a:r>
            <a:endParaRPr lang="en-US" sz="7170" dirty="0"/>
          </a:p>
        </p:txBody>
      </p:sp>
      <p:sp>
        <p:nvSpPr>
          <p:cNvPr id="6" name="Text 3"/>
          <p:cNvSpPr/>
          <p:nvPr/>
        </p:nvSpPr>
        <p:spPr>
          <a:xfrm>
            <a:off x="520416" y="3849583"/>
            <a:ext cx="8623584" cy="1187648"/>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La sicurezza informatica è un processo continuo. Le aziende energetiche devono migliorare costantemente il proprio livello di sicurezza e adattarsi alle minacce e alle tecnologie in continua evoluzione.</a:t>
            </a:r>
            <a:endParaRPr lang="en-US" sz="2078" dirty="0"/>
          </a:p>
        </p:txBody>
      </p:sp>
      <p:sp>
        <p:nvSpPr>
          <p:cNvPr id="7" name="Text 4"/>
          <p:cNvSpPr/>
          <p:nvPr/>
        </p:nvSpPr>
        <p:spPr>
          <a:xfrm>
            <a:off x="520416" y="5334054"/>
            <a:ext cx="8623584" cy="1187648"/>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Revisioni e valutazioni regolari, formazione continua e sfruttamento di nuove soluzioni di sicurezza sono fondamentali per rimanere all'avanguardia.</a:t>
            </a:r>
            <a:endParaRPr lang="en-US" sz="2078" dirty="0"/>
          </a:p>
        </p:txBody>
      </p:sp>
      <p:grpSp>
        <p:nvGrpSpPr>
          <p:cNvPr id="8" name="Group 7">
            <a:extLst>
              <a:ext uri="{FF2B5EF4-FFF2-40B4-BE49-F238E27FC236}">
                <a16:creationId xmlns:a16="http://schemas.microsoft.com/office/drawing/2014/main" id="{CA6CBF44-326F-C12D-1081-E1259B3F82CD}"/>
              </a:ext>
            </a:extLst>
          </p:cNvPr>
          <p:cNvGrpSpPr/>
          <p:nvPr/>
        </p:nvGrpSpPr>
        <p:grpSpPr>
          <a:xfrm>
            <a:off x="10950904" y="7594540"/>
            <a:ext cx="2591913" cy="481557"/>
            <a:chOff x="5179092" y="5483822"/>
            <a:chExt cx="3294001" cy="612000"/>
          </a:xfrm>
        </p:grpSpPr>
        <p:pic>
          <p:nvPicPr>
            <p:cNvPr id="9" name="Picture 8">
              <a:extLst>
                <a:ext uri="{FF2B5EF4-FFF2-40B4-BE49-F238E27FC236}">
                  <a16:creationId xmlns:a16="http://schemas.microsoft.com/office/drawing/2014/main" id="{B427C7C6-3616-A26A-F82C-F1032D3CEA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5140D66-4307-4B7C-8C4D-8E44F8BEF89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7.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69842" y="0"/>
            <a:ext cx="3260558" cy="8185713"/>
          </a:xfrm>
          <a:prstGeom prst="rect">
            <a:avLst/>
          </a:prstGeom>
        </p:spPr>
      </p:pic>
      <p:sp>
        <p:nvSpPr>
          <p:cNvPr id="5" name="Text 2"/>
          <p:cNvSpPr/>
          <p:nvPr/>
        </p:nvSpPr>
        <p:spPr>
          <a:xfrm>
            <a:off x="460258" y="184384"/>
            <a:ext cx="10909584" cy="5691188"/>
          </a:xfrm>
          <a:prstGeom prst="rect">
            <a:avLst/>
          </a:prstGeom>
          <a:noFill/>
          <a:ln/>
        </p:spPr>
        <p:txBody>
          <a:bodyPr wrap="square" rtlCol="0" anchor="t"/>
          <a:lstStyle/>
          <a:p>
            <a:pPr marL="0" indent="0">
              <a:buNone/>
            </a:pPr>
            <a:r>
              <a:rPr lang="en-US" sz="6600" b="1" dirty="0">
                <a:solidFill>
                  <a:srgbClr val="FF726D"/>
                </a:solidFill>
                <a:latin typeface="Inconsolata" pitchFamily="34" charset="0"/>
                <a:ea typeface="Inconsolata" pitchFamily="34" charset="-122"/>
                <a:cs typeface="Inconsolata" pitchFamily="34" charset="-120"/>
              </a:rPr>
              <a:t>Tecnologie emergenti e sfide alla sicurezza informatica</a:t>
            </a:r>
            <a:endParaRPr lang="en-US" sz="6600" dirty="0"/>
          </a:p>
        </p:txBody>
      </p:sp>
      <p:sp>
        <p:nvSpPr>
          <p:cNvPr id="6" name="Text 3"/>
          <p:cNvSpPr/>
          <p:nvPr/>
        </p:nvSpPr>
        <p:spPr>
          <a:xfrm>
            <a:off x="989648" y="2505569"/>
            <a:ext cx="10380194" cy="2771180"/>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Il rapido progresso delle tecnologie emergenti presenta sia opportunità che sfide per la sicurezza informatica nel settore energetico. Queste tecnologie, come il 5G, l'IoT, il cloud computing e l'intelligenza artificiale (AI), stanno trasformando le infrastrutture energetiche, le operazioni e i modelli di business. Tuttavia, introducono anche nuovi vettori di attacco e vulnerabilità che devono essere affrontati.</a:t>
            </a:r>
            <a:endParaRPr lang="en-US" sz="2078" dirty="0"/>
          </a:p>
        </p:txBody>
      </p:sp>
      <p:sp>
        <p:nvSpPr>
          <p:cNvPr id="7" name="Text 4"/>
          <p:cNvSpPr/>
          <p:nvPr/>
        </p:nvSpPr>
        <p:spPr>
          <a:xfrm>
            <a:off x="989648" y="4869073"/>
            <a:ext cx="10380194" cy="2728862"/>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Le aziende energetiche devono adottare un approccio proattivo per gestire queste sfide alla sicurezza informatica. Ciò include l'implementazione di controlli di sicurezza adeguati, lo sviluppo di solide strategie di gestione dei rischi e la collaborazione con gli stakeholder del settore per condividere informazioni e best practice. Il monitoraggio e l'adattamento continui sono essenziali man mano che le tecnologie emergenti si evolvono e emergono nuove minacce.</a:t>
            </a:r>
            <a:endParaRPr lang="en-US" sz="2078" dirty="0"/>
          </a:p>
        </p:txBody>
      </p:sp>
      <p:grpSp>
        <p:nvGrpSpPr>
          <p:cNvPr id="2" name="Group 1">
            <a:extLst>
              <a:ext uri="{FF2B5EF4-FFF2-40B4-BE49-F238E27FC236}">
                <a16:creationId xmlns:a16="http://schemas.microsoft.com/office/drawing/2014/main" id="{657A6034-B7BB-A8BE-E223-FCD0B3DA40FF}"/>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9F866D35-C6F6-652C-D3DC-3F40E516A4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C637B58B-5F0E-2F18-2D48-DE439D3E58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12093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8.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98612" y="0"/>
            <a:ext cx="4531787" cy="8229600"/>
          </a:xfrm>
          <a:prstGeom prst="rect">
            <a:avLst/>
          </a:prstGeom>
        </p:spPr>
      </p:pic>
      <p:sp>
        <p:nvSpPr>
          <p:cNvPr id="5" name="Text 2"/>
          <p:cNvSpPr/>
          <p:nvPr/>
        </p:nvSpPr>
        <p:spPr>
          <a:xfrm>
            <a:off x="508385" y="208447"/>
            <a:ext cx="9590227" cy="2276475"/>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Sicurezza 5G e IoT</a:t>
            </a:r>
            <a:endParaRPr lang="en-US" sz="7170" dirty="0"/>
          </a:p>
        </p:txBody>
      </p:sp>
      <p:sp>
        <p:nvSpPr>
          <p:cNvPr id="6" name="Text 3"/>
          <p:cNvSpPr/>
          <p:nvPr/>
        </p:nvSpPr>
        <p:spPr>
          <a:xfrm>
            <a:off x="508385" y="1773900"/>
            <a:ext cx="9590227" cy="2771180"/>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L'integrazione del 5G e dell'Internet delle cose (IoT) nel settore energetico introduce nuove sfide in materia di sicurezza informatica. L'elevata larghezza di banda e la bassa latenza delle reti 5G consentono l'implementazione di dispositivi e applicazioni IoT avanzati, migliorando l'efficienza e l'automazione. Tuttavia, questa interconnessione crea anche una superficie di attacco più ampia, rendendo fondamentale il rafforzamento delle misure di sicurezza.</a:t>
            </a:r>
            <a:endParaRPr lang="en-US" sz="2078" dirty="0"/>
          </a:p>
        </p:txBody>
      </p:sp>
      <p:sp>
        <p:nvSpPr>
          <p:cNvPr id="7" name="Text 4"/>
          <p:cNvSpPr/>
          <p:nvPr/>
        </p:nvSpPr>
        <p:spPr>
          <a:xfrm>
            <a:off x="508385" y="4545080"/>
            <a:ext cx="9590227" cy="2771180"/>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Le aziende energetiche devono affrontare le vulnerabilità di sicurezza a vari livelli, tra cui l'infrastruttura di rete, i dispositivi IoT e i protocolli di scambio dati. L'implementazione di protocolli di sicurezza robusti, l'utilizzo di sistemi avanzati di rilevamento delle intrusioni e l'adozione di standard di comunicazione sicuri sono essenziali per proteggere le infrastrutture energetiche critiche dalle minacce informatiche nell'era del 5G e dell'IoT.</a:t>
            </a:r>
            <a:endParaRPr lang="en-US" sz="2078" dirty="0"/>
          </a:p>
        </p:txBody>
      </p:sp>
      <p:grpSp>
        <p:nvGrpSpPr>
          <p:cNvPr id="2" name="Group 1">
            <a:extLst>
              <a:ext uri="{FF2B5EF4-FFF2-40B4-BE49-F238E27FC236}">
                <a16:creationId xmlns:a16="http://schemas.microsoft.com/office/drawing/2014/main" id="{560D4229-923F-1935-C1C6-43CB99C8A5E0}"/>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C30B97D3-B23E-F830-5E49-1F7F71BA9D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EF9EB919-090A-2F68-244E-01F794F568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13125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9.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63262" y="1"/>
            <a:ext cx="4067138" cy="8229600"/>
          </a:xfrm>
          <a:prstGeom prst="rect">
            <a:avLst/>
          </a:prstGeom>
        </p:spPr>
      </p:pic>
      <p:sp>
        <p:nvSpPr>
          <p:cNvPr id="5" name="Text 2"/>
          <p:cNvSpPr/>
          <p:nvPr/>
        </p:nvSpPr>
        <p:spPr>
          <a:xfrm>
            <a:off x="504862" y="163354"/>
            <a:ext cx="10058400" cy="3414713"/>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Sicurezza del cloud computing e dell'edge computing</a:t>
            </a:r>
            <a:endParaRPr lang="en-US" sz="7170" dirty="0"/>
          </a:p>
        </p:txBody>
      </p:sp>
      <p:sp>
        <p:nvSpPr>
          <p:cNvPr id="6" name="Text 3"/>
          <p:cNvSpPr/>
          <p:nvPr/>
        </p:nvSpPr>
        <p:spPr>
          <a:xfrm>
            <a:off x="613147" y="2676419"/>
            <a:ext cx="10058400" cy="2375297"/>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L'adozione del cloud computing e dell'edge computing nel settore energetico pone sfide uniche in materia di sicurezza informatica. Queste piattaforme offrono vantaggi significativi alle aziende energetiche, tra cui scalabilità, flessibilità e risparmi sui costi. Tuttavia, introducono anche nuove superfici di attacco e vulnerabilità che richiedono un'attenta valutazione.</a:t>
            </a:r>
            <a:endParaRPr lang="en-US" sz="2078" dirty="0"/>
          </a:p>
        </p:txBody>
      </p:sp>
      <p:sp>
        <p:nvSpPr>
          <p:cNvPr id="7" name="Text 4"/>
          <p:cNvSpPr/>
          <p:nvPr/>
        </p:nvSpPr>
        <p:spPr>
          <a:xfrm>
            <a:off x="613147" y="5062538"/>
            <a:ext cx="10058400" cy="2502243"/>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Le aziende energetiche devono implementare misure di sicurezza robuste per proteggere i propri dati, le applicazioni e le infrastrutture critiche negli ambienti cloud e edge computing. Ciò include l'adozione di un approccio di sicurezza a più livelli, l'utilizzo di strumenti di sicurezza avanzati e l'applicazione di misure di controllo degli accessi rigorose. Audit di sicurezza e valutazioni delle vulnerabilità regolari sono fondamentali per identificare e mitigare i potenziali rischi.</a:t>
            </a:r>
            <a:endParaRPr lang="en-US" sz="2078" dirty="0"/>
          </a:p>
        </p:txBody>
      </p:sp>
      <p:grpSp>
        <p:nvGrpSpPr>
          <p:cNvPr id="2" name="Group 1">
            <a:extLst>
              <a:ext uri="{FF2B5EF4-FFF2-40B4-BE49-F238E27FC236}">
                <a16:creationId xmlns:a16="http://schemas.microsoft.com/office/drawing/2014/main" id="{6E7F13F6-8AA4-81AF-CA82-E0FBA05094B7}"/>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76CE1C14-959A-F66E-CE55-BDB06857D3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E2233E97-7138-3E57-7B3C-7D836D5655C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24723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53212" y="0"/>
            <a:ext cx="4577187" cy="8229600"/>
          </a:xfrm>
          <a:prstGeom prst="rect">
            <a:avLst/>
          </a:prstGeom>
        </p:spPr>
      </p:pic>
      <p:sp>
        <p:nvSpPr>
          <p:cNvPr id="5" name="Text 2"/>
          <p:cNvSpPr/>
          <p:nvPr/>
        </p:nvSpPr>
        <p:spPr>
          <a:xfrm>
            <a:off x="532448" y="196415"/>
            <a:ext cx="9520764" cy="4552950"/>
          </a:xfrm>
          <a:prstGeom prst="rect">
            <a:avLst/>
          </a:prstGeom>
          <a:noFill/>
          <a:ln/>
        </p:spPr>
        <p:txBody>
          <a:bodyPr wrap="square" rtlCol="0" anchor="t"/>
          <a:lstStyle/>
          <a:p>
            <a:pPr marL="0" indent="0">
              <a:buNone/>
            </a:pPr>
            <a:r>
              <a:rPr lang="en-US" sz="6600" b="1" dirty="0">
                <a:solidFill>
                  <a:srgbClr val="FF726D"/>
                </a:solidFill>
                <a:latin typeface="Inconsolata" pitchFamily="34" charset="0"/>
                <a:ea typeface="Inconsolata" pitchFamily="34" charset="-122"/>
                <a:cs typeface="Inconsolata" pitchFamily="34" charset="-120"/>
              </a:rPr>
              <a:t>Allineare la sicurezza informatica agli obiettivi aziendali</a:t>
            </a:r>
            <a:endParaRPr lang="en-US" sz="6600" dirty="0"/>
          </a:p>
        </p:txBody>
      </p:sp>
      <p:sp>
        <p:nvSpPr>
          <p:cNvPr id="6" name="Text 3"/>
          <p:cNvSpPr/>
          <p:nvPr/>
        </p:nvSpPr>
        <p:spPr>
          <a:xfrm>
            <a:off x="532448" y="3833806"/>
            <a:ext cx="9520764" cy="1583531"/>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La sicurezza informatica non è una funzione isolata. Deve essere integrata con gli obiettivi aziendali, garantendo che le misure di sicurezza siano allineate con gli obiettivi strategici, le esigenze operative e la tolleranza al rischio dell'organizzazione.</a:t>
            </a:r>
            <a:endParaRPr lang="en-US" sz="2078" dirty="0"/>
          </a:p>
        </p:txBody>
      </p:sp>
      <p:sp>
        <p:nvSpPr>
          <p:cNvPr id="7" name="Text 4"/>
          <p:cNvSpPr/>
          <p:nvPr/>
        </p:nvSpPr>
        <p:spPr>
          <a:xfrm>
            <a:off x="532448" y="5417337"/>
            <a:ext cx="9520764" cy="1583531"/>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Le aziende devono considerare l'impatto della sicurezza informatica sulle loro operazioni commerciali, sui risultati finanziari e sulla reputazione, assicurandosi che le iniziative di sicurezza siano allineate alle loro priorità aziendali.</a:t>
            </a:r>
            <a:endParaRPr lang="en-US" sz="2078" dirty="0"/>
          </a:p>
        </p:txBody>
      </p:sp>
      <p:grpSp>
        <p:nvGrpSpPr>
          <p:cNvPr id="8" name="Group 7">
            <a:extLst>
              <a:ext uri="{FF2B5EF4-FFF2-40B4-BE49-F238E27FC236}">
                <a16:creationId xmlns:a16="http://schemas.microsoft.com/office/drawing/2014/main" id="{AF75D3CF-BCE8-3C93-AC49-18F4378FF433}"/>
              </a:ext>
            </a:extLst>
          </p:cNvPr>
          <p:cNvGrpSpPr/>
          <p:nvPr/>
        </p:nvGrpSpPr>
        <p:grpSpPr>
          <a:xfrm>
            <a:off x="10950904" y="7594540"/>
            <a:ext cx="2591913" cy="481557"/>
            <a:chOff x="5179092" y="5483822"/>
            <a:chExt cx="3294001" cy="612000"/>
          </a:xfrm>
        </p:grpSpPr>
        <p:pic>
          <p:nvPicPr>
            <p:cNvPr id="9" name="Picture 8">
              <a:extLst>
                <a:ext uri="{FF2B5EF4-FFF2-40B4-BE49-F238E27FC236}">
                  <a16:creationId xmlns:a16="http://schemas.microsoft.com/office/drawing/2014/main" id="{9D30A7FE-5841-AB0F-D5DB-847F2FED72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985F36EE-E188-64EB-524C-C8EADE61E1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7041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enerative AI in Energy Market Growing at a CAGR of 23.9%">
            <a:extLst>
              <a:ext uri="{FF2B5EF4-FFF2-40B4-BE49-F238E27FC236}">
                <a16:creationId xmlns:a16="http://schemas.microsoft.com/office/drawing/2014/main" id="{24093B15-33AC-0C95-0F1F-4781FE066442}"/>
              </a:ext>
            </a:extLst>
          </p:cNvPr>
          <p:cNvPicPr>
            <a:picLocks noChangeAspect="1" noChangeArrowheads="1"/>
          </p:cNvPicPr>
          <p:nvPr/>
        </p:nvPicPr>
        <p:blipFill>
          <a:blip r:embed="rId3">
            <a:alphaModFix amt="21000"/>
            <a:extLst>
              <a:ext uri="{28A0092B-C50C-407E-A947-70E740481C1C}">
                <a14:useLocalDpi xmlns:a14="http://schemas.microsoft.com/office/drawing/2010/main"/>
              </a:ext>
            </a:extLst>
          </a:blip>
          <a:srcRect/>
          <a:stretch>
            <a:fillRect/>
          </a:stretch>
        </p:blipFill>
        <p:spPr bwMode="auto">
          <a:xfrm>
            <a:off x="1600200" y="452438"/>
            <a:ext cx="11430000" cy="7324725"/>
          </a:xfrm>
          <a:prstGeom prst="rect">
            <a:avLst/>
          </a:prstGeom>
          <a:noFill/>
          <a:extLst>
            <a:ext uri="{909E8E84-426E-40DD-AFC4-6F175D3DCCD1}">
              <a14:hiddenFill xmlns:a14="http://schemas.microsoft.com/office/drawing/2010/main">
                <a:solidFill>
                  <a:srgbClr val="FFFFFF"/>
                </a:solidFill>
              </a14:hiddenFill>
            </a:ext>
          </a:extLst>
        </p:spPr>
      </p:pic>
      <p:sp>
        <p:nvSpPr>
          <p:cNvPr id="5" name="Text 2"/>
          <p:cNvSpPr/>
          <p:nvPr/>
        </p:nvSpPr>
        <p:spPr>
          <a:xfrm>
            <a:off x="472289" y="1968"/>
            <a:ext cx="11455853" cy="4552950"/>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Intelligenza artificiale e sicurezza informatica</a:t>
            </a:r>
            <a:endParaRPr lang="en-US" sz="7170" dirty="0"/>
          </a:p>
        </p:txBody>
      </p:sp>
      <p:sp>
        <p:nvSpPr>
          <p:cNvPr id="6" name="Text 3"/>
          <p:cNvSpPr/>
          <p:nvPr/>
        </p:nvSpPr>
        <p:spPr>
          <a:xfrm>
            <a:off x="472289" y="2734357"/>
            <a:ext cx="10254426" cy="2137344"/>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L'intelligenza artificiale (IA) sta trasformando rapidamente il settore energetico, offrendo opportunità di miglioramento dell'efficienza, dell'automazione e del processo decisionale. Tuttavia, l'integrazione dell'IA presenta anche nuove sfide in materia di sicurezza informatica che richiedono un'attenta valutazione e strategie di mitigazione.</a:t>
            </a:r>
            <a:endParaRPr lang="en-US" sz="2078" dirty="0"/>
          </a:p>
        </p:txBody>
      </p:sp>
      <p:sp>
        <p:nvSpPr>
          <p:cNvPr id="7" name="Text 4"/>
          <p:cNvSpPr/>
          <p:nvPr/>
        </p:nvSpPr>
        <p:spPr>
          <a:xfrm>
            <a:off x="472290" y="4722677"/>
            <a:ext cx="10254426" cy="2264426"/>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Gli algoritmi di IA possono essere suscettibili ad attacchi ostili, in cui gli aggressori manipolano dati o algoritmi per compromettere le prestazioni del sistema o estrarre informazioni sensibili. Misure di sicurezza robuste, come la sanificazione dei dati, la convalida dei modelli e i sistemi di rilevamento delle minacce, sono fondamentali per proteggere i sistemi basati sull'IA da attori malintenzionati.</a:t>
            </a:r>
            <a:endParaRPr lang="en-US" sz="2078" dirty="0"/>
          </a:p>
        </p:txBody>
      </p:sp>
      <p:grpSp>
        <p:nvGrpSpPr>
          <p:cNvPr id="2" name="Group 1">
            <a:extLst>
              <a:ext uri="{FF2B5EF4-FFF2-40B4-BE49-F238E27FC236}">
                <a16:creationId xmlns:a16="http://schemas.microsoft.com/office/drawing/2014/main" id="{BEF7D24D-AD6A-2A4C-238F-9339A05B586A}"/>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0D7B1526-8FAF-628E-536F-EE0FD3235F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34938ADC-E94B-F2D5-9740-3C3FC04592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54984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1.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0" y="0"/>
            <a:ext cx="5486400" cy="8229600"/>
          </a:xfrm>
          <a:prstGeom prst="rect">
            <a:avLst/>
          </a:prstGeom>
        </p:spPr>
      </p:pic>
      <p:sp>
        <p:nvSpPr>
          <p:cNvPr id="5" name="Text 2"/>
          <p:cNvSpPr/>
          <p:nvPr/>
        </p:nvSpPr>
        <p:spPr>
          <a:xfrm>
            <a:off x="989648" y="1294090"/>
            <a:ext cx="7164705" cy="2276475"/>
          </a:xfrm>
          <a:prstGeom prst="rect">
            <a:avLst/>
          </a:prstGeom>
          <a:noFill/>
          <a:ln/>
        </p:spPr>
        <p:txBody>
          <a:bodyPr wrap="square" rtlCol="0" anchor="t"/>
          <a:lstStyle/>
          <a:p>
            <a:pPr marL="0" indent="0">
              <a:lnSpc>
                <a:spcPts val="8962"/>
              </a:lnSpc>
              <a:buNone/>
            </a:pPr>
            <a:r>
              <a:rPr lang="en-US" sz="7170" b="1" dirty="0">
                <a:solidFill>
                  <a:srgbClr val="FF726D"/>
                </a:solidFill>
                <a:latin typeface="Inconsolata" pitchFamily="34" charset="0"/>
                <a:ea typeface="Inconsolata" pitchFamily="34" charset="-122"/>
                <a:cs typeface="Inconsolata" pitchFamily="34" charset="-120"/>
              </a:rPr>
              <a:t>Conclusioni e punti chiave</a:t>
            </a:r>
            <a:endParaRPr lang="en-US" sz="7170" dirty="0"/>
          </a:p>
        </p:txBody>
      </p:sp>
      <p:sp>
        <p:nvSpPr>
          <p:cNvPr id="6" name="Text 3"/>
          <p:cNvSpPr/>
          <p:nvPr/>
        </p:nvSpPr>
        <p:spPr>
          <a:xfrm>
            <a:off x="989648" y="3966448"/>
            <a:ext cx="8154352" cy="791766"/>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Le normative UE in materia di sicurezza informatica sono fondamentali per salvaguardare le infrastrutture energetiche e proteggere i dati sensibili.</a:t>
            </a:r>
            <a:endParaRPr lang="en-US" sz="2078" dirty="0"/>
          </a:p>
        </p:txBody>
      </p:sp>
      <p:sp>
        <p:nvSpPr>
          <p:cNvPr id="7" name="Text 4"/>
          <p:cNvSpPr/>
          <p:nvPr/>
        </p:nvSpPr>
        <p:spPr>
          <a:xfrm>
            <a:off x="989648" y="5055037"/>
            <a:ext cx="8154352" cy="791766"/>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Le aziende energetiche devono implementare una solida strategia di sicurezza informatica in linea con i propri obiettivi aziendali.</a:t>
            </a:r>
            <a:endParaRPr lang="en-US" sz="2078" dirty="0"/>
          </a:p>
        </p:txBody>
      </p:sp>
      <p:sp>
        <p:nvSpPr>
          <p:cNvPr id="8" name="Text 5"/>
          <p:cNvSpPr/>
          <p:nvPr/>
        </p:nvSpPr>
        <p:spPr>
          <a:xfrm>
            <a:off x="989648" y="6143625"/>
            <a:ext cx="8154352" cy="791766"/>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2078" dirty="0">
                <a:solidFill>
                  <a:srgbClr val="DAD1E6"/>
                </a:solidFill>
                <a:latin typeface="Fira Sans" pitchFamily="34" charset="0"/>
                <a:ea typeface="Fira Sans" pitchFamily="34" charset="-122"/>
                <a:cs typeface="Fira Sans" pitchFamily="34" charset="-120"/>
              </a:rPr>
              <a:t>Ciò include formazione continua, valutazione dei rischi e miglioramento costante.</a:t>
            </a:r>
            <a:endParaRPr lang="en-US" sz="2078" dirty="0"/>
          </a:p>
        </p:txBody>
      </p:sp>
      <p:grpSp>
        <p:nvGrpSpPr>
          <p:cNvPr id="9" name="Group 8">
            <a:extLst>
              <a:ext uri="{FF2B5EF4-FFF2-40B4-BE49-F238E27FC236}">
                <a16:creationId xmlns:a16="http://schemas.microsoft.com/office/drawing/2014/main" id="{36D0194A-FD38-34E7-0726-9F120301B331}"/>
              </a:ext>
            </a:extLst>
          </p:cNvPr>
          <p:cNvGrpSpPr/>
          <p:nvPr/>
        </p:nvGrpSpPr>
        <p:grpSpPr>
          <a:xfrm>
            <a:off x="10950904" y="7594540"/>
            <a:ext cx="2591913" cy="481557"/>
            <a:chOff x="5179092" y="5483822"/>
            <a:chExt cx="3294001" cy="612000"/>
          </a:xfrm>
        </p:grpSpPr>
        <p:pic>
          <p:nvPicPr>
            <p:cNvPr id="10" name="Picture 9">
              <a:extLst>
                <a:ext uri="{FF2B5EF4-FFF2-40B4-BE49-F238E27FC236}">
                  <a16:creationId xmlns:a16="http://schemas.microsoft.com/office/drawing/2014/main" id="{CB88296F-7C89-3149-1905-9626DC56BD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FA6460C5-F18D-794D-B075-6AF28EA37A3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sld>
</file>

<file path=ppt/slides/slide6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E0F2054-FE7E-B49A-E17F-5DE1864D8F76}"/>
              </a:ext>
            </a:extLst>
          </p:cNvPr>
          <p:cNvSpPr>
            <a:spLocks noGrp="1"/>
          </p:cNvSpPr>
          <p:nvPr>
            <p:ph type="title"/>
          </p:nvPr>
        </p:nvSpPr>
        <p:spPr>
          <a:xfrm>
            <a:off x="822962" y="-142239"/>
            <a:ext cx="12157710" cy="1747520"/>
          </a:xfrm>
        </p:spPr>
        <p:txBody>
          <a:bodyPr anchor="ctr">
            <a:normAutofit/>
          </a:bodyPr>
          <a:lstStyle/>
          <a:p>
            <a:r>
              <a:rPr lang="en-US" dirty="0">
                <a:latin typeface="Roboto" panose="02000000000000000000" pitchFamily="2" charset="0"/>
                <a:ea typeface="Roboto" panose="02000000000000000000" pitchFamily="2" charset="0"/>
                <a:cs typeface="Roboto" panose="02000000000000000000" pitchFamily="2" charset="0"/>
              </a:rPr>
              <a:t>Riferimenti</a:t>
            </a:r>
          </a:p>
        </p:txBody>
      </p:sp>
      <p:sp>
        <p:nvSpPr>
          <p:cNvPr id="12" name="Text Placeholder 11">
            <a:extLst>
              <a:ext uri="{FF2B5EF4-FFF2-40B4-BE49-F238E27FC236}">
                <a16:creationId xmlns:a16="http://schemas.microsoft.com/office/drawing/2014/main" id="{8CBC01B8-FB52-27EE-1CD6-0180333CE55A}"/>
              </a:ext>
            </a:extLst>
          </p:cNvPr>
          <p:cNvSpPr>
            <a:spLocks/>
          </p:cNvSpPr>
          <p:nvPr/>
        </p:nvSpPr>
        <p:spPr>
          <a:xfrm>
            <a:off x="822962" y="1317294"/>
            <a:ext cx="13193289" cy="4662226"/>
          </a:xfrm>
          <a:prstGeom prst="rect">
            <a:avLst/>
          </a:prstGeom>
        </p:spPr>
        <p:txBody>
          <a:bodyPr>
            <a:noAutofit/>
          </a:bodyPr>
          <a:lstStyle/>
          <a:p>
            <a:pPr marL="268834" indent="-268834" defTabSz="896112">
              <a:spcAft>
                <a:spcPts val="600"/>
              </a:spcAft>
              <a:buFont typeface="+mj-lt"/>
              <a:buAutoNum type="arabicPeriod"/>
            </a:pPr>
            <a:r>
              <a:rPr lang="en-GB" sz="1600" dirty="0">
                <a:latin typeface="Roboto" panose="02000000000000000000" pitchFamily="2" charset="0"/>
                <a:ea typeface="Roboto" panose="02000000000000000000" pitchFamily="2" charset="0"/>
                <a:cs typeface="Roboto" panose="02000000000000000000" pitchFamily="2" charset="0"/>
              </a:rPr>
              <a:t>Agenzia dell'Unione europea per la sicurezza informatica (ENISA). (2023). Legge dell'UE sulla sicurezza informatica https://digital-strategy.ec.europa.eu/en/policies/cybersecurity-act.</a:t>
            </a:r>
          </a:p>
          <a:p>
            <a:pPr marL="268834" indent="-268834" defTabSz="896112">
              <a:spcAft>
                <a:spcPts val="600"/>
              </a:spcAft>
              <a:buFont typeface="+mj-lt"/>
              <a:buAutoNum type="arabicPeriod"/>
            </a:pPr>
            <a:r>
              <a:rPr lang="en-GB" sz="1600" dirty="0">
                <a:latin typeface="Roboto" panose="02000000000000000000" pitchFamily="2" charset="0"/>
                <a:ea typeface="Roboto" panose="02000000000000000000" pitchFamily="2" charset="0"/>
                <a:cs typeface="Roboto" panose="02000000000000000000" pitchFamily="2" charset="0"/>
              </a:rPr>
              <a:t>Fortinet. (2022). Nozioni fondamentali sulla sicurezza delle reti: una guida completa. https://www.fortinet.com/resources/cyberglossary/what-is-network-security</a:t>
            </a:r>
          </a:p>
          <a:p>
            <a:pPr marL="268834" indent="-268834" defTabSz="896112">
              <a:spcAft>
                <a:spcPts val="600"/>
              </a:spcAft>
              <a:buFont typeface="+mj-lt"/>
              <a:buAutoNum type="arabicPeriod"/>
            </a:pPr>
            <a:r>
              <a:rPr lang="en-GB" sz="1600" dirty="0">
                <a:latin typeface="Roboto" panose="02000000000000000000" pitchFamily="2" charset="0"/>
                <a:ea typeface="Roboto" panose="02000000000000000000" pitchFamily="2" charset="0"/>
                <a:cs typeface="Roboto" panose="02000000000000000000" pitchFamily="2" charset="0"/>
              </a:rPr>
              <a:t>Organizzazione internazionale per la normazione (ISO). (2022). ISO/IEC 27001:2022 - Tecnologia dell'informazione - Tecniche di sicurezza - Sistemi di gestione della sicurezza delle informazioni - Requisiti. https://www.iso.org/standard/27001</a:t>
            </a:r>
          </a:p>
          <a:p>
            <a:pPr marL="268834" indent="-268834" defTabSz="896112">
              <a:spcAft>
                <a:spcPts val="600"/>
              </a:spcAft>
              <a:buFont typeface="+mj-lt"/>
              <a:buAutoNum type="arabicPeriod"/>
            </a:pPr>
            <a:r>
              <a:rPr lang="en-GB" sz="1600" dirty="0">
                <a:latin typeface="Roboto" panose="02000000000000000000" pitchFamily="2" charset="0"/>
                <a:ea typeface="Roboto" panose="02000000000000000000" pitchFamily="2" charset="0"/>
                <a:cs typeface="Roboto" panose="02000000000000000000" pitchFamily="2" charset="0"/>
              </a:rPr>
              <a:t>Agenzia dell'Unione europea per la sicurezza informatica (ENISA). (2022). Buone pratiche per il monitoraggio della sicurezza di rete. </a:t>
            </a:r>
          </a:p>
          <a:p>
            <a:pPr marL="268834" indent="-268834" defTabSz="896112">
              <a:spcAft>
                <a:spcPts val="600"/>
              </a:spcAft>
              <a:buFont typeface="+mj-lt"/>
              <a:buAutoNum type="arabicPeriod"/>
            </a:pPr>
            <a:r>
              <a:rPr lang="en-GB" sz="1600" dirty="0">
                <a:latin typeface="Roboto" panose="02000000000000000000" pitchFamily="2" charset="0"/>
                <a:ea typeface="Roboto" panose="02000000000000000000" pitchFamily="2" charset="0"/>
                <a:cs typeface="Roboto" panose="02000000000000000000" pitchFamily="2" charset="0"/>
              </a:rPr>
              <a:t>Agenzia dell'Unione europea per la sicurezza informatica (ENISA). (2021). Relazione sul panorama delle minacce.</a:t>
            </a:r>
          </a:p>
          <a:p>
            <a:pPr marL="268834" indent="-268834" defTabSz="896112">
              <a:spcAft>
                <a:spcPts val="600"/>
              </a:spcAft>
              <a:buFont typeface="+mj-lt"/>
              <a:buAutoNum type="arabicPeriod"/>
            </a:pPr>
            <a:r>
              <a:rPr lang="en-GB" sz="1600" dirty="0">
                <a:latin typeface="Roboto" panose="02000000000000000000" pitchFamily="2" charset="0"/>
                <a:ea typeface="Roboto" panose="02000000000000000000" pitchFamily="2" charset="0"/>
                <a:cs typeface="Roboto" panose="02000000000000000000" pitchFamily="2" charset="0"/>
              </a:rPr>
              <a:t>Commissione europea (22 luglio 2020). Infrastrutture critiche e sicurezza informatica - Energia https://www.enisa.europa.eu/topics/critical-information-infrastructures-and-services.</a:t>
            </a:r>
          </a:p>
          <a:p>
            <a:pPr marL="268834" indent="-268834" defTabSz="896112">
              <a:spcAft>
                <a:spcPts val="600"/>
              </a:spcAft>
              <a:buFont typeface="+mj-lt"/>
              <a:buAutoNum type="arabicPeriod"/>
            </a:pPr>
            <a:r>
              <a:rPr lang="en-GB" sz="1600" dirty="0">
                <a:latin typeface="Roboto" panose="02000000000000000000" pitchFamily="2" charset="0"/>
                <a:ea typeface="Roboto" panose="02000000000000000000" pitchFamily="2" charset="0"/>
                <a:cs typeface="Roboto" panose="02000000000000000000" pitchFamily="2" charset="0"/>
              </a:rPr>
              <a:t>Agenzia dell'Unione europea per la sicurezza informatica (ENISA) (n.d.). Agenzia dell'Unione europea per la sicurezza informatica (ENISA).</a:t>
            </a:r>
          </a:p>
          <a:p>
            <a:pPr marL="268834" indent="-268834" defTabSz="896112">
              <a:spcAft>
                <a:spcPts val="600"/>
              </a:spcAft>
              <a:buFont typeface="+mj-lt"/>
              <a:buAutoNum type="arabicPeriod"/>
            </a:pPr>
            <a:r>
              <a:rPr lang="en-GB" sz="1600" dirty="0">
                <a:latin typeface="Roboto" panose="02000000000000000000" pitchFamily="2" charset="0"/>
                <a:ea typeface="Roboto" panose="02000000000000000000" pitchFamily="2" charset="0"/>
                <a:cs typeface="Roboto" panose="02000000000000000000" pitchFamily="2" charset="0"/>
              </a:rPr>
              <a:t>Commissione europea (15 febbraio 2024). La Commissione adotta il codice di rete dell'UE sulla sicurezza informatica nel settore dell'energia https://www.smart-energy.com/industry-sectors/cybersecurity/european-commission-adopts-eu-network-code-on-energy-cybersecurity/.</a:t>
            </a:r>
          </a:p>
          <a:p>
            <a:pPr marL="268834" indent="-268834" defTabSz="896112">
              <a:spcAft>
                <a:spcPts val="600"/>
              </a:spcAft>
              <a:buFont typeface="+mj-lt"/>
              <a:buAutoNum type="arabicPeriod"/>
            </a:pPr>
            <a:r>
              <a:rPr lang="en-GB" sz="1600" dirty="0" err="1">
                <a:latin typeface="Roboto" panose="02000000000000000000" pitchFamily="2" charset="0"/>
                <a:ea typeface="Roboto" panose="02000000000000000000" pitchFamily="2" charset="0"/>
                <a:cs typeface="Roboto" panose="02000000000000000000" pitchFamily="2" charset="0"/>
              </a:rPr>
              <a:t>Cruceru</a:t>
            </a:r>
            <a:r>
              <a:rPr lang="en-GB" sz="1600" dirty="0">
                <a:latin typeface="Roboto" panose="02000000000000000000" pitchFamily="2" charset="0"/>
                <a:ea typeface="Roboto" panose="02000000000000000000" pitchFamily="2" charset="0"/>
                <a:cs typeface="Roboto" panose="02000000000000000000" pitchFamily="2" charset="0"/>
              </a:rPr>
              <a:t>, C., Chen, W., Boldt, M. e </a:t>
            </a:r>
            <a:r>
              <a:rPr lang="en-GB" sz="1600" dirty="0" err="1">
                <a:latin typeface="Roboto" panose="02000000000000000000" pitchFamily="2" charset="0"/>
                <a:ea typeface="Roboto" panose="02000000000000000000" pitchFamily="2" charset="0"/>
                <a:cs typeface="Roboto" panose="02000000000000000000" pitchFamily="2" charset="0"/>
              </a:rPr>
              <a:t>Eremia</a:t>
            </a:r>
            <a:r>
              <a:rPr lang="en-GB" sz="1600" dirty="0">
                <a:latin typeface="Roboto" panose="02000000000000000000" pitchFamily="2" charset="0"/>
                <a:ea typeface="Roboto" panose="02000000000000000000" pitchFamily="2" charset="0"/>
                <a:cs typeface="Roboto" panose="02000000000000000000" pitchFamily="2" charset="0"/>
              </a:rPr>
              <a:t>, T. (2020). Una rassegna degli attacchi cyber-fisici ai sistemi energetici. Renewable and Sustainable Energy Reviews, 131, 110002. (https://www.sciencedirect.com/science/article/abs/pii/S0096300321001041)</a:t>
            </a:r>
          </a:p>
          <a:p>
            <a:pPr marL="268834" indent="-268834" defTabSz="896112">
              <a:spcAft>
                <a:spcPts val="600"/>
              </a:spcAft>
              <a:buFont typeface="+mj-lt"/>
              <a:buAutoNum type="arabicPeriod"/>
            </a:pPr>
            <a:r>
              <a:rPr lang="en-GB" sz="1600" dirty="0">
                <a:latin typeface="Roboto" panose="02000000000000000000" pitchFamily="2" charset="0"/>
                <a:ea typeface="Roboto" panose="02000000000000000000" pitchFamily="2" charset="0"/>
                <a:cs typeface="Roboto" panose="02000000000000000000" pitchFamily="2" charset="0"/>
              </a:rPr>
              <a:t>Commissione europea (5 dicembre 2021). La strategia dell'UE in materia di sicurezza informatica per il decennio digitale https://digital-strategy.ec.europa.eu/en/policies/cybersecurity-strategy.</a:t>
            </a:r>
          </a:p>
          <a:p>
            <a:pPr marL="268834" indent="-268834" defTabSz="896112">
              <a:spcAft>
                <a:spcPts val="600"/>
              </a:spcAft>
              <a:buFont typeface="+mj-lt"/>
              <a:buAutoNum type="arabicPeriod"/>
            </a:pPr>
            <a:r>
              <a:rPr lang="en-GB" sz="1600" dirty="0">
                <a:latin typeface="Roboto" panose="02000000000000000000" pitchFamily="2" charset="0"/>
                <a:ea typeface="Roboto" panose="02000000000000000000" pitchFamily="2" charset="0"/>
                <a:cs typeface="Roboto" panose="02000000000000000000" pitchFamily="2" charset="0"/>
              </a:rPr>
              <a:t>Sito web della Commissione europea: fornisce informazioni sulla direttiva NIS e altre normative pertinenti. https://www.enisa.europa.eu/</a:t>
            </a:r>
          </a:p>
          <a:p>
            <a:pPr marL="268834" indent="-268834" defTabSz="896112">
              <a:spcAft>
                <a:spcPts val="600"/>
              </a:spcAft>
              <a:buFont typeface="+mj-lt"/>
              <a:buAutoNum type="arabicPeriod"/>
            </a:pPr>
            <a:r>
              <a:rPr lang="en-GB" sz="1600" dirty="0">
                <a:latin typeface="Roboto" panose="02000000000000000000" pitchFamily="2" charset="0"/>
                <a:ea typeface="Roboto" panose="02000000000000000000" pitchFamily="2" charset="0"/>
                <a:cs typeface="Roboto" panose="02000000000000000000" pitchFamily="2" charset="0"/>
              </a:rPr>
              <a:t>Sito web del Consiglio dell'Unione europea: offre aggiornamenti sulla legislazione dell'UE in materia di sicurezza informatica. https://www.consilium.europa.eu/en/</a:t>
            </a:r>
          </a:p>
          <a:p>
            <a:pPr marL="268834" indent="-268834" defTabSz="896112">
              <a:spcAft>
                <a:spcPts val="600"/>
              </a:spcAft>
              <a:buFont typeface="+mj-lt"/>
              <a:buAutoNum type="arabicPeriod"/>
            </a:pPr>
            <a:r>
              <a:rPr lang="en-GB" sz="1600" dirty="0">
                <a:latin typeface="Roboto" panose="02000000000000000000" pitchFamily="2" charset="0"/>
                <a:ea typeface="Roboto" panose="02000000000000000000" pitchFamily="2" charset="0"/>
                <a:cs typeface="Roboto" panose="02000000000000000000" pitchFamily="2" charset="0"/>
              </a:rPr>
              <a:t>Tutte le immagini sono state realizzate con Adobe AI Image Illustrator - Adobe Firefly</a:t>
            </a:r>
            <a:endParaRPr lang="en-GB" sz="1600" kern="1200" dirty="0">
              <a:latin typeface="Roboto" panose="02000000000000000000" pitchFamily="2" charset="0"/>
              <a:ea typeface="Roboto" panose="02000000000000000000" pitchFamily="2" charset="0"/>
              <a:cs typeface="Roboto" panose="02000000000000000000" pitchFamily="2" charset="0"/>
            </a:endParaRPr>
          </a:p>
          <a:p>
            <a:pPr marL="268834" indent="-268834" defTabSz="896112">
              <a:spcAft>
                <a:spcPts val="600"/>
              </a:spcAft>
              <a:buFont typeface="+mj-lt"/>
              <a:buAutoNum type="arabicPeriod"/>
            </a:pPr>
            <a:endParaRPr lang="en-GB" sz="1600" kern="1200" dirty="0">
              <a:latin typeface="Roboto" panose="02000000000000000000" pitchFamily="2" charset="0"/>
              <a:ea typeface="Roboto" panose="02000000000000000000" pitchFamily="2" charset="0"/>
              <a:cs typeface="Roboto" panose="02000000000000000000" pitchFamily="2" charset="0"/>
            </a:endParaRPr>
          </a:p>
          <a:p>
            <a:pPr marL="268834" indent="-268834" defTabSz="896112">
              <a:spcAft>
                <a:spcPts val="600"/>
              </a:spcAft>
              <a:buFont typeface="+mj-lt"/>
              <a:buAutoNum type="arabicPeriod"/>
            </a:pPr>
            <a:endParaRPr lang="en-GB" sz="1600" kern="1200" dirty="0">
              <a:latin typeface="Roboto" panose="02000000000000000000" pitchFamily="2" charset="0"/>
              <a:ea typeface="Roboto" panose="02000000000000000000" pitchFamily="2" charset="0"/>
              <a:cs typeface="Roboto" panose="02000000000000000000" pitchFamily="2" charset="0"/>
            </a:endParaRPr>
          </a:p>
        </p:txBody>
      </p:sp>
      <p:sp>
        <p:nvSpPr>
          <p:cNvPr id="6" name="Slide Number Placeholder 5">
            <a:extLst>
              <a:ext uri="{FF2B5EF4-FFF2-40B4-BE49-F238E27FC236}">
                <a16:creationId xmlns:a16="http://schemas.microsoft.com/office/drawing/2014/main" id="{B5768C54-1820-3B00-1C96-88D7349FD784}"/>
              </a:ext>
            </a:extLst>
          </p:cNvPr>
          <p:cNvSpPr>
            <a:spLocks/>
          </p:cNvSpPr>
          <p:nvPr/>
        </p:nvSpPr>
        <p:spPr>
          <a:xfrm>
            <a:off x="12861297" y="6979397"/>
            <a:ext cx="732710" cy="432959"/>
          </a:xfrm>
          <a:prstGeom prst="rect">
            <a:avLst/>
          </a:prstGeom>
        </p:spPr>
        <p:txBody>
          <a:bodyPr/>
          <a:lstStyle/>
          <a:p>
            <a:pPr defTabSz="896112">
              <a:spcAft>
                <a:spcPts val="600"/>
              </a:spcAft>
            </a:pPr>
            <a:fld id="{3A98EE3D-8CD1-4C3F-BD1C-C98C9596463C}" type="slidenum">
              <a:rPr lang="en-US" sz="1764" kern="1200">
                <a:solidFill>
                  <a:schemeClr val="tx1"/>
                </a:solidFill>
                <a:latin typeface="+mn-lt"/>
                <a:ea typeface="+mn-ea"/>
                <a:cs typeface="+mn-cs"/>
              </a:rPr>
              <a:t>62</a:t>
            </a:fld>
            <a:endParaRPr lang="en-US"/>
          </a:p>
        </p:txBody>
      </p:sp>
      <p:grpSp>
        <p:nvGrpSpPr>
          <p:cNvPr id="3" name="Group 2">
            <a:extLst>
              <a:ext uri="{FF2B5EF4-FFF2-40B4-BE49-F238E27FC236}">
                <a16:creationId xmlns:a16="http://schemas.microsoft.com/office/drawing/2014/main" id="{462C25D6-C7AC-CA73-AA39-D2DE14FF9CE9}"/>
              </a:ext>
            </a:extLst>
          </p:cNvPr>
          <p:cNvGrpSpPr/>
          <p:nvPr/>
        </p:nvGrpSpPr>
        <p:grpSpPr>
          <a:xfrm>
            <a:off x="10950904" y="7594540"/>
            <a:ext cx="2591913" cy="481557"/>
            <a:chOff x="5179092" y="5483822"/>
            <a:chExt cx="3294001" cy="612000"/>
          </a:xfrm>
        </p:grpSpPr>
        <p:pic>
          <p:nvPicPr>
            <p:cNvPr id="4" name="Picture 3">
              <a:extLst>
                <a:ext uri="{FF2B5EF4-FFF2-40B4-BE49-F238E27FC236}">
                  <a16:creationId xmlns:a16="http://schemas.microsoft.com/office/drawing/2014/main" id="{3C697815-08FE-E300-BF42-EEB98D9469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13B8ACFB-B4F0-4F53-FF31-E728241A5F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094692168"/>
      </p:ext>
    </p:extLst>
  </p:cSld>
  <p:clrMapOvr>
    <a:masterClrMapping/>
  </p:clrMapOvr>
</p:sld>
</file>

<file path=ppt/slides/slide63.xml><?xml version="1.0" encoding="utf-8"?>
<p:sld xmlns:a16="http://schemas.microsoft.com/office/drawing/2014/main" xmlns:ahyp="http://schemas.microsoft.com/office/drawing/2018/hyperlinkcolor"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2">
            <a:extLst>
              <a:ext uri="{FF2B5EF4-FFF2-40B4-BE49-F238E27FC236}">
                <a16:creationId xmlns:a16="http://schemas.microsoft.com/office/drawing/2014/main" id="{9A535ED6-CFF9-C12E-EA78-EBD0B8099595}"/>
              </a:ext>
            </a:extLst>
          </p:cNvPr>
          <p:cNvSpPr>
            <a:spLocks noGrp="1"/>
          </p:cNvSpPr>
          <p:nvPr>
            <p:ph type="ctrTitle"/>
          </p:nvPr>
        </p:nvSpPr>
        <p:spPr>
          <a:xfrm>
            <a:off x="955587" y="1357115"/>
            <a:ext cx="5332196" cy="1083102"/>
          </a:xfrm>
        </p:spPr>
        <p:txBody>
          <a:bodyPr>
            <a:noAutofit/>
          </a:bodyPr>
          <a:lstStyle/>
          <a:p>
            <a:r>
              <a:rPr lang="en-US" sz="3360" dirty="0"/>
              <a:t>Entra in contatto con CyberSecPro: come registrarsi e altre informazioni pratiche</a:t>
            </a:r>
          </a:p>
        </p:txBody>
      </p:sp>
      <p:sp>
        <p:nvSpPr>
          <p:cNvPr id="6" name="Text Placeholder 23">
            <a:extLst>
              <a:ext uri="{FF2B5EF4-FFF2-40B4-BE49-F238E27FC236}">
                <a16:creationId xmlns:a16="http://schemas.microsoft.com/office/drawing/2014/main" id="{0B52445B-FBAA-979A-9C5E-C360080F440E}"/>
              </a:ext>
            </a:extLst>
          </p:cNvPr>
          <p:cNvSpPr txBox="1">
            <a:spLocks/>
          </p:cNvSpPr>
          <p:nvPr/>
        </p:nvSpPr>
        <p:spPr>
          <a:xfrm>
            <a:off x="955587" y="2702491"/>
            <a:ext cx="5461674" cy="2648290"/>
          </a:xfrm>
          <a:prstGeom prst="rect">
            <a:avLst/>
          </a:prstGeom>
        </p:spPr>
        <p:txBody>
          <a:bodyPr>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11480" indent="-411480">
              <a:buFont typeface="+mj-lt"/>
              <a:buAutoNum type="arabicPeriod"/>
            </a:pPr>
            <a:r>
              <a:rPr lang="en-US" sz="1920" dirty="0"/>
              <a:t>Sito web: </a:t>
            </a:r>
          </a:p>
          <a:p>
            <a:pPr marL="351130" lvl="1" indent="0">
              <a:buNone/>
            </a:pPr>
            <a:r>
              <a:rPr lang="en-US" sz="1920" u="sng" dirty="0">
                <a:solidFill>
                  <a:srgbClr val="C573D2"/>
                </a:solidFill>
                <a:hlinkClick r:id="rId3">
                  <a:extLst>
                    <a:ext uri="{A12FA001-AC4F-418D-AE19-62706E023703}">
                      <ahyp:hlinkClr xmlns:ahyp="http://schemas.microsoft.com/office/drawing/2018/hyperlinkcolor" val="tx"/>
                    </a:ext>
                  </a:extLst>
                </a:hlinkClick>
              </a:rPr>
              <a:t> </a:t>
            </a:r>
            <a:r>
              <a:rPr lang="en-US" sz="1920" dirty="0">
                <a:hlinkClick r:id="rId3">
                  <a:extLst>
                    <a:ext uri="{A12FA001-AC4F-418D-AE19-62706E023703}">
                      <ahyp:hlinkClr xmlns:ahyp="http://schemas.microsoft.com/office/drawing/2018/hyperlinkcolor" val="tx"/>
                    </a:ext>
                  </a:extLst>
                </a:hlinkClick>
              </a:rPr>
              <a:t>www.cybersecpro-project.eu</a:t>
            </a:r>
            <a:r>
              <a:rPr lang="en-US" sz="1920" dirty="0"/>
              <a:t> </a:t>
            </a:r>
          </a:p>
          <a:p>
            <a:pPr marL="411480" indent="-411480">
              <a:buFont typeface="+mj-lt"/>
              <a:buAutoNum type="arabicPeriod"/>
            </a:pPr>
            <a:r>
              <a:rPr lang="en-US" sz="1920" dirty="0"/>
              <a:t>X (Twitter):  </a:t>
            </a:r>
            <a:r>
              <a:rPr lang="en-US" sz="1920" dirty="0">
                <a:hlinkClick r:id="rId4">
                  <a:extLst>
                    <a:ext uri="{A12FA001-AC4F-418D-AE19-62706E023703}">
                      <ahyp:hlinkClr xmlns:ahyp="http://schemas.microsoft.com/office/drawing/2018/hyperlinkcolor" val="tx"/>
                    </a:ext>
                  </a:extLst>
                </a:hlinkClick>
              </a:rPr>
              <a:t>https://twitter.com/CyberSecPro_eu</a:t>
            </a:r>
            <a:r>
              <a:rPr lang="en-US" sz="1920" dirty="0"/>
              <a:t> </a:t>
            </a:r>
          </a:p>
          <a:p>
            <a:pPr marL="411480" indent="-411480">
              <a:buFont typeface="+mj-lt"/>
              <a:buAutoNum type="arabicPeriod"/>
            </a:pPr>
            <a:r>
              <a:rPr lang="en-US" sz="1920" dirty="0"/>
              <a:t>LinkedIn:</a:t>
            </a:r>
            <a:r>
              <a:rPr lang="en-US" sz="1920" dirty="0">
                <a:hlinkClick r:id="rId5">
                  <a:extLst>
                    <a:ext uri="{A12FA001-AC4F-418D-AE19-62706E023703}">
                      <ahyp:hlinkClr xmlns:ahyp="http://schemas.microsoft.com/office/drawing/2018/hyperlinkcolor" val="tx"/>
                    </a:ext>
                  </a:extLst>
                </a:hlinkClick>
              </a:rPr>
              <a:t> https://www.linkedin.com/company/cybersecpro-euproject/</a:t>
            </a:r>
            <a:r>
              <a:rPr lang="en-US" sz="1920" dirty="0"/>
              <a:t> </a:t>
            </a:r>
          </a:p>
          <a:p>
            <a:endParaRPr lang="en-US" sz="1920" dirty="0"/>
          </a:p>
          <a:p>
            <a:endParaRPr lang="en-US" sz="1920" dirty="0"/>
          </a:p>
          <a:p>
            <a:endParaRPr lang="en-US" sz="1920" dirty="0"/>
          </a:p>
        </p:txBody>
      </p:sp>
      <p:grpSp>
        <p:nvGrpSpPr>
          <p:cNvPr id="7" name="Group 6">
            <a:extLst>
              <a:ext uri="{FF2B5EF4-FFF2-40B4-BE49-F238E27FC236}">
                <a16:creationId xmlns:a16="http://schemas.microsoft.com/office/drawing/2014/main" id="{E3142853-826F-8740-5A33-EE5F9D994319}"/>
              </a:ext>
            </a:extLst>
          </p:cNvPr>
          <p:cNvGrpSpPr/>
          <p:nvPr/>
        </p:nvGrpSpPr>
        <p:grpSpPr>
          <a:xfrm>
            <a:off x="955587" y="306697"/>
            <a:ext cx="13330753" cy="7616206"/>
            <a:chOff x="796322" y="255581"/>
            <a:chExt cx="11108961" cy="6346838"/>
          </a:xfrm>
        </p:grpSpPr>
        <p:pic>
          <p:nvPicPr>
            <p:cNvPr id="3" name="Picture 2">
              <a:extLst>
                <a:ext uri="{FF2B5EF4-FFF2-40B4-BE49-F238E27FC236}">
                  <a16:creationId xmlns:a16="http://schemas.microsoft.com/office/drawing/2014/main" id="{A5526414-2615-81F4-380B-C32E1B31A9B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47717" y="255581"/>
              <a:ext cx="6557566" cy="634683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50D76D71-6459-7707-79CE-8C3377C6E8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6322" y="4458984"/>
              <a:ext cx="4201417" cy="2143435"/>
            </a:xfrm>
            <a:prstGeom prst="rect">
              <a:avLst/>
            </a:prstGeom>
          </p:spPr>
        </p:pic>
      </p:grpSp>
    </p:spTree>
    <p:extLst>
      <p:ext uri="{BB962C8B-B14F-4D97-AF65-F5344CB8AC3E}">
        <p14:creationId xmlns:p14="http://schemas.microsoft.com/office/powerpoint/2010/main" val="199150109"/>
      </p:ext>
    </p:extLst>
  </p:cSld>
  <p:clrMapOvr>
    <a:masterClrMapping/>
  </p:clrMapOvr>
</p:sld>
</file>

<file path=ppt/slides/slide64.xml><?xml version="1.0" encoding="utf-8"?>
<p:sld xmlns:a16="http://schemas.microsoft.com/office/drawing/2014/main" xmlns:a14="http://schemas.microsoft.com/office/drawing/2010/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p:txBody>
          <a:bodyPr/>
          <a:lstStyle/>
          <a:p>
            <a:r>
              <a:rPr lang="en-US" dirty="0"/>
              <a:t>Grazie</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p:txBody>
          <a:bodyPr/>
          <a:lstStyle/>
          <a:p>
            <a:r>
              <a:rPr lang="en-US" dirty="0"/>
              <a:t>Si prega di inviare tutte le domande ai formatori</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871645" y="1"/>
            <a:ext cx="3514660" cy="8245736"/>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sz="2160"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5466A90A-D785-DD6D-6B55-F04FB5198439}"/>
              </a:ext>
            </a:extLst>
          </p:cNvPr>
          <p:cNvGrpSpPr/>
          <p:nvPr/>
        </p:nvGrpSpPr>
        <p:grpSpPr>
          <a:xfrm>
            <a:off x="10950904" y="7594540"/>
            <a:ext cx="2591913" cy="481557"/>
            <a:chOff x="5179092" y="5483822"/>
            <a:chExt cx="3294001" cy="612000"/>
          </a:xfrm>
        </p:grpSpPr>
        <p:pic>
          <p:nvPicPr>
            <p:cNvPr id="5" name="Picture 4">
              <a:extLst>
                <a:ext uri="{FF2B5EF4-FFF2-40B4-BE49-F238E27FC236}">
                  <a16:creationId xmlns:a16="http://schemas.microsoft.com/office/drawing/2014/main" id="{E634011A-A1E0-DDE0-EBEF-5FD539FF54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45E92CBA-BF88-E43D-7769-78E1D77876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99485134"/>
      </p:ext>
    </p:extLst>
  </p:cSld>
  <p:clrMapOvr>
    <a:masterClrMapping/>
  </p:clrMapOvr>
</p:sld>
</file>

<file path=ppt/slides/slide7.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4" name="Image 0"/>
          <p:cNvPicPr>
            <a:picLocks noChangeAspect="1"/>
          </p:cNvPicPr>
          <p:nvPr/>
        </p:nvPicPr>
        <p:blipFill>
          <a:blip r:embed="rId3">
            <a:alphaModFix amt="40000"/>
          </a:blip>
          <a:srcRect/>
          <a:stretch/>
        </p:blipFill>
        <p:spPr>
          <a:xfrm>
            <a:off x="834540" y="128777"/>
            <a:ext cx="12961319" cy="8100823"/>
          </a:xfrm>
          <a:prstGeom prst="rect">
            <a:avLst/>
          </a:prstGeom>
        </p:spPr>
      </p:pic>
      <p:sp>
        <p:nvSpPr>
          <p:cNvPr id="5" name="Text 2"/>
          <p:cNvSpPr/>
          <p:nvPr/>
        </p:nvSpPr>
        <p:spPr>
          <a:xfrm>
            <a:off x="506856" y="450027"/>
            <a:ext cx="10706576" cy="3388995"/>
          </a:xfrm>
          <a:prstGeom prst="rect">
            <a:avLst/>
          </a:prstGeom>
          <a:noFill/>
          <a:ln/>
        </p:spPr>
        <p:txBody>
          <a:bodyPr wrap="square" rtlCol="0" anchor="t"/>
          <a:lstStyle/>
          <a:p>
            <a:pPr marL="0" indent="0">
              <a:buNone/>
            </a:pPr>
            <a:r>
              <a:rPr lang="en-US" sz="7170" b="1" dirty="0">
                <a:solidFill>
                  <a:srgbClr val="FF726D"/>
                </a:solidFill>
                <a:latin typeface="Inconsolata" pitchFamily="34" charset="0"/>
                <a:ea typeface="Inconsolata" pitchFamily="34" charset="-122"/>
                <a:cs typeface="Inconsolata" pitchFamily="34" charset="-120"/>
              </a:rPr>
              <a:t>Panorama della sicurezza informatica nel settore energetico</a:t>
            </a:r>
            <a:endParaRPr lang="en-US" sz="7170" dirty="0"/>
          </a:p>
        </p:txBody>
      </p:sp>
      <p:sp>
        <p:nvSpPr>
          <p:cNvPr id="6" name="Text 3"/>
          <p:cNvSpPr/>
          <p:nvPr/>
        </p:nvSpPr>
        <p:spPr>
          <a:xfrm>
            <a:off x="506856" y="3017287"/>
            <a:ext cx="10225312" cy="2195025"/>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solidFill>
                  <a:srgbClr val="DAD1E6"/>
                </a:solidFill>
                <a:latin typeface="Fira Sans" pitchFamily="34" charset="0"/>
                <a:ea typeface="Fira Sans" pitchFamily="34" charset="-122"/>
                <a:cs typeface="Fira Sans" pitchFamily="34" charset="-120"/>
              </a:rPr>
              <a:t>Il settore energetico deve affrontare un panorama della sicurezza informatica complesso e in continua evoluzione. Le infrastrutture critiche, tra cui le reti elettriche, gli oleodotti e le raffinerie, dipendono sempre più dalle tecnologie digitali, creando nuove vulnerabilità agli attacchi informatici. Queste minacce possono interrompere l'approvvigionamento energetico, compromettere la sicurezza e causare danni economici significativi.</a:t>
            </a:r>
            <a:endParaRPr lang="en-US" sz="1600" b="1" dirty="0"/>
          </a:p>
        </p:txBody>
      </p:sp>
      <p:sp>
        <p:nvSpPr>
          <p:cNvPr id="7" name="Text 4"/>
          <p:cNvSpPr/>
          <p:nvPr/>
        </p:nvSpPr>
        <p:spPr>
          <a:xfrm>
            <a:off x="506856" y="4891307"/>
            <a:ext cx="10225312" cy="2771180"/>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solidFill>
                  <a:srgbClr val="DAD1E6"/>
                </a:solidFill>
                <a:latin typeface="Fira Sans" pitchFamily="34" charset="0"/>
                <a:ea typeface="Fira Sans" pitchFamily="34" charset="-122"/>
                <a:cs typeface="Fira Sans" pitchFamily="34" charset="-120"/>
              </a:rPr>
              <a:t>I criminali informatici e gli attori statali prendono attivamente di mira le aziende energetiche, cercando di rubare dati sensibili, interrompere le operazioni e causare danni diffusi. Il settore energetico deve adottare un approccio proattivo e multilivello alla sicurezza informatica, affrontando le vulnerabilità lungo l'intera catena del valore, dalla generazione alla trasmissione, alla distribuzione e al consumo.</a:t>
            </a:r>
            <a:endParaRPr lang="en-US" sz="1600" b="1" dirty="0"/>
          </a:p>
        </p:txBody>
      </p:sp>
      <p:grpSp>
        <p:nvGrpSpPr>
          <p:cNvPr id="2" name="Group 1">
            <a:extLst>
              <a:ext uri="{FF2B5EF4-FFF2-40B4-BE49-F238E27FC236}">
                <a16:creationId xmlns:a16="http://schemas.microsoft.com/office/drawing/2014/main" id="{82B5934E-AEE8-4AA7-0926-8CFA2E178785}"/>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50877C7F-06E6-F346-0141-ED83C6A13A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2611B336-F7B6-8FF6-FC35-C5E510CE4F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E4BCC9-2960-E3D6-8605-C8217449CB4F}"/>
              </a:ext>
            </a:extLst>
          </p:cNvPr>
          <p:cNvPicPr>
            <a:picLocks noChangeAspect="1"/>
          </p:cNvPicPr>
          <p:nvPr/>
        </p:nvPicPr>
        <p:blipFill>
          <a:blip r:embed="rId3">
            <a:alphaModFix amt="23000"/>
          </a:blip>
          <a:stretch>
            <a:fillRect/>
          </a:stretch>
        </p:blipFill>
        <p:spPr>
          <a:xfrm>
            <a:off x="1219200" y="633412"/>
            <a:ext cx="12192000" cy="6962775"/>
          </a:xfrm>
          <a:prstGeom prst="rect">
            <a:avLst/>
          </a:prstGeom>
        </p:spPr>
      </p:pic>
      <p:sp>
        <p:nvSpPr>
          <p:cNvPr id="5" name="Text 2"/>
          <p:cNvSpPr/>
          <p:nvPr/>
        </p:nvSpPr>
        <p:spPr>
          <a:xfrm>
            <a:off x="508385" y="395884"/>
            <a:ext cx="10705047" cy="4552950"/>
          </a:xfrm>
          <a:prstGeom prst="rect">
            <a:avLst/>
          </a:prstGeom>
          <a:noFill/>
          <a:ln/>
        </p:spPr>
        <p:txBody>
          <a:bodyPr wrap="square" rtlCol="0" anchor="t"/>
          <a:lstStyle/>
          <a:p>
            <a:pPr marL="0" indent="0">
              <a:lnSpc>
                <a:spcPts val="8962"/>
              </a:lnSpc>
              <a:buNone/>
            </a:pPr>
            <a:r>
              <a:rPr lang="en-US" sz="6000" b="1" dirty="0">
                <a:solidFill>
                  <a:srgbClr val="FF726D"/>
                </a:solidFill>
                <a:latin typeface="Inconsolata" pitchFamily="34" charset="0"/>
                <a:ea typeface="Inconsolata" pitchFamily="34" charset="-122"/>
                <a:cs typeface="Inconsolata" pitchFamily="34" charset="-120"/>
              </a:rPr>
              <a:t>Legislazione e normative dell'UE in materia di sicurezza informatica</a:t>
            </a:r>
            <a:endParaRPr lang="en-US" sz="6000" dirty="0"/>
          </a:p>
        </p:txBody>
      </p:sp>
      <p:sp>
        <p:nvSpPr>
          <p:cNvPr id="6" name="Text 3"/>
          <p:cNvSpPr/>
          <p:nvPr/>
        </p:nvSpPr>
        <p:spPr>
          <a:xfrm>
            <a:off x="508388" y="3014785"/>
            <a:ext cx="9544825" cy="2375297"/>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latin typeface="Fira Sans" pitchFamily="34" charset="0"/>
                <a:ea typeface="Fira Sans" pitchFamily="34" charset="-122"/>
                <a:cs typeface="Fira Sans" pitchFamily="34" charset="-120"/>
              </a:rPr>
              <a:t>L'UE ha adottato una strategia globale in materia di sicurezza informatica per affrontare le crescenti minacce alle sue infrastrutture critiche e all'economia digitale. La strategia dell'UE in materia di sicurezza informatica delinea un quadro per rafforzare le capacità di sicurezza informatica in tutti gli Stati membri, favorire la cooperazione e promuovere la collaborazione internazionale.</a:t>
            </a:r>
            <a:endParaRPr lang="en-US" sz="1600" b="1" dirty="0"/>
          </a:p>
        </p:txBody>
      </p:sp>
      <p:sp>
        <p:nvSpPr>
          <p:cNvPr id="7" name="Text 4"/>
          <p:cNvSpPr/>
          <p:nvPr/>
        </p:nvSpPr>
        <p:spPr>
          <a:xfrm>
            <a:off x="508387" y="5048127"/>
            <a:ext cx="9544825" cy="3167063"/>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latin typeface="Fira Sans" pitchFamily="34" charset="0"/>
                <a:ea typeface="Fira Sans" pitchFamily="34" charset="-122"/>
                <a:cs typeface="Fira Sans" pitchFamily="34" charset="-120"/>
              </a:rPr>
              <a:t>La strategia dell'UE in materia di sicurezza informatica comprende una serie di iniziative, tra cui lo sviluppo di una legislazione in materia di sicurezza informatica, l'istituzione di agenzie e centri di competenza in materia di sicurezza informatica e la promozione di programmi di sensibilizzazione e formazione in materia di sicurezza informatica. L'UE si impegna a collaborare con l'industria, il mondo accademico e i partner internazionali per creare un cyberspazio sicuro e resiliente.</a:t>
            </a:r>
            <a:endParaRPr lang="en-US" sz="1600" b="1" dirty="0"/>
          </a:p>
        </p:txBody>
      </p:sp>
      <p:grpSp>
        <p:nvGrpSpPr>
          <p:cNvPr id="2" name="Group 1">
            <a:extLst>
              <a:ext uri="{FF2B5EF4-FFF2-40B4-BE49-F238E27FC236}">
                <a16:creationId xmlns:a16="http://schemas.microsoft.com/office/drawing/2014/main" id="{9768D5E4-542E-6114-D3CC-E86281DCE2D9}"/>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60FACFB8-89A5-143B-B512-74CFBAFC52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0BE126B6-FC68-9183-4BC5-B3B3216103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4" name="Image 0"/>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069053" y="2308182"/>
            <a:ext cx="3368841" cy="3368841"/>
          </a:xfrm>
          <a:prstGeom prst="rect">
            <a:avLst/>
          </a:prstGeom>
        </p:spPr>
      </p:pic>
      <p:sp>
        <p:nvSpPr>
          <p:cNvPr id="5" name="Text 2"/>
          <p:cNvSpPr/>
          <p:nvPr/>
        </p:nvSpPr>
        <p:spPr>
          <a:xfrm>
            <a:off x="604637" y="395881"/>
            <a:ext cx="11162247" cy="5691188"/>
          </a:xfrm>
          <a:prstGeom prst="rect">
            <a:avLst/>
          </a:prstGeom>
          <a:noFill/>
          <a:ln/>
        </p:spPr>
        <p:txBody>
          <a:bodyPr wrap="square" rtlCol="0" anchor="t"/>
          <a:lstStyle/>
          <a:p>
            <a:pPr marL="0" indent="0">
              <a:buNone/>
            </a:pPr>
            <a:r>
              <a:rPr lang="en-US" sz="6600" b="1" dirty="0">
                <a:solidFill>
                  <a:srgbClr val="FF726D"/>
                </a:solidFill>
                <a:latin typeface="Inconsolata" pitchFamily="34" charset="0"/>
                <a:ea typeface="Inconsolata" pitchFamily="34" charset="-122"/>
                <a:cs typeface="Inconsolata" pitchFamily="34" charset="-120"/>
              </a:rPr>
              <a:t>Direttiva NIS (direttiva sulla sicurezza delle reti e dell'informazione)</a:t>
            </a:r>
            <a:endParaRPr lang="en-US" sz="6600" dirty="0"/>
          </a:p>
        </p:txBody>
      </p:sp>
      <p:sp>
        <p:nvSpPr>
          <p:cNvPr id="6" name="Text 3"/>
          <p:cNvSpPr/>
          <p:nvPr/>
        </p:nvSpPr>
        <p:spPr>
          <a:xfrm>
            <a:off x="604637" y="3588411"/>
            <a:ext cx="10247847" cy="1583531"/>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solidFill>
                  <a:srgbClr val="DAD1E6"/>
                </a:solidFill>
                <a:latin typeface="Fira Sans" pitchFamily="34" charset="0"/>
                <a:ea typeface="Fira Sans" pitchFamily="34" charset="-122"/>
                <a:cs typeface="Fira Sans" pitchFamily="34" charset="-120"/>
              </a:rPr>
              <a:t>La direttiva NIS, adottata dall'Unione Europea nel 2016, è una normativa fondamentale che mira a migliorare la sicurezza informatica in settori critici quali energia, trasporti, finanza e sanità.</a:t>
            </a:r>
            <a:endParaRPr lang="en-US" sz="1600" b="1" dirty="0"/>
          </a:p>
        </p:txBody>
      </p:sp>
      <p:sp>
        <p:nvSpPr>
          <p:cNvPr id="7" name="Text 4"/>
          <p:cNvSpPr/>
          <p:nvPr/>
        </p:nvSpPr>
        <p:spPr>
          <a:xfrm>
            <a:off x="604637" y="4666655"/>
            <a:ext cx="10247847" cy="1583531"/>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solidFill>
                  <a:srgbClr val="DAD1E6"/>
                </a:solidFill>
                <a:latin typeface="Fira Sans" pitchFamily="34" charset="0"/>
                <a:ea typeface="Fira Sans" pitchFamily="34" charset="-122"/>
                <a:cs typeface="Fira Sans" pitchFamily="34" charset="-120"/>
              </a:rPr>
              <a:t>La direttiva stabilisce un quadro di riferimento per l'attuazione da parte degli Stati membri di strategie e misure nazionali in materia di sicurezza informatica, concentrandosi sulla valutazione dei rischi, la segnalazione degli incidenti e la cooperazione tra le parti interessate.</a:t>
            </a:r>
            <a:endParaRPr lang="en-US" sz="1600" b="1" dirty="0"/>
          </a:p>
        </p:txBody>
      </p:sp>
      <p:sp>
        <p:nvSpPr>
          <p:cNvPr id="8" name="Text 5"/>
          <p:cNvSpPr/>
          <p:nvPr/>
        </p:nvSpPr>
        <p:spPr>
          <a:xfrm>
            <a:off x="604637" y="5854305"/>
            <a:ext cx="10247847" cy="1979414"/>
          </a:xfrm>
          <a:prstGeom prst="rect">
            <a:avLst/>
          </a:prstGeom>
          <a:noFill/>
          <a:ln/>
        </p:spPr>
        <p:txBody>
          <a:bodyPr wrap="square" rtlCol="0" anchor="t"/>
          <a:lstStyle/>
          <a:p>
            <a:pPr marL="342900" indent="-342900">
              <a:lnSpc>
                <a:spcPts val="3117"/>
              </a:lnSpc>
              <a:buFont typeface="Arial" panose="020B0604020202020204" pitchFamily="34" charset="0"/>
              <a:buChar char="•"/>
            </a:pPr>
            <a:r>
              <a:rPr lang="en-US" sz="1600" b="1" dirty="0">
                <a:solidFill>
                  <a:srgbClr val="DAD1E6"/>
                </a:solidFill>
                <a:latin typeface="Fira Sans" pitchFamily="34" charset="0"/>
                <a:ea typeface="Fira Sans" pitchFamily="34" charset="-122"/>
                <a:cs typeface="Fira Sans" pitchFamily="34" charset="-120"/>
              </a:rPr>
              <a:t>La direttiva NIS è stata concepita per migliorare la resilienza delle infrastrutture e dei servizi critici agli attacchi informatici, promuovendo una cultura della sicurezza informatica in tutto il settore energetico e garantendo un'efficace condivisione delle informazioni e delle migliori pratiche.</a:t>
            </a:r>
          </a:p>
          <a:p>
            <a:pPr marL="342900" indent="-342900">
              <a:lnSpc>
                <a:spcPts val="3117"/>
              </a:lnSpc>
              <a:buFont typeface="Arial" panose="020B0604020202020204" pitchFamily="34" charset="0"/>
              <a:buChar char="•"/>
            </a:pPr>
            <a:r>
              <a:rPr lang="en-US" sz="1600" b="1" dirty="0">
                <a:solidFill>
                  <a:srgbClr val="DAD1E6"/>
                </a:solidFill>
                <a:latin typeface="Fira Sans" pitchFamily="34" charset="0"/>
              </a:rPr>
              <a:t>NIS 2 – Ottobre 2024</a:t>
            </a:r>
            <a:endParaRPr lang="en-US" sz="1600" b="1" dirty="0"/>
          </a:p>
        </p:txBody>
      </p:sp>
      <p:grpSp>
        <p:nvGrpSpPr>
          <p:cNvPr id="2" name="Group 1">
            <a:extLst>
              <a:ext uri="{FF2B5EF4-FFF2-40B4-BE49-F238E27FC236}">
                <a16:creationId xmlns:a16="http://schemas.microsoft.com/office/drawing/2014/main" id="{AB61084B-4C90-023B-DC70-FC0644DF7F0A}"/>
              </a:ext>
            </a:extLst>
          </p:cNvPr>
          <p:cNvGrpSpPr/>
          <p:nvPr/>
        </p:nvGrpSpPr>
        <p:grpSpPr>
          <a:xfrm>
            <a:off x="10950904" y="7594540"/>
            <a:ext cx="2591913" cy="481557"/>
            <a:chOff x="5179092" y="5483822"/>
            <a:chExt cx="3294001" cy="612000"/>
          </a:xfrm>
        </p:grpSpPr>
        <p:pic>
          <p:nvPicPr>
            <p:cNvPr id="3" name="Picture 2">
              <a:extLst>
                <a:ext uri="{FF2B5EF4-FFF2-40B4-BE49-F238E27FC236}">
                  <a16:creationId xmlns:a16="http://schemas.microsoft.com/office/drawing/2014/main" id="{2B79CA34-73B9-BF37-65F1-894B346486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0F2313D6-3AEA-D2DD-BB6A-9E12BCD9EC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3492</TotalTime>
  <Words>7138</Words>
  <Application>Microsoft Office PowerPoint</Application>
  <PresentationFormat>Custom</PresentationFormat>
  <Paragraphs>401</Paragraphs>
  <Slides>64</Slides>
  <Notes>43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64</vt:i4>
      </vt:variant>
    </vt:vector>
  </HeadingPairs>
  <TitlesOfParts>
    <vt:vector size="79" baseType="lpstr">
      <vt:lpstr>Arial</vt:lpstr>
      <vt:lpstr>Arial</vt:lpstr>
      <vt:lpstr>Calibri</vt:lpstr>
      <vt:lpstr>Calibri Light</vt:lpstr>
      <vt:lpstr>Courier New</vt:lpstr>
      <vt:lpstr>Fira Sans</vt:lpstr>
      <vt:lpstr>Inconsolata</vt:lpstr>
      <vt:lpstr>OpenSans-Bold</vt:lpstr>
      <vt:lpstr>Roboto</vt:lpstr>
      <vt:lpstr>TWKEverett</vt:lpstr>
      <vt:lpstr>unset</vt:lpstr>
      <vt:lpstr>var(--artdeco-reset-typography-font-family-sans)</vt:lpstr>
      <vt:lpstr>Verdana</vt:lpstr>
      <vt:lpstr>Wingdings</vt:lpstr>
      <vt:lpstr>Celestial</vt:lpstr>
      <vt:lpstr>PowerPoint Presentation</vt:lpstr>
      <vt:lpstr>Acknowledgement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EU cyber security certification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Interoperable Risk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Ciras ENISA</vt:lpstr>
      <vt:lpstr>PowerPoint Presentation</vt:lpstr>
      <vt:lpstr>Current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Connect with CyberSecPro: How to register and other practical information</vt:lpstr>
      <vt:lpstr>Thank you</vt:lpstr>
    </vt:vector>
  </TitlesOfParts>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Session-E2-EU Cybersecurity Governance and Regulatory Compliance in the Energy Sector</dc:title>
  <dc:subject>CyberSecPro Summer School-Madeira-2024</dc:subject>
  <dc:creator>Paresh Rathod - Laurea - Finland</dc:creator>
  <lastModifiedBy>Ricardo Gregorio Lugo</lastModifiedBy>
  <revision>15</revision>
  <dcterms:created xsi:type="dcterms:W3CDTF">2024-06-16T11:12:08.0000000Z</dcterms:created>
  <dcterms:modified xsi:type="dcterms:W3CDTF">2024-06-21T15:47:27.0000000Z</dcterms:modified>
  <keywords>, docId:5EC85D4DB75A116035C362CA213AF1D9</keywords>
</coreProperties>
</file>