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66"/>
  </p:notesMasterIdLst>
  <p:sldIdLst>
    <p:sldId id="376" r:id="rId2"/>
    <p:sldId id="407" r:id="rId3"/>
    <p:sldId id="256" r:id="rId4"/>
    <p:sldId id="257" r:id="rId5"/>
    <p:sldId id="944" r:id="rId6"/>
    <p:sldId id="436" r:id="rId7"/>
    <p:sldId id="258" r:id="rId8"/>
    <p:sldId id="259" r:id="rId9"/>
    <p:sldId id="260" r:id="rId10"/>
    <p:sldId id="921" r:id="rId11"/>
    <p:sldId id="261" r:id="rId12"/>
    <p:sldId id="924" r:id="rId13"/>
    <p:sldId id="925" r:id="rId14"/>
    <p:sldId id="425" r:id="rId15"/>
    <p:sldId id="262" r:id="rId16"/>
    <p:sldId id="433" r:id="rId17"/>
    <p:sldId id="434" r:id="rId18"/>
    <p:sldId id="922" r:id="rId19"/>
    <p:sldId id="263" r:id="rId20"/>
    <p:sldId id="926" r:id="rId21"/>
    <p:sldId id="426" r:id="rId22"/>
    <p:sldId id="264" r:id="rId23"/>
    <p:sldId id="927" r:id="rId24"/>
    <p:sldId id="265" r:id="rId25"/>
    <p:sldId id="266" r:id="rId26"/>
    <p:sldId id="428" r:id="rId27"/>
    <p:sldId id="429" r:id="rId28"/>
    <p:sldId id="430" r:id="rId29"/>
    <p:sldId id="907" r:id="rId30"/>
    <p:sldId id="908" r:id="rId31"/>
    <p:sldId id="909" r:id="rId32"/>
    <p:sldId id="911" r:id="rId33"/>
    <p:sldId id="937" r:id="rId34"/>
    <p:sldId id="903" r:id="rId35"/>
    <p:sldId id="928" r:id="rId36"/>
    <p:sldId id="929" r:id="rId37"/>
    <p:sldId id="930" r:id="rId38"/>
    <p:sldId id="931" r:id="rId39"/>
    <p:sldId id="938" r:id="rId40"/>
    <p:sldId id="939" r:id="rId41"/>
    <p:sldId id="923" r:id="rId42"/>
    <p:sldId id="932" r:id="rId43"/>
    <p:sldId id="933" r:id="rId44"/>
    <p:sldId id="934" r:id="rId45"/>
    <p:sldId id="935" r:id="rId46"/>
    <p:sldId id="936" r:id="rId47"/>
    <p:sldId id="913" r:id="rId48"/>
    <p:sldId id="940" r:id="rId49"/>
    <p:sldId id="431" r:id="rId50"/>
    <p:sldId id="448" r:id="rId51"/>
    <p:sldId id="941" r:id="rId52"/>
    <p:sldId id="942" r:id="rId53"/>
    <p:sldId id="442" r:id="rId54"/>
    <p:sldId id="443" r:id="rId55"/>
    <p:sldId id="444" r:id="rId56"/>
    <p:sldId id="445" r:id="rId57"/>
    <p:sldId id="280" r:id="rId58"/>
    <p:sldId id="281" r:id="rId59"/>
    <p:sldId id="282" r:id="rId60"/>
    <p:sldId id="283" r:id="rId61"/>
    <p:sldId id="447" r:id="rId62"/>
    <p:sldId id="421" r:id="rId63"/>
    <p:sldId id="409" r:id="rId64"/>
    <p:sldId id="387" r:id="rId65"/>
  </p:sldIdLst>
  <p:sldSz cx="146304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959" autoAdjust="0"/>
  </p:normalViewPr>
  <p:slideViewPr>
    <p:cSldViewPr snapToGrid="0" snapToObjects="1">
      <p:cViewPr>
        <p:scale>
          <a:sx n="80" d="100"/>
          <a:sy n="80" d="100"/>
        </p:scale>
        <p:origin x="59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78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fccc.int/process-and-meetings/the-paris-agree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ergy.ec.europa.eu/topics/energy-strategy/energy-union_en" TargetMode="External"/><Relationship Id="rId4" Type="http://schemas.openxmlformats.org/officeDocument/2006/relationships/hyperlink" Target="https://climate.ec.europa.eu/eu-action/international-action-climate-change/climate-negotiations/paris-agreement_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cyber law</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52184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95756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14018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550610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l"/>
            <a:r>
              <a:rPr lang="en-GB" b="0" i="0" dirty="0">
                <a:effectLst/>
                <a:latin typeface="arial" panose="020B0604020202020204" pitchFamily="34" charset="0"/>
              </a:rPr>
              <a:t>n 2019 the EU overhauled its energy policy framework to help us move away from fossil fuels towards cleaner energy - and, more specifically, to deliver on the EU’s </a:t>
            </a:r>
            <a:r>
              <a:rPr lang="en-GB" b="0" i="0" u="sng" strike="noStrike" dirty="0">
                <a:effectLst/>
                <a:latin typeface="arial" panose="020B0604020202020204" pitchFamily="34" charset="0"/>
                <a:hlinkClick r:id="rId3"/>
              </a:rPr>
              <a:t>Paris Agreemen</a:t>
            </a:r>
            <a:r>
              <a:rPr lang="en-GB" b="0" i="0" u="sng" dirty="0">
                <a:effectLst/>
                <a:latin typeface="arial" panose="020B0604020202020204" pitchFamily="34" charset="0"/>
                <a:hlinkClick r:id="rId4"/>
              </a:rPr>
              <a:t>t</a:t>
            </a:r>
            <a:r>
              <a:rPr lang="en-GB" b="0" i="0" dirty="0">
                <a:effectLst/>
                <a:latin typeface="arial" panose="020B0604020202020204" pitchFamily="34" charset="0"/>
              </a:rPr>
              <a:t> commitments for reducing greenhouse gas emissions.</a:t>
            </a:r>
          </a:p>
          <a:p>
            <a:pPr algn="l"/>
            <a:r>
              <a:rPr lang="en-GB" b="0" i="0" dirty="0">
                <a:effectLst/>
                <a:latin typeface="arial" panose="020B0604020202020204" pitchFamily="34" charset="0"/>
              </a:rPr>
              <a:t>The agreement on this new energy rulebook – called the Clean energy for all Europeans package – marked a significant step towards implementing the </a:t>
            </a:r>
            <a:r>
              <a:rPr lang="en-GB" b="0" i="0" u="sng" dirty="0">
                <a:effectLst/>
                <a:latin typeface="arial" panose="020B0604020202020204" pitchFamily="34" charset="0"/>
                <a:hlinkClick r:id="rId5"/>
              </a:rPr>
              <a:t>energy union strategy</a:t>
            </a:r>
            <a:r>
              <a:rPr lang="en-GB" b="0" i="0" dirty="0">
                <a:effectLst/>
                <a:latin typeface="arial" panose="020B0604020202020204" pitchFamily="34" charset="0"/>
              </a:rPr>
              <a:t>, published in 2015.</a:t>
            </a:r>
          </a:p>
          <a:p>
            <a:pPr algn="l"/>
            <a:r>
              <a:rPr lang="en-GB" b="0" i="0" dirty="0">
                <a:effectLst/>
                <a:latin typeface="arial" panose="020B0604020202020204" pitchFamily="34" charset="0"/>
              </a:rPr>
              <a:t>Based on Commission proposals published in 2016, the package consists of 8 new laws. Following political agreement by the EU Council and the European Parliament (finalised in May 2019) and the entry into force of the different EU rules, EU countries have 1-2 years to convert the new directives into national law.</a:t>
            </a:r>
          </a:p>
          <a:p>
            <a:endParaRPr lang="en-GB" dirty="0"/>
          </a:p>
        </p:txBody>
      </p:sp>
    </p:spTree>
    <p:extLst>
      <p:ext uri="{BB962C8B-B14F-4D97-AF65-F5344CB8AC3E}">
        <p14:creationId xmlns:p14="http://schemas.microsoft.com/office/powerpoint/2010/main" val="350766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373761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dirty="0">
                <a:solidFill>
                  <a:schemeClr val="tx1"/>
                </a:solidFill>
              </a:rPr>
              <a:t>The CIA Triad is integral to the security and efficiency of the energy sector.</a:t>
            </a:r>
          </a:p>
          <a:p>
            <a:r>
              <a:rPr lang="en-GB" dirty="0">
                <a:solidFill>
                  <a:schemeClr val="tx1"/>
                </a:solidFill>
              </a:rPr>
              <a:t>Commitment to these principles ensures a resilient energy sector.</a:t>
            </a:r>
          </a:p>
          <a:p>
            <a:endParaRPr lang="en-GB" dirty="0"/>
          </a:p>
        </p:txBody>
      </p:sp>
    </p:spTree>
    <p:extLst>
      <p:ext uri="{BB962C8B-B14F-4D97-AF65-F5344CB8AC3E}">
        <p14:creationId xmlns:p14="http://schemas.microsoft.com/office/powerpoint/2010/main" val="81069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0" i="0" u="none" strike="noStrike" baseline="0" dirty="0">
                <a:solidFill>
                  <a:srgbClr val="000000"/>
                </a:solidFill>
                <a:latin typeface="Arial" panose="020B0604020202020204" pitchFamily="34" charset="0"/>
              </a:rPr>
              <a:t>Risk Monitoring is a process that, although essential for efficient risk management, is independent of the rest of the phases and can typically be conducted using any assessment methodology, process or tool. Overall, there are many characteristics (governance, compliance, privacy) that constitute integral parts of risk frameworks but not all of them affect interoperability</a:t>
            </a:r>
          </a:p>
          <a:p>
            <a:r>
              <a:rPr lang="en-GB" dirty="0"/>
              <a:t>ISO 27005, EU ITSRM2</a:t>
            </a:r>
          </a:p>
          <a:p>
            <a:pPr lvl="1"/>
            <a:r>
              <a:rPr lang="en-GB" dirty="0"/>
              <a:t>Risk Identification (Assets, Threats and Vulnerabilities)</a:t>
            </a:r>
          </a:p>
          <a:p>
            <a:pPr lvl="1"/>
            <a:r>
              <a:rPr lang="en-GB" dirty="0"/>
              <a:t>Risk Assessment (Risk Calculation and Evaluation),</a:t>
            </a:r>
          </a:p>
          <a:p>
            <a:pPr lvl="1"/>
            <a:r>
              <a:rPr lang="en-GB" dirty="0"/>
              <a:t>Risk Treatment (Selection and Implementation of Security Controls, and Calculation of Residual Risk),</a:t>
            </a:r>
          </a:p>
          <a:p>
            <a:pPr lvl="1"/>
            <a:r>
              <a:rPr lang="en-GB" dirty="0"/>
              <a:t>Risk Monitoring (Assess effectiveness of measures and monitor risks).</a:t>
            </a:r>
          </a:p>
          <a:p>
            <a:pPr algn="l"/>
            <a:endParaRPr lang="en-GB" sz="1800" b="0" i="0" u="none" strike="noStrike" baseline="0" dirty="0">
              <a:solidFill>
                <a:srgbClr val="000000"/>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Risk Identification</a:t>
            </a:r>
            <a:r>
              <a:rPr lang="en-GB" sz="1800" b="0" i="0" u="none" strike="noStrike" baseline="0" dirty="0">
                <a:solidFill>
                  <a:srgbClr val="000000"/>
                </a:solidFill>
                <a:latin typeface="Arial" panose="020B0604020202020204" pitchFamily="34" charset="0"/>
              </a:rPr>
              <a:t>: risk management frameworks are considered interoperable if they can use each other’s asset taxonomy and valuation, threat and vulnerability catalogues, with equivalent results and without negatively affecting subsequent steps. At this level we consider the following features:</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Asset Taxonomy</a:t>
            </a:r>
            <a:r>
              <a:rPr lang="en-GB" sz="1800" b="0" i="0" u="none" strike="noStrike" baseline="0" dirty="0">
                <a:solidFill>
                  <a:srgbClr val="000000"/>
                </a:solidFill>
                <a:latin typeface="Arial" panose="020B0604020202020204" pitchFamily="34" charset="0"/>
              </a:rPr>
              <a:t>: it indicates whether the framework or methodology requires the use of a specific asset taxonomy.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Asset Valuation</a:t>
            </a:r>
            <a:r>
              <a:rPr lang="en-GB" sz="1800" b="0" i="0" u="none" strike="noStrike" baseline="0" dirty="0">
                <a:solidFill>
                  <a:srgbClr val="000000"/>
                </a:solidFill>
                <a:latin typeface="Arial" panose="020B0604020202020204" pitchFamily="34" charset="0"/>
              </a:rPr>
              <a:t>: it indicates whether the framework or methodology requires the use of a specific asset valuation method.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Threat catalogues</a:t>
            </a:r>
            <a:r>
              <a:rPr lang="en-GB" sz="1800" b="0" i="0" u="none" strike="noStrike" baseline="0" dirty="0">
                <a:solidFill>
                  <a:srgbClr val="000000"/>
                </a:solidFill>
                <a:latin typeface="Arial" panose="020B0604020202020204" pitchFamily="34" charset="0"/>
              </a:rPr>
              <a:t>: these indicate whether the framework or methodology requires the use of a specific set of threats.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Vulnerability catalogues</a:t>
            </a:r>
            <a:r>
              <a:rPr lang="en-GB" sz="1800" b="0" i="0" u="none" strike="noStrike" baseline="0" dirty="0">
                <a:solidFill>
                  <a:srgbClr val="000000"/>
                </a:solidFill>
                <a:latin typeface="Arial" panose="020B0604020202020204" pitchFamily="34" charset="0"/>
              </a:rPr>
              <a:t>: these indicate whether the framework or methodology requires the use of a specific catalogue of vulnerabilities.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r>
              <a:rPr lang="en-GB" sz="1800" b="1" i="0" u="none" strike="noStrike" baseline="0" dirty="0">
                <a:solidFill>
                  <a:srgbClr val="000000"/>
                </a:solidFill>
                <a:latin typeface="Arial" panose="020B0604020202020204" pitchFamily="34" charset="0"/>
              </a:rPr>
              <a:t>Risk Assessment</a:t>
            </a:r>
            <a:r>
              <a:rPr lang="en-GB" sz="1800" b="0" i="0" u="none" strike="noStrike" baseline="0" dirty="0">
                <a:solidFill>
                  <a:srgbClr val="000000"/>
                </a:solidFill>
                <a:latin typeface="Arial" panose="020B0604020202020204" pitchFamily="34" charset="0"/>
              </a:rPr>
              <a:t>: risk management frameworks are considered interoperable if they use the same methodology for risk assessment, or their methods can provide results that can be easily mapped to the results of other frameworks. At this level we consider the following features: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Risk Calculation method</a:t>
            </a:r>
            <a:r>
              <a:rPr lang="en-GB" sz="1800" b="0" i="0" u="none" strike="noStrike" baseline="0" dirty="0">
                <a:solidFill>
                  <a:srgbClr val="000000"/>
                </a:solidFill>
                <a:latin typeface="Arial" panose="020B0604020202020204" pitchFamily="34" charset="0"/>
              </a:rPr>
              <a:t>: it provides information about the method used for risk calculation. e.g. Risk = Impact x Likelihood; Risk = Impact x Threat Likelihood x Vulnerability Level.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r>
              <a:rPr lang="en-GB" sz="1800" b="1" i="0" u="none" strike="noStrike" baseline="0" dirty="0">
                <a:solidFill>
                  <a:srgbClr val="000000"/>
                </a:solidFill>
                <a:latin typeface="Arial" panose="020B0604020202020204" pitchFamily="34" charset="0"/>
              </a:rPr>
              <a:t>Risk Treatment</a:t>
            </a:r>
            <a:r>
              <a:rPr lang="en-GB" sz="1800" b="0" i="0" u="none" strike="noStrike" baseline="0" dirty="0">
                <a:solidFill>
                  <a:srgbClr val="000000"/>
                </a:solidFill>
                <a:latin typeface="Arial" panose="020B0604020202020204" pitchFamily="34" charset="0"/>
              </a:rPr>
              <a:t>: risk management frameworks are considered interoperable if they result in the same set of measures or a set of measures with an equal contribution to reducing levels of risk. At this level we consider the following features: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Measures catalogue</a:t>
            </a:r>
            <a:r>
              <a:rPr lang="en-GB" sz="1800" b="0" i="0" u="none" strike="noStrike" baseline="0" dirty="0">
                <a:solidFill>
                  <a:srgbClr val="000000"/>
                </a:solidFill>
                <a:latin typeface="Arial" panose="020B0604020202020204" pitchFamily="34" charset="0"/>
              </a:rPr>
              <a:t>: it indicates whether the framework or methodology requires the use of a specific catalogue of measures. If so, it also considers whether the two catalogues can be mapped to each other.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Residual Risk Calculation</a:t>
            </a:r>
            <a:r>
              <a:rPr lang="en-GB" sz="1800" b="0" i="0" u="none" strike="noStrike" baseline="0" dirty="0">
                <a:solidFill>
                  <a:srgbClr val="000000"/>
                </a:solidFill>
                <a:latin typeface="Arial" panose="020B0604020202020204" pitchFamily="34" charset="0"/>
              </a:rPr>
              <a:t>: it considers the chosen measures to evaluate the remaining levels of risk. This process is typically affected by both the risk calculation method and the impact of the chosen security measure(s) on a risk scena </a:t>
            </a:r>
          </a:p>
          <a:p>
            <a:endParaRPr lang="en-GB" sz="1800" b="0" i="0" u="none" strike="noStrike" baseline="0"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878238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dirty="0"/>
              <a:t>P1 SYSTEM SECURITY CHARACTERISATION - gather initial information concerning the system and its context, which will be used for the rest of the RM processes. The output of this process includes a high-level description of the system and the organisation, the contact points for security roles, any constraints for security requirements and any mandatory security measures that result from these requirements. is mapped with the ISO 27005 step Context Establishment.</a:t>
            </a:r>
          </a:p>
          <a:p>
            <a:endParaRPr lang="en-GB" dirty="0"/>
          </a:p>
          <a:p>
            <a:r>
              <a:rPr lang="en-GB" dirty="0"/>
              <a:t>PROCESSES P2 PRIMARY ASSETS AND P3 SUPPORTING ASSETS -identify the Data and Functions (considered as Primary Assets) that are crucial for the organisation to achieve its business objectives, determine their value (from a business perspective) as well as their attractiveness for potential adversaries (combination of the power and interest of potential adversaries that can be motivated by threatening the Primary Asset). is to identify and register the Supporting Assets employed (inventory of hardware and software, a high-level design, an architectural diagram etc.) for the management of the primary assets (Data and Functions provided by the target system). This process is part of the Risk Identification step of ISO 27005.</a:t>
            </a:r>
          </a:p>
          <a:p>
            <a:endParaRPr lang="en-GB" dirty="0"/>
          </a:p>
          <a:p>
            <a:r>
              <a:rPr lang="en-GB" dirty="0"/>
              <a:t>PROCESS P4 SYSTEM MODELLING - develop a model of a system in terms of associations between primary and supporting assets, data flows, and system architecture. This process is part of the Risk Identification step of ISO 27005.</a:t>
            </a:r>
          </a:p>
          <a:p>
            <a:endParaRPr lang="en-GB" dirty="0"/>
          </a:p>
          <a:p>
            <a:r>
              <a:rPr lang="en-GB" dirty="0"/>
              <a:t>PROCESS P5 RISK IDENTIFICATION – This process is part of the Risk Identification step of ISO 27005. Its task is to build the risk scenarios that will be analysed. The risk scenarios are used to represent the risks for the organisation and the Primary assets regarding the consequences of potential threats in relation to the confidentiality, integrity and availability of the Supporting Assets. the system model will provide useful information in order to identify which threats are most likely to occur for each triplet ‘Primary Asset / Security Dimension (CIA) / Supporting Asset’. Provide a list of risk scenarios that will be evaluated in P6 Risk Analysis and Evaluation.</a:t>
            </a:r>
          </a:p>
          <a:p>
            <a:endParaRPr lang="en-GB" dirty="0"/>
          </a:p>
          <a:p>
            <a:r>
              <a:rPr lang="en-GB" dirty="0"/>
              <a:t>PROCESS P6 RISK ANALYSIS AND EVALUATION - the computation of the residual risk level for each risk identified in P5 Risk Identification, based on the list of Security Measures identified to mitigate these risks. The P6 Risk Analysis and Evaluation process uses as input the Primary asset inventory (from P2), the risk scenarios (from P5), the catalogue of threats, the risk scale, the treatment register (from P7, if it exists from past RMs), and the security measures register (from P7, if it exists from past RMs). The output of the P6 Risk Analysis and Evaluation process is the risk register which guides decisions on the treatment of risk. For the analysis of risk, the analyst takes into consideration the likelihood of threats (based on types of threats and potential adversaries, provided by the methodology) and the consequences of a potential incident in a risk matrix. This stage is mapped with the ISO 27005 Risk Analysis and Risk Evaluation processes.</a:t>
            </a:r>
          </a:p>
          <a:p>
            <a:endParaRPr lang="en-GB" dirty="0"/>
          </a:p>
          <a:p>
            <a:r>
              <a:rPr lang="en-GB" dirty="0"/>
              <a:t>PROCESS P7 RISK TREATMENT - The objective of P7 Risk Treatment is the selection of the risk treatment options that are most appropriate for handling the risks identified taking into consideration the constraints on the organisation. Risk mitigation, avoidance, sharing or acceptance are considered as potential options for treatment. The process takes the results from the previous processes as input and the catalogue of security measures provided by the framework. The process results in a risk treatment register that gathers all the information related to the risk treatment options and applicable security measures if mitigation is chosen.</a:t>
            </a:r>
          </a:p>
          <a:p>
            <a:r>
              <a:rPr lang="en-GB" dirty="0"/>
              <a:t>The process is mapped with the Risk Treatment step of ISO 27005</a:t>
            </a:r>
          </a:p>
          <a:p>
            <a:endParaRPr lang="en-GB" dirty="0"/>
          </a:p>
          <a:p>
            <a:endParaRPr lang="en-GB" dirty="0"/>
          </a:p>
        </p:txBody>
      </p:sp>
    </p:spTree>
    <p:extLst>
      <p:ext uri="{BB962C8B-B14F-4D97-AF65-F5344CB8AC3E}">
        <p14:creationId xmlns:p14="http://schemas.microsoft.com/office/powerpoint/2010/main" val="29650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Pt“2: You can implement various measures, including threat hunting, centralized log aggregation, and sensor deployment.</a:t>
            </a:r>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46</a:t>
            </a:fld>
            <a:endParaRPr lang="en-US" altLang="et-EE"/>
          </a:p>
        </p:txBody>
      </p:sp>
    </p:spTree>
    <p:extLst>
      <p:ext uri="{BB962C8B-B14F-4D97-AF65-F5344CB8AC3E}">
        <p14:creationId xmlns:p14="http://schemas.microsoft.com/office/powerpoint/2010/main" val="3506290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1" i="0" u="none" strike="noStrike" baseline="0" dirty="0">
                <a:solidFill>
                  <a:srgbClr val="000000"/>
                </a:solidFill>
                <a:latin typeface="Arial" panose="020B0604020202020204" pitchFamily="34" charset="0"/>
              </a:rPr>
              <a:t>Approximately 54% (19 incidents) of the reported incidents were rated as minor, showing a stabilisation compared to 2021 if one takes into account the smaller number of reported incidents. 2 disastrous incidents of very large impact were reported in 2022, whereas a slight increase by 1 was observed for incidents with large impact, which overall quadrupled compared to 2020. Furthermore, a decrease by 50% in minor incidents of no impact has been observed, indicating (combined with the overall smaller number of reported incidents) that while the incident reporting mechanism has become more familiar to the providers and there are still challenges in reporting incidents regardless of their sever </a:t>
            </a:r>
            <a:endParaRPr lang="en-GB" dirty="0"/>
          </a:p>
        </p:txBody>
      </p:sp>
    </p:spTree>
    <p:extLst>
      <p:ext uri="{BB962C8B-B14F-4D97-AF65-F5344CB8AC3E}">
        <p14:creationId xmlns:p14="http://schemas.microsoft.com/office/powerpoint/2010/main" val="2310079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0" i="0" u="none" strike="noStrike" baseline="0" dirty="0">
                <a:solidFill>
                  <a:srgbClr val="000000"/>
                </a:solidFill>
                <a:latin typeface="Arial" panose="020B0604020202020204" pitchFamily="34" charset="0"/>
              </a:rPr>
              <a:t>The mandatory security breach notification process has three steps as displayed in the figure below: </a:t>
            </a:r>
          </a:p>
          <a:p>
            <a:r>
              <a:rPr lang="en-GB" sz="1800" b="0" i="0" u="none" strike="noStrike" baseline="0" dirty="0">
                <a:solidFill>
                  <a:srgbClr val="000000"/>
                </a:solidFill>
                <a:latin typeface="Arial" panose="020B0604020202020204" pitchFamily="34" charset="0"/>
              </a:rPr>
              <a:t>• Trust service providers notify their national supervisory body about security breaches that have significant impact. </a:t>
            </a:r>
          </a:p>
          <a:p>
            <a:r>
              <a:rPr lang="en-GB" sz="1800" b="0" i="0" u="none" strike="noStrike" baseline="0" dirty="0">
                <a:solidFill>
                  <a:srgbClr val="000000"/>
                </a:solidFill>
                <a:latin typeface="Arial" panose="020B0604020202020204" pitchFamily="34" charset="0"/>
              </a:rPr>
              <a:t>• National supervisory bodies inform each other and ENISA if there is a cross-border impact. </a:t>
            </a:r>
          </a:p>
          <a:p>
            <a:r>
              <a:rPr lang="en-GB" sz="1800" b="0" i="0" u="none" strike="noStrike" baseline="0" dirty="0">
                <a:solidFill>
                  <a:srgbClr val="000000"/>
                </a:solidFill>
                <a:latin typeface="Arial" panose="020B0604020202020204" pitchFamily="34" charset="0"/>
              </a:rPr>
              <a:t>• National supervisory bodies send annual summary reports about the notified breaches to ENISA and the Commis </a:t>
            </a:r>
          </a:p>
          <a:p>
            <a:endParaRPr lang="en-GB" sz="1800" b="0" i="0" u="none" strike="noStrike" baseline="0" dirty="0">
              <a:solidFill>
                <a:srgbClr val="000000"/>
              </a:solidFill>
              <a:latin typeface="Arial" panose="020B0604020202020204" pitchFamily="34" charset="0"/>
            </a:endParaRP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Type A: Service outage (e.g. continuity, availability). For example, </a:t>
            </a:r>
            <a:r>
              <a:rPr lang="en-GB" sz="1800" b="0" i="1" u="none" strike="noStrike" baseline="0" dirty="0">
                <a:solidFill>
                  <a:srgbClr val="000000"/>
                </a:solidFill>
                <a:latin typeface="Arial" panose="020B0604020202020204" pitchFamily="34" charset="0"/>
              </a:rPr>
              <a:t>an outage caused by a cable cut due to a mistake by the operator of an excavation machine used for building a new road </a:t>
            </a:r>
            <a:r>
              <a:rPr lang="en-GB" sz="1800" b="0" i="0" u="none" strike="noStrike" baseline="0" dirty="0">
                <a:solidFill>
                  <a:srgbClr val="000000"/>
                </a:solidFill>
                <a:latin typeface="Arial" panose="020B0604020202020204" pitchFamily="34" charset="0"/>
              </a:rPr>
              <a:t>would be categorised as a type A incident. </a:t>
            </a:r>
          </a:p>
          <a:p>
            <a:r>
              <a:rPr lang="en-GB" sz="1800" b="0" i="0" u="none" strike="noStrike" baseline="0" dirty="0">
                <a:solidFill>
                  <a:srgbClr val="000000"/>
                </a:solidFill>
                <a:latin typeface="Arial" panose="020B0604020202020204" pitchFamily="34" charset="0"/>
              </a:rPr>
              <a:t>• Type B: Other impact on service (e.g. confidentiality, authenticity, integrity). For example, </a:t>
            </a:r>
            <a:r>
              <a:rPr lang="en-GB" sz="1800" b="0" i="1" u="none" strike="noStrike" baseline="0" dirty="0">
                <a:solidFill>
                  <a:srgbClr val="000000"/>
                </a:solidFill>
                <a:latin typeface="Arial" panose="020B0604020202020204" pitchFamily="34" charset="0"/>
              </a:rPr>
              <a:t>a popular collaboration tool has not encrypted the content of the media channels, which are being established when a session is started, between the endpoints participating in the shared session</a:t>
            </a:r>
            <a:r>
              <a:rPr lang="en-GB" sz="1800" b="0" i="0" u="none" strike="noStrike" baseline="0" dirty="0">
                <a:solidFill>
                  <a:srgbClr val="000000"/>
                </a:solidFill>
                <a:latin typeface="Arial" panose="020B0604020202020204" pitchFamily="34" charset="0"/>
              </a:rPr>
              <a:t>. This leads to the interception of the media (voice, pictures, video, files, etc.) through a man-in-the-middle attack. This incident would be categorised as a type B incident. </a:t>
            </a:r>
          </a:p>
          <a:p>
            <a:r>
              <a:rPr lang="en-GB" sz="1800" b="0" i="0" u="none" strike="noStrike" baseline="0" dirty="0">
                <a:solidFill>
                  <a:srgbClr val="000000"/>
                </a:solidFill>
                <a:latin typeface="Arial" panose="020B0604020202020204" pitchFamily="34" charset="0"/>
              </a:rPr>
              <a:t>• Type C: Impact on other systems (e.g. ransomware in an office network, no impact on the service). For example, </a:t>
            </a:r>
            <a:r>
              <a:rPr lang="en-GB" sz="1800" b="0" i="1" u="none" strike="noStrike" baseline="0" dirty="0">
                <a:solidFill>
                  <a:srgbClr val="000000"/>
                </a:solidFill>
                <a:latin typeface="Arial" panose="020B0604020202020204" pitchFamily="34" charset="0"/>
              </a:rPr>
              <a:t>a malware has been detected on several workstations and servers of the office network of a telecom provider. </a:t>
            </a:r>
            <a:r>
              <a:rPr lang="en-GB" sz="1800" b="0" i="0" u="none" strike="noStrike" baseline="0" dirty="0">
                <a:solidFill>
                  <a:srgbClr val="000000"/>
                </a:solidFill>
                <a:latin typeface="Arial" panose="020B0604020202020204" pitchFamily="34" charset="0"/>
              </a:rPr>
              <a:t>This incident would be categorised as a type C incident. </a:t>
            </a:r>
          </a:p>
          <a:p>
            <a:r>
              <a:rPr lang="en-GB" sz="1800" b="0" i="0" u="none" strike="noStrike" baseline="0" dirty="0">
                <a:solidFill>
                  <a:srgbClr val="000000"/>
                </a:solidFill>
                <a:latin typeface="Arial" panose="020B0604020202020204" pitchFamily="34" charset="0"/>
              </a:rPr>
              <a:t>• Type D: Threat or vulnerability (e.g. discovery of crypto flaw). For instance, </a:t>
            </a:r>
            <a:r>
              <a:rPr lang="en-GB" sz="1800" b="0" i="1" u="none" strike="noStrike" baseline="0" dirty="0">
                <a:solidFill>
                  <a:srgbClr val="000000"/>
                </a:solidFill>
                <a:latin typeface="Arial" panose="020B0604020202020204" pitchFamily="34" charset="0"/>
              </a:rPr>
              <a:t>the discovery of a cryptographic weakness </a:t>
            </a:r>
            <a:r>
              <a:rPr lang="en-GB" sz="1800" b="0" i="0" u="none" strike="noStrike" baseline="0" dirty="0">
                <a:solidFill>
                  <a:srgbClr val="000000"/>
                </a:solidFill>
                <a:latin typeface="Arial" panose="020B0604020202020204" pitchFamily="34" charset="0"/>
              </a:rPr>
              <a:t>would be categorised as a type D </a:t>
            </a:r>
            <a:r>
              <a:rPr lang="en-GB" sz="1800" b="0" i="0" u="none" strike="noStrike" baseline="0" dirty="0" err="1">
                <a:solidFill>
                  <a:srgbClr val="000000"/>
                </a:solidFill>
                <a:latin typeface="Arial" panose="020B0604020202020204" pitchFamily="34" charset="0"/>
              </a:rPr>
              <a:t>incid</a:t>
            </a:r>
            <a:r>
              <a:rPr lang="en-GB" sz="1800" b="0" i="0" u="none" strike="noStrike" baseline="0" dirty="0">
                <a:solidFill>
                  <a:srgbClr val="000000"/>
                </a:solidFill>
                <a:latin typeface="Arial" panose="020B0604020202020204" pitchFamily="34" charset="0"/>
              </a:rPr>
              <a:t> </a:t>
            </a: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Type E: Impact on redundancy (e.g. failover or backup system). For example, the </a:t>
            </a:r>
            <a:r>
              <a:rPr lang="en-GB" sz="1800" b="0" i="1" u="none" strike="noStrike" baseline="0" dirty="0">
                <a:solidFill>
                  <a:srgbClr val="000000"/>
                </a:solidFill>
                <a:latin typeface="Arial" panose="020B0604020202020204" pitchFamily="34" charset="0"/>
              </a:rPr>
              <a:t>breaking of one of two redundant submarine cables </a:t>
            </a:r>
            <a:r>
              <a:rPr lang="en-GB" sz="1800" b="0" i="0" u="none" strike="noStrike" baseline="0" dirty="0">
                <a:solidFill>
                  <a:srgbClr val="000000"/>
                </a:solidFill>
                <a:latin typeface="Arial" panose="020B0604020202020204" pitchFamily="34" charset="0"/>
              </a:rPr>
              <a:t>would be categorised as a type E incident. </a:t>
            </a:r>
          </a:p>
          <a:p>
            <a:r>
              <a:rPr lang="en-GB" sz="1800" b="0" i="0" u="none" strike="noStrike" baseline="0" dirty="0">
                <a:solidFill>
                  <a:srgbClr val="000000"/>
                </a:solidFill>
                <a:latin typeface="Arial" panose="020B0604020202020204" pitchFamily="34" charset="0"/>
              </a:rPr>
              <a:t>• Type F: Near-miss incident (e.g. activation of security measures). For instance, </a:t>
            </a:r>
            <a:r>
              <a:rPr lang="en-GB" sz="1800" b="0" i="1" u="none" strike="noStrike" baseline="0" dirty="0">
                <a:solidFill>
                  <a:srgbClr val="000000"/>
                </a:solidFill>
                <a:latin typeface="Arial" panose="020B0604020202020204" pitchFamily="34" charset="0"/>
              </a:rPr>
              <a:t>a malicious attempt that ends up in the honeypot network of a telecom </a:t>
            </a:r>
            <a:r>
              <a:rPr lang="en-GB" sz="1800" b="0" i="0" u="none" strike="noStrike" baseline="0" dirty="0">
                <a:solidFill>
                  <a:srgbClr val="000000"/>
                </a:solidFill>
                <a:latin typeface="Arial" panose="020B0604020202020204" pitchFamily="34" charset="0"/>
              </a:rPr>
              <a:t>provider would be categorised as a type F </a:t>
            </a:r>
            <a:r>
              <a:rPr lang="en-GB" sz="1800" b="0" i="0" u="none" strike="noStrike" baseline="0" dirty="0" err="1">
                <a:solidFill>
                  <a:srgbClr val="000000"/>
                </a:solidFill>
                <a:latin typeface="Arial" panose="020B0604020202020204" pitchFamily="34" charset="0"/>
              </a:rPr>
              <a:t>incid</a:t>
            </a:r>
            <a:r>
              <a:rPr lang="en-GB" sz="1800" b="0" i="0" u="none" strike="noStrike" baseline="0" dirty="0">
                <a:solidFill>
                  <a:srgbClr val="000000"/>
                </a:solidFill>
                <a:latin typeface="Arial" panose="020B0604020202020204" pitchFamily="34" charset="0"/>
              </a:rPr>
              <a:t> </a:t>
            </a:r>
          </a:p>
          <a:p>
            <a:endParaRPr lang="en-GB" sz="1800" b="0" i="0" u="none" strike="noStrike" baseline="0"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730030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737476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85552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Welcome to this training session on EU Cybersecurity Governance and Regulatory Compliance in the Energy Sector. The energy sector is a vital component of modern society, and its reliance on digital technologies is increasing. This makes it a prime target for cyberattacks.</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204218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2091383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126657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Welcome to this training session on EU Cybersecurity Governance and Regulatory Compliance in the Energy Sector. The energy sector is a vital component of modern society, and its reliance on digital technologies is increasing. This makes it a prime target for cyberattacks.</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51593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480119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ctrTitle"/>
          </p:nvPr>
        </p:nvSpPr>
        <p:spPr>
          <a:xfrm>
            <a:off x="4754879" y="2357120"/>
            <a:ext cx="8637271" cy="2905757"/>
          </a:xfrm>
        </p:spPr>
        <p:txBody>
          <a:bodyPr anchor="b">
            <a:normAutofit/>
          </a:bodyPr>
          <a:lstStyle>
            <a:lvl1pPr algn="r">
              <a:defRPr sz="5760">
                <a:effectLst/>
              </a:defRPr>
            </a:lvl1pPr>
          </a:lstStyle>
          <a:p>
            <a:r>
              <a:rPr lang="en-US"/>
              <a:t>Click to edit Master title style</a:t>
            </a:r>
            <a:endParaRPr lang="en-US" dirty="0"/>
          </a:p>
        </p:txBody>
      </p:sp>
      <p:sp>
        <p:nvSpPr>
          <p:cNvPr id="3" name="Subtitle 2"/>
          <p:cNvSpPr>
            <a:spLocks noGrp="1"/>
          </p:cNvSpPr>
          <p:nvPr>
            <p:ph type="subTitle" idx="1"/>
          </p:nvPr>
        </p:nvSpPr>
        <p:spPr>
          <a:xfrm>
            <a:off x="4754879" y="5262879"/>
            <a:ext cx="8637271" cy="1686560"/>
          </a:xfrm>
        </p:spPr>
        <p:txBody>
          <a:bodyPr anchor="t">
            <a:normAutofit/>
          </a:bodyPr>
          <a:lstStyle>
            <a:lvl1pPr marL="0" indent="0" algn="r">
              <a:buNone/>
              <a:defRPr sz="2160" cap="all">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719070" y="7044691"/>
            <a:ext cx="1920240" cy="453390"/>
          </a:xfrm>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a:xfrm>
            <a:off x="4754879" y="7044691"/>
            <a:ext cx="5872750" cy="453390"/>
          </a:xfrm>
        </p:spPr>
        <p:txBody>
          <a:bodyPr/>
          <a:lstStyle/>
          <a:p>
            <a:endParaRPr lang="en-US" dirty="0"/>
          </a:p>
        </p:txBody>
      </p:sp>
      <p:sp>
        <p:nvSpPr>
          <p:cNvPr id="6" name="Slide Number Placeholder 5"/>
          <p:cNvSpPr>
            <a:spLocks noGrp="1"/>
          </p:cNvSpPr>
          <p:nvPr>
            <p:ph type="sldNum" sz="quarter" idx="12"/>
          </p:nvPr>
        </p:nvSpPr>
        <p:spPr>
          <a:xfrm>
            <a:off x="12730750" y="7044691"/>
            <a:ext cx="661400" cy="45339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4045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5679438"/>
            <a:ext cx="12157712"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5921" y="1118535"/>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1" y="6359524"/>
            <a:ext cx="12157712" cy="592454"/>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67733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749039"/>
          </a:xfrm>
        </p:spPr>
        <p:txBody>
          <a:bodyPr anchor="ctr">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6793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17450" y="4023360"/>
            <a:ext cx="11207021" cy="457200"/>
          </a:xfrm>
        </p:spPr>
        <p:txBody>
          <a:bodyPr anchor="ct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24959" y="5212080"/>
            <a:ext cx="12182840"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4206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3" y="3970297"/>
            <a:ext cx="12157710" cy="1762560"/>
          </a:xfrm>
        </p:spPr>
        <p:txBody>
          <a:bodyPr anchor="b">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2708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59" y="5730240"/>
            <a:ext cx="12162523" cy="121920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93378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29183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09723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8" name="Title 1"/>
          <p:cNvSpPr>
            <a:spLocks noGrp="1"/>
          </p:cNvSpPr>
          <p:nvPr>
            <p:ph type="title"/>
          </p:nvPr>
        </p:nvSpPr>
        <p:spPr>
          <a:xfrm>
            <a:off x="822962" y="731521"/>
            <a:ext cx="12157710" cy="174752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536092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Vertical Title 1"/>
          <p:cNvSpPr>
            <a:spLocks noGrp="1"/>
          </p:cNvSpPr>
          <p:nvPr>
            <p:ph type="title" orient="vert"/>
          </p:nvPr>
        </p:nvSpPr>
        <p:spPr>
          <a:xfrm>
            <a:off x="10390410" y="731520"/>
            <a:ext cx="2590262" cy="62179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4668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2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47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440614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spTree>
    <p:extLst>
      <p:ext uri="{BB962C8B-B14F-4D97-AF65-F5344CB8AC3E}">
        <p14:creationId xmlns:p14="http://schemas.microsoft.com/office/powerpoint/2010/main" val="3733761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346768726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65904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1"/>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46192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68404" y="2661921"/>
            <a:ext cx="5650865"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822962" y="3444241"/>
            <a:ext cx="5996308"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204" y="2672081"/>
            <a:ext cx="5667376"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88180" y="3444241"/>
            <a:ext cx="5994401"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70427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36748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52483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2489200"/>
            <a:ext cx="4417062" cy="1645920"/>
          </a:xfrm>
        </p:spPr>
        <p:txBody>
          <a:bodyPr anchor="b">
            <a:normAutofit/>
          </a:bodyPr>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1" y="4135120"/>
            <a:ext cx="4417062" cy="2194560"/>
          </a:xfrm>
        </p:spPr>
        <p:txBody>
          <a:bodyPr anchor="t">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509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4"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3854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2" y="731521"/>
            <a:ext cx="12157710" cy="174752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2962" y="2570481"/>
            <a:ext cx="12157710" cy="437896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07592" y="7044691"/>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3"/>
          </p:nvPr>
        </p:nvSpPr>
        <p:spPr>
          <a:xfrm>
            <a:off x="822961" y="7044691"/>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2319273" y="7044691"/>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64250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Lst>
  <p:hf sldNum="0" hdr="0" ftr="0" dt="0"/>
  <p:txStyles>
    <p:title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4.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ybersecpro-project.eu/" TargetMode="External"/><Relationship Id="rId7"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hyperlink" Target="https://www.linkedin.com/company/cybersecpro-euproject/" TargetMode="External"/><Relationship Id="rId4" Type="http://schemas.openxmlformats.org/officeDocument/2006/relationships/hyperlink" Target="https://twitter.com/CyberSecPro_eu"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jpe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315200" y="6048114"/>
            <a:ext cx="5714743" cy="1210710"/>
          </a:xfrm>
        </p:spPr>
        <p:txBody>
          <a:bodyPr>
            <a:normAutofit fontScale="92500"/>
          </a:bodyPr>
          <a:lstStyle/>
          <a:p>
            <a:r>
              <a:rPr lang="en-US" dirty="0"/>
              <a:t>Presentation by: </a:t>
            </a:r>
          </a:p>
          <a:p>
            <a:r>
              <a:rPr lang="en-US" sz="2400" b="1" cap="none" dirty="0"/>
              <a:t>Ric Lugo, Kitty </a:t>
            </a:r>
            <a:r>
              <a:rPr lang="en-US" sz="2400" b="1" cap="none" dirty="0" err="1"/>
              <a:t>Kioskli</a:t>
            </a:r>
            <a:r>
              <a:rPr lang="en-US" sz="2400" b="1" cap="none" dirty="0"/>
              <a:t>, &amp; Paresh Rathod  </a:t>
            </a:r>
          </a:p>
          <a:p>
            <a:r>
              <a:rPr lang="en-US" cap="none" dirty="0"/>
              <a:t>TalTech, </a:t>
            </a:r>
            <a:r>
              <a:rPr lang="en-US" cap="none" dirty="0" err="1"/>
              <a:t>trustilio</a:t>
            </a:r>
            <a:r>
              <a:rPr lang="en-US" cap="none" dirty="0"/>
              <a:t>, </a:t>
            </a:r>
            <a:r>
              <a:rPr lang="en-US" cap="none" dirty="0" err="1"/>
              <a:t>Laurea</a:t>
            </a:r>
            <a:endParaRPr lang="en-US" cap="none" dirty="0"/>
          </a:p>
        </p:txBody>
      </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273004" y="2788302"/>
            <a:ext cx="7465925" cy="1210711"/>
          </a:xfrm>
        </p:spPr>
        <p:txBody>
          <a:bodyPr/>
          <a:lstStyle/>
          <a:p>
            <a:r>
              <a:rPr lang="en-GB" sz="4800" dirty="0">
                <a:solidFill>
                  <a:schemeClr val="tx1"/>
                </a:solidFill>
              </a:rPr>
              <a:t>Topic 8 &amp; 9 EU Cybersecurity governance and regulatory compliance in the energy sector </a:t>
            </a:r>
          </a:p>
          <a:p>
            <a:r>
              <a:rPr lang="en-GB" sz="2000" dirty="0" err="1">
                <a:solidFill>
                  <a:schemeClr val="tx1"/>
                </a:solidFill>
              </a:rPr>
              <a:t>CyberSecPro</a:t>
            </a:r>
            <a:r>
              <a:rPr lang="en-GB" sz="2000" dirty="0">
                <a:solidFill>
                  <a:schemeClr val="tx1"/>
                </a:solidFill>
              </a:rPr>
              <a:t>: Cybersecurity Essentials and Management for the Energy Sector</a:t>
            </a:r>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4626590" cy="8227456"/>
          </a:xfrm>
          <a:prstGeom prst="rect">
            <a:avLst/>
          </a:prstGeom>
        </p:spPr>
      </p:pic>
      <p:sp>
        <p:nvSpPr>
          <p:cNvPr id="28" name="Rectangle 27">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682" y="1071483"/>
            <a:ext cx="12468423" cy="3961357"/>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163" y="3367143"/>
            <a:ext cx="12468423" cy="2779404"/>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163" y="3920760"/>
            <a:ext cx="12468423" cy="1672170"/>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7163" y="3630642"/>
            <a:ext cx="12468423" cy="2252405"/>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2760897" y="4567897"/>
            <a:ext cx="2433904" cy="916280"/>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90068" y="2446006"/>
            <a:ext cx="12468423" cy="4703868"/>
          </a:xfrm>
          <a:prstGeom prst="rect">
            <a:avLst/>
          </a:prstGeom>
        </p:spPr>
      </p:pic>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7163" y="3787004"/>
            <a:ext cx="12468423" cy="1939683"/>
          </a:xfrm>
          <a:prstGeom prst="rect">
            <a:avLst/>
          </a:prstGeom>
        </p:spPr>
      </p:pic>
    </p:spTree>
    <p:extLst>
      <p:ext uri="{BB962C8B-B14F-4D97-AF65-F5344CB8AC3E}">
        <p14:creationId xmlns:p14="http://schemas.microsoft.com/office/powerpoint/2010/main" val="618178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052" name="Picture 4" descr="The EU Cybersecurity Act: a new Era dawns on ENISA — ENISA">
            <a:extLst>
              <a:ext uri="{FF2B5EF4-FFF2-40B4-BE49-F238E27FC236}">
                <a16:creationId xmlns:a16="http://schemas.microsoft.com/office/drawing/2014/main" id="{C5335CB9-DC3F-DF19-CDD3-4A39530F85AA}"/>
              </a:ext>
            </a:extLst>
          </p:cNvPr>
          <p:cNvPicPr>
            <a:picLocks noChangeAspect="1" noChangeArrowheads="1"/>
          </p:cNvPicPr>
          <p:nvPr/>
        </p:nvPicPr>
        <p:blipFill>
          <a:blip r:embed="rId3">
            <a:alphaModFix amt="37000"/>
            <a:extLst>
              <a:ext uri="{28A0092B-C50C-407E-A947-70E740481C1C}">
                <a14:useLocalDpi xmlns:a14="http://schemas.microsoft.com/office/drawing/2010/main"/>
              </a:ext>
            </a:extLst>
          </a:blip>
          <a:srcRect/>
          <a:stretch>
            <a:fillRect/>
          </a:stretch>
        </p:blipFill>
        <p:spPr bwMode="auto">
          <a:xfrm>
            <a:off x="1287379" y="44919"/>
            <a:ext cx="12127832" cy="8091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604638" y="399793"/>
            <a:ext cx="9493974"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EU Cybersecurity Act</a:t>
            </a:r>
            <a:endParaRPr lang="en-US" sz="7170" dirty="0"/>
          </a:p>
        </p:txBody>
      </p:sp>
      <p:sp>
        <p:nvSpPr>
          <p:cNvPr id="6" name="Text 3"/>
          <p:cNvSpPr/>
          <p:nvPr/>
        </p:nvSpPr>
        <p:spPr>
          <a:xfrm>
            <a:off x="604638" y="1935051"/>
            <a:ext cx="949397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Cybersecurity Act, adopted by the EU in 2019, complements the NIS Directive and aims to strengthen the EU's cybersecurity capabilities at a collective level. This legislation establishes the European Union Agency for Cybersecurity (ENISA) as the EU's cybersecurity agency, responsible for coordinating cybersecurity efforts across member states.</a:t>
            </a:r>
            <a:endParaRPr lang="en-US" sz="1600" b="1" dirty="0"/>
          </a:p>
        </p:txBody>
      </p:sp>
      <p:sp>
        <p:nvSpPr>
          <p:cNvPr id="7" name="Text 4"/>
          <p:cNvSpPr/>
          <p:nvPr/>
        </p:nvSpPr>
        <p:spPr>
          <a:xfrm>
            <a:off x="604638" y="4281585"/>
            <a:ext cx="949397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Cybersecurity Act also introduces a new framework for cybersecurity certification schemes, allowing for the assessment and certification of cybersecurity products and services, promoting trust and interoperability across the EU. This act, alongside the NIS2 Directive, establishes a comprehensive approach to cybersecurity governance within the EU.</a:t>
            </a:r>
            <a:endParaRPr lang="en-US" sz="1600" b="1" dirty="0"/>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604638" y="399793"/>
            <a:ext cx="9828516" cy="2276475"/>
          </a:xfrm>
          <a:prstGeom prst="rect">
            <a:avLst/>
          </a:prstGeom>
          <a:noFill/>
          <a:ln/>
        </p:spPr>
        <p:txBody>
          <a:bodyPr wrap="square" rtlCol="0" anchor="t"/>
          <a:lstStyle/>
          <a:p>
            <a:pPr marL="0" indent="0">
              <a:buNone/>
            </a:pPr>
            <a:r>
              <a:rPr lang="en-US" sz="6000" b="1" dirty="0">
                <a:solidFill>
                  <a:srgbClr val="FF726D"/>
                </a:solidFill>
                <a:latin typeface="Inconsolata" pitchFamily="34" charset="0"/>
                <a:ea typeface="Inconsolata" pitchFamily="34" charset="-122"/>
                <a:cs typeface="Inconsolata" pitchFamily="34" charset="-120"/>
              </a:rPr>
              <a:t>Cyber security objectives (Article 51)</a:t>
            </a:r>
            <a:endParaRPr lang="en-US" sz="6000" dirty="0"/>
          </a:p>
        </p:txBody>
      </p:sp>
      <p:sp>
        <p:nvSpPr>
          <p:cNvPr id="6" name="Text 3"/>
          <p:cNvSpPr/>
          <p:nvPr/>
        </p:nvSpPr>
        <p:spPr>
          <a:xfrm>
            <a:off x="604638" y="2562424"/>
            <a:ext cx="9493974" cy="551367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000" b="1" dirty="0">
                <a:latin typeface="Calibri" panose="020F0502020204030204" pitchFamily="34" charset="0"/>
                <a:ea typeface="Fira Sans" pitchFamily="34" charset="-122"/>
                <a:cs typeface="Calibri" panose="020F0502020204030204" pitchFamily="34" charset="0"/>
              </a:rPr>
              <a:t>Information security</a:t>
            </a:r>
          </a:p>
          <a:p>
            <a:pPr marL="800100" lvl="1" indent="-342900">
              <a:lnSpc>
                <a:spcPts val="3117"/>
              </a:lnSpc>
              <a:buFont typeface="Arial" panose="020B0604020202020204" pitchFamily="34" charset="0"/>
              <a:buChar char="•"/>
            </a:pPr>
            <a:r>
              <a:rPr lang="en-GB" sz="2000" b="1" dirty="0">
                <a:latin typeface="Calibri" panose="020F0502020204030204" pitchFamily="34" charset="0"/>
                <a:ea typeface="Fira Sans" pitchFamily="34" charset="-122"/>
                <a:cs typeface="Calibri" panose="020F0502020204030204" pitchFamily="34" charset="0"/>
              </a:rPr>
              <a:t>To protect data against accidental or unauthorised storage, processing, access, disclosure, destruction, loss, alteration or lack of availability during the entire lifecycle of the ICT product, service or process.</a:t>
            </a:r>
          </a:p>
          <a:p>
            <a:pPr marL="342900" indent="-342900">
              <a:lnSpc>
                <a:spcPts val="3117"/>
              </a:lnSpc>
              <a:buFont typeface="Arial" panose="020B0604020202020204" pitchFamily="34" charset="0"/>
              <a:buChar char="•"/>
            </a:pPr>
            <a:r>
              <a:rPr lang="en-GB" sz="2000" b="1" dirty="0"/>
              <a:t>Access control</a:t>
            </a:r>
          </a:p>
          <a:p>
            <a:pPr marL="800100" lvl="1" indent="-342900">
              <a:lnSpc>
                <a:spcPts val="3117"/>
              </a:lnSpc>
              <a:buFont typeface="Arial" panose="020B0604020202020204" pitchFamily="34" charset="0"/>
              <a:buChar char="•"/>
            </a:pPr>
            <a:r>
              <a:rPr lang="en-GB" sz="2000" b="1" dirty="0"/>
              <a:t>That authorised persons, programs or machines are able to access only the data, services or functions to which their access rights refer.</a:t>
            </a:r>
          </a:p>
          <a:p>
            <a:pPr marL="342900" indent="-342900">
              <a:lnSpc>
                <a:spcPts val="3117"/>
              </a:lnSpc>
              <a:buFont typeface="Arial" panose="020B0604020202020204" pitchFamily="34" charset="0"/>
              <a:buChar char="•"/>
            </a:pPr>
            <a:r>
              <a:rPr lang="en-GB" sz="2000" b="1" dirty="0"/>
              <a:t>Vulnerability assessment</a:t>
            </a:r>
          </a:p>
          <a:p>
            <a:pPr marL="800100" lvl="1" indent="-342900">
              <a:lnSpc>
                <a:spcPts val="3117"/>
              </a:lnSpc>
              <a:buFont typeface="Arial" panose="020B0604020202020204" pitchFamily="34" charset="0"/>
              <a:buChar char="•"/>
            </a:pPr>
            <a:r>
              <a:rPr lang="en-GB" sz="2000" b="1" dirty="0"/>
              <a:t>To verify that ICT products, services and processes do not contain known vulnerabilities.</a:t>
            </a:r>
          </a:p>
          <a:p>
            <a:pPr marL="342900" indent="-342900">
              <a:lnSpc>
                <a:spcPts val="3117"/>
              </a:lnSpc>
              <a:buFont typeface="Arial" panose="020B0604020202020204" pitchFamily="34" charset="0"/>
              <a:buChar char="•"/>
            </a:pPr>
            <a:r>
              <a:rPr lang="en-GB" sz="2000" b="1" dirty="0"/>
              <a:t>User activity monitoring</a:t>
            </a:r>
          </a:p>
          <a:p>
            <a:pPr marL="800100" lvl="1" indent="-342900">
              <a:lnSpc>
                <a:spcPts val="3117"/>
              </a:lnSpc>
              <a:buFont typeface="Arial" panose="020B0604020202020204" pitchFamily="34" charset="0"/>
              <a:buChar char="•"/>
            </a:pPr>
            <a:r>
              <a:rPr lang="en-GB" sz="2000" b="1" dirty="0"/>
              <a:t>To record and make it possible to check which data, services or functions have been accessed, used or otherwise processed, at what times and by whom.</a:t>
            </a:r>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493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604638" y="399793"/>
            <a:ext cx="9828516" cy="2276475"/>
          </a:xfrm>
          <a:prstGeom prst="rect">
            <a:avLst/>
          </a:prstGeom>
          <a:noFill/>
          <a:ln/>
        </p:spPr>
        <p:txBody>
          <a:bodyPr wrap="square" rtlCol="0" anchor="t"/>
          <a:lstStyle/>
          <a:p>
            <a:pPr marL="0" indent="0">
              <a:buNone/>
            </a:pPr>
            <a:r>
              <a:rPr lang="en-US" sz="6000" b="1" dirty="0">
                <a:solidFill>
                  <a:srgbClr val="FF726D"/>
                </a:solidFill>
                <a:latin typeface="Inconsolata" pitchFamily="34" charset="0"/>
                <a:ea typeface="Inconsolata" pitchFamily="34" charset="-122"/>
                <a:cs typeface="Inconsolata" pitchFamily="34" charset="-120"/>
              </a:rPr>
              <a:t>Cyber security objectives (Article 51) cont’d</a:t>
            </a:r>
            <a:endParaRPr lang="en-US" sz="6000" dirty="0"/>
          </a:p>
        </p:txBody>
      </p:sp>
      <p:sp>
        <p:nvSpPr>
          <p:cNvPr id="6" name="Text 3"/>
          <p:cNvSpPr/>
          <p:nvPr/>
        </p:nvSpPr>
        <p:spPr>
          <a:xfrm>
            <a:off x="604638" y="2562424"/>
            <a:ext cx="9493974" cy="551367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000" b="1" dirty="0"/>
              <a:t>Cyber resilience</a:t>
            </a:r>
          </a:p>
          <a:p>
            <a:pPr marL="800100" lvl="1" indent="-342900">
              <a:lnSpc>
                <a:spcPts val="3117"/>
              </a:lnSpc>
              <a:buFont typeface="Arial" panose="020B0604020202020204" pitchFamily="34" charset="0"/>
              <a:buChar char="•"/>
            </a:pPr>
            <a:r>
              <a:rPr lang="en-GB" sz="2000" b="1" dirty="0"/>
              <a:t>To restore the availability and access to data, services and functions in a timely manner in the event of a physical or technical incident.</a:t>
            </a:r>
          </a:p>
          <a:p>
            <a:pPr marL="342900" indent="-342900">
              <a:lnSpc>
                <a:spcPts val="3117"/>
              </a:lnSpc>
              <a:buFont typeface="Arial" panose="020B0604020202020204" pitchFamily="34" charset="0"/>
              <a:buChar char="•"/>
            </a:pPr>
            <a:r>
              <a:rPr lang="en-GB" sz="2000" b="1" dirty="0"/>
              <a:t>Security by design</a:t>
            </a:r>
          </a:p>
          <a:p>
            <a:pPr marL="800100" lvl="1" indent="-342900">
              <a:lnSpc>
                <a:spcPts val="3117"/>
              </a:lnSpc>
              <a:buFont typeface="Arial" panose="020B0604020202020204" pitchFamily="34" charset="0"/>
              <a:buChar char="•"/>
            </a:pPr>
            <a:r>
              <a:rPr lang="en-GB" sz="2000" b="1" dirty="0"/>
              <a:t>That ICT products, services and processes are secure by design and by default.</a:t>
            </a:r>
          </a:p>
          <a:p>
            <a:pPr marL="342900" indent="-342900">
              <a:lnSpc>
                <a:spcPts val="3117"/>
              </a:lnSpc>
              <a:buFont typeface="Arial" panose="020B0604020202020204" pitchFamily="34" charset="0"/>
              <a:buChar char="•"/>
            </a:pPr>
            <a:r>
              <a:rPr lang="en-GB" sz="2000" b="1" dirty="0"/>
              <a:t>Patch management</a:t>
            </a:r>
          </a:p>
          <a:p>
            <a:pPr marL="800100" lvl="1" indent="-342900">
              <a:lnSpc>
                <a:spcPts val="3117"/>
              </a:lnSpc>
              <a:buFont typeface="Arial" panose="020B0604020202020204" pitchFamily="34" charset="0"/>
              <a:buChar char="•"/>
            </a:pPr>
            <a:r>
              <a:rPr lang="en-GB" sz="2000" b="1" dirty="0"/>
              <a:t>ICT products, services and processes are provided with up-to-date software and hardware that do not contain publicly known vulnerabilities and are provided with mechanisms for secure updates.</a:t>
            </a:r>
          </a:p>
          <a:p>
            <a:pPr marL="800100" lvl="1" indent="-342900">
              <a:lnSpc>
                <a:spcPts val="3117"/>
              </a:lnSpc>
              <a:buFont typeface="Arial" panose="020B0604020202020204" pitchFamily="34" charset="0"/>
              <a:buChar char="•"/>
            </a:pPr>
            <a:endParaRPr lang="en-US" sz="2000" b="1" dirty="0"/>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8236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arn(inVertical)">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3212" y="0"/>
            <a:ext cx="4577187" cy="8229600"/>
          </a:xfrm>
          <a:prstGeom prst="rect">
            <a:avLst/>
          </a:prstGeom>
        </p:spPr>
      </p:pic>
      <p:sp>
        <p:nvSpPr>
          <p:cNvPr id="5" name="Text 2"/>
          <p:cNvSpPr/>
          <p:nvPr/>
        </p:nvSpPr>
        <p:spPr>
          <a:xfrm>
            <a:off x="532447" y="329922"/>
            <a:ext cx="11908205"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The General Data Protection Regulation (GDPR)</a:t>
            </a:r>
            <a:endParaRPr lang="en-US" sz="6600" dirty="0"/>
          </a:p>
        </p:txBody>
      </p:sp>
      <p:sp>
        <p:nvSpPr>
          <p:cNvPr id="6" name="Text 3"/>
          <p:cNvSpPr/>
          <p:nvPr/>
        </p:nvSpPr>
        <p:spPr>
          <a:xfrm>
            <a:off x="532448" y="3061516"/>
            <a:ext cx="8948436"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GDPR is a landmark EU regulation protecting the personal data of individuals within the EU. It applies to all organizations that process the personal data of individuals residing in the EU, regardless of the organization's location.</a:t>
            </a:r>
            <a:endParaRPr lang="en-US" sz="1600" b="1" dirty="0"/>
          </a:p>
        </p:txBody>
      </p:sp>
      <p:sp>
        <p:nvSpPr>
          <p:cNvPr id="7" name="Text 4"/>
          <p:cNvSpPr/>
          <p:nvPr/>
        </p:nvSpPr>
        <p:spPr>
          <a:xfrm>
            <a:off x="532448" y="4941870"/>
            <a:ext cx="8948436"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This regulation mandates data protection principles, such as consent, transparency, and data minimization. It also outlines specific rights for individuals, including the right to access, rectify, and erase their personal data.</a:t>
            </a:r>
            <a:endParaRPr lang="en-US" sz="1600" b="1" dirty="0"/>
          </a:p>
        </p:txBody>
      </p:sp>
      <p:grpSp>
        <p:nvGrpSpPr>
          <p:cNvPr id="2" name="Group 1">
            <a:extLst>
              <a:ext uri="{FF2B5EF4-FFF2-40B4-BE49-F238E27FC236}">
                <a16:creationId xmlns:a16="http://schemas.microsoft.com/office/drawing/2014/main" id="{38FD045D-52A0-FC18-BCD2-AFD21FE92596}"/>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91042FE-3196-3B25-2F0D-DC405245C7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C0720D3-F396-41EC-1258-86CBEF8747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5122" name="Picture 2" descr="European Cybersecurity Competence Centre - Wikipedia">
            <a:extLst>
              <a:ext uri="{FF2B5EF4-FFF2-40B4-BE49-F238E27FC236}">
                <a16:creationId xmlns:a16="http://schemas.microsoft.com/office/drawing/2014/main" id="{CB64F2D0-F86D-1DEE-B283-D6467D45A6E6}"/>
              </a:ext>
            </a:extLst>
          </p:cNvPr>
          <p:cNvPicPr>
            <a:picLocks noChangeAspect="1" noChangeArrowheads="1"/>
          </p:cNvPicPr>
          <p:nvPr/>
        </p:nvPicPr>
        <p:blipFill>
          <a:blip r:embed="rId3">
            <a:alphaModFix amt="19000"/>
            <a:extLst>
              <a:ext uri="{28A0092B-C50C-407E-A947-70E740481C1C}">
                <a14:useLocalDpi xmlns:a14="http://schemas.microsoft.com/office/drawing/2010/main"/>
              </a:ext>
            </a:extLst>
          </a:blip>
          <a:srcRect/>
          <a:stretch>
            <a:fillRect/>
          </a:stretch>
        </p:blipFill>
        <p:spPr bwMode="auto">
          <a:xfrm>
            <a:off x="19676" y="2639687"/>
            <a:ext cx="14350196" cy="4673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60258" y="196415"/>
            <a:ext cx="11547257"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EU Cybersecurity Competence Center and Network</a:t>
            </a:r>
            <a:endParaRPr lang="en-US" sz="6600" dirty="0"/>
          </a:p>
        </p:txBody>
      </p:sp>
      <p:sp>
        <p:nvSpPr>
          <p:cNvPr id="6" name="Text 3"/>
          <p:cNvSpPr/>
          <p:nvPr/>
        </p:nvSpPr>
        <p:spPr>
          <a:xfrm>
            <a:off x="460258" y="2901832"/>
            <a:ext cx="10692176"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EU Cybersecurity Competence Center and Network plays a vital role in fostering collaboration and knowledge sharing within the energy sector. This network connects national cybersecurity authorities, industry experts, and research institutions across the EU, providing a platform for collaboration, training, and the development of best practices.</a:t>
            </a:r>
            <a:endParaRPr lang="en-US" sz="1600" b="1" dirty="0"/>
          </a:p>
        </p:txBody>
      </p:sp>
      <p:sp>
        <p:nvSpPr>
          <p:cNvPr id="7" name="Text 4"/>
          <p:cNvSpPr/>
          <p:nvPr/>
        </p:nvSpPr>
        <p:spPr>
          <a:xfrm>
            <a:off x="460258" y="4981296"/>
            <a:ext cx="10692176"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Competence Center provides support and guidance to energy companies on a range of cybersecurity issues, including threat assessment, vulnerability management, and incident response. It also conducts research and development activities to advance cybersecurity capabilities within the energy sector.</a:t>
            </a:r>
            <a:endParaRPr lang="en-US" sz="1600" b="1" dirty="0"/>
          </a:p>
        </p:txBody>
      </p:sp>
      <p:grpSp>
        <p:nvGrpSpPr>
          <p:cNvPr id="2" name="Group 1">
            <a:extLst>
              <a:ext uri="{FF2B5EF4-FFF2-40B4-BE49-F238E27FC236}">
                <a16:creationId xmlns:a16="http://schemas.microsoft.com/office/drawing/2014/main" id="{FEFBCA9E-A577-3C57-5C55-EA128F61E2E2}"/>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83792A72-D3F1-0850-180E-D548422C81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0ACB910D-D75C-0291-E6B6-4E952BEBF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04216" y="1905718"/>
            <a:ext cx="4426184" cy="4426184"/>
          </a:xfrm>
          <a:prstGeom prst="rect">
            <a:avLst/>
          </a:prstGeom>
        </p:spPr>
      </p:pic>
      <p:sp>
        <p:nvSpPr>
          <p:cNvPr id="5" name="Text 2"/>
          <p:cNvSpPr/>
          <p:nvPr/>
        </p:nvSpPr>
        <p:spPr>
          <a:xfrm>
            <a:off x="568543" y="244541"/>
            <a:ext cx="11559289" cy="5691188"/>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The European Union Agency for Cybersecurity (ENISA)</a:t>
            </a:r>
            <a:endParaRPr lang="en-US" sz="7170" dirty="0"/>
          </a:p>
        </p:txBody>
      </p:sp>
      <p:sp>
        <p:nvSpPr>
          <p:cNvPr id="6" name="Text 3"/>
          <p:cNvSpPr/>
          <p:nvPr/>
        </p:nvSpPr>
        <p:spPr>
          <a:xfrm>
            <a:off x="660936" y="3114474"/>
            <a:ext cx="9450888"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ENISA is the EU's agency dedicated to supporting cybersecurity in the EU. It provides expertise, guidance, and technical assistance to member states and organizations.</a:t>
            </a:r>
            <a:endParaRPr lang="en-US" sz="2078" dirty="0"/>
          </a:p>
        </p:txBody>
      </p:sp>
      <p:sp>
        <p:nvSpPr>
          <p:cNvPr id="7" name="Text 4"/>
          <p:cNvSpPr/>
          <p:nvPr/>
        </p:nvSpPr>
        <p:spPr>
          <a:xfrm>
            <a:off x="660936" y="4598946"/>
            <a:ext cx="9450888"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ENISA plays a critical role in promoting a high level of cybersecurity across the EU, fostering cooperation, and strengthening cybersecurity capabilities.</a:t>
            </a:r>
            <a:endParaRPr lang="en-US" sz="2078" dirty="0"/>
          </a:p>
        </p:txBody>
      </p:sp>
      <p:grpSp>
        <p:nvGrpSpPr>
          <p:cNvPr id="8" name="Group 7">
            <a:extLst>
              <a:ext uri="{FF2B5EF4-FFF2-40B4-BE49-F238E27FC236}">
                <a16:creationId xmlns:a16="http://schemas.microsoft.com/office/drawing/2014/main" id="{DC2E6C1C-AAAF-B215-D49F-07EF7CB8FBA6}"/>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187DDC2F-2681-6AD8-EF35-643E1E641B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3EF776F-7228-0467-4076-0DE1D142B8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2881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496353" y="160321"/>
            <a:ext cx="9959089" cy="3414713"/>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National Cybersecurity Authorities</a:t>
            </a:r>
            <a:endParaRPr lang="en-US" sz="6600" dirty="0"/>
          </a:p>
        </p:txBody>
      </p:sp>
      <p:sp>
        <p:nvSpPr>
          <p:cNvPr id="6" name="Text 3"/>
          <p:cNvSpPr/>
          <p:nvPr/>
        </p:nvSpPr>
        <p:spPr>
          <a:xfrm>
            <a:off x="496353" y="2774213"/>
            <a:ext cx="9184363"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National Cybersecurity Authorities (NCSAs) are crucial for ensuring cybersecurity in the energy sector. Each EU member state has an NCSA responsible for overseeing cybersecurity within their national borders.</a:t>
            </a:r>
            <a:endParaRPr lang="en-US" sz="2078" dirty="0"/>
          </a:p>
        </p:txBody>
      </p:sp>
      <p:sp>
        <p:nvSpPr>
          <p:cNvPr id="7" name="Text 4"/>
          <p:cNvSpPr/>
          <p:nvPr/>
        </p:nvSpPr>
        <p:spPr>
          <a:xfrm>
            <a:off x="496353" y="4654567"/>
            <a:ext cx="9184363" cy="197941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NCSAs work closely with energy companies, providing guidance, conducting audits, and enforcing compliance with EU regulations. They also coordinate with ENISA and other national authorities to address cross-border cybersecurity threats.</a:t>
            </a:r>
            <a:endParaRPr lang="en-US" sz="2078" dirty="0"/>
          </a:p>
        </p:txBody>
      </p:sp>
      <p:grpSp>
        <p:nvGrpSpPr>
          <p:cNvPr id="8" name="Group 7">
            <a:extLst>
              <a:ext uri="{FF2B5EF4-FFF2-40B4-BE49-F238E27FC236}">
                <a16:creationId xmlns:a16="http://schemas.microsoft.com/office/drawing/2014/main" id="{C1882B9D-6F44-1539-E17B-EB9C1E362162}"/>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05473FE8-94B6-5E64-C921-39EAB7A2F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44BCDEA7-28E9-2DC6-8B55-CABDC641D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6146" name="Picture 2" descr="National Cyber Security Centre NCSC-EE | RIA">
            <a:extLst>
              <a:ext uri="{FF2B5EF4-FFF2-40B4-BE49-F238E27FC236}">
                <a16:creationId xmlns:a16="http://schemas.microsoft.com/office/drawing/2014/main" id="{1CE9C195-105F-6634-365B-90348857AE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07580" y="160321"/>
            <a:ext cx="3753853" cy="37538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ional Cyber Security Centre - Finland (NCSC-FI) · GitHub">
            <a:extLst>
              <a:ext uri="{FF2B5EF4-FFF2-40B4-BE49-F238E27FC236}">
                <a16:creationId xmlns:a16="http://schemas.microsoft.com/office/drawing/2014/main" id="{5A007D29-31F9-CF3F-BD91-E427A601720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00351" y="3845948"/>
            <a:ext cx="3368312" cy="336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146A-313E-483E-2BB8-CFC276A6A03C}"/>
              </a:ext>
            </a:extLst>
          </p:cNvPr>
          <p:cNvSpPr>
            <a:spLocks noGrp="1"/>
          </p:cNvSpPr>
          <p:nvPr>
            <p:ph type="title"/>
          </p:nvPr>
        </p:nvSpPr>
        <p:spPr>
          <a:xfrm>
            <a:off x="822962" y="45557"/>
            <a:ext cx="12157710" cy="1747520"/>
          </a:xfrm>
        </p:spPr>
        <p:txBody>
          <a:bodyPr/>
          <a:lstStyle/>
          <a:p>
            <a:r>
              <a:rPr lang="en-GB" dirty="0"/>
              <a:t>EU cyber security certification framework</a:t>
            </a:r>
          </a:p>
        </p:txBody>
      </p:sp>
      <p:sp>
        <p:nvSpPr>
          <p:cNvPr id="3" name="Content Placeholder 2">
            <a:extLst>
              <a:ext uri="{FF2B5EF4-FFF2-40B4-BE49-F238E27FC236}">
                <a16:creationId xmlns:a16="http://schemas.microsoft.com/office/drawing/2014/main" id="{C60BF30B-C1B4-7F5A-BABF-FEBA82451B03}"/>
              </a:ext>
            </a:extLst>
          </p:cNvPr>
          <p:cNvSpPr>
            <a:spLocks noGrp="1"/>
          </p:cNvSpPr>
          <p:nvPr>
            <p:ph idx="1"/>
          </p:nvPr>
        </p:nvSpPr>
        <p:spPr>
          <a:xfrm>
            <a:off x="822962" y="2120048"/>
            <a:ext cx="7478827" cy="4378960"/>
          </a:xfrm>
        </p:spPr>
        <p:txBody>
          <a:bodyPr/>
          <a:lstStyle/>
          <a:p>
            <a:r>
              <a:rPr lang="en-GB" dirty="0"/>
              <a:t>Sets EU-wide parameters for the rules, technical requirements, standards and procedures surrounding risk-based certification schemes covering different categories of ICT products, processes and services.</a:t>
            </a:r>
          </a:p>
          <a:p>
            <a:r>
              <a:rPr lang="en-GB" dirty="0"/>
              <a:t>Organisations will be able to obtain certifications that are valid across the EU, reducing the compliance burden on those that currently maintain multiple certifications to meet requirements across different markets.</a:t>
            </a:r>
          </a:p>
          <a:p>
            <a:r>
              <a:rPr lang="en-GB" dirty="0"/>
              <a:t>Cyber security certification will </a:t>
            </a:r>
            <a:r>
              <a:rPr lang="en-GB" b="1" u="sng" dirty="0"/>
              <a:t>supersede</a:t>
            </a:r>
            <a:r>
              <a:rPr lang="en-GB" dirty="0"/>
              <a:t> member states’ individual certification schemes from mid-2021, although certificates issued under them will be valid until expiry.</a:t>
            </a:r>
          </a:p>
        </p:txBody>
      </p:sp>
      <p:grpSp>
        <p:nvGrpSpPr>
          <p:cNvPr id="4" name="Group 3">
            <a:extLst>
              <a:ext uri="{FF2B5EF4-FFF2-40B4-BE49-F238E27FC236}">
                <a16:creationId xmlns:a16="http://schemas.microsoft.com/office/drawing/2014/main" id="{71695277-28CC-796A-0CC1-87766966827D}"/>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B2286E1B-7CF1-95F5-ACC2-D88F57973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A964FDA-B350-D493-608E-7CEBA8CF6A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4098" name="Picture 2">
            <a:extLst>
              <a:ext uri="{FF2B5EF4-FFF2-40B4-BE49-F238E27FC236}">
                <a16:creationId xmlns:a16="http://schemas.microsoft.com/office/drawing/2014/main" id="{56D12E10-F26F-B22A-EC18-8F96ECD2F3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46168" y="2120048"/>
            <a:ext cx="603885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6354" y="1"/>
            <a:ext cx="3944046" cy="8229600"/>
          </a:xfrm>
          <a:prstGeom prst="rect">
            <a:avLst/>
          </a:prstGeom>
        </p:spPr>
      </p:pic>
      <p:sp>
        <p:nvSpPr>
          <p:cNvPr id="5" name="Text 2"/>
          <p:cNvSpPr/>
          <p:nvPr/>
        </p:nvSpPr>
        <p:spPr>
          <a:xfrm>
            <a:off x="460259" y="220479"/>
            <a:ext cx="11667573"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Energy Sector-Specific Cybersecurity Regulations</a:t>
            </a:r>
            <a:endParaRPr lang="en-US" sz="6600" dirty="0"/>
          </a:p>
        </p:txBody>
      </p:sp>
      <p:sp>
        <p:nvSpPr>
          <p:cNvPr id="6" name="Text 3"/>
          <p:cNvSpPr/>
          <p:nvPr/>
        </p:nvSpPr>
        <p:spPr>
          <a:xfrm>
            <a:off x="460259" y="3005563"/>
            <a:ext cx="1022609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Beyond broader EU cybersecurity directives, the energy sector faces specific regulations tailored to its unique vulnerabilities and criticality. These regulations address the specific risks of disruptions to electricity and gas supply, ensuring the resilience of energy infrastructure and its continued functioning.</a:t>
            </a:r>
            <a:endParaRPr lang="en-US" sz="1600" b="1" dirty="0"/>
          </a:p>
        </p:txBody>
      </p:sp>
      <p:sp>
        <p:nvSpPr>
          <p:cNvPr id="7" name="Text 4"/>
          <p:cNvSpPr/>
          <p:nvPr/>
        </p:nvSpPr>
        <p:spPr>
          <a:xfrm>
            <a:off x="460259" y="4688850"/>
            <a:ext cx="1022609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These regulations encompass various aspects of cybersecurity, including incident reporting, vulnerability management, and secure network design. They mandate robust security measures, such as access control, identity management, and data protection, to protect sensitive information and critical systems from cyberattacks.</a:t>
            </a:r>
            <a:endParaRPr lang="en-US" sz="1600" b="1" dirty="0"/>
          </a:p>
        </p:txBody>
      </p:sp>
      <p:grpSp>
        <p:nvGrpSpPr>
          <p:cNvPr id="2" name="Group 1">
            <a:extLst>
              <a:ext uri="{FF2B5EF4-FFF2-40B4-BE49-F238E27FC236}">
                <a16:creationId xmlns:a16="http://schemas.microsoft.com/office/drawing/2014/main" id="{AAE85107-E5DB-1BFE-7A4A-2337A2614B57}"/>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88A8060-6A3F-CBC3-4435-2CEED55380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D0851E17-3C00-1C59-867C-2E11649ECE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9" name="Footer Placeholder 2">
            <a:extLst>
              <a:ext uri="{FF2B5EF4-FFF2-40B4-BE49-F238E27FC236}">
                <a16:creationId xmlns:a16="http://schemas.microsoft.com/office/drawing/2014/main" id="{FA43D530-6670-4334-3F33-876B11790C63}"/>
              </a:ext>
            </a:extLst>
          </p:cNvPr>
          <p:cNvSpPr txBox="1">
            <a:spLocks/>
          </p:cNvSpPr>
          <p:nvPr/>
        </p:nvSpPr>
        <p:spPr>
          <a:xfrm>
            <a:off x="751761" y="7573091"/>
            <a:ext cx="6855954" cy="438150"/>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cap="none" dirty="0"/>
              <a:t>Paresh Rathod &amp; Cristina Alcaraz  </a:t>
            </a:r>
          </a:p>
          <a:p>
            <a:r>
              <a:rPr lang="en-US" sz="1000" b="1" cap="none" dirty="0"/>
              <a:t>Laurea, Finland &amp; Uni. Of Malaga, Spain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4">
            <a:extLst>
              <a:ext uri="{FF2B5EF4-FFF2-40B4-BE49-F238E27FC236}">
                <a16:creationId xmlns:a16="http://schemas.microsoft.com/office/drawing/2014/main" id="{B0A5BD08-27C0-F828-2F83-81C430C8C68D}"/>
              </a:ext>
            </a:extLst>
          </p:cNvPr>
          <p:cNvSpPr/>
          <p:nvPr/>
        </p:nvSpPr>
        <p:spPr>
          <a:xfrm>
            <a:off x="460259" y="1289154"/>
            <a:ext cx="10226095" cy="605602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Real-time requirements</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Some energy systems need to react so fast that standard security measures, such as authentication of a command, or verification of a digital signature, can simply not be introduced due to the delay these measures impose.</a:t>
            </a:r>
          </a:p>
          <a:p>
            <a:pPr marL="342900" indent="-342900">
              <a:lnSpc>
                <a:spcPts val="3117"/>
              </a:lnSpc>
              <a:buFont typeface="Arial" panose="020B0604020202020204" pitchFamily="34" charset="0"/>
              <a:buChar char="•"/>
            </a:pPr>
            <a:endParaRPr lang="en-GB" sz="1600" b="1" dirty="0">
              <a:solidFill>
                <a:srgbClr val="DAD1E6"/>
              </a:solidFill>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Cascading effects</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Electricity grids and gas pipelines are strongly interconnected across Europe and well beyond the EU. An outage in one country might trigger blackouts or shortages of supply in other areas and countries.</a:t>
            </a:r>
          </a:p>
          <a:p>
            <a:pPr marL="342900" indent="-342900">
              <a:lnSpc>
                <a:spcPts val="3117"/>
              </a:lnSpc>
              <a:buFont typeface="Arial" panose="020B0604020202020204" pitchFamily="34" charset="0"/>
              <a:buChar char="•"/>
            </a:pPr>
            <a:endParaRPr lang="en-GB" sz="1600" b="1" dirty="0">
              <a:solidFill>
                <a:srgbClr val="DAD1E6"/>
              </a:solidFill>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Combined legacy systems with new technologies</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Many elements of the energy system were designed and built well before cybersecurity considerations came into play. This legacy now needs to interact with the most recent state-of-the-art equipment for automation and control, such as smart meters or connected appliances, and devices from the 'Internet of Things' without being exposed to cyber-threats.</a:t>
            </a: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rPr>
              <a:t>Clean Energy for all Europe (219)</a:t>
            </a:r>
            <a:endParaRPr lang="en-US" sz="1600" b="1" dirty="0"/>
          </a:p>
        </p:txBody>
      </p:sp>
      <p:sp>
        <p:nvSpPr>
          <p:cNvPr id="3" name="Text 2">
            <a:extLst>
              <a:ext uri="{FF2B5EF4-FFF2-40B4-BE49-F238E27FC236}">
                <a16:creationId xmlns:a16="http://schemas.microsoft.com/office/drawing/2014/main" id="{DA395AA9-6796-A1C1-798B-D4E7A9C5FA84}"/>
              </a:ext>
            </a:extLst>
          </p:cNvPr>
          <p:cNvSpPr/>
          <p:nvPr/>
        </p:nvSpPr>
        <p:spPr>
          <a:xfrm>
            <a:off x="460259" y="220479"/>
            <a:ext cx="13709882" cy="1068675"/>
          </a:xfrm>
          <a:prstGeom prst="rect">
            <a:avLst/>
          </a:prstGeom>
          <a:noFill/>
          <a:ln/>
        </p:spPr>
        <p:txBody>
          <a:bodyPr wrap="square" rtlCol="0" anchor="t"/>
          <a:lstStyle/>
          <a:p>
            <a:pPr marL="0" indent="0">
              <a:buNone/>
            </a:pPr>
            <a:r>
              <a:rPr lang="en-US" sz="5400" b="1" dirty="0">
                <a:solidFill>
                  <a:srgbClr val="FF726D"/>
                </a:solidFill>
                <a:latin typeface="Inconsolata" pitchFamily="34" charset="0"/>
                <a:ea typeface="Inconsolata" pitchFamily="34" charset="-122"/>
                <a:cs typeface="Inconsolata" pitchFamily="34" charset="-120"/>
              </a:rPr>
              <a:t>What does this mean for Energy Sector </a:t>
            </a:r>
            <a:endParaRPr lang="en-US" sz="5400" dirty="0"/>
          </a:p>
        </p:txBody>
      </p:sp>
      <p:grpSp>
        <p:nvGrpSpPr>
          <p:cNvPr id="4" name="Group 3">
            <a:extLst>
              <a:ext uri="{FF2B5EF4-FFF2-40B4-BE49-F238E27FC236}">
                <a16:creationId xmlns:a16="http://schemas.microsoft.com/office/drawing/2014/main" id="{2BD9112B-5EB4-0FAB-5CFC-2AFE050FFCE8}"/>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079C614-A119-9765-6148-ACDF2729D3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5A8560E-2E3A-B2CF-7E37-0FCFDCB69D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7" name="Footer Placeholder 2">
            <a:extLst>
              <a:ext uri="{FF2B5EF4-FFF2-40B4-BE49-F238E27FC236}">
                <a16:creationId xmlns:a16="http://schemas.microsoft.com/office/drawing/2014/main" id="{CF32BD9B-1138-531A-D0C4-F47182AEC885}"/>
              </a:ext>
            </a:extLst>
          </p:cNvPr>
          <p:cNvSpPr txBox="1">
            <a:spLocks/>
          </p:cNvSpPr>
          <p:nvPr/>
        </p:nvSpPr>
        <p:spPr>
          <a:xfrm>
            <a:off x="751761" y="7573091"/>
            <a:ext cx="6855954" cy="438150"/>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cap="none" dirty="0"/>
              <a:t>Paresh Rathod &amp; Cristina Alcaraz  </a:t>
            </a:r>
          </a:p>
          <a:p>
            <a:r>
              <a:rPr lang="en-US" sz="1000" b="1" cap="none" dirty="0"/>
              <a:t>Laurea, Finland &amp; Uni. Of Malaga, Spain</a:t>
            </a:r>
          </a:p>
        </p:txBody>
      </p:sp>
      <p:pic>
        <p:nvPicPr>
          <p:cNvPr id="8" name="Picture 7">
            <a:extLst>
              <a:ext uri="{FF2B5EF4-FFF2-40B4-BE49-F238E27FC236}">
                <a16:creationId xmlns:a16="http://schemas.microsoft.com/office/drawing/2014/main" id="{77A074A1-D389-6DF8-0700-E9C9AE1F4B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745"/>
          <a:stretch/>
        </p:blipFill>
        <p:spPr>
          <a:xfrm>
            <a:off x="10686354" y="1584283"/>
            <a:ext cx="3843912" cy="5061034"/>
          </a:xfrm>
          <a:prstGeom prst="rect">
            <a:avLst/>
          </a:prstGeom>
          <a:ln>
            <a:noFill/>
          </a:ln>
          <a:effectLst>
            <a:softEdge rad="112500"/>
          </a:effectLst>
        </p:spPr>
      </p:pic>
    </p:spTree>
    <p:extLst>
      <p:ext uri="{BB962C8B-B14F-4D97-AF65-F5344CB8AC3E}">
        <p14:creationId xmlns:p14="http://schemas.microsoft.com/office/powerpoint/2010/main" val="19238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US offshore oil and gas rigs at 'significant' risk of cyberattacks, warns  government watchdog | TechCrunch">
            <a:extLst>
              <a:ext uri="{FF2B5EF4-FFF2-40B4-BE49-F238E27FC236}">
                <a16:creationId xmlns:a16="http://schemas.microsoft.com/office/drawing/2014/main" id="{995EF0C7-C68E-03CE-FF59-921321D52F0A}"/>
              </a:ext>
            </a:extLst>
          </p:cNvPr>
          <p:cNvPicPr>
            <a:picLocks noChangeAspect="1" noChangeArrowheads="1"/>
          </p:cNvPicPr>
          <p:nvPr/>
        </p:nvPicPr>
        <p:blipFill>
          <a:blip r:embed="rId3" cstate="email">
            <a:alphaModFix amt="33000"/>
            <a:extLst>
              <a:ext uri="{28A0092B-C50C-407E-A947-70E740481C1C}">
                <a14:useLocalDpi xmlns:a14="http://schemas.microsoft.com/office/drawing/2010/main"/>
              </a:ext>
            </a:extLst>
          </a:blip>
          <a:srcRect/>
          <a:stretch>
            <a:fillRect/>
          </a:stretch>
        </p:blipFill>
        <p:spPr bwMode="auto">
          <a:xfrm>
            <a:off x="7214556" y="1306118"/>
            <a:ext cx="7415844" cy="49390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nergy One hit by cyber attack, AUS and UK corporate systems affected -  Cyber Daily">
            <a:extLst>
              <a:ext uri="{FF2B5EF4-FFF2-40B4-BE49-F238E27FC236}">
                <a16:creationId xmlns:a16="http://schemas.microsoft.com/office/drawing/2014/main" id="{7B4E8381-28BA-E690-397B-C03C768876E1}"/>
              </a:ext>
            </a:extLst>
          </p:cNvPr>
          <p:cNvPicPr>
            <a:picLocks noChangeAspect="1" noChangeArrowheads="1"/>
          </p:cNvPicPr>
          <p:nvPr/>
        </p:nvPicPr>
        <p:blipFill>
          <a:blip r:embed="rId4" cstate="email">
            <a:alphaModFix amt="25000"/>
            <a:extLst>
              <a:ext uri="{28A0092B-C50C-407E-A947-70E740481C1C}">
                <a14:useLocalDpi xmlns:a14="http://schemas.microsoft.com/office/drawing/2010/main"/>
              </a:ext>
            </a:extLst>
          </a:blip>
          <a:srcRect/>
          <a:stretch>
            <a:fillRect/>
          </a:stretch>
        </p:blipFill>
        <p:spPr bwMode="auto">
          <a:xfrm>
            <a:off x="0" y="1306118"/>
            <a:ext cx="7120480" cy="4745766"/>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584912" y="204516"/>
            <a:ext cx="6490445" cy="2276475"/>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The Electricity Directive</a:t>
            </a:r>
            <a:endParaRPr lang="en-US" sz="6600" dirty="0"/>
          </a:p>
        </p:txBody>
      </p:sp>
      <p:sp>
        <p:nvSpPr>
          <p:cNvPr id="6" name="Text 3"/>
          <p:cNvSpPr/>
          <p:nvPr/>
        </p:nvSpPr>
        <p:spPr>
          <a:xfrm>
            <a:off x="584912" y="2788512"/>
            <a:ext cx="6490444" cy="1891771"/>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The Electricity Directive is a key piece of EU legislation governing the electricity market.</a:t>
            </a:r>
          </a:p>
          <a:p>
            <a:pPr marL="0" indent="0">
              <a:lnSpc>
                <a:spcPts val="3117"/>
              </a:lnSpc>
              <a:buNone/>
            </a:pPr>
            <a:r>
              <a:rPr lang="en-US" sz="2078" dirty="0">
                <a:latin typeface="Fira Sans" pitchFamily="34" charset="0"/>
                <a:ea typeface="Fira Sans" pitchFamily="34" charset="-122"/>
                <a:cs typeface="Fira Sans" pitchFamily="34" charset="-120"/>
              </a:rPr>
              <a:t>It aims to promote competition, security of supply, and environmental sustainability in the electricity sector</a:t>
            </a:r>
            <a:endParaRPr lang="en-US" sz="2078" dirty="0"/>
          </a:p>
        </p:txBody>
      </p:sp>
      <p:grpSp>
        <p:nvGrpSpPr>
          <p:cNvPr id="8" name="Group 7">
            <a:extLst>
              <a:ext uri="{FF2B5EF4-FFF2-40B4-BE49-F238E27FC236}">
                <a16:creationId xmlns:a16="http://schemas.microsoft.com/office/drawing/2014/main" id="{2AC7514A-7033-37CC-0483-972ADDD8DFEC}"/>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10D46240-FCD7-EAD4-8359-2A3374932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C999DD83-35B3-D9E2-3CD5-6772A600F1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12" name="Text 2">
            <a:extLst>
              <a:ext uri="{FF2B5EF4-FFF2-40B4-BE49-F238E27FC236}">
                <a16:creationId xmlns:a16="http://schemas.microsoft.com/office/drawing/2014/main" id="{B6ADF5F2-4E8C-9408-6FFE-6DC5E2976AB8}"/>
              </a:ext>
            </a:extLst>
          </p:cNvPr>
          <p:cNvSpPr/>
          <p:nvPr/>
        </p:nvSpPr>
        <p:spPr>
          <a:xfrm>
            <a:off x="7315200" y="119756"/>
            <a:ext cx="7164705"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The Gas Directive</a:t>
            </a:r>
            <a:endParaRPr lang="en-US" sz="7170" dirty="0"/>
          </a:p>
        </p:txBody>
      </p:sp>
      <p:sp>
        <p:nvSpPr>
          <p:cNvPr id="13" name="Text 3">
            <a:extLst>
              <a:ext uri="{FF2B5EF4-FFF2-40B4-BE49-F238E27FC236}">
                <a16:creationId xmlns:a16="http://schemas.microsoft.com/office/drawing/2014/main" id="{698B1EF2-492D-5DA8-B3AF-AAAA6AA0693C}"/>
              </a:ext>
            </a:extLst>
          </p:cNvPr>
          <p:cNvSpPr/>
          <p:nvPr/>
        </p:nvSpPr>
        <p:spPr>
          <a:xfrm>
            <a:off x="7315200" y="2788513"/>
            <a:ext cx="7164705" cy="1187648"/>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The Gas Directive aims to ensure a competitive and secure supply of natural gas in the EU, while promoting the integration of renewable energy sources.</a:t>
            </a:r>
            <a:endParaRPr lang="en-US" sz="2078"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8194" name="Picture 2" descr="Best Practices for Cybersecurity in the Power Sector | nasscom | The  Official Community of Indian IT Industry">
            <a:extLst>
              <a:ext uri="{FF2B5EF4-FFF2-40B4-BE49-F238E27FC236}">
                <a16:creationId xmlns:a16="http://schemas.microsoft.com/office/drawing/2014/main" id="{4C92C981-9D6F-5796-95BD-4CDEF0A85CCC}"/>
              </a:ext>
            </a:extLst>
          </p:cNvPr>
          <p:cNvPicPr>
            <a:picLocks noChangeAspect="1" noChangeArrowheads="1"/>
          </p:cNvPicPr>
          <p:nvPr/>
        </p:nvPicPr>
        <p:blipFill>
          <a:blip r:embed="rId3">
            <a:alphaModFix amt="42000"/>
            <a:extLst>
              <a:ext uri="{28A0092B-C50C-407E-A947-70E740481C1C}">
                <a14:useLocalDpi xmlns:a14="http://schemas.microsoft.com/office/drawing/2010/main"/>
              </a:ext>
            </a:extLst>
          </a:blip>
          <a:srcRect/>
          <a:stretch>
            <a:fillRect/>
          </a:stretch>
        </p:blipFill>
        <p:spPr bwMode="auto">
          <a:xfrm>
            <a:off x="782053" y="-21055"/>
            <a:ext cx="13150515" cy="8219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556511" y="163353"/>
            <a:ext cx="10680984"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Electricity Directive (EU) 2019/944</a:t>
            </a:r>
            <a:endParaRPr lang="en-US" sz="7170" dirty="0"/>
          </a:p>
        </p:txBody>
      </p:sp>
      <p:sp>
        <p:nvSpPr>
          <p:cNvPr id="6" name="Text 3"/>
          <p:cNvSpPr/>
          <p:nvPr/>
        </p:nvSpPr>
        <p:spPr>
          <a:xfrm>
            <a:off x="556511" y="2927151"/>
            <a:ext cx="9766584"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Electricity Directive (EU) 2019/944 is a key EU regulation that directly addresses cybersecurity in the electricity sector. This directive establishes a framework for enhancing the resilience of electricity systems against cyberattacks, ensuring the secure and reliable operation of the European power grid.</a:t>
            </a:r>
            <a:endParaRPr lang="en-US" sz="1600" b="1" dirty="0"/>
          </a:p>
        </p:txBody>
      </p:sp>
      <p:sp>
        <p:nvSpPr>
          <p:cNvPr id="7" name="Text 4"/>
          <p:cNvSpPr/>
          <p:nvPr/>
        </p:nvSpPr>
        <p:spPr>
          <a:xfrm>
            <a:off x="603109" y="4955917"/>
            <a:ext cx="9766584" cy="316706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directive sets out specific requirements for electricity companies and system operators, including robust security measures, incident reporting, and cooperation with national authorities. These requirements aim to minimize the risk of disruptions to electricity supply and protect the integrity of critical energy infrastructure. The directive also emphasizes the need for continuous improvement and adaptation to evolving cybersecurity threats.</a:t>
            </a:r>
            <a:endParaRPr lang="en-US" sz="1600" b="1" dirty="0"/>
          </a:p>
        </p:txBody>
      </p:sp>
      <p:grpSp>
        <p:nvGrpSpPr>
          <p:cNvPr id="2" name="Group 1">
            <a:extLst>
              <a:ext uri="{FF2B5EF4-FFF2-40B4-BE49-F238E27FC236}">
                <a16:creationId xmlns:a16="http://schemas.microsoft.com/office/drawing/2014/main" id="{CD3EB612-8DB9-1794-E230-78DBE2D1A811}"/>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B9E33583-052A-CD03-80E9-E27BF3FE5F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0E0486C-2260-FE39-E716-48057992F4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4626590" cy="8227456"/>
          </a:xfrm>
          <a:prstGeom prst="rect">
            <a:avLst/>
          </a:prstGeom>
        </p:spPr>
      </p:pic>
      <p:pic>
        <p:nvPicPr>
          <p:cNvPr id="2" name="Picture 1">
            <a:extLst>
              <a:ext uri="{FF2B5EF4-FFF2-40B4-BE49-F238E27FC236}">
                <a16:creationId xmlns:a16="http://schemas.microsoft.com/office/drawing/2014/main" id="{2C3FAE4F-4E72-0F11-B127-160788811F83}"/>
              </a:ext>
            </a:extLst>
          </p:cNvPr>
          <p:cNvPicPr>
            <a:picLocks noChangeAspect="1"/>
          </p:cNvPicPr>
          <p:nvPr/>
        </p:nvPicPr>
        <p:blipFill rotWithShape="1">
          <a:blip r:embed="rId5"/>
          <a:srcRect/>
          <a:stretch/>
        </p:blipFill>
        <p:spPr>
          <a:xfrm>
            <a:off x="20" y="10"/>
            <a:ext cx="14630380" cy="8229590"/>
          </a:xfrm>
          <a:prstGeom prst="rect">
            <a:avLst/>
          </a:prstGeom>
        </p:spPr>
      </p:pic>
      <p:sp>
        <p:nvSpPr>
          <p:cNvPr id="3" name="Text 2">
            <a:extLst>
              <a:ext uri="{FF2B5EF4-FFF2-40B4-BE49-F238E27FC236}">
                <a16:creationId xmlns:a16="http://schemas.microsoft.com/office/drawing/2014/main" id="{F206C2F9-3523-82F6-8274-4F9BA5FC044F}"/>
              </a:ext>
            </a:extLst>
          </p:cNvPr>
          <p:cNvSpPr/>
          <p:nvPr/>
        </p:nvSpPr>
        <p:spPr>
          <a:xfrm>
            <a:off x="556511" y="163354"/>
            <a:ext cx="13613630" cy="2130142"/>
          </a:xfrm>
          <a:prstGeom prst="rect">
            <a:avLst/>
          </a:prstGeom>
          <a:noFill/>
          <a:ln/>
        </p:spPr>
        <p:txBody>
          <a:bodyPr wrap="square" rtlCol="0" anchor="t"/>
          <a:lstStyle/>
          <a:p>
            <a:r>
              <a:rPr lang="en-GB" sz="6000" b="1" dirty="0">
                <a:solidFill>
                  <a:srgbClr val="FF726D"/>
                </a:solidFill>
                <a:latin typeface="Inconsolata" pitchFamily="34" charset="0"/>
                <a:ea typeface="Inconsolata" pitchFamily="34" charset="-122"/>
                <a:cs typeface="Inconsolata" pitchFamily="34" charset="-120"/>
              </a:rPr>
              <a:t>Network code on cybersecurity for the electricity sector </a:t>
            </a:r>
            <a:r>
              <a:rPr lang="en-GB" sz="4800" b="1" dirty="0">
                <a:solidFill>
                  <a:srgbClr val="FF726D"/>
                </a:solidFill>
                <a:latin typeface="Inconsolata" pitchFamily="34" charset="0"/>
                <a:ea typeface="Inconsolata" pitchFamily="34" charset="-122"/>
                <a:cs typeface="Inconsolata" pitchFamily="34" charset="-120"/>
              </a:rPr>
              <a:t>(C/2024/1366)</a:t>
            </a:r>
            <a:endParaRPr lang="en-US" sz="6000" dirty="0"/>
          </a:p>
        </p:txBody>
      </p:sp>
      <p:sp>
        <p:nvSpPr>
          <p:cNvPr id="4" name="Text 4">
            <a:extLst>
              <a:ext uri="{FF2B5EF4-FFF2-40B4-BE49-F238E27FC236}">
                <a16:creationId xmlns:a16="http://schemas.microsoft.com/office/drawing/2014/main" id="{A586B766-C40D-0B20-E5F9-88E0936A6F35}"/>
              </a:ext>
            </a:extLst>
          </p:cNvPr>
          <p:cNvSpPr/>
          <p:nvPr/>
        </p:nvSpPr>
        <p:spPr>
          <a:xfrm>
            <a:off x="974558" y="2293495"/>
            <a:ext cx="12007516" cy="5501389"/>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Network code on cybersecurity for the electricity sector (C/2024/1366) – May 2024</a:t>
            </a: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Sector-specific rules for cyber security aspects of cross-border electricity flows, including on common minimum requirements, planning, monitoring, reporting and crisis management.</a:t>
            </a:r>
          </a:p>
          <a:p>
            <a:pPr marL="342900" indent="-342900">
              <a:lnSpc>
                <a:spcPts val="3117"/>
              </a:lnSpc>
              <a:buFont typeface="Arial" panose="020B0604020202020204" pitchFamily="34" charset="0"/>
              <a:buChar char="•"/>
            </a:pPr>
            <a:endParaRPr lang="en-GB" sz="2400" b="1" dirty="0">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Establishes a recurrent process of cybersecurity risk assessments in the electricity sector.</a:t>
            </a:r>
          </a:p>
          <a:p>
            <a:pPr marL="800100" lvl="1"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 systematically identify the entities that perform digitalised processes with a critical or high impact on cross-border electricity flows, their cybersecurity risks and the necessary mitigating measures that need to be implemented.</a:t>
            </a:r>
          </a:p>
          <a:p>
            <a:pPr marL="342900" indent="-342900">
              <a:lnSpc>
                <a:spcPts val="3117"/>
              </a:lnSpc>
              <a:buFont typeface="Arial" panose="020B0604020202020204" pitchFamily="34" charset="0"/>
              <a:buChar char="•"/>
            </a:pPr>
            <a:endParaRPr lang="en-GB" sz="2400" b="1" dirty="0">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Governance model to develop, follow and regularly review the methodologies used by stakeholders to promote a harmonised approach in the rapidly evolving knowledge field.</a:t>
            </a:r>
          </a:p>
        </p:txBody>
      </p:sp>
    </p:spTree>
    <p:extLst>
      <p:ext uri="{BB962C8B-B14F-4D97-AF65-F5344CB8AC3E}">
        <p14:creationId xmlns:p14="http://schemas.microsoft.com/office/powerpoint/2010/main" val="13283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3727BD-F155-1F88-A8E8-556D3A8AB255}"/>
              </a:ext>
            </a:extLst>
          </p:cNvPr>
          <p:cNvPicPr>
            <a:picLocks noChangeAspect="1"/>
          </p:cNvPicPr>
          <p:nvPr/>
        </p:nvPicPr>
        <p:blipFill>
          <a:blip r:embed="rId3">
            <a:alphaModFix amt="29000"/>
          </a:blip>
          <a:stretch>
            <a:fillRect/>
          </a:stretch>
        </p:blipFill>
        <p:spPr>
          <a:xfrm>
            <a:off x="120316" y="-1"/>
            <a:ext cx="14389768" cy="8094245"/>
          </a:xfrm>
          <a:prstGeom prst="rect">
            <a:avLst/>
          </a:prstGeom>
        </p:spPr>
      </p:pic>
      <p:sp>
        <p:nvSpPr>
          <p:cNvPr id="5" name="Text 2"/>
          <p:cNvSpPr/>
          <p:nvPr/>
        </p:nvSpPr>
        <p:spPr>
          <a:xfrm>
            <a:off x="436196" y="244837"/>
            <a:ext cx="8804057"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Gas Directive (EU) 2019/692</a:t>
            </a:r>
            <a:endParaRPr lang="en-US" sz="7170" dirty="0"/>
          </a:p>
        </p:txBody>
      </p:sp>
      <p:sp>
        <p:nvSpPr>
          <p:cNvPr id="6" name="Text 3"/>
          <p:cNvSpPr/>
          <p:nvPr/>
        </p:nvSpPr>
        <p:spPr>
          <a:xfrm>
            <a:off x="436196" y="2766148"/>
            <a:ext cx="9474896" cy="1979414"/>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Gas Directive (EU) 2019/692 aligns with the EU's broader cybersecurity strategy, specifically targeting the natural gas sector. This directive aims to ensure the secure and reliable operation of the European gas infrastructure by addressing cybersecurity risks.</a:t>
            </a:r>
            <a:endParaRPr lang="en-US" sz="1600" b="1" dirty="0"/>
          </a:p>
        </p:txBody>
      </p:sp>
      <p:sp>
        <p:nvSpPr>
          <p:cNvPr id="7" name="Text 4"/>
          <p:cNvSpPr/>
          <p:nvPr/>
        </p:nvSpPr>
        <p:spPr>
          <a:xfrm>
            <a:off x="436196" y="4344646"/>
            <a:ext cx="9474896" cy="3167063"/>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Gas Directive, similar to the Electricity Directive, mandates robust security measures for gas companies and operators. These requirements cover aspects like incident reporting, vulnerability management, and secure network design, promoting the resilience of gas infrastructure against cyberattacks. This directive complements the NIS Directive, reinforcing cybersecurity governance within the energy sector.</a:t>
            </a:r>
            <a:endParaRPr lang="en-US" sz="1600" b="1" dirty="0"/>
          </a:p>
        </p:txBody>
      </p:sp>
      <p:grpSp>
        <p:nvGrpSpPr>
          <p:cNvPr id="2" name="Group 1">
            <a:extLst>
              <a:ext uri="{FF2B5EF4-FFF2-40B4-BE49-F238E27FC236}">
                <a16:creationId xmlns:a16="http://schemas.microsoft.com/office/drawing/2014/main" id="{C031ECA5-F49D-0CCB-AE8C-88370AB7012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3305EF8D-F751-D244-59C5-EE8630F9D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2796CF6-B5E5-65E9-9D07-7143C371BD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0B514C-C50E-C244-160D-561BBBF0ECF8}"/>
              </a:ext>
            </a:extLst>
          </p:cNvPr>
          <p:cNvPicPr>
            <a:picLocks noChangeAspect="1"/>
          </p:cNvPicPr>
          <p:nvPr/>
        </p:nvPicPr>
        <p:blipFill>
          <a:blip r:embed="rId3">
            <a:alphaModFix amt="13000"/>
          </a:blip>
          <a:stretch>
            <a:fillRect/>
          </a:stretch>
        </p:blipFill>
        <p:spPr>
          <a:xfrm>
            <a:off x="292951" y="1340575"/>
            <a:ext cx="13249866" cy="5902436"/>
          </a:xfrm>
          <a:prstGeom prst="rect">
            <a:avLst/>
          </a:prstGeom>
        </p:spPr>
      </p:pic>
      <p:sp>
        <p:nvSpPr>
          <p:cNvPr id="5" name="Text 2"/>
          <p:cNvSpPr/>
          <p:nvPr/>
        </p:nvSpPr>
        <p:spPr>
          <a:xfrm>
            <a:off x="508385" y="220479"/>
            <a:ext cx="10433105" cy="4552950"/>
          </a:xfrm>
          <a:prstGeom prst="rect">
            <a:avLst/>
          </a:prstGeom>
          <a:noFill/>
          <a:ln/>
        </p:spPr>
        <p:txBody>
          <a:bodyPr wrap="square" rtlCol="0" anchor="t"/>
          <a:lstStyle/>
          <a:p>
            <a:pPr marL="0" indent="0">
              <a:lnSpc>
                <a:spcPts val="8962"/>
              </a:lnSpc>
              <a:buNone/>
            </a:pPr>
            <a:r>
              <a:rPr lang="en-US" sz="6000" b="1" dirty="0">
                <a:solidFill>
                  <a:srgbClr val="FF726D"/>
                </a:solidFill>
                <a:latin typeface="Inconsolata" pitchFamily="34" charset="0"/>
                <a:ea typeface="Inconsolata" pitchFamily="34" charset="-122"/>
                <a:cs typeface="Inconsolata" pitchFamily="34" charset="-120"/>
              </a:rPr>
              <a:t>Cybersecurity Requirements for Energy Infrastructure</a:t>
            </a:r>
            <a:endParaRPr lang="en-US" sz="6000" dirty="0"/>
          </a:p>
        </p:txBody>
      </p:sp>
      <p:sp>
        <p:nvSpPr>
          <p:cNvPr id="6" name="Text 3"/>
          <p:cNvSpPr/>
          <p:nvPr/>
        </p:nvSpPr>
        <p:spPr>
          <a:xfrm>
            <a:off x="508385" y="2729210"/>
            <a:ext cx="10433105"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energy sector's critical infrastructure demands robust cybersecurity measures to safeguard its operations. These requirements encompass multiple facets, including physical security, data protection, and network resilience. Energy companies must implement a comprehensive approach to protect their assets and ensure the continuity of essential services.</a:t>
            </a:r>
            <a:endParaRPr lang="en-US" sz="1600" b="1" dirty="0"/>
          </a:p>
        </p:txBody>
      </p:sp>
      <p:sp>
        <p:nvSpPr>
          <p:cNvPr id="7" name="Text 4"/>
          <p:cNvSpPr/>
          <p:nvPr/>
        </p:nvSpPr>
        <p:spPr>
          <a:xfrm>
            <a:off x="508385" y="4773429"/>
            <a:ext cx="10433105"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Cybersecurity requirements for energy infrastructure extend beyond traditional IT security measures, encompassing the entire value chain, from generation and transmission to distribution and consumption. These requirements aim to mitigate risks posed by cyberattacks, ensuring the stability and integrity of the energy grid, safeguarding critical systems, and protecting sensitive data.</a:t>
            </a:r>
            <a:endParaRPr lang="en-US" sz="1600" b="1" dirty="0"/>
          </a:p>
        </p:txBody>
      </p:sp>
      <p:grpSp>
        <p:nvGrpSpPr>
          <p:cNvPr id="2" name="Group 1">
            <a:extLst>
              <a:ext uri="{FF2B5EF4-FFF2-40B4-BE49-F238E27FC236}">
                <a16:creationId xmlns:a16="http://schemas.microsoft.com/office/drawing/2014/main" id="{7C1B9BA1-7E65-0CB2-F135-E5B11533A924}"/>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1386234-BA9D-5D8F-2F3A-376544BEA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3D362DC-64F6-4E0D-152A-4F0BCBFFD8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D3CDF-22B5-3C91-DA28-794F26D315FA}"/>
              </a:ext>
            </a:extLst>
          </p:cNvPr>
          <p:cNvPicPr>
            <a:picLocks noChangeAspect="1"/>
          </p:cNvPicPr>
          <p:nvPr/>
        </p:nvPicPr>
        <p:blipFill>
          <a:blip r:embed="rId3">
            <a:alphaModFix amt="16000"/>
          </a:blip>
          <a:stretch>
            <a:fillRect/>
          </a:stretch>
        </p:blipFill>
        <p:spPr>
          <a:xfrm>
            <a:off x="84221" y="312822"/>
            <a:ext cx="14500535" cy="7583780"/>
          </a:xfrm>
          <a:prstGeom prst="rect">
            <a:avLst/>
          </a:prstGeom>
        </p:spPr>
      </p:pic>
      <p:sp>
        <p:nvSpPr>
          <p:cNvPr id="5" name="Text 2"/>
          <p:cNvSpPr/>
          <p:nvPr/>
        </p:nvSpPr>
        <p:spPr>
          <a:xfrm>
            <a:off x="989648" y="725805"/>
            <a:ext cx="12028520"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Compliance Challenges for Energy Companies</a:t>
            </a:r>
            <a:endParaRPr lang="en-US" sz="7170" dirty="0"/>
          </a:p>
        </p:txBody>
      </p:sp>
      <p:sp>
        <p:nvSpPr>
          <p:cNvPr id="6" name="Text 3"/>
          <p:cNvSpPr/>
          <p:nvPr/>
        </p:nvSpPr>
        <p:spPr>
          <a:xfrm>
            <a:off x="3299711" y="3125093"/>
            <a:ext cx="7164705" cy="1979414"/>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Energy companies face significant challenges in complying with EU cybersecurity regulations. The evolving nature of these regulations, the complexities of interconnected systems, and the need to balance security with operational efficiency present a formidable task.</a:t>
            </a:r>
            <a:endParaRPr lang="en-US" sz="2078" dirty="0"/>
          </a:p>
        </p:txBody>
      </p:sp>
      <p:grpSp>
        <p:nvGrpSpPr>
          <p:cNvPr id="2" name="Group 1">
            <a:extLst>
              <a:ext uri="{FF2B5EF4-FFF2-40B4-BE49-F238E27FC236}">
                <a16:creationId xmlns:a16="http://schemas.microsoft.com/office/drawing/2014/main" id="{B112230C-CC6B-0EE6-A587-0464963635E5}"/>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D8AED608-E6AB-5BCC-3BA4-6DBBA7E94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6AC49E6-19BA-0313-9E70-54142A2D68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903D92-A491-8FEC-B726-CECB5A166398}"/>
              </a:ext>
            </a:extLst>
          </p:cNvPr>
          <p:cNvPicPr>
            <a:picLocks noChangeAspect="1"/>
          </p:cNvPicPr>
          <p:nvPr/>
        </p:nvPicPr>
        <p:blipFill>
          <a:blip r:embed="rId3">
            <a:alphaModFix amt="25000"/>
          </a:blip>
          <a:stretch>
            <a:fillRect/>
          </a:stretch>
        </p:blipFill>
        <p:spPr>
          <a:xfrm>
            <a:off x="112603" y="225117"/>
            <a:ext cx="14405192" cy="7779366"/>
          </a:xfrm>
          <a:prstGeom prst="rect">
            <a:avLst/>
          </a:prstGeom>
        </p:spPr>
      </p:pic>
      <p:sp>
        <p:nvSpPr>
          <p:cNvPr id="5" name="Text 2"/>
          <p:cNvSpPr/>
          <p:nvPr/>
        </p:nvSpPr>
        <p:spPr>
          <a:xfrm>
            <a:off x="436195" y="225117"/>
            <a:ext cx="13580594"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Identifying and Assessing Cybersecurity Risks</a:t>
            </a:r>
            <a:endParaRPr lang="en-US" sz="7170" dirty="0"/>
          </a:p>
        </p:txBody>
      </p:sp>
      <p:sp>
        <p:nvSpPr>
          <p:cNvPr id="6" name="Text 3"/>
          <p:cNvSpPr/>
          <p:nvPr/>
        </p:nvSpPr>
        <p:spPr>
          <a:xfrm>
            <a:off x="2373280" y="2795175"/>
            <a:ext cx="9425641"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Identifying and assessing cybersecurity risks is crucial for energy companies to understand their vulnerabilities and develop effective mitigation strategies.</a:t>
            </a:r>
            <a:endParaRPr lang="en-US" sz="2078" dirty="0"/>
          </a:p>
        </p:txBody>
      </p:sp>
      <p:sp>
        <p:nvSpPr>
          <p:cNvPr id="7" name="Text 4"/>
          <p:cNvSpPr/>
          <p:nvPr/>
        </p:nvSpPr>
        <p:spPr>
          <a:xfrm>
            <a:off x="2373279" y="4352220"/>
            <a:ext cx="9425641"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A comprehensive risk assessment process involves identifying potential threats, analyzing their likelihood and impact, and prioritizing vulnerabilities based on their criticality.</a:t>
            </a:r>
            <a:endParaRPr lang="en-US" sz="2078" dirty="0"/>
          </a:p>
        </p:txBody>
      </p:sp>
      <p:grpSp>
        <p:nvGrpSpPr>
          <p:cNvPr id="8" name="Group 7">
            <a:extLst>
              <a:ext uri="{FF2B5EF4-FFF2-40B4-BE49-F238E27FC236}">
                <a16:creationId xmlns:a16="http://schemas.microsoft.com/office/drawing/2014/main" id="{348D180B-0F4C-58A3-BFFA-E186079B8A39}"/>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B1240ED8-B118-922A-F218-ED9835730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C1F9FBA-B724-B476-66F6-F8909C6BFF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1836" y="1"/>
            <a:ext cx="4768563" cy="8229600"/>
          </a:xfrm>
          <a:prstGeom prst="rect">
            <a:avLst/>
          </a:prstGeom>
        </p:spPr>
      </p:pic>
      <p:sp>
        <p:nvSpPr>
          <p:cNvPr id="5" name="Text 2"/>
          <p:cNvSpPr/>
          <p:nvPr/>
        </p:nvSpPr>
        <p:spPr>
          <a:xfrm>
            <a:off x="508385" y="100163"/>
            <a:ext cx="9353451"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Implementing Appropriate Security Measures</a:t>
            </a:r>
            <a:endParaRPr lang="en-US" sz="7170" dirty="0"/>
          </a:p>
        </p:txBody>
      </p:sp>
      <p:sp>
        <p:nvSpPr>
          <p:cNvPr id="6" name="Text 3"/>
          <p:cNvSpPr/>
          <p:nvPr/>
        </p:nvSpPr>
        <p:spPr>
          <a:xfrm>
            <a:off x="508385" y="3861348"/>
            <a:ext cx="9353451"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Implementing appropriate security measures is critical for energy companies to protect their critical infrastructure and data. These measures should be tailored to the specific risks identified in the risk assessment process.</a:t>
            </a:r>
            <a:endParaRPr lang="en-US" sz="2078" dirty="0"/>
          </a:p>
        </p:txBody>
      </p:sp>
      <p:sp>
        <p:nvSpPr>
          <p:cNvPr id="7" name="Text 4"/>
          <p:cNvSpPr/>
          <p:nvPr/>
        </p:nvSpPr>
        <p:spPr>
          <a:xfrm>
            <a:off x="508385" y="5741702"/>
            <a:ext cx="9353451"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They should cover a wide range of areas, including physical security, network security, data security, and user access control.</a:t>
            </a:r>
            <a:endParaRPr lang="en-US" sz="2078" dirty="0"/>
          </a:p>
        </p:txBody>
      </p:sp>
      <p:grpSp>
        <p:nvGrpSpPr>
          <p:cNvPr id="8" name="Group 7">
            <a:extLst>
              <a:ext uri="{FF2B5EF4-FFF2-40B4-BE49-F238E27FC236}">
                <a16:creationId xmlns:a16="http://schemas.microsoft.com/office/drawing/2014/main" id="{2CC6F7F4-8B24-64E2-14BC-54DBACF70225}"/>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C7345D52-588F-8267-E013-E7D7D311F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B2245E97-1469-442C-871E-B666DAC3D2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solidFill>
                  <a:schemeClr val="tx1"/>
                </a:solidFill>
              </a:rPr>
              <a:t>Securing the Energy Sector: The CIA Triad</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10222030" cy="4968240"/>
          </a:xfrm>
        </p:spPr>
        <p:txBody>
          <a:bodyPr/>
          <a:lstStyle/>
          <a:p>
            <a:r>
              <a:rPr lang="en-GB" b="1" dirty="0">
                <a:solidFill>
                  <a:schemeClr val="tx1"/>
                </a:solidFill>
              </a:rPr>
              <a:t>Confidentiality</a:t>
            </a:r>
          </a:p>
          <a:p>
            <a:r>
              <a:rPr lang="en-GB" dirty="0">
                <a:solidFill>
                  <a:schemeClr val="tx1"/>
                </a:solidFill>
              </a:rPr>
              <a:t>What? </a:t>
            </a:r>
          </a:p>
          <a:p>
            <a:pPr lvl="1"/>
            <a:r>
              <a:rPr lang="en-GB" dirty="0">
                <a:solidFill>
                  <a:schemeClr val="tx1"/>
                </a:solidFill>
              </a:rPr>
              <a:t>Protecting sensitive information related to energy production, distribution, and consumption from unauthorized access ensures that critical infrastructure is not compromised by malicious actors..</a:t>
            </a:r>
          </a:p>
          <a:p>
            <a:r>
              <a:rPr lang="en-GB" dirty="0">
                <a:solidFill>
                  <a:schemeClr val="tx1"/>
                </a:solidFill>
              </a:rPr>
              <a:t>Why? </a:t>
            </a:r>
          </a:p>
          <a:p>
            <a:pPr lvl="1"/>
            <a:r>
              <a:rPr lang="en-GB" dirty="0">
                <a:solidFill>
                  <a:schemeClr val="tx1"/>
                </a:solidFill>
              </a:rPr>
              <a:t>Safeguarding proprietary technologies, customer data, and operational details from cyber espionage and theft..</a:t>
            </a:r>
          </a:p>
          <a:p>
            <a:r>
              <a:rPr lang="en-GB" dirty="0">
                <a:solidFill>
                  <a:schemeClr val="tx1"/>
                </a:solidFill>
              </a:rPr>
              <a:t>How? </a:t>
            </a:r>
          </a:p>
          <a:p>
            <a:pPr lvl="1"/>
            <a:r>
              <a:rPr lang="en-GB" dirty="0">
                <a:solidFill>
                  <a:schemeClr val="tx1"/>
                </a:solidFill>
              </a:rPr>
              <a:t>Utilize encryption, access controls, and secure communication channels.</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913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E31106-6B2D-7BD6-5848-75964F1FB58F}"/>
              </a:ext>
            </a:extLst>
          </p:cNvPr>
          <p:cNvPicPr>
            <a:picLocks noChangeAspect="1"/>
          </p:cNvPicPr>
          <p:nvPr/>
        </p:nvPicPr>
        <p:blipFill>
          <a:blip r:embed="rId3" cstate="email">
            <a:alphaModFix amt="32000"/>
            <a:extLst>
              <a:ext uri="{28A0092B-C50C-407E-A947-70E740481C1C}">
                <a14:useLocalDpi xmlns:a14="http://schemas.microsoft.com/office/drawing/2010/main"/>
              </a:ext>
            </a:extLst>
          </a:blip>
          <a:stretch>
            <a:fillRect/>
          </a:stretch>
        </p:blipFill>
        <p:spPr>
          <a:xfrm>
            <a:off x="731520" y="0"/>
            <a:ext cx="13167360" cy="8229600"/>
          </a:xfrm>
          <a:prstGeom prst="rect">
            <a:avLst/>
          </a:prstGeom>
        </p:spPr>
      </p:pic>
      <p:sp>
        <p:nvSpPr>
          <p:cNvPr id="5" name="Text 2"/>
          <p:cNvSpPr/>
          <p:nvPr/>
        </p:nvSpPr>
        <p:spPr>
          <a:xfrm>
            <a:off x="380048" y="307539"/>
            <a:ext cx="11049952" cy="2602112"/>
          </a:xfrm>
          <a:prstGeom prst="rect">
            <a:avLst/>
          </a:prstGeom>
          <a:noFill/>
          <a:ln/>
        </p:spPr>
        <p:txBody>
          <a:bodyPr wrap="square" rtlCol="0" anchor="t"/>
          <a:lstStyle/>
          <a:p>
            <a:pPr marL="0" indent="0">
              <a:buNone/>
            </a:pPr>
            <a:r>
              <a:rPr lang="en-US" sz="6000" b="1" dirty="0">
                <a:solidFill>
                  <a:srgbClr val="FF726D"/>
                </a:solidFill>
                <a:effectLst>
                  <a:outerShdw blurRad="38100" dist="38100" dir="2700000" algn="tl">
                    <a:srgbClr val="000000">
                      <a:alpha val="43137"/>
                    </a:srgbClr>
                  </a:outerShdw>
                </a:effectLst>
                <a:latin typeface="Inconsolata" pitchFamily="34" charset="0"/>
                <a:ea typeface="Inconsolata" pitchFamily="34" charset="-122"/>
              </a:rPr>
              <a:t>EU Cybersecurity Governance and Regulatory Compliance in the Energy Sector</a:t>
            </a:r>
          </a:p>
        </p:txBody>
      </p:sp>
      <p:sp>
        <p:nvSpPr>
          <p:cNvPr id="6" name="Text 3"/>
          <p:cNvSpPr/>
          <p:nvPr/>
        </p:nvSpPr>
        <p:spPr>
          <a:xfrm>
            <a:off x="380048" y="3243383"/>
            <a:ext cx="10726102" cy="4351157"/>
          </a:xfrm>
          <a:prstGeom prst="rect">
            <a:avLst/>
          </a:prstGeom>
          <a:noFill/>
          <a:ln/>
        </p:spPr>
        <p:txBody>
          <a:bodyPr wrap="square" rtlCol="0" anchor="t"/>
          <a:lstStyle/>
          <a:p>
            <a:pPr>
              <a:lnSpc>
                <a:spcPts val="3117"/>
              </a:lnSpc>
            </a:pPr>
            <a:r>
              <a:rPr lang="en-US" sz="2000" b="1" dirty="0">
                <a:solidFill>
                  <a:srgbClr val="DAD1E6"/>
                </a:solidFill>
                <a:latin typeface="Fira Sans" pitchFamily="34" charset="0"/>
                <a:ea typeface="Fira Sans" pitchFamily="34" charset="-122"/>
                <a:cs typeface="Fira Sans" pitchFamily="34" charset="-120"/>
              </a:rPr>
              <a:t>This training session will:</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delve into the critical area of cybersecurity governance and regulatory compliance within the energy sector of the European Union. </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explore the evolving regulatory landscape and the key directives and regulations that govern cybersecurity practices in this essential industry.</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examine the specific challenges and vulnerabilities facing the energy sector, including critical infrastructure protection, data security, and the increasing reliance on digital technologies. </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discuss how EU regulations are designed to address these challenges and promote a secure and resilient energy ecosystem.</a:t>
            </a:r>
            <a:endParaRPr lang="en-US" sz="2000" b="1" dirty="0"/>
          </a:p>
          <a:p>
            <a:pPr marL="800100" lvl="1" indent="-342900">
              <a:lnSpc>
                <a:spcPts val="3117"/>
              </a:lnSpc>
              <a:buFont typeface="Arial" panose="020B0604020202020204" pitchFamily="34" charset="0"/>
              <a:buChar char="•"/>
            </a:pPr>
            <a:endParaRPr lang="en-US" sz="2000" b="1" dirty="0">
              <a:solidFill>
                <a:srgbClr val="DAD1E6"/>
              </a:solidFill>
              <a:latin typeface="Fira Sans" pitchFamily="34" charset="0"/>
              <a:ea typeface="Fira Sans" pitchFamily="34" charset="-122"/>
              <a:cs typeface="Fira Sans" pitchFamily="34" charset="-120"/>
            </a:endParaRPr>
          </a:p>
          <a:p>
            <a:pPr marL="800100" lvl="1" indent="-342900">
              <a:lnSpc>
                <a:spcPts val="3117"/>
              </a:lnSpc>
              <a:buFont typeface="Arial" panose="020B0604020202020204" pitchFamily="34" charset="0"/>
              <a:buChar char="•"/>
            </a:pPr>
            <a:endParaRPr lang="en-US" sz="2000" b="1" dirty="0"/>
          </a:p>
        </p:txBody>
      </p:sp>
      <p:sp>
        <p:nvSpPr>
          <p:cNvPr id="7" name="Text 4"/>
          <p:cNvSpPr/>
          <p:nvPr/>
        </p:nvSpPr>
        <p:spPr>
          <a:xfrm>
            <a:off x="380048" y="5178031"/>
            <a:ext cx="10726102" cy="2375297"/>
          </a:xfrm>
          <a:prstGeom prst="rect">
            <a:avLst/>
          </a:prstGeom>
          <a:noFill/>
          <a:ln/>
        </p:spPr>
        <p:txBody>
          <a:bodyPr wrap="square" rtlCol="0" anchor="t"/>
          <a:lstStyle/>
          <a:p>
            <a:pPr marL="285750" indent="-285750">
              <a:lnSpc>
                <a:spcPts val="3117"/>
              </a:lnSpc>
              <a:buFont typeface="Arial" panose="020B0604020202020204" pitchFamily="34" charset="0"/>
              <a:buChar char="•"/>
            </a:pPr>
            <a:endParaRPr lang="en-US" sz="2000" b="1" dirty="0"/>
          </a:p>
        </p:txBody>
      </p:sp>
      <p:grpSp>
        <p:nvGrpSpPr>
          <p:cNvPr id="2" name="Group 1">
            <a:extLst>
              <a:ext uri="{FF2B5EF4-FFF2-40B4-BE49-F238E27FC236}">
                <a16:creationId xmlns:a16="http://schemas.microsoft.com/office/drawing/2014/main" id="{F336AC0E-D167-E407-D39E-356405C4F20C}"/>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1D8BD79A-E48E-9AFE-BE69-B13D458DD0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F9F5D7D-CDA7-2A1A-4225-E44B65EB32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arn(inVertical)">
                                      <p:cBhvr>
                                        <p:cTn id="11" dur="500"/>
                                        <p:tgtEl>
                                          <p:spTgt spid="6">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898620" cy="4968240"/>
          </a:xfrm>
        </p:spPr>
        <p:txBody>
          <a:bodyPr/>
          <a:lstStyle/>
          <a:p>
            <a:r>
              <a:rPr lang="en-GB" b="1" dirty="0">
                <a:solidFill>
                  <a:schemeClr val="tx1"/>
                </a:solidFill>
              </a:rPr>
              <a:t>Integrity</a:t>
            </a:r>
          </a:p>
          <a:p>
            <a:r>
              <a:rPr lang="en-GB" dirty="0">
                <a:solidFill>
                  <a:schemeClr val="tx1"/>
                </a:solidFill>
              </a:rPr>
              <a:t>What? </a:t>
            </a:r>
          </a:p>
          <a:p>
            <a:pPr lvl="1"/>
            <a:r>
              <a:rPr lang="en-GB" dirty="0">
                <a:solidFill>
                  <a:schemeClr val="tx1"/>
                </a:solidFill>
              </a:rPr>
              <a:t>Maintaining the accuracy, trustworthiness, and reliability of data is essential to ensure that the energy systems operate correctly.</a:t>
            </a:r>
          </a:p>
          <a:p>
            <a:r>
              <a:rPr lang="en-GB" dirty="0">
                <a:solidFill>
                  <a:schemeClr val="tx1"/>
                </a:solidFill>
              </a:rPr>
              <a:t>Why? </a:t>
            </a:r>
          </a:p>
          <a:p>
            <a:pPr lvl="1"/>
            <a:r>
              <a:rPr lang="en-GB" dirty="0">
                <a:solidFill>
                  <a:schemeClr val="tx1"/>
                </a:solidFill>
              </a:rPr>
              <a:t>Trustworthy energy supply, reliable communication and any alteration or corruption of data could lead to incorrect decision-making, operational failures, and potentially catastrophic outcomes, such as grid failures or unsafe operating conditions.</a:t>
            </a:r>
          </a:p>
          <a:p>
            <a:r>
              <a:rPr lang="en-GB" dirty="0">
                <a:solidFill>
                  <a:schemeClr val="tx1"/>
                </a:solidFill>
              </a:rPr>
              <a:t>How? </a:t>
            </a:r>
          </a:p>
          <a:p>
            <a:pPr lvl="1"/>
            <a:r>
              <a:rPr lang="en-GB" dirty="0">
                <a:solidFill>
                  <a:schemeClr val="tx1"/>
                </a:solidFill>
              </a:rPr>
              <a:t>Implement data validation checks, and regular audits, and secure energy delivery.</a:t>
            </a:r>
          </a:p>
        </p:txBody>
      </p:sp>
      <p:sp>
        <p:nvSpPr>
          <p:cNvPr id="7" name="Text Placeholder 1">
            <a:extLst>
              <a:ext uri="{FF2B5EF4-FFF2-40B4-BE49-F238E27FC236}">
                <a16:creationId xmlns:a16="http://schemas.microsoft.com/office/drawing/2014/main" id="{2097FA88-25A8-3D4C-B0AF-CE23F225C203}"/>
              </a:ext>
            </a:extLst>
          </p:cNvPr>
          <p:cNvSpPr txBox="1">
            <a:spLocks/>
          </p:cNvSpPr>
          <p:nvPr/>
        </p:nvSpPr>
        <p:spPr>
          <a:xfrm>
            <a:off x="727710" y="811530"/>
            <a:ext cx="12593420" cy="973066"/>
          </a:xfrm>
          <a:prstGeom prst="rect">
            <a:avLst/>
          </a:prstGeom>
        </p:spPr>
        <p:txBody>
          <a:bodyPr vert="horz" lIns="0" tIns="0" rIns="0" bIns="0" rtlCol="0" anchor="ctr">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kern="1200" cap="all" baseline="0">
                <a:solidFill>
                  <a:srgbClr val="332B60"/>
                </a:solidFill>
                <a:effectLst/>
                <a:latin typeface="Verdana" charset="0"/>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a:lstStyle>
          <a:p>
            <a:r>
              <a:rPr lang="en-GB" dirty="0">
                <a:solidFill>
                  <a:schemeClr val="tx1"/>
                </a:solidFill>
              </a:rPr>
              <a:t>Securing the Energy Sector: The CIA Triad</a:t>
            </a:r>
          </a:p>
        </p:txBody>
      </p:sp>
      <p:pic>
        <p:nvPicPr>
          <p:cNvPr id="8" name="Picture 7">
            <a:extLst>
              <a:ext uri="{FF2B5EF4-FFF2-40B4-BE49-F238E27FC236}">
                <a16:creationId xmlns:a16="http://schemas.microsoft.com/office/drawing/2014/main" id="{205A0A7B-7BCE-667C-D16C-AD14754785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328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a:bodyPr>
          <a:lstStyle/>
          <a:p>
            <a:r>
              <a:rPr lang="en-GB" b="1" dirty="0">
                <a:solidFill>
                  <a:schemeClr val="tx1"/>
                </a:solidFill>
              </a:rPr>
              <a:t>Availability</a:t>
            </a:r>
          </a:p>
          <a:p>
            <a:endParaRPr lang="en-GB" b="1" dirty="0">
              <a:solidFill>
                <a:schemeClr val="tx1"/>
              </a:solidFill>
            </a:endParaRPr>
          </a:p>
          <a:p>
            <a:r>
              <a:rPr lang="en-GB" dirty="0">
                <a:solidFill>
                  <a:schemeClr val="tx1"/>
                </a:solidFill>
              </a:rPr>
              <a:t>What? </a:t>
            </a:r>
          </a:p>
          <a:p>
            <a:pPr lvl="1"/>
            <a:r>
              <a:rPr lang="en-GB" dirty="0">
                <a:solidFill>
                  <a:schemeClr val="tx1"/>
                </a:solidFill>
              </a:rPr>
              <a:t>Ensuring that energy services are continuously available is vital for both economic stability and public safety.</a:t>
            </a:r>
          </a:p>
          <a:p>
            <a:r>
              <a:rPr lang="en-GB" dirty="0">
                <a:solidFill>
                  <a:schemeClr val="tx1"/>
                </a:solidFill>
              </a:rPr>
              <a:t>Why? </a:t>
            </a:r>
          </a:p>
          <a:p>
            <a:pPr lvl="1"/>
            <a:r>
              <a:rPr lang="en-GB" dirty="0">
                <a:solidFill>
                  <a:schemeClr val="tx1"/>
                </a:solidFill>
              </a:rPr>
              <a:t>Energy systems must be resilient to cyber-attacks, natural disasters, and equipment failures to prevent disruptions that could have widespread impacts on other sectors and daily life..</a:t>
            </a:r>
          </a:p>
          <a:p>
            <a:r>
              <a:rPr lang="en-GB" dirty="0">
                <a:solidFill>
                  <a:schemeClr val="tx1"/>
                </a:solidFill>
              </a:rPr>
              <a:t>How? </a:t>
            </a:r>
          </a:p>
          <a:p>
            <a:pPr lvl="1"/>
            <a:r>
              <a:rPr lang="en-GB" dirty="0">
                <a:solidFill>
                  <a:schemeClr val="tx1"/>
                </a:solidFill>
              </a:rPr>
              <a:t>Maintain redundant systems, ensure network reliability, and conduct regular system maintenance.</a:t>
            </a:r>
          </a:p>
        </p:txBody>
      </p:sp>
      <p:sp>
        <p:nvSpPr>
          <p:cNvPr id="7" name="Text Placeholder 1">
            <a:extLst>
              <a:ext uri="{FF2B5EF4-FFF2-40B4-BE49-F238E27FC236}">
                <a16:creationId xmlns:a16="http://schemas.microsoft.com/office/drawing/2014/main" id="{EB7C0DAA-C011-F437-19F9-F8C814801942}"/>
              </a:ext>
            </a:extLst>
          </p:cNvPr>
          <p:cNvSpPr>
            <a:spLocks noGrp="1"/>
          </p:cNvSpPr>
          <p:nvPr>
            <p:ph type="body" sz="quarter" idx="13"/>
          </p:nvPr>
        </p:nvSpPr>
        <p:spPr>
          <a:xfrm>
            <a:off x="575310" y="659130"/>
            <a:ext cx="12593420" cy="973066"/>
          </a:xfrm>
        </p:spPr>
        <p:txBody>
          <a:bodyPr/>
          <a:lstStyle/>
          <a:p>
            <a:r>
              <a:rPr lang="en-GB" dirty="0">
                <a:solidFill>
                  <a:schemeClr val="tx1"/>
                </a:solidFill>
              </a:rPr>
              <a:t>Securing the Energy Sector: The CIA Triad</a:t>
            </a:r>
          </a:p>
        </p:txBody>
      </p:sp>
      <p:pic>
        <p:nvPicPr>
          <p:cNvPr id="8" name="Picture 7">
            <a:extLst>
              <a:ext uri="{FF2B5EF4-FFF2-40B4-BE49-F238E27FC236}">
                <a16:creationId xmlns:a16="http://schemas.microsoft.com/office/drawing/2014/main" id="{9043C107-C2AC-56E9-2A42-39EA3FCA58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4137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a:bodyPr>
          <a:lstStyle/>
          <a:p>
            <a:r>
              <a:rPr lang="en-GB" b="1" dirty="0">
                <a:solidFill>
                  <a:schemeClr val="tx1"/>
                </a:solidFill>
              </a:rPr>
              <a:t>Legacy Systems: </a:t>
            </a:r>
            <a:r>
              <a:rPr lang="en-GB" dirty="0">
                <a:solidFill>
                  <a:schemeClr val="tx1"/>
                </a:solidFill>
              </a:rPr>
              <a:t>Many energy infrastructures rely on outdated technology that lacks modern security features, making them vulnerable to attacks</a:t>
            </a:r>
          </a:p>
          <a:p>
            <a:r>
              <a:rPr lang="en-GB" b="1" dirty="0">
                <a:solidFill>
                  <a:schemeClr val="tx1"/>
                </a:solidFill>
              </a:rPr>
              <a:t>Complex and Interconnected Networks: </a:t>
            </a:r>
            <a:r>
              <a:rPr lang="en-GB" dirty="0">
                <a:solidFill>
                  <a:schemeClr val="tx1"/>
                </a:solidFill>
              </a:rPr>
              <a:t>The integration of various systems and networks increases the attack surface and complexity of securing the entire infrastructure.</a:t>
            </a:r>
          </a:p>
          <a:p>
            <a:r>
              <a:rPr lang="en-GB" b="1" dirty="0">
                <a:solidFill>
                  <a:schemeClr val="tx1"/>
                </a:solidFill>
              </a:rPr>
              <a:t>Sophisticated Attacks</a:t>
            </a:r>
            <a:r>
              <a:rPr lang="en-GB" dirty="0">
                <a:solidFill>
                  <a:schemeClr val="tx1"/>
                </a:solidFill>
              </a:rPr>
              <a:t>: Cyber-attacks are becoming more sophisticated, with advanced persistent threats (APTs) targeting critical infrastructure.</a:t>
            </a:r>
          </a:p>
          <a:p>
            <a:r>
              <a:rPr lang="en-GB" b="1" dirty="0">
                <a:solidFill>
                  <a:schemeClr val="tx1"/>
                </a:solidFill>
              </a:rPr>
              <a:t>Insider Threats: </a:t>
            </a:r>
            <a:r>
              <a:rPr lang="en-GB" dirty="0">
                <a:solidFill>
                  <a:schemeClr val="tx1"/>
                </a:solidFill>
              </a:rPr>
              <a:t>Employees or contractors with access to systems can unintentionally or maliciously compromise security.</a:t>
            </a:r>
          </a:p>
          <a:p>
            <a:r>
              <a:rPr lang="en-GB" b="1" dirty="0">
                <a:solidFill>
                  <a:schemeClr val="tx1"/>
                </a:solidFill>
              </a:rPr>
              <a:t>Regulatory and Compliance Issues: </a:t>
            </a:r>
            <a:r>
              <a:rPr lang="en-GB" dirty="0">
                <a:solidFill>
                  <a:schemeClr val="tx1"/>
                </a:solidFill>
              </a:rPr>
              <a:t>Keeping up with evolving regulations and ensuring compliance can be challenging and resource-intensive.</a:t>
            </a:r>
          </a:p>
          <a:p>
            <a:r>
              <a:rPr lang="en-GB" b="1" dirty="0">
                <a:solidFill>
                  <a:schemeClr val="tx1"/>
                </a:solidFill>
              </a:rPr>
              <a:t>Resource Constraints: </a:t>
            </a:r>
            <a:r>
              <a:rPr lang="en-GB" dirty="0">
                <a:solidFill>
                  <a:schemeClr val="tx1"/>
                </a:solidFill>
              </a:rPr>
              <a:t>Limited budgets and skilled cybersecurity professionals can hinder the implementation of robust security </a:t>
            </a:r>
            <a:r>
              <a:rPr lang="en-GB" dirty="0" err="1">
                <a:solidFill>
                  <a:schemeClr val="tx1"/>
                </a:solidFill>
              </a:rPr>
              <a:t>measures.Facing</a:t>
            </a:r>
            <a:r>
              <a:rPr lang="en-GB" dirty="0">
                <a:solidFill>
                  <a:schemeClr val="tx1"/>
                </a:solidFill>
              </a:rPr>
              <a:t> threats like cyber-attacks and environmental hazards.</a:t>
            </a:r>
          </a:p>
          <a:p>
            <a:endParaRPr lang="en-GB" dirty="0">
              <a:solidFill>
                <a:schemeClr val="tx1"/>
              </a:solidFill>
            </a:endParaRPr>
          </a:p>
        </p:txBody>
      </p:sp>
      <p:sp>
        <p:nvSpPr>
          <p:cNvPr id="7" name="Text Placeholder 1">
            <a:extLst>
              <a:ext uri="{FF2B5EF4-FFF2-40B4-BE49-F238E27FC236}">
                <a16:creationId xmlns:a16="http://schemas.microsoft.com/office/drawing/2014/main" id="{055DECE2-2E76-A997-EE12-19D1A243A1C9}"/>
              </a:ext>
            </a:extLst>
          </p:cNvPr>
          <p:cNvSpPr>
            <a:spLocks noGrp="1"/>
          </p:cNvSpPr>
          <p:nvPr>
            <p:ph type="body" sz="quarter" idx="13"/>
          </p:nvPr>
        </p:nvSpPr>
        <p:spPr>
          <a:xfrm>
            <a:off x="575310" y="659130"/>
            <a:ext cx="12593420" cy="973066"/>
          </a:xfrm>
        </p:spPr>
        <p:txBody>
          <a:bodyPr/>
          <a:lstStyle/>
          <a:p>
            <a:r>
              <a:rPr lang="en-GB" dirty="0">
                <a:solidFill>
                  <a:schemeClr val="tx1"/>
                </a:solidFill>
              </a:rPr>
              <a:t>Securing the Energy Sector: The CIA Triad: Challenges</a:t>
            </a:r>
          </a:p>
        </p:txBody>
      </p:sp>
      <p:pic>
        <p:nvPicPr>
          <p:cNvPr id="8" name="Picture 7">
            <a:extLst>
              <a:ext uri="{FF2B5EF4-FFF2-40B4-BE49-F238E27FC236}">
                <a16:creationId xmlns:a16="http://schemas.microsoft.com/office/drawing/2014/main" id="{AE6A2694-858F-5258-8E05-D7441F6C06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33726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fontScale="92500" lnSpcReduction="10000"/>
          </a:bodyPr>
          <a:lstStyle/>
          <a:p>
            <a:r>
              <a:rPr lang="en-GB" b="1" dirty="0">
                <a:solidFill>
                  <a:schemeClr val="tx1"/>
                </a:solidFill>
              </a:rPr>
              <a:t>Modernizing Infrastructure: </a:t>
            </a:r>
            <a:r>
              <a:rPr lang="en-GB" dirty="0">
                <a:solidFill>
                  <a:schemeClr val="tx1"/>
                </a:solidFill>
              </a:rPr>
              <a:t>Upgrading legacy systems to incorporate modern security protocols and technologies to reduce vulnerabilities.</a:t>
            </a:r>
          </a:p>
          <a:p>
            <a:r>
              <a:rPr lang="en-GB" b="1" dirty="0">
                <a:solidFill>
                  <a:schemeClr val="tx1"/>
                </a:solidFill>
              </a:rPr>
              <a:t>Implementing Strong Access Controls</a:t>
            </a:r>
            <a:r>
              <a:rPr lang="en-GB" dirty="0">
                <a:solidFill>
                  <a:schemeClr val="tx1"/>
                </a:solidFill>
              </a:rPr>
              <a:t>: Using multi-factor authentication, role-based access controls, and regular audits to limit and monitor access to critical systems.</a:t>
            </a:r>
          </a:p>
          <a:p>
            <a:r>
              <a:rPr lang="en-GB" b="1" dirty="0">
                <a:solidFill>
                  <a:schemeClr val="tx1"/>
                </a:solidFill>
              </a:rPr>
              <a:t>Regular Security Assessments and Penetration Testing: </a:t>
            </a:r>
            <a:r>
              <a:rPr lang="en-GB" dirty="0">
                <a:solidFill>
                  <a:schemeClr val="tx1"/>
                </a:solidFill>
              </a:rPr>
              <a:t>Conducting frequent security evaluations and tests to identify and remediate vulnerabilities.</a:t>
            </a:r>
          </a:p>
          <a:p>
            <a:r>
              <a:rPr lang="en-GB" b="1" dirty="0">
                <a:solidFill>
                  <a:schemeClr val="tx1"/>
                </a:solidFill>
              </a:rPr>
              <a:t>Employee Training and Awareness: </a:t>
            </a:r>
            <a:r>
              <a:rPr lang="en-GB" dirty="0">
                <a:solidFill>
                  <a:schemeClr val="tx1"/>
                </a:solidFill>
              </a:rPr>
              <a:t>Educating employees about cybersecurity best practices and recognizing potential threats to minimize insider risks.</a:t>
            </a:r>
          </a:p>
          <a:p>
            <a:r>
              <a:rPr lang="en-GB" b="1" dirty="0">
                <a:solidFill>
                  <a:schemeClr val="tx1"/>
                </a:solidFill>
              </a:rPr>
              <a:t>Incident Response Planning: </a:t>
            </a:r>
            <a:r>
              <a:rPr lang="en-GB" dirty="0">
                <a:solidFill>
                  <a:schemeClr val="tx1"/>
                </a:solidFill>
              </a:rPr>
              <a:t>Developing and regularly updating incident response plans to quickly and effectively respond to cyber-attacks.</a:t>
            </a:r>
          </a:p>
          <a:p>
            <a:r>
              <a:rPr lang="en-GB" b="1" dirty="0">
                <a:solidFill>
                  <a:schemeClr val="tx1"/>
                </a:solidFill>
              </a:rPr>
              <a:t>Collaboration and Information Sharing</a:t>
            </a:r>
            <a:r>
              <a:rPr lang="en-GB" dirty="0">
                <a:solidFill>
                  <a:schemeClr val="tx1"/>
                </a:solidFill>
              </a:rPr>
              <a:t>: Working with industry peers, government agencies, and cybersecurity organizations to share threat intelligence and best practices.</a:t>
            </a:r>
          </a:p>
          <a:p>
            <a:r>
              <a:rPr lang="en-GB" b="1" dirty="0">
                <a:solidFill>
                  <a:schemeClr val="tx1"/>
                </a:solidFill>
              </a:rPr>
              <a:t>Regulatory Compliance: </a:t>
            </a:r>
            <a:r>
              <a:rPr lang="en-GB" dirty="0">
                <a:solidFill>
                  <a:schemeClr val="tx1"/>
                </a:solidFill>
              </a:rPr>
              <a:t>Ensuring adherence to industry standards and regulations (National and EU)</a:t>
            </a:r>
          </a:p>
          <a:p>
            <a:r>
              <a:rPr lang="en-GB" b="1" dirty="0">
                <a:solidFill>
                  <a:schemeClr val="tx1"/>
                </a:solidFill>
              </a:rPr>
              <a:t>Investment in Cybersecurity Technologies: </a:t>
            </a:r>
            <a:r>
              <a:rPr lang="en-GB" dirty="0">
                <a:solidFill>
                  <a:schemeClr val="tx1"/>
                </a:solidFill>
              </a:rPr>
              <a:t>Utilizing advanced cybersecurity tools such as intrusion detection systems, firewalls, and encryption to protect networks and data.</a:t>
            </a:r>
          </a:p>
          <a:p>
            <a:endParaRPr lang="en-GB" dirty="0">
              <a:solidFill>
                <a:schemeClr val="tx1"/>
              </a:solidFill>
            </a:endParaRPr>
          </a:p>
        </p:txBody>
      </p:sp>
      <p:sp>
        <p:nvSpPr>
          <p:cNvPr id="7" name="Text Placeholder 1">
            <a:extLst>
              <a:ext uri="{FF2B5EF4-FFF2-40B4-BE49-F238E27FC236}">
                <a16:creationId xmlns:a16="http://schemas.microsoft.com/office/drawing/2014/main" id="{055DECE2-2E76-A997-EE12-19D1A243A1C9}"/>
              </a:ext>
            </a:extLst>
          </p:cNvPr>
          <p:cNvSpPr>
            <a:spLocks noGrp="1"/>
          </p:cNvSpPr>
          <p:nvPr>
            <p:ph type="body" sz="quarter" idx="13"/>
          </p:nvPr>
        </p:nvSpPr>
        <p:spPr>
          <a:xfrm>
            <a:off x="575310" y="659130"/>
            <a:ext cx="12593420" cy="973066"/>
          </a:xfrm>
        </p:spPr>
        <p:txBody>
          <a:bodyPr/>
          <a:lstStyle/>
          <a:p>
            <a:r>
              <a:rPr lang="en-GB" dirty="0">
                <a:solidFill>
                  <a:schemeClr val="tx1"/>
                </a:solidFill>
              </a:rPr>
              <a:t>Securing the Energy Sector: The CIA Triad: Solutions</a:t>
            </a:r>
          </a:p>
        </p:txBody>
      </p:sp>
      <p:pic>
        <p:nvPicPr>
          <p:cNvPr id="2" name="Picture 1">
            <a:extLst>
              <a:ext uri="{FF2B5EF4-FFF2-40B4-BE49-F238E27FC236}">
                <a16:creationId xmlns:a16="http://schemas.microsoft.com/office/drawing/2014/main" id="{74090E83-4952-220D-C054-DBCE1AA98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2867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C5F1B-AF46-6153-C389-D6890FA18F8C}"/>
              </a:ext>
            </a:extLst>
          </p:cNvPr>
          <p:cNvSpPr>
            <a:spLocks noGrp="1"/>
          </p:cNvSpPr>
          <p:nvPr>
            <p:ph type="body" sz="quarter" idx="13"/>
          </p:nvPr>
        </p:nvSpPr>
        <p:spPr/>
        <p:txBody>
          <a:bodyPr/>
          <a:lstStyle/>
          <a:p>
            <a:r>
              <a:rPr lang="nb-NO" dirty="0">
                <a:solidFill>
                  <a:schemeClr val="tx1"/>
                </a:solidFill>
              </a:rPr>
              <a:t>Cyber Risk Management</a:t>
            </a:r>
            <a:endParaRPr lang="en-GB" dirty="0">
              <a:solidFill>
                <a:schemeClr val="tx1"/>
              </a:solidFill>
            </a:endParaRPr>
          </a:p>
        </p:txBody>
      </p:sp>
      <p:sp>
        <p:nvSpPr>
          <p:cNvPr id="3" name="Text Placeholder 2">
            <a:extLst>
              <a:ext uri="{FF2B5EF4-FFF2-40B4-BE49-F238E27FC236}">
                <a16:creationId xmlns:a16="http://schemas.microsoft.com/office/drawing/2014/main" id="{108FEB12-C185-0C2E-81CC-0E8A2890076E}"/>
              </a:ext>
            </a:extLst>
          </p:cNvPr>
          <p:cNvSpPr>
            <a:spLocks noGrp="1"/>
          </p:cNvSpPr>
          <p:nvPr>
            <p:ph type="body" sz="quarter" idx="14"/>
          </p:nvPr>
        </p:nvSpPr>
        <p:spPr>
          <a:xfrm>
            <a:off x="1016428" y="1455340"/>
            <a:ext cx="12878603" cy="5467432"/>
          </a:xfrm>
        </p:spPr>
        <p:txBody>
          <a:bodyPr>
            <a:normAutofit lnSpcReduction="10000"/>
          </a:bodyPr>
          <a:lstStyle/>
          <a:p>
            <a:r>
              <a:rPr lang="en-GB" sz="1920" dirty="0">
                <a:solidFill>
                  <a:schemeClr val="tx1"/>
                </a:solidFill>
              </a:rPr>
              <a:t>Identify </a:t>
            </a:r>
          </a:p>
          <a:p>
            <a:pPr lvl="1"/>
            <a:r>
              <a:rPr lang="en-GB" sz="1920" dirty="0">
                <a:solidFill>
                  <a:schemeClr val="tx1"/>
                </a:solidFill>
              </a:rPr>
              <a:t>The Identify Function assists in developing an organizational understanding of the managing of the cybersecurity risks to systems, people, assets, data, and capabilities.</a:t>
            </a:r>
          </a:p>
          <a:p>
            <a:r>
              <a:rPr lang="en-GB" sz="1920" dirty="0">
                <a:solidFill>
                  <a:schemeClr val="tx1"/>
                </a:solidFill>
              </a:rPr>
              <a:t>Protect </a:t>
            </a:r>
          </a:p>
          <a:p>
            <a:pPr lvl="1"/>
            <a:r>
              <a:rPr lang="en-GB" sz="1920" dirty="0">
                <a:solidFill>
                  <a:schemeClr val="tx1"/>
                </a:solidFill>
              </a:rPr>
              <a:t>The Protect Function outlines appropriate safeguards to ensure the delivery of critical infrastructure services. The Protect Function supports the ability to limit or contain the impact of a potential cybersecurity event. </a:t>
            </a:r>
          </a:p>
          <a:p>
            <a:r>
              <a:rPr lang="en-GB" sz="1920" dirty="0">
                <a:solidFill>
                  <a:schemeClr val="tx1"/>
                </a:solidFill>
              </a:rPr>
              <a:t>Detect </a:t>
            </a:r>
          </a:p>
          <a:p>
            <a:pPr lvl="1"/>
            <a:r>
              <a:rPr lang="en-GB" sz="1920" dirty="0">
                <a:solidFill>
                  <a:schemeClr val="tx1"/>
                </a:solidFill>
              </a:rPr>
              <a:t>The Detect Function defines the appropriate activities to identify the occurrence of a cybersecurity event. The Detect Function enables the timely discovery of cybersecurity events. </a:t>
            </a:r>
          </a:p>
          <a:p>
            <a:r>
              <a:rPr lang="en-GB" sz="1920" dirty="0">
                <a:solidFill>
                  <a:schemeClr val="tx1"/>
                </a:solidFill>
              </a:rPr>
              <a:t>Respond </a:t>
            </a:r>
          </a:p>
          <a:p>
            <a:pPr lvl="1"/>
            <a:r>
              <a:rPr lang="en-GB" sz="1920" dirty="0">
                <a:solidFill>
                  <a:schemeClr val="tx1"/>
                </a:solidFill>
              </a:rPr>
              <a:t>The Respond Function includes appropriate activities to take action regarding a detected cybersecurity incident. The Respond Function supports the ability to contain the impact of a potential cybersecurity incident. </a:t>
            </a:r>
          </a:p>
          <a:p>
            <a:r>
              <a:rPr lang="en-GB" sz="1920" dirty="0">
                <a:solidFill>
                  <a:schemeClr val="tx1"/>
                </a:solidFill>
              </a:rPr>
              <a:t>Recover </a:t>
            </a:r>
          </a:p>
          <a:p>
            <a:pPr lvl="1"/>
            <a:r>
              <a:rPr lang="en-GB" sz="1920" dirty="0">
                <a:solidFill>
                  <a:schemeClr val="tx1"/>
                </a:solidFill>
              </a:rPr>
              <a:t>The Recover Function identifies appropriate activities to maintain plans for resilience and to restore any capabilities or services that were impaired due to a cybersecurity incident. The Recover Function supports the timely recovery to normal operations, thus reducing the impact of a cybersecurity incident</a:t>
            </a:r>
          </a:p>
        </p:txBody>
      </p:sp>
      <p:sp>
        <p:nvSpPr>
          <p:cNvPr id="4" name="Oval 3">
            <a:extLst>
              <a:ext uri="{FF2B5EF4-FFF2-40B4-BE49-F238E27FC236}">
                <a16:creationId xmlns:a16="http://schemas.microsoft.com/office/drawing/2014/main" id="{E56C5066-04CB-CD83-5928-A0D629672D18}"/>
              </a:ext>
            </a:extLst>
          </p:cNvPr>
          <p:cNvSpPr/>
          <p:nvPr/>
        </p:nvSpPr>
        <p:spPr>
          <a:xfrm>
            <a:off x="10241660" y="1319134"/>
            <a:ext cx="3687580" cy="2218544"/>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a:solidFill>
                  <a:schemeClr val="bg1"/>
                </a:solidFill>
              </a:rPr>
              <a:t>Proactive</a:t>
            </a:r>
            <a:endParaRPr lang="en-GB" sz="3600" dirty="0">
              <a:solidFill>
                <a:schemeClr val="bg1"/>
              </a:solidFill>
            </a:endParaRPr>
          </a:p>
        </p:txBody>
      </p:sp>
      <p:sp>
        <p:nvSpPr>
          <p:cNvPr id="5" name="Oval 4">
            <a:extLst>
              <a:ext uri="{FF2B5EF4-FFF2-40B4-BE49-F238E27FC236}">
                <a16:creationId xmlns:a16="http://schemas.microsoft.com/office/drawing/2014/main" id="{9DF7E60E-AEC8-96BC-28F3-CB69AB40B063}"/>
              </a:ext>
            </a:extLst>
          </p:cNvPr>
          <p:cNvSpPr/>
          <p:nvPr/>
        </p:nvSpPr>
        <p:spPr>
          <a:xfrm>
            <a:off x="9593705" y="3673884"/>
            <a:ext cx="4742443" cy="324888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a:solidFill>
                  <a:schemeClr val="bg1"/>
                </a:solidFill>
              </a:rPr>
              <a:t>Responsive</a:t>
            </a:r>
            <a:endParaRPr lang="en-GB" sz="3600" dirty="0">
              <a:solidFill>
                <a:schemeClr val="bg1"/>
              </a:solidFill>
            </a:endParaRPr>
          </a:p>
        </p:txBody>
      </p:sp>
    </p:spTree>
    <p:extLst>
      <p:ext uri="{BB962C8B-B14F-4D97-AF65-F5344CB8AC3E}">
        <p14:creationId xmlns:p14="http://schemas.microsoft.com/office/powerpoint/2010/main" val="1203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randombar(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FAF14-D676-8ACE-426D-C71521C1AD97}"/>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DD404E6F-91E2-D480-D48C-518D6534963C}"/>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F8F80DD6-D8E2-7778-6291-2061DFD7BB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973" y="0"/>
            <a:ext cx="6039668" cy="8229600"/>
          </a:xfrm>
          <a:prstGeom prst="rect">
            <a:avLst/>
          </a:prstGeom>
        </p:spPr>
      </p:pic>
      <p:pic>
        <p:nvPicPr>
          <p:cNvPr id="7" name="Picture 6">
            <a:extLst>
              <a:ext uri="{FF2B5EF4-FFF2-40B4-BE49-F238E27FC236}">
                <a16:creationId xmlns:a16="http://schemas.microsoft.com/office/drawing/2014/main" id="{D6F28A4B-D41E-0DDD-84BD-DB2B0DE96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2109" y="0"/>
            <a:ext cx="5991834" cy="8229600"/>
          </a:xfrm>
          <a:prstGeom prst="rect">
            <a:avLst/>
          </a:prstGeom>
        </p:spPr>
      </p:pic>
    </p:spTree>
    <p:extLst>
      <p:ext uri="{BB962C8B-B14F-4D97-AF65-F5344CB8AC3E}">
        <p14:creationId xmlns:p14="http://schemas.microsoft.com/office/powerpoint/2010/main" val="25532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AC8C1-4A18-6061-1DE9-A12B58152861}"/>
              </a:ext>
            </a:extLst>
          </p:cNvPr>
          <p:cNvSpPr>
            <a:spLocks noGrp="1"/>
          </p:cNvSpPr>
          <p:nvPr>
            <p:ph type="title"/>
          </p:nvPr>
        </p:nvSpPr>
        <p:spPr/>
        <p:txBody>
          <a:bodyPr/>
          <a:lstStyle/>
          <a:p>
            <a:r>
              <a:rPr lang="nb-NO" dirty="0"/>
              <a:t>Interoperable Risk Management</a:t>
            </a:r>
            <a:endParaRPr lang="en-GB" dirty="0"/>
          </a:p>
        </p:txBody>
      </p:sp>
      <p:sp>
        <p:nvSpPr>
          <p:cNvPr id="5" name="Content Placeholder 4">
            <a:extLst>
              <a:ext uri="{FF2B5EF4-FFF2-40B4-BE49-F238E27FC236}">
                <a16:creationId xmlns:a16="http://schemas.microsoft.com/office/drawing/2014/main" id="{B8F4F531-AD74-14B2-CE2E-9DA1D53B8479}"/>
              </a:ext>
            </a:extLst>
          </p:cNvPr>
          <p:cNvSpPr>
            <a:spLocks noGrp="1"/>
          </p:cNvSpPr>
          <p:nvPr>
            <p:ph sz="half" idx="1"/>
          </p:nvPr>
        </p:nvSpPr>
        <p:spPr/>
        <p:txBody>
          <a:bodyPr/>
          <a:lstStyle/>
          <a:p>
            <a:endParaRPr lang="en-GB" dirty="0"/>
          </a:p>
        </p:txBody>
      </p:sp>
      <p:sp>
        <p:nvSpPr>
          <p:cNvPr id="6" name="Content Placeholder 5">
            <a:extLst>
              <a:ext uri="{FF2B5EF4-FFF2-40B4-BE49-F238E27FC236}">
                <a16:creationId xmlns:a16="http://schemas.microsoft.com/office/drawing/2014/main" id="{6FAFE262-90EE-05DC-2C13-4D883273EDC8}"/>
              </a:ext>
            </a:extLst>
          </p:cNvPr>
          <p:cNvSpPr>
            <a:spLocks noGrp="1"/>
          </p:cNvSpPr>
          <p:nvPr>
            <p:ph sz="half" idx="2"/>
          </p:nvPr>
        </p:nvSpPr>
        <p:spPr/>
        <p:txBody>
          <a:bodyPr/>
          <a:lstStyle/>
          <a:p>
            <a:endParaRPr lang="en-GB" dirty="0"/>
          </a:p>
        </p:txBody>
      </p:sp>
      <p:pic>
        <p:nvPicPr>
          <p:cNvPr id="8" name="Picture 7">
            <a:extLst>
              <a:ext uri="{FF2B5EF4-FFF2-40B4-BE49-F238E27FC236}">
                <a16:creationId xmlns:a16="http://schemas.microsoft.com/office/drawing/2014/main" id="{3353F196-0EE4-7AA1-7878-1B2412A7C8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766" y="2147914"/>
            <a:ext cx="5624672" cy="5433194"/>
          </a:xfrm>
          <a:prstGeom prst="rect">
            <a:avLst/>
          </a:prstGeom>
        </p:spPr>
      </p:pic>
      <p:pic>
        <p:nvPicPr>
          <p:cNvPr id="1026" name="Picture 2" descr="Risk Retention and Risk Acceptance in ISO 27005 by Wentz Wu, ISSAP, ISSEP,  ISSMP CISSP, CCSP, CSSLP, CGRC, SSCP, CC, CISM, CISA, CRISC, CGEIT, PMP,  ACP, PBA, RMP, CEH, ECSAWentz Wu">
            <a:extLst>
              <a:ext uri="{FF2B5EF4-FFF2-40B4-BE49-F238E27FC236}">
                <a16:creationId xmlns:a16="http://schemas.microsoft.com/office/drawing/2014/main" id="{A16481DB-73CC-6471-F82E-C8DE9BF9352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2608" y="2147914"/>
            <a:ext cx="7040010" cy="54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70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9538-78F5-1E33-A0E8-0CD4CD5B01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D6FB062-D920-891D-C5A9-910010FFC388}"/>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C6C69B1-BB04-590D-9FA6-035BCCF37A3D}"/>
              </a:ext>
            </a:extLst>
          </p:cNvPr>
          <p:cNvSpPr>
            <a:spLocks noGrp="1"/>
          </p:cNvSpPr>
          <p:nvPr>
            <p:ph sz="half" idx="2"/>
          </p:nvPr>
        </p:nvSpPr>
        <p:spPr/>
        <p:txBody>
          <a:bodyPr/>
          <a:lstStyle/>
          <a:p>
            <a:endParaRPr lang="en-GB"/>
          </a:p>
        </p:txBody>
      </p:sp>
      <p:sp>
        <p:nvSpPr>
          <p:cNvPr id="7" name="Title 3">
            <a:extLst>
              <a:ext uri="{FF2B5EF4-FFF2-40B4-BE49-F238E27FC236}">
                <a16:creationId xmlns:a16="http://schemas.microsoft.com/office/drawing/2014/main" id="{AB642452-D47B-5E93-0678-5B51BD0318B3}"/>
              </a:ext>
            </a:extLst>
          </p:cNvPr>
          <p:cNvSpPr txBox="1">
            <a:spLocks/>
          </p:cNvSpPr>
          <p:nvPr/>
        </p:nvSpPr>
        <p:spPr>
          <a:xfrm>
            <a:off x="822962" y="731521"/>
            <a:ext cx="12157710" cy="1747520"/>
          </a:xfrm>
          <a:prstGeom prst="rect">
            <a:avLst/>
          </a:prstGeom>
          <a:effectLst/>
        </p:spPr>
        <p:txBody>
          <a:bodyPr vert="horz" lIns="91440" tIns="45720" rIns="91440" bIns="45720" rtlCol="0" anchor="ctr">
            <a:normAutofit/>
          </a:bodyPr>
          <a:lst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a:t>Interoperable Risk Management</a:t>
            </a:r>
            <a:endParaRPr lang="en-GB" dirty="0"/>
          </a:p>
        </p:txBody>
      </p:sp>
      <p:pic>
        <p:nvPicPr>
          <p:cNvPr id="8" name="Picture 7">
            <a:extLst>
              <a:ext uri="{FF2B5EF4-FFF2-40B4-BE49-F238E27FC236}">
                <a16:creationId xmlns:a16="http://schemas.microsoft.com/office/drawing/2014/main" id="{A0EEDE70-A3DA-9FB9-ABE4-BD25D7BC5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766" y="2147914"/>
            <a:ext cx="5624672" cy="5433194"/>
          </a:xfrm>
          <a:prstGeom prst="rect">
            <a:avLst/>
          </a:prstGeom>
        </p:spPr>
      </p:pic>
      <p:pic>
        <p:nvPicPr>
          <p:cNvPr id="9" name="Picture 2" descr="Risk Retention and Risk Acceptance in ISO 27005 by Wentz Wu, ISSAP, ISSEP,  ISSMP CISSP, CCSP, CSSLP, CGRC, SSCP, CC, CISM, CISA, CRISC, CGEIT, PMP,  ACP, PBA, RMP, CEH, ECSAWentz Wu">
            <a:extLst>
              <a:ext uri="{FF2B5EF4-FFF2-40B4-BE49-F238E27FC236}">
                <a16:creationId xmlns:a16="http://schemas.microsoft.com/office/drawing/2014/main" id="{8379506F-0648-4B13-7E25-29234F0B5C9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2608" y="2147914"/>
            <a:ext cx="7040010" cy="54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20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5931"/>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30" y="6244550"/>
            <a:ext cx="2205880" cy="1883854"/>
          </a:xfrm>
          <a:prstGeom prst="rect">
            <a:avLst/>
          </a:prstGeom>
        </p:spPr>
      </p:pic>
    </p:spTree>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9D37-0AE9-8A93-94FC-7631F0F7E390}"/>
              </a:ext>
            </a:extLst>
          </p:cNvPr>
          <p:cNvSpPr>
            <a:spLocks noGrp="1"/>
          </p:cNvSpPr>
          <p:nvPr>
            <p:ph type="body" sz="quarter" idx="13"/>
          </p:nvPr>
        </p:nvSpPr>
        <p:spPr/>
        <p:txBody>
          <a:bodyPr/>
          <a:lstStyle/>
          <a:p>
            <a:r>
              <a:rPr lang="nb-NO" dirty="0"/>
              <a:t>ENISA Tool</a:t>
            </a:r>
            <a:endParaRPr lang="en-GB" dirty="0"/>
          </a:p>
        </p:txBody>
      </p:sp>
      <p:sp>
        <p:nvSpPr>
          <p:cNvPr id="3" name="Text Placeholder 2">
            <a:extLst>
              <a:ext uri="{FF2B5EF4-FFF2-40B4-BE49-F238E27FC236}">
                <a16:creationId xmlns:a16="http://schemas.microsoft.com/office/drawing/2014/main" id="{0E31AE0E-3658-098C-B08B-2B73DADE8E5A}"/>
              </a:ext>
            </a:extLst>
          </p:cNvPr>
          <p:cNvSpPr>
            <a:spLocks noGrp="1"/>
          </p:cNvSpPr>
          <p:nvPr>
            <p:ph type="body" sz="quarter" idx="14"/>
          </p:nvPr>
        </p:nvSpPr>
        <p:spPr/>
        <p:txBody>
          <a:bodyPr/>
          <a:lstStyle/>
          <a:p>
            <a:r>
              <a:rPr lang="en-GB" dirty="0"/>
              <a:t>https://www.enisa.europa.eu/risk-level-tool/risk</a:t>
            </a:r>
          </a:p>
        </p:txBody>
      </p:sp>
      <p:pic>
        <p:nvPicPr>
          <p:cNvPr id="7" name="Picture 6">
            <a:extLst>
              <a:ext uri="{FF2B5EF4-FFF2-40B4-BE49-F238E27FC236}">
                <a16:creationId xmlns:a16="http://schemas.microsoft.com/office/drawing/2014/main" id="{09D23D3F-D737-246A-D4BF-D47330663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879" y="1456038"/>
            <a:ext cx="12593419" cy="6180484"/>
          </a:xfrm>
          <a:prstGeom prst="rect">
            <a:avLst/>
          </a:prstGeom>
        </p:spPr>
      </p:pic>
    </p:spTree>
    <p:extLst>
      <p:ext uri="{BB962C8B-B14F-4D97-AF65-F5344CB8AC3E}">
        <p14:creationId xmlns:p14="http://schemas.microsoft.com/office/powerpoint/2010/main" val="404858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7164705"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Introduction</a:t>
            </a:r>
            <a:endParaRPr lang="en-US" sz="7170" dirty="0"/>
          </a:p>
        </p:txBody>
      </p:sp>
      <p:sp>
        <p:nvSpPr>
          <p:cNvPr id="7" name="Text 4"/>
          <p:cNvSpPr/>
          <p:nvPr/>
        </p:nvSpPr>
        <p:spPr>
          <a:xfrm>
            <a:off x="989647" y="2068643"/>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The EU has recognized the need for robust cybersecurity measures within the energy sector. </a:t>
            </a:r>
          </a:p>
          <a:p>
            <a:pPr marL="285750" indent="-285750">
              <a:lnSpc>
                <a:spcPts val="3117"/>
              </a:lnSpc>
              <a:buFont typeface="Arial" panose="020B0604020202020204" pitchFamily="34" charset="0"/>
              <a:buChar char="•"/>
            </a:pPr>
            <a:endParaRPr lang="en-US" sz="2800" b="1"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The aim of this session is to provide you with a comprehensive understanding of the EU's cybersecurity strategy, key directives, and best practices for ensuring the security and resilience of energy infrastructure. </a:t>
            </a:r>
          </a:p>
          <a:p>
            <a:pPr marL="285750" indent="-285750">
              <a:lnSpc>
                <a:spcPts val="3117"/>
              </a:lnSpc>
              <a:buFont typeface="Arial" panose="020B0604020202020204" pitchFamily="34" charset="0"/>
              <a:buChar char="•"/>
            </a:pPr>
            <a:endParaRPr lang="en-US" sz="2800" b="1"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We will explore the challenges, solutions, and practical steps that energy companies can take to protect their systems and operations from cyber threats.</a:t>
            </a:r>
            <a:endParaRPr lang="en-US" sz="2800" b="1" dirty="0"/>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7E3FB-A579-A5BD-F571-631DA32FC946}"/>
              </a:ext>
            </a:extLst>
          </p:cNvPr>
          <p:cNvSpPr>
            <a:spLocks noGrp="1"/>
          </p:cNvSpPr>
          <p:nvPr>
            <p:ph type="body" sz="quarter" idx="13"/>
          </p:nvPr>
        </p:nvSpPr>
        <p:spPr/>
        <p:txBody>
          <a:bodyPr/>
          <a:lstStyle/>
          <a:p>
            <a:r>
              <a:rPr lang="nb-NO" dirty="0">
                <a:solidFill>
                  <a:schemeClr val="tx1"/>
                </a:solidFill>
              </a:rPr>
              <a:t>Section V</a:t>
            </a:r>
            <a:endParaRPr lang="en-GB" dirty="0">
              <a:solidFill>
                <a:schemeClr val="tx1"/>
              </a:solidFill>
            </a:endParaRPr>
          </a:p>
        </p:txBody>
      </p:sp>
      <p:sp>
        <p:nvSpPr>
          <p:cNvPr id="3" name="Text Placeholder 2">
            <a:extLst>
              <a:ext uri="{FF2B5EF4-FFF2-40B4-BE49-F238E27FC236}">
                <a16:creationId xmlns:a16="http://schemas.microsoft.com/office/drawing/2014/main" id="{A967DF87-A0A0-843A-EBED-21324DEFF6E0}"/>
              </a:ext>
            </a:extLst>
          </p:cNvPr>
          <p:cNvSpPr>
            <a:spLocks noGrp="1"/>
          </p:cNvSpPr>
          <p:nvPr>
            <p:ph type="body" sz="quarter" idx="14"/>
          </p:nvPr>
        </p:nvSpPr>
        <p:spPr>
          <a:xfrm>
            <a:off x="905256" y="1954528"/>
            <a:ext cx="5586984" cy="4968240"/>
          </a:xfrm>
        </p:spPr>
        <p:txBody>
          <a:bodyPr>
            <a:normAutofit lnSpcReduction="10000"/>
          </a:bodyPr>
          <a:lstStyle/>
          <a:p>
            <a:r>
              <a:rPr lang="en-GB" b="1" dirty="0">
                <a:solidFill>
                  <a:schemeClr val="tx1"/>
                </a:solidFill>
                <a:latin typeface="OpenSans-Bold"/>
              </a:rPr>
              <a:t>Security policy and procedures for the protection of personal data</a:t>
            </a:r>
          </a:p>
          <a:p>
            <a:r>
              <a:rPr lang="en-GB" b="1" dirty="0">
                <a:solidFill>
                  <a:schemeClr val="tx1"/>
                </a:solidFill>
                <a:latin typeface="OpenSans-Bold"/>
              </a:rPr>
              <a:t>Roles and responsibilities</a:t>
            </a:r>
          </a:p>
          <a:p>
            <a:r>
              <a:rPr lang="en-GB" b="1" dirty="0">
                <a:solidFill>
                  <a:schemeClr val="tx1"/>
                </a:solidFill>
                <a:latin typeface="OpenSans-Bold"/>
              </a:rPr>
              <a:t>Access control policy</a:t>
            </a:r>
          </a:p>
          <a:p>
            <a:r>
              <a:rPr lang="en-GB" b="1" dirty="0">
                <a:solidFill>
                  <a:schemeClr val="tx1"/>
                </a:solidFill>
                <a:latin typeface="OpenSans-Bold"/>
              </a:rPr>
              <a:t>Resource/asset management</a:t>
            </a:r>
          </a:p>
          <a:p>
            <a:r>
              <a:rPr lang="en-GB" b="1" dirty="0">
                <a:solidFill>
                  <a:schemeClr val="tx1"/>
                </a:solidFill>
                <a:latin typeface="OpenSans-Bold"/>
              </a:rPr>
              <a:t>Change management</a:t>
            </a:r>
          </a:p>
          <a:p>
            <a:r>
              <a:rPr lang="en-GB" b="1" dirty="0">
                <a:solidFill>
                  <a:schemeClr val="tx1"/>
                </a:solidFill>
                <a:latin typeface="OpenSans-Bold"/>
              </a:rPr>
              <a:t>Data processors</a:t>
            </a:r>
          </a:p>
          <a:p>
            <a:r>
              <a:rPr lang="en-GB" b="1" dirty="0">
                <a:solidFill>
                  <a:schemeClr val="tx1"/>
                </a:solidFill>
                <a:latin typeface="OpenSans-Bold"/>
              </a:rPr>
              <a:t>Incidents handling / Personal data breaches</a:t>
            </a:r>
          </a:p>
          <a:p>
            <a:r>
              <a:rPr lang="en-GB" b="1" dirty="0">
                <a:solidFill>
                  <a:schemeClr val="tx1"/>
                </a:solidFill>
                <a:latin typeface="OpenSans-Bold"/>
              </a:rPr>
              <a:t>Business continuity</a:t>
            </a:r>
          </a:p>
          <a:p>
            <a:r>
              <a:rPr lang="en-GB" b="1" dirty="0">
                <a:solidFill>
                  <a:schemeClr val="tx1"/>
                </a:solidFill>
                <a:latin typeface="OpenSans-Bold"/>
              </a:rPr>
              <a:t>Confidentiality of personnel</a:t>
            </a:r>
          </a:p>
          <a:p>
            <a:r>
              <a:rPr lang="en-GB" b="1" dirty="0">
                <a:solidFill>
                  <a:schemeClr val="tx1"/>
                </a:solidFill>
                <a:latin typeface="OpenSans-Bold"/>
              </a:rPr>
              <a:t>Training</a:t>
            </a:r>
          </a:p>
          <a:p>
            <a:r>
              <a:rPr lang="en-GB" b="1" dirty="0">
                <a:solidFill>
                  <a:schemeClr val="tx1"/>
                </a:solidFill>
                <a:latin typeface="OpenSans-Bold"/>
              </a:rPr>
              <a:t>Access control and authentication</a:t>
            </a:r>
          </a:p>
          <a:p>
            <a:endParaRPr lang="en-GB" dirty="0">
              <a:solidFill>
                <a:schemeClr val="tx1"/>
              </a:solidFill>
            </a:endParaRPr>
          </a:p>
        </p:txBody>
      </p:sp>
      <p:sp>
        <p:nvSpPr>
          <p:cNvPr id="4" name="Text Placeholder 2">
            <a:extLst>
              <a:ext uri="{FF2B5EF4-FFF2-40B4-BE49-F238E27FC236}">
                <a16:creationId xmlns:a16="http://schemas.microsoft.com/office/drawing/2014/main" id="{CED3DB5A-5C9D-4148-5ACC-F69B53376E82}"/>
              </a:ext>
            </a:extLst>
          </p:cNvPr>
          <p:cNvSpPr txBox="1">
            <a:spLocks/>
          </p:cNvSpPr>
          <p:nvPr/>
        </p:nvSpPr>
        <p:spPr>
          <a:xfrm>
            <a:off x="6872018" y="1954528"/>
            <a:ext cx="6130750" cy="496824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baseline="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3pPr>
            <a:lvl4pPr marL="1600200" indent="-22860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kern="1200">
                <a:solidFill>
                  <a:srgbClr val="332B60"/>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160" b="1" dirty="0">
                <a:solidFill>
                  <a:schemeClr val="tx1"/>
                </a:solidFill>
                <a:latin typeface="OpenSans-Bold"/>
              </a:rPr>
              <a:t>Training</a:t>
            </a:r>
          </a:p>
          <a:p>
            <a:r>
              <a:rPr lang="en-GB" sz="2160" b="1" dirty="0">
                <a:solidFill>
                  <a:schemeClr val="tx1"/>
                </a:solidFill>
                <a:latin typeface="OpenSans-Bold"/>
              </a:rPr>
              <a:t>Access control and authentication</a:t>
            </a:r>
          </a:p>
          <a:p>
            <a:r>
              <a:rPr lang="en-GB" sz="2160" b="1" dirty="0">
                <a:solidFill>
                  <a:schemeClr val="tx1"/>
                </a:solidFill>
                <a:latin typeface="OpenSans-Bold"/>
              </a:rPr>
              <a:t>Logging and monitoring</a:t>
            </a:r>
          </a:p>
          <a:p>
            <a:r>
              <a:rPr lang="en-GB" sz="2160" b="1" dirty="0">
                <a:solidFill>
                  <a:schemeClr val="tx1"/>
                </a:solidFill>
                <a:latin typeface="OpenSans-Bold"/>
              </a:rPr>
              <a:t>Server database security</a:t>
            </a:r>
          </a:p>
          <a:p>
            <a:r>
              <a:rPr lang="en-GB" sz="2160" b="1" dirty="0">
                <a:solidFill>
                  <a:schemeClr val="tx1"/>
                </a:solidFill>
                <a:latin typeface="OpenSans-Bold"/>
              </a:rPr>
              <a:t>Workstation security</a:t>
            </a:r>
          </a:p>
          <a:p>
            <a:r>
              <a:rPr lang="en-GB" sz="2160" b="1" dirty="0">
                <a:solidFill>
                  <a:schemeClr val="tx1"/>
                </a:solidFill>
                <a:latin typeface="OpenSans-Bold"/>
              </a:rPr>
              <a:t>Network/communication security</a:t>
            </a:r>
          </a:p>
          <a:p>
            <a:r>
              <a:rPr lang="en-GB" sz="2160" b="1" dirty="0">
                <a:solidFill>
                  <a:schemeClr val="tx1"/>
                </a:solidFill>
                <a:latin typeface="OpenSans-Bold"/>
              </a:rPr>
              <a:t>Back-ups</a:t>
            </a:r>
          </a:p>
          <a:p>
            <a:r>
              <a:rPr lang="en-GB" sz="2160" b="1" dirty="0">
                <a:solidFill>
                  <a:schemeClr val="tx1"/>
                </a:solidFill>
                <a:latin typeface="OpenSans-Bold"/>
              </a:rPr>
              <a:t>Application lifecycle security</a:t>
            </a:r>
          </a:p>
          <a:p>
            <a:r>
              <a:rPr lang="en-GB" sz="2160" b="1" dirty="0">
                <a:solidFill>
                  <a:schemeClr val="tx1"/>
                </a:solidFill>
                <a:latin typeface="OpenSans-Bold"/>
              </a:rPr>
              <a:t>Data deletion/disposal</a:t>
            </a:r>
          </a:p>
          <a:p>
            <a:r>
              <a:rPr lang="en-GB" sz="2160" b="1" dirty="0">
                <a:solidFill>
                  <a:schemeClr val="tx1"/>
                </a:solidFill>
                <a:latin typeface="OpenSans-Bold"/>
              </a:rPr>
              <a:t>Physical security</a:t>
            </a:r>
            <a:endParaRPr lang="en-GB" sz="2160" dirty="0">
              <a:solidFill>
                <a:schemeClr val="tx1"/>
              </a:solidFill>
            </a:endParaRPr>
          </a:p>
        </p:txBody>
      </p:sp>
    </p:spTree>
    <p:extLst>
      <p:ext uri="{BB962C8B-B14F-4D97-AF65-F5344CB8AC3E}">
        <p14:creationId xmlns:p14="http://schemas.microsoft.com/office/powerpoint/2010/main" val="380804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534A0-77DB-98FA-D5DF-C8AC0512E2B0}"/>
              </a:ext>
            </a:extLst>
          </p:cNvPr>
          <p:cNvSpPr>
            <a:spLocks noGrp="1"/>
          </p:cNvSpPr>
          <p:nvPr>
            <p:ph type="body" sz="quarter" idx="13"/>
          </p:nvPr>
        </p:nvSpPr>
        <p:spPr/>
        <p:txBody>
          <a:bodyPr/>
          <a:lstStyle/>
          <a:p>
            <a:r>
              <a:rPr lang="nb-NO" dirty="0">
                <a:solidFill>
                  <a:schemeClr val="tx1"/>
                </a:solidFill>
              </a:rPr>
              <a:t>Supply Chain Attacks</a:t>
            </a:r>
            <a:endParaRPr lang="en-GB" dirty="0">
              <a:solidFill>
                <a:schemeClr val="tx1"/>
              </a:solidFill>
            </a:endParaRPr>
          </a:p>
        </p:txBody>
      </p:sp>
      <p:sp>
        <p:nvSpPr>
          <p:cNvPr id="3" name="Text Placeholder 2">
            <a:extLst>
              <a:ext uri="{FF2B5EF4-FFF2-40B4-BE49-F238E27FC236}">
                <a16:creationId xmlns:a16="http://schemas.microsoft.com/office/drawing/2014/main" id="{D02417D1-9FD5-05BA-506F-D1E1391C90ED}"/>
              </a:ext>
            </a:extLst>
          </p:cNvPr>
          <p:cNvSpPr>
            <a:spLocks noGrp="1"/>
          </p:cNvSpPr>
          <p:nvPr>
            <p:ph type="body" sz="quarter" idx="14"/>
          </p:nvPr>
        </p:nvSpPr>
        <p:spPr>
          <a:xfrm>
            <a:off x="750639" y="1495669"/>
            <a:ext cx="13304452" cy="4968240"/>
          </a:xfrm>
        </p:spPr>
        <p:txBody>
          <a:bodyPr/>
          <a:lstStyle/>
          <a:p>
            <a:r>
              <a:rPr lang="en-GB" altLang="en-US" dirty="0">
                <a:solidFill>
                  <a:schemeClr val="tx1"/>
                </a:solidFill>
              </a:rPr>
              <a:t>Supply chain attacks are cyber attacks against third-party vendors in an organization’s supply chain. Historically, supply chain attacks were targeted at trust relationships, where insecure suppliers in the chain were attacked to gain access to their larger partners.</a:t>
            </a:r>
          </a:p>
          <a:p>
            <a:r>
              <a:rPr lang="en-GB" dirty="0">
                <a:solidFill>
                  <a:schemeClr val="tx1"/>
                </a:solidFill>
              </a:rPr>
              <a:t>Software supply chains are highly susceptible to attack, because in modern development organizations, software is not created from scratch, and uses many off-the-shelf components such as third-party APIs, open source code, and proprietary code from software vendors. Any of these could be exposed to security threats and vulnerabilities.</a:t>
            </a:r>
          </a:p>
          <a:p>
            <a:r>
              <a:rPr lang="en-GB" dirty="0">
                <a:solidFill>
                  <a:schemeClr val="tx1"/>
                </a:solidFill>
              </a:rPr>
              <a:t>A software supply chain attack might inject malicious code into an application and infect all users of the application, while a hardware supply chain attack compromises physical components and uses them to infiltrate an organization’s systems.</a:t>
            </a:r>
          </a:p>
          <a:p>
            <a:r>
              <a:rPr lang="en-GB" dirty="0">
                <a:solidFill>
                  <a:schemeClr val="tx1"/>
                </a:solidFill>
              </a:rPr>
              <a:t>3</a:t>
            </a:r>
            <a:r>
              <a:rPr lang="en-GB" baseline="30000" dirty="0">
                <a:solidFill>
                  <a:schemeClr val="tx1"/>
                </a:solidFill>
              </a:rPr>
              <a:t>rd</a:t>
            </a:r>
            <a:r>
              <a:rPr lang="en-GB" dirty="0">
                <a:solidFill>
                  <a:schemeClr val="tx1"/>
                </a:solidFill>
              </a:rPr>
              <a:t> party risk management</a:t>
            </a:r>
          </a:p>
        </p:txBody>
      </p:sp>
      <p:pic>
        <p:nvPicPr>
          <p:cNvPr id="1026" name="Picture 2" descr="Understanding the increase in Supply Chain Security Attacks — ENISA">
            <a:extLst>
              <a:ext uri="{FF2B5EF4-FFF2-40B4-BE49-F238E27FC236}">
                <a16:creationId xmlns:a16="http://schemas.microsoft.com/office/drawing/2014/main" id="{CB9B2871-2DED-6519-BC06-02643456DE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77839" y="4922431"/>
            <a:ext cx="4956844" cy="330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B132C-0895-60BD-169F-77F6D5EB8266}"/>
              </a:ext>
            </a:extLst>
          </p:cNvPr>
          <p:cNvSpPr>
            <a:spLocks noGrp="1"/>
          </p:cNvSpPr>
          <p:nvPr>
            <p:ph type="body" sz="quarter" idx="13"/>
          </p:nvPr>
        </p:nvSpPr>
        <p:spPr/>
        <p:txBody>
          <a:bodyPr/>
          <a:lstStyle/>
          <a:p>
            <a:r>
              <a:rPr lang="nb-NO" dirty="0">
                <a:solidFill>
                  <a:schemeClr val="tx1"/>
                </a:solidFill>
              </a:rPr>
              <a:t>Supply Chain Risk</a:t>
            </a:r>
            <a:endParaRPr lang="en-GB" dirty="0">
              <a:solidFill>
                <a:schemeClr val="tx1"/>
              </a:solidFill>
            </a:endParaRPr>
          </a:p>
        </p:txBody>
      </p:sp>
      <p:sp>
        <p:nvSpPr>
          <p:cNvPr id="3" name="Text Placeholder 2">
            <a:extLst>
              <a:ext uri="{FF2B5EF4-FFF2-40B4-BE49-F238E27FC236}">
                <a16:creationId xmlns:a16="http://schemas.microsoft.com/office/drawing/2014/main" id="{9DF517ED-C969-5D62-2852-D51CE25B9F00}"/>
              </a:ext>
            </a:extLst>
          </p:cNvPr>
          <p:cNvSpPr>
            <a:spLocks noGrp="1"/>
          </p:cNvSpPr>
          <p:nvPr>
            <p:ph type="body" sz="quarter" idx="14"/>
          </p:nvPr>
        </p:nvSpPr>
        <p:spPr>
          <a:xfrm>
            <a:off x="1456390" y="1641548"/>
            <a:ext cx="11712341" cy="4968240"/>
          </a:xfrm>
        </p:spPr>
        <p:txBody>
          <a:bodyPr>
            <a:normAutofit fontScale="92500"/>
          </a:bodyPr>
          <a:lstStyle/>
          <a:p>
            <a:pPr algn="l" fontAlgn="auto">
              <a:buFont typeface="+mj-lt"/>
              <a:buAutoNum type="arabicPeriod"/>
            </a:pPr>
            <a:r>
              <a:rPr lang="en-GB" b="1" i="0" dirty="0">
                <a:solidFill>
                  <a:schemeClr val="tx1"/>
                </a:solidFill>
                <a:effectLst/>
                <a:latin typeface="var(--artdeco-reset-typography-font-family-sans)"/>
              </a:rPr>
              <a:t>Disruptions from natural disasters:</a:t>
            </a:r>
            <a:r>
              <a:rPr lang="en-GB" b="0" i="0" dirty="0">
                <a:solidFill>
                  <a:schemeClr val="tx1"/>
                </a:solidFill>
                <a:effectLst/>
                <a:latin typeface="var(--artdeco-reset-typography-font-family-sans)"/>
              </a:rPr>
              <a:t> Hurricanes, earthquakes, and floods can disrupt supply chains by damaging infrastructure, disrupting transportation routes, and causing delays or disruptions in production.</a:t>
            </a:r>
          </a:p>
          <a:p>
            <a:pPr algn="l" fontAlgn="auto">
              <a:buFont typeface="+mj-lt"/>
              <a:buAutoNum type="arabicPeriod"/>
            </a:pPr>
            <a:r>
              <a:rPr lang="en-GB" b="1" i="0" dirty="0">
                <a:solidFill>
                  <a:schemeClr val="tx1"/>
                </a:solidFill>
                <a:effectLst/>
                <a:latin typeface="var(--artdeco-reset-typography-font-family-sans)"/>
              </a:rPr>
              <a:t>Geopolitical risks:</a:t>
            </a:r>
            <a:r>
              <a:rPr lang="en-GB" b="0" i="0" dirty="0">
                <a:solidFill>
                  <a:schemeClr val="tx1"/>
                </a:solidFill>
                <a:effectLst/>
                <a:latin typeface="var(--artdeco-reset-typography-font-family-sans)"/>
              </a:rPr>
              <a:t> Political instability, trade wars, and sanctions can impact supply chains by causing delays or disruptions in the movement of goods or by creating uncertainty about future trade relationships.</a:t>
            </a:r>
          </a:p>
          <a:p>
            <a:pPr algn="l" fontAlgn="auto">
              <a:buFont typeface="+mj-lt"/>
              <a:buAutoNum type="arabicPeriod"/>
            </a:pPr>
            <a:r>
              <a:rPr lang="en-GB" b="1" i="0" dirty="0">
                <a:solidFill>
                  <a:schemeClr val="tx1"/>
                </a:solidFill>
                <a:effectLst/>
                <a:latin typeface="var(--artdeco-reset-typography-font-family-sans)"/>
              </a:rPr>
              <a:t>Cybersecurity risks:</a:t>
            </a:r>
            <a:r>
              <a:rPr lang="en-GB" b="0" i="0" dirty="0">
                <a:solidFill>
                  <a:schemeClr val="tx1"/>
                </a:solidFill>
                <a:effectLst/>
                <a:latin typeface="var(--artdeco-reset-typography-font-family-sans)"/>
              </a:rPr>
              <a:t> Cyberattacks can compromise the security of supply chain data and disrupt operations by causing system failures or data breaches.</a:t>
            </a:r>
          </a:p>
          <a:p>
            <a:pPr algn="l" fontAlgn="auto">
              <a:buFont typeface="+mj-lt"/>
              <a:buAutoNum type="arabicPeriod"/>
            </a:pPr>
            <a:r>
              <a:rPr lang="en-GB" b="1" i="0" dirty="0">
                <a:solidFill>
                  <a:schemeClr val="tx1"/>
                </a:solidFill>
                <a:effectLst/>
                <a:latin typeface="var(--artdeco-reset-typography-font-family-sans)"/>
              </a:rPr>
              <a:t>Supplier bankruptcy or financial instability:</a:t>
            </a:r>
            <a:r>
              <a:rPr lang="en-GB" b="0" i="0" dirty="0">
                <a:solidFill>
                  <a:schemeClr val="tx1"/>
                </a:solidFill>
                <a:effectLst/>
                <a:latin typeface="var(--artdeco-reset-typography-font-family-sans)"/>
              </a:rPr>
              <a:t> If a supplier goes bankrupt or experiences financial instability, it can disrupt the supply chain by causing delays or shortages of key components or materials.</a:t>
            </a:r>
          </a:p>
          <a:p>
            <a:pPr algn="l" fontAlgn="auto">
              <a:buFont typeface="+mj-lt"/>
              <a:buAutoNum type="arabicPeriod"/>
            </a:pPr>
            <a:r>
              <a:rPr lang="en-GB" b="1" i="0" dirty="0">
                <a:solidFill>
                  <a:schemeClr val="tx1"/>
                </a:solidFill>
                <a:effectLst/>
                <a:latin typeface="var(--artdeco-reset-typography-font-family-sans)"/>
              </a:rPr>
              <a:t>Quality issues:</a:t>
            </a:r>
            <a:r>
              <a:rPr lang="en-GB" b="0" i="0" dirty="0">
                <a:solidFill>
                  <a:schemeClr val="tx1"/>
                </a:solidFill>
                <a:effectLst/>
                <a:latin typeface="var(--artdeco-reset-typography-font-family-sans)"/>
              </a:rPr>
              <a:t> Quality issues with materials or products can lead to delays or disruptions in production, as well as damage to a company's reputation.</a:t>
            </a:r>
          </a:p>
          <a:p>
            <a:pPr algn="l" fontAlgn="auto">
              <a:buFont typeface="+mj-lt"/>
              <a:buAutoNum type="arabicPeriod"/>
            </a:pPr>
            <a:r>
              <a:rPr lang="en-GB" b="1" i="0" dirty="0">
                <a:solidFill>
                  <a:schemeClr val="tx1"/>
                </a:solidFill>
                <a:effectLst/>
                <a:latin typeface="var(--artdeco-reset-typography-font-family-sans)"/>
              </a:rPr>
              <a:t>Labor disputes:</a:t>
            </a:r>
            <a:r>
              <a:rPr lang="en-GB" b="0" i="0" dirty="0">
                <a:solidFill>
                  <a:schemeClr val="tx1"/>
                </a:solidFill>
                <a:effectLst/>
                <a:latin typeface="var(--artdeco-reset-typography-font-family-sans)"/>
              </a:rPr>
              <a:t> Labor disputes, including strikes or protests, can disrupt the supply chain by causing delays or shutdowns of production facilities or transportation routes.</a:t>
            </a:r>
          </a:p>
          <a:p>
            <a:pPr algn="l" fontAlgn="auto">
              <a:buFont typeface="+mj-lt"/>
              <a:buAutoNum type="arabicPeriod"/>
            </a:pPr>
            <a:r>
              <a:rPr lang="en-GB" b="1" i="0" dirty="0">
                <a:solidFill>
                  <a:schemeClr val="tx1"/>
                </a:solidFill>
                <a:effectLst/>
                <a:latin typeface="var(--artdeco-reset-typography-font-family-sans)"/>
              </a:rPr>
              <a:t>Transportation disruptions:</a:t>
            </a:r>
            <a:r>
              <a:rPr lang="en-GB" b="0" i="0" dirty="0">
                <a:solidFill>
                  <a:schemeClr val="tx1"/>
                </a:solidFill>
                <a:effectLst/>
                <a:latin typeface="var(--artdeco-reset-typography-font-family-sans)"/>
              </a:rPr>
              <a:t> Port closures or port congestions, trucking strikes, or fuel shortages, can impact the movement of goods and cause delays or disruptions in the supply chain.</a:t>
            </a:r>
          </a:p>
          <a:p>
            <a:endParaRPr lang="en-GB" dirty="0">
              <a:solidFill>
                <a:schemeClr val="tx1"/>
              </a:solidFill>
            </a:endParaRPr>
          </a:p>
        </p:txBody>
      </p:sp>
    </p:spTree>
    <p:extLst>
      <p:ext uri="{BB962C8B-B14F-4D97-AF65-F5344CB8AC3E}">
        <p14:creationId xmlns:p14="http://schemas.microsoft.com/office/powerpoint/2010/main" val="39486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body" sz="quarter" idx="13"/>
          </p:nvPr>
        </p:nvSpPr>
        <p:spPr/>
        <p:txBody>
          <a:bodyPr/>
          <a:lstStyle/>
          <a:p>
            <a:r>
              <a:rPr lang="nb-NO" dirty="0">
                <a:solidFill>
                  <a:schemeClr val="tx1"/>
                </a:solidFill>
              </a:rPr>
              <a:t>Step 1: </a:t>
            </a:r>
            <a:r>
              <a:rPr lang="en-GB" dirty="0">
                <a:solidFill>
                  <a:schemeClr val="tx1"/>
                </a:solidFill>
              </a:rPr>
              <a:t>Recognize, Map, and Prioritize the Supply Chain Threat Landscape</a:t>
            </a:r>
          </a:p>
          <a:p>
            <a:endParaRPr lang="en-GB" dirty="0">
              <a:solidFill>
                <a:schemeClr val="tx1"/>
              </a:solidFill>
            </a:endParaRPr>
          </a:p>
        </p:txBody>
      </p:sp>
      <p:sp>
        <p:nvSpPr>
          <p:cNvPr id="3" name="Text Placeholder 2">
            <a:extLst>
              <a:ext uri="{FF2B5EF4-FFF2-40B4-BE49-F238E27FC236}">
                <a16:creationId xmlns:a16="http://schemas.microsoft.com/office/drawing/2014/main" id="{50EEDE76-9AB5-5BB1-5D44-0DCAA52F4DE6}"/>
              </a:ext>
            </a:extLst>
          </p:cNvPr>
          <p:cNvSpPr>
            <a:spLocks noGrp="1"/>
          </p:cNvSpPr>
          <p:nvPr>
            <p:ph type="body" sz="quarter" idx="14"/>
          </p:nvPr>
        </p:nvSpPr>
        <p:spPr/>
        <p:txBody>
          <a:bodyPr>
            <a:normAutofit lnSpcReduction="10000"/>
          </a:bodyPr>
          <a:lstStyle/>
          <a:p>
            <a:pPr algn="l" rtl="0" fontAlgn="auto"/>
            <a:r>
              <a:rPr lang="en-GB" i="0" dirty="0">
                <a:solidFill>
                  <a:schemeClr val="tx1"/>
                </a:solidFill>
                <a:effectLst/>
                <a:latin typeface="TWKEverett"/>
              </a:rPr>
              <a:t>Assess all possible risks. I</a:t>
            </a:r>
          </a:p>
          <a:p>
            <a:pPr lvl="1" fontAlgn="auto"/>
            <a:r>
              <a:rPr lang="en-GB" dirty="0">
                <a:solidFill>
                  <a:schemeClr val="tx1"/>
                </a:solidFill>
                <a:latin typeface="TWKEverett"/>
              </a:rPr>
              <a:t>u</a:t>
            </a:r>
            <a:r>
              <a:rPr lang="en-GB" i="0" dirty="0">
                <a:solidFill>
                  <a:schemeClr val="tx1"/>
                </a:solidFill>
                <a:effectLst/>
                <a:latin typeface="TWKEverett"/>
              </a:rPr>
              <a:t>nderstanding the supply chain </a:t>
            </a:r>
          </a:p>
          <a:p>
            <a:pPr lvl="1" fontAlgn="auto"/>
            <a:r>
              <a:rPr lang="en-GB" i="0" dirty="0">
                <a:solidFill>
                  <a:schemeClr val="tx1"/>
                </a:solidFill>
                <a:effectLst/>
                <a:latin typeface="TWKEverett"/>
              </a:rPr>
              <a:t>key components by inventorying suppliers and assessing their security posture. 	</a:t>
            </a:r>
          </a:p>
          <a:p>
            <a:pPr lvl="1" fontAlgn="auto">
              <a:buFont typeface="Arial" panose="020B0604020202020204" pitchFamily="34" charset="0"/>
              <a:buChar char="•"/>
            </a:pPr>
            <a:r>
              <a:rPr lang="en-GB" b="0" i="0" dirty="0">
                <a:solidFill>
                  <a:schemeClr val="tx1"/>
                </a:solidFill>
                <a:effectLst/>
                <a:latin typeface="unset"/>
              </a:rPr>
              <a:t>Group vendors into risk profiles</a:t>
            </a:r>
          </a:p>
          <a:p>
            <a:pPr lvl="1" fontAlgn="auto">
              <a:buFont typeface="Arial" panose="020B0604020202020204" pitchFamily="34" charset="0"/>
              <a:buChar char="•"/>
            </a:pPr>
            <a:r>
              <a:rPr lang="en-GB" b="0" i="0" dirty="0">
                <a:solidFill>
                  <a:schemeClr val="tx1"/>
                </a:solidFill>
                <a:effectLst/>
                <a:latin typeface="unset"/>
              </a:rPr>
              <a:t>Prioritize each third party by their vulnerability level, access to your data and systems, and impact on your organization</a:t>
            </a:r>
          </a:p>
          <a:p>
            <a:pPr lvl="1" fontAlgn="auto">
              <a:buFont typeface="Arial" panose="020B0604020202020204" pitchFamily="34" charset="0"/>
              <a:buChar char="•"/>
            </a:pPr>
            <a:r>
              <a:rPr lang="en-GB" b="0" i="0" dirty="0">
                <a:solidFill>
                  <a:schemeClr val="tx1"/>
                </a:solidFill>
                <a:effectLst/>
                <a:latin typeface="unset"/>
              </a:rPr>
              <a:t>Use questionnaires and on-site visits to assess supply chain security</a:t>
            </a:r>
          </a:p>
          <a:p>
            <a:pPr lvl="1" fontAlgn="auto">
              <a:buFont typeface="Arial" panose="020B0604020202020204" pitchFamily="34" charset="0"/>
              <a:buChar char="•"/>
            </a:pPr>
            <a:r>
              <a:rPr lang="en-GB" b="0" i="0" dirty="0">
                <a:solidFill>
                  <a:schemeClr val="tx1"/>
                </a:solidFill>
                <a:effectLst/>
                <a:latin typeface="unset"/>
              </a:rPr>
              <a:t>Identify the weakest areas in the supply chain and supplement these vendors or ask them to improve their security</a:t>
            </a:r>
          </a:p>
          <a:p>
            <a:pPr lvl="1" fontAlgn="auto">
              <a:buFont typeface="Arial" panose="020B0604020202020204" pitchFamily="34" charset="0"/>
              <a:buChar char="•"/>
            </a:pPr>
            <a:r>
              <a:rPr lang="en-GB" b="0" i="0" dirty="0">
                <a:solidFill>
                  <a:schemeClr val="tx1"/>
                </a:solidFill>
                <a:effectLst/>
                <a:latin typeface="unset"/>
              </a:rPr>
              <a:t>Assess the safety of hardware and software products supplied to your organization</a:t>
            </a:r>
          </a:p>
          <a:p>
            <a:pPr lvl="1" fontAlgn="auto">
              <a:buFont typeface="Arial" panose="020B0604020202020204" pitchFamily="34" charset="0"/>
              <a:buChar char="•"/>
            </a:pPr>
            <a:r>
              <a:rPr lang="en-GB" b="0" i="0" dirty="0">
                <a:solidFill>
                  <a:schemeClr val="tx1"/>
                </a:solidFill>
                <a:effectLst/>
                <a:latin typeface="unset"/>
              </a:rPr>
              <a:t>Identify the processes in the supply chain that pose a threat to sensitive data and systems and determine suitable security measures</a:t>
            </a:r>
          </a:p>
          <a:p>
            <a:endParaRPr lang="en-GB" dirty="0">
              <a:solidFill>
                <a:schemeClr val="tx1"/>
              </a:solidFill>
            </a:endParaRPr>
          </a:p>
        </p:txBody>
      </p:sp>
    </p:spTree>
    <p:extLst>
      <p:ext uri="{BB962C8B-B14F-4D97-AF65-F5344CB8AC3E}">
        <p14:creationId xmlns:p14="http://schemas.microsoft.com/office/powerpoint/2010/main" val="3576188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body" sz="quarter" idx="13"/>
          </p:nvPr>
        </p:nvSpPr>
        <p:spPr/>
        <p:txBody>
          <a:bodyPr/>
          <a:lstStyle/>
          <a:p>
            <a:r>
              <a:rPr lang="nb-NO" dirty="0">
                <a:solidFill>
                  <a:schemeClr val="tx1"/>
                </a:solidFill>
              </a:rPr>
              <a:t>Step 2: </a:t>
            </a:r>
            <a:r>
              <a:rPr lang="en-GB" dirty="0">
                <a:solidFill>
                  <a:schemeClr val="tx1"/>
                </a:solidFill>
              </a:rPr>
              <a:t>Create a Multifaceted Supply Chain Security Strategy</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type="body" sz="quarter" idx="14"/>
          </p:nvPr>
        </p:nvSpPr>
        <p:spPr/>
        <p:txBody>
          <a:bodyPr/>
          <a:lstStyle/>
          <a:p>
            <a:r>
              <a:rPr lang="en-GB" dirty="0">
                <a:solidFill>
                  <a:schemeClr val="tx1"/>
                </a:solidFill>
              </a:rPr>
              <a:t>Supply chain attacks can have various objectives, including ransom, sabotage, and intellectual property theft. These attacks can take many forms, such as malicious code injections into legitimate software, hijacking software updates, and attacks on IT and operational technologies.</a:t>
            </a:r>
          </a:p>
          <a:p>
            <a:endParaRPr lang="en-GB" dirty="0">
              <a:solidFill>
                <a:schemeClr val="tx1"/>
              </a:solidFill>
            </a:endParaRPr>
          </a:p>
          <a:p>
            <a:r>
              <a:rPr lang="en-GB" dirty="0">
                <a:solidFill>
                  <a:schemeClr val="tx1"/>
                </a:solidFill>
              </a:rPr>
              <a:t>Supply chain attacks can exploit vulnerabilities in:</a:t>
            </a:r>
          </a:p>
          <a:p>
            <a:pPr lvl="1"/>
            <a:r>
              <a:rPr lang="en-GB" dirty="0">
                <a:solidFill>
                  <a:schemeClr val="tx1"/>
                </a:solidFill>
              </a:rPr>
              <a:t>The physical flow of assets — Including processing, packaging, and distribution processes.</a:t>
            </a:r>
          </a:p>
          <a:p>
            <a:pPr lvl="1"/>
            <a:r>
              <a:rPr lang="en-GB" dirty="0">
                <a:solidFill>
                  <a:schemeClr val="tx1"/>
                </a:solidFill>
              </a:rPr>
              <a:t>The virtual flow of data or software — All virtual flows across connected systems and devices.</a:t>
            </a:r>
          </a:p>
        </p:txBody>
      </p:sp>
    </p:spTree>
    <p:extLst>
      <p:ext uri="{BB962C8B-B14F-4D97-AF65-F5344CB8AC3E}">
        <p14:creationId xmlns:p14="http://schemas.microsoft.com/office/powerpoint/2010/main" val="844447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body" sz="quarter" idx="13"/>
          </p:nvPr>
        </p:nvSpPr>
        <p:spPr/>
        <p:txBody>
          <a:bodyPr/>
          <a:lstStyle/>
          <a:p>
            <a:r>
              <a:rPr lang="nb-NO" dirty="0">
                <a:solidFill>
                  <a:schemeClr val="tx1"/>
                </a:solidFill>
              </a:rPr>
              <a:t>Step 3: </a:t>
            </a:r>
            <a:r>
              <a:rPr lang="en-GB" dirty="0">
                <a:solidFill>
                  <a:schemeClr val="tx1"/>
                </a:solidFill>
              </a:rPr>
              <a:t>Manage Remote Work Endpoint Risk</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type="body" sz="quarter" idx="14"/>
          </p:nvPr>
        </p:nvSpPr>
        <p:spPr/>
        <p:txBody>
          <a:bodyPr/>
          <a:lstStyle/>
          <a:p>
            <a:r>
              <a:rPr lang="en-GB" dirty="0">
                <a:solidFill>
                  <a:schemeClr val="tx1"/>
                </a:solidFill>
              </a:rPr>
              <a:t>Organizations are exposed to risks caused by the unauthorized behaviours of their supplier’s employees. </a:t>
            </a:r>
          </a:p>
          <a:p>
            <a:r>
              <a:rPr lang="en-GB" dirty="0">
                <a:solidFill>
                  <a:schemeClr val="tx1"/>
                </a:solidFill>
              </a:rPr>
              <a:t>Common risks include device loss or theft, employees downloading sensitive data without offline protections, or introducing shadow IT applications, keyloggers, files, and various persistent threats.</a:t>
            </a:r>
          </a:p>
          <a:p>
            <a:r>
              <a:rPr lang="en-GB" dirty="0">
                <a:solidFill>
                  <a:schemeClr val="tx1"/>
                </a:solidFill>
              </a:rPr>
              <a:t>Traditional security tools, like virtual private networks (VPNs) and virtual desktop infrastructure (VDI), cannot effectively protect organizations and mitigate these threats. These tools rely on end-users to follow security policies before and after they connect to secured networks. Organizations and supply chain leaders must monitor how remote employees use their devices to protect the supply chain.</a:t>
            </a:r>
          </a:p>
        </p:txBody>
      </p:sp>
    </p:spTree>
    <p:extLst>
      <p:ext uri="{BB962C8B-B14F-4D97-AF65-F5344CB8AC3E}">
        <p14:creationId xmlns:p14="http://schemas.microsoft.com/office/powerpoint/2010/main" val="497790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8064-8BC6-EC73-9A75-5A2340E2E101}"/>
              </a:ext>
            </a:extLst>
          </p:cNvPr>
          <p:cNvSpPr>
            <a:spLocks noGrp="1"/>
          </p:cNvSpPr>
          <p:nvPr>
            <p:ph type="body" sz="quarter" idx="13"/>
          </p:nvPr>
        </p:nvSpPr>
        <p:spPr/>
        <p:txBody>
          <a:bodyPr/>
          <a:lstStyle/>
          <a:p>
            <a:r>
              <a:rPr lang="nb-NO" dirty="0">
                <a:solidFill>
                  <a:schemeClr val="tx1"/>
                </a:solidFill>
              </a:rPr>
              <a:t>Step 4: Continuously Monitor Third-Party Risks</a:t>
            </a:r>
            <a:endParaRPr lang="en-GB" dirty="0">
              <a:solidFill>
                <a:schemeClr val="tx1"/>
              </a:solidFill>
            </a:endParaRPr>
          </a:p>
        </p:txBody>
      </p:sp>
      <p:sp>
        <p:nvSpPr>
          <p:cNvPr id="3" name="Text Placeholder 2">
            <a:extLst>
              <a:ext uri="{FF2B5EF4-FFF2-40B4-BE49-F238E27FC236}">
                <a16:creationId xmlns:a16="http://schemas.microsoft.com/office/drawing/2014/main" id="{DD502F3B-A173-213D-DA2F-CB1BBA91CAB5}"/>
              </a:ext>
            </a:extLst>
          </p:cNvPr>
          <p:cNvSpPr>
            <a:spLocks noGrp="1"/>
          </p:cNvSpPr>
          <p:nvPr>
            <p:ph type="body" sz="quarter" idx="14"/>
          </p:nvPr>
        </p:nvSpPr>
        <p:spPr/>
        <p:txBody>
          <a:bodyPr/>
          <a:lstStyle/>
          <a:p>
            <a:r>
              <a:rPr lang="en-GB" dirty="0">
                <a:solidFill>
                  <a:schemeClr val="tx1"/>
                </a:solidFill>
              </a:rPr>
              <a:t>Identify the most valuable corporate assets, so that an effective program can prioritize what needs to be defended.</a:t>
            </a:r>
          </a:p>
          <a:p>
            <a:pPr lvl="1"/>
            <a:r>
              <a:rPr lang="en-GB" dirty="0" err="1">
                <a:solidFill>
                  <a:schemeClr val="tx1"/>
                </a:solidFill>
              </a:rPr>
              <a:t>Sroprietary</a:t>
            </a:r>
            <a:r>
              <a:rPr lang="en-GB" dirty="0">
                <a:solidFill>
                  <a:schemeClr val="tx1"/>
                </a:solidFill>
              </a:rPr>
              <a:t> information, customer information, and intellectual property, </a:t>
            </a:r>
          </a:p>
          <a:p>
            <a:endParaRPr lang="en-GB" dirty="0">
              <a:solidFill>
                <a:schemeClr val="tx1"/>
              </a:solidFill>
            </a:endParaRPr>
          </a:p>
          <a:p>
            <a:r>
              <a:rPr lang="en-GB" dirty="0">
                <a:solidFill>
                  <a:schemeClr val="tx1"/>
                </a:solidFill>
              </a:rPr>
              <a:t>Pinpointing attack motivations and sensitive assets can help determine:</a:t>
            </a:r>
          </a:p>
          <a:p>
            <a:pPr lvl="1"/>
            <a:r>
              <a:rPr lang="en-GB" dirty="0">
                <a:solidFill>
                  <a:schemeClr val="tx1"/>
                </a:solidFill>
              </a:rPr>
              <a:t>Systems and areas of the supply chain that require protection and how to prioritize cybersecurity investments. </a:t>
            </a:r>
          </a:p>
          <a:p>
            <a:endParaRPr lang="en-GB" dirty="0">
              <a:solidFill>
                <a:schemeClr val="tx1"/>
              </a:solidFill>
            </a:endParaRPr>
          </a:p>
          <a:p>
            <a:r>
              <a:rPr lang="en-GB" dirty="0">
                <a:solidFill>
                  <a:schemeClr val="tx1"/>
                </a:solidFill>
              </a:rPr>
              <a:t>Continuous supply chain protection should help uncover evidence of activity already occurring, gain deep visibility, and identify gaps in the organization’s ability to detect these activities</a:t>
            </a:r>
          </a:p>
        </p:txBody>
      </p:sp>
    </p:spTree>
    <p:extLst>
      <p:ext uri="{BB962C8B-B14F-4D97-AF65-F5344CB8AC3E}">
        <p14:creationId xmlns:p14="http://schemas.microsoft.com/office/powerpoint/2010/main" val="1096809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72512-2DC4-46FB-2FF8-5A088D64B2EA}"/>
              </a:ext>
            </a:extLst>
          </p:cNvPr>
          <p:cNvSpPr>
            <a:spLocks noGrp="1"/>
          </p:cNvSpPr>
          <p:nvPr>
            <p:ph type="body" sz="quarter" idx="13"/>
          </p:nvPr>
        </p:nvSpPr>
        <p:spPr/>
        <p:txBody>
          <a:bodyPr/>
          <a:lstStyle/>
          <a:p>
            <a:r>
              <a:rPr lang="nb-NO" dirty="0">
                <a:solidFill>
                  <a:schemeClr val="tx1"/>
                </a:solidFill>
              </a:rPr>
              <a:t>Risk Evaluation</a:t>
            </a:r>
            <a:endParaRPr lang="en-GB" dirty="0">
              <a:solidFill>
                <a:schemeClr val="tx1"/>
              </a:solidFill>
            </a:endParaRPr>
          </a:p>
        </p:txBody>
      </p:sp>
      <p:sp>
        <p:nvSpPr>
          <p:cNvPr id="3" name="Text Placeholder 2">
            <a:extLst>
              <a:ext uri="{FF2B5EF4-FFF2-40B4-BE49-F238E27FC236}">
                <a16:creationId xmlns:a16="http://schemas.microsoft.com/office/drawing/2014/main" id="{4A1FB4A6-A4B0-3F5B-B942-6218EFC256AC}"/>
              </a:ext>
            </a:extLst>
          </p:cNvPr>
          <p:cNvSpPr>
            <a:spLocks noGrp="1"/>
          </p:cNvSpPr>
          <p:nvPr>
            <p:ph type="body" sz="quarter" idx="14"/>
          </p:nvPr>
        </p:nvSpPr>
        <p:spPr/>
        <p:txBody>
          <a:bodyPr/>
          <a:lstStyle/>
          <a:p>
            <a:endParaRPr lang="en-GB"/>
          </a:p>
        </p:txBody>
      </p:sp>
      <p:pic>
        <p:nvPicPr>
          <p:cNvPr id="1028" name="Picture 4" descr="Free Cybersecurity Risk Assessment Templates | Smartsheet">
            <a:extLst>
              <a:ext uri="{FF2B5EF4-FFF2-40B4-BE49-F238E27FC236}">
                <a16:creationId xmlns:a16="http://schemas.microsoft.com/office/drawing/2014/main" id="{41526FD1-D3FA-666F-A547-5601B6C24C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9443" y="0"/>
            <a:ext cx="765259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7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0FB49-4640-98A4-BD21-45EF9C74D2C9}"/>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45CE3E43-2075-7CB6-71C2-4CDC81F183C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C8107608-74DA-8317-7A74-A6E0FB0B4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41" y="1229"/>
            <a:ext cx="8534380" cy="2633729"/>
          </a:xfrm>
          <a:prstGeom prst="rect">
            <a:avLst/>
          </a:prstGeom>
        </p:spPr>
      </p:pic>
      <p:pic>
        <p:nvPicPr>
          <p:cNvPr id="7" name="Picture 6">
            <a:extLst>
              <a:ext uri="{FF2B5EF4-FFF2-40B4-BE49-F238E27FC236}">
                <a16:creationId xmlns:a16="http://schemas.microsoft.com/office/drawing/2014/main" id="{B315C276-F32F-E149-A151-83575D9DF2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41" y="1025202"/>
            <a:ext cx="10448478" cy="3635248"/>
          </a:xfrm>
          <a:prstGeom prst="rect">
            <a:avLst/>
          </a:prstGeom>
        </p:spPr>
      </p:pic>
      <p:pic>
        <p:nvPicPr>
          <p:cNvPr id="9" name="Picture 8">
            <a:extLst>
              <a:ext uri="{FF2B5EF4-FFF2-40B4-BE49-F238E27FC236}">
                <a16:creationId xmlns:a16="http://schemas.microsoft.com/office/drawing/2014/main" id="{3CEAE9D3-E742-632B-2EC8-67E5769B56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70491" y="990755"/>
            <a:ext cx="10459909" cy="4023922"/>
          </a:xfrm>
          <a:prstGeom prst="rect">
            <a:avLst/>
          </a:prstGeom>
        </p:spPr>
      </p:pic>
      <p:pic>
        <p:nvPicPr>
          <p:cNvPr id="21" name="Picture 20">
            <a:extLst>
              <a:ext uri="{FF2B5EF4-FFF2-40B4-BE49-F238E27FC236}">
                <a16:creationId xmlns:a16="http://schemas.microsoft.com/office/drawing/2014/main" id="{45AB3660-111D-C095-B680-0DBF8BD141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43715"/>
            <a:ext cx="13214804" cy="6079380"/>
          </a:xfrm>
          <a:prstGeom prst="rect">
            <a:avLst/>
          </a:prstGeom>
        </p:spPr>
      </p:pic>
      <p:pic>
        <p:nvPicPr>
          <p:cNvPr id="15" name="Picture 14">
            <a:extLst>
              <a:ext uri="{FF2B5EF4-FFF2-40B4-BE49-F238E27FC236}">
                <a16:creationId xmlns:a16="http://schemas.microsoft.com/office/drawing/2014/main" id="{15B25002-CEFB-1A6E-4212-452DC02209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6161" y="829218"/>
            <a:ext cx="14753476" cy="6165631"/>
          </a:xfrm>
          <a:prstGeom prst="rect">
            <a:avLst/>
          </a:prstGeom>
        </p:spPr>
      </p:pic>
      <p:pic>
        <p:nvPicPr>
          <p:cNvPr id="17" name="Picture 16">
            <a:extLst>
              <a:ext uri="{FF2B5EF4-FFF2-40B4-BE49-F238E27FC236}">
                <a16:creationId xmlns:a16="http://schemas.microsoft.com/office/drawing/2014/main" id="{37874DF4-E04A-0017-0DCB-C7F74545A1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0408" y="918677"/>
            <a:ext cx="14684266" cy="5800206"/>
          </a:xfrm>
          <a:prstGeom prst="rect">
            <a:avLst/>
          </a:prstGeom>
        </p:spPr>
      </p:pic>
      <p:pic>
        <p:nvPicPr>
          <p:cNvPr id="19" name="Picture 18">
            <a:extLst>
              <a:ext uri="{FF2B5EF4-FFF2-40B4-BE49-F238E27FC236}">
                <a16:creationId xmlns:a16="http://schemas.microsoft.com/office/drawing/2014/main" id="{804D8B94-662D-EB12-0E4A-9206C8B312B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702" y="721684"/>
            <a:ext cx="14385156" cy="6291529"/>
          </a:xfrm>
          <a:prstGeom prst="rect">
            <a:avLst/>
          </a:prstGeom>
        </p:spPr>
      </p:pic>
      <p:pic>
        <p:nvPicPr>
          <p:cNvPr id="12" name="Picture 11">
            <a:extLst>
              <a:ext uri="{FF2B5EF4-FFF2-40B4-BE49-F238E27FC236}">
                <a16:creationId xmlns:a16="http://schemas.microsoft.com/office/drawing/2014/main" id="{7774DFF8-F8F3-382D-DF6D-7FFF8480F4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426" y="1438106"/>
            <a:ext cx="13970792" cy="3294422"/>
          </a:xfrm>
          <a:prstGeom prst="rect">
            <a:avLst/>
          </a:prstGeom>
        </p:spPr>
      </p:pic>
    </p:spTree>
    <p:extLst>
      <p:ext uri="{BB962C8B-B14F-4D97-AF65-F5344CB8AC3E}">
        <p14:creationId xmlns:p14="http://schemas.microsoft.com/office/powerpoint/2010/main" val="2936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60C09D7-4ADA-1AA2-F799-3E782239AB62}"/>
              </a:ext>
            </a:extLst>
          </p:cNvPr>
          <p:cNvPicPr>
            <a:picLocks noChangeAspect="1" noChangeArrowheads="1"/>
          </p:cNvPicPr>
          <p:nvPr/>
        </p:nvPicPr>
        <p:blipFill>
          <a:blip r:embed="rId3">
            <a:alphaModFix amt="23000"/>
            <a:extLst>
              <a:ext uri="{28A0092B-C50C-407E-A947-70E740481C1C}">
                <a14:useLocalDpi xmlns:a14="http://schemas.microsoft.com/office/drawing/2010/main"/>
              </a:ext>
            </a:extLst>
          </a:blip>
          <a:srcRect/>
          <a:stretch>
            <a:fillRect/>
          </a:stretch>
        </p:blipFill>
        <p:spPr bwMode="auto">
          <a:xfrm>
            <a:off x="588462" y="974558"/>
            <a:ext cx="13239964" cy="6619982"/>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24163" y="160320"/>
            <a:ext cx="13568563"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Incident Response and Reporting Requirements</a:t>
            </a:r>
            <a:endParaRPr lang="en-US" sz="6600" dirty="0"/>
          </a:p>
        </p:txBody>
      </p:sp>
      <p:sp>
        <p:nvSpPr>
          <p:cNvPr id="6" name="Text 3"/>
          <p:cNvSpPr/>
          <p:nvPr/>
        </p:nvSpPr>
        <p:spPr>
          <a:xfrm>
            <a:off x="2417136" y="2832915"/>
            <a:ext cx="9582616"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EU cybersecurity regulations mandate comprehensive incident response plans for energy companies.</a:t>
            </a:r>
            <a:endParaRPr lang="en-US" sz="2078" dirty="0"/>
          </a:p>
        </p:txBody>
      </p:sp>
      <p:sp>
        <p:nvSpPr>
          <p:cNvPr id="7" name="Text 4"/>
          <p:cNvSpPr/>
          <p:nvPr/>
        </p:nvSpPr>
        <p:spPr>
          <a:xfrm>
            <a:off x="2417136" y="3956076"/>
            <a:ext cx="9582616"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These plans should outline procedures for detecting, containing, and recovering from cyber incidents.</a:t>
            </a:r>
            <a:endParaRPr lang="en-US" sz="2078" dirty="0"/>
          </a:p>
        </p:txBody>
      </p:sp>
      <p:sp>
        <p:nvSpPr>
          <p:cNvPr id="8" name="Text 5"/>
          <p:cNvSpPr/>
          <p:nvPr/>
        </p:nvSpPr>
        <p:spPr>
          <a:xfrm>
            <a:off x="2417136" y="5044665"/>
            <a:ext cx="9582616"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Reporting requirements involve notifying relevant authorities, such as national cybersecurity agencies, of significant cybersecurity incidents.</a:t>
            </a:r>
            <a:endParaRPr lang="en-US" sz="2078" dirty="0"/>
          </a:p>
        </p:txBody>
      </p:sp>
      <p:grpSp>
        <p:nvGrpSpPr>
          <p:cNvPr id="9" name="Group 8">
            <a:extLst>
              <a:ext uri="{FF2B5EF4-FFF2-40B4-BE49-F238E27FC236}">
                <a16:creationId xmlns:a16="http://schemas.microsoft.com/office/drawing/2014/main" id="{948E4E08-BC8A-3F68-5AD0-87642A1B2958}"/>
              </a:ext>
            </a:extLst>
          </p:cNvPr>
          <p:cNvGrpSpPr/>
          <p:nvPr/>
        </p:nvGrpSpPr>
        <p:grpSpPr>
          <a:xfrm>
            <a:off x="10950904" y="7594540"/>
            <a:ext cx="2591913" cy="481557"/>
            <a:chOff x="5179092" y="5483822"/>
            <a:chExt cx="3294001" cy="612000"/>
          </a:xfrm>
        </p:grpSpPr>
        <p:pic>
          <p:nvPicPr>
            <p:cNvPr id="10" name="Picture 9">
              <a:extLst>
                <a:ext uri="{FF2B5EF4-FFF2-40B4-BE49-F238E27FC236}">
                  <a16:creationId xmlns:a16="http://schemas.microsoft.com/office/drawing/2014/main" id="{E4CC3F3E-A9CA-400C-4ED7-34256515AA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D801BA01-9A57-2554-2682-ED24788B0F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12305246"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Expected Learning Outcomes: </a:t>
            </a:r>
            <a:endParaRPr lang="en-US" sz="7170" dirty="0"/>
          </a:p>
        </p:txBody>
      </p:sp>
      <p:sp>
        <p:nvSpPr>
          <p:cNvPr id="7" name="Text 4"/>
          <p:cNvSpPr/>
          <p:nvPr/>
        </p:nvSpPr>
        <p:spPr>
          <a:xfrm>
            <a:off x="989647" y="1755822"/>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the Critical Importance of Cybersecurity in the Energy Sector</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the EU's Cybersecurity Strategy and Regulatory Framework</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Identify Specific Cybersecurity Challenges and Vulnerabilities</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How Effective Cybersecurity Measures and Best Practices can be Implemented</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Comprehend the Role of National and EU Cybersecurity Authorities</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Cybersecurity Compliance and Incident Response Requirements</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Recognize the Impact of Emerging Technologies on Cybersecurity</a:t>
            </a:r>
            <a:endParaRPr lang="en-US" sz="2800" dirty="0"/>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350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500"/>
                                        <p:tgtEl>
                                          <p:spTgt spid="7">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500"/>
                                        <p:tgtEl>
                                          <p:spTgt spid="7">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animEffect transition="in" filter="fade">
                                      <p:cBhvr>
                                        <p:cTn id="31"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54D3-AC53-72C4-8AAA-F9832FD69957}"/>
              </a:ext>
            </a:extLst>
          </p:cNvPr>
          <p:cNvSpPr>
            <a:spLocks noGrp="1"/>
          </p:cNvSpPr>
          <p:nvPr>
            <p:ph type="title"/>
          </p:nvPr>
        </p:nvSpPr>
        <p:spPr/>
        <p:txBody>
          <a:bodyPr/>
          <a:lstStyle/>
          <a:p>
            <a:r>
              <a:rPr lang="nb-NO" dirty="0"/>
              <a:t>Ciras ENISA</a:t>
            </a:r>
            <a:endParaRPr lang="en-GB" dirty="0"/>
          </a:p>
        </p:txBody>
      </p:sp>
      <p:sp>
        <p:nvSpPr>
          <p:cNvPr id="3" name="Content Placeholder 2">
            <a:extLst>
              <a:ext uri="{FF2B5EF4-FFF2-40B4-BE49-F238E27FC236}">
                <a16:creationId xmlns:a16="http://schemas.microsoft.com/office/drawing/2014/main" id="{651D1527-898F-5F3A-1C54-39720329DBC2}"/>
              </a:ext>
            </a:extLst>
          </p:cNvPr>
          <p:cNvSpPr>
            <a:spLocks noGrp="1"/>
          </p:cNvSpPr>
          <p:nvPr>
            <p:ph idx="1"/>
          </p:nvPr>
        </p:nvSpPr>
        <p:spPr>
          <a:xfrm>
            <a:off x="822962" y="2036815"/>
            <a:ext cx="3640754" cy="533666"/>
          </a:xfrm>
        </p:spPr>
        <p:txBody>
          <a:bodyPr/>
          <a:lstStyle/>
          <a:p>
            <a:pPr marL="0" indent="0">
              <a:buNone/>
            </a:pPr>
            <a:r>
              <a:rPr lang="en-GB" dirty="0"/>
              <a:t>https://ciras.enisa.europa.eu/</a:t>
            </a:r>
          </a:p>
        </p:txBody>
      </p:sp>
      <p:pic>
        <p:nvPicPr>
          <p:cNvPr id="5" name="Picture 4">
            <a:extLst>
              <a:ext uri="{FF2B5EF4-FFF2-40B4-BE49-F238E27FC236}">
                <a16:creationId xmlns:a16="http://schemas.microsoft.com/office/drawing/2014/main" id="{0E41A737-A9ED-D19B-D32F-61C669E08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7086" y="0"/>
            <a:ext cx="6441131" cy="8229600"/>
          </a:xfrm>
          <a:prstGeom prst="rect">
            <a:avLst/>
          </a:prstGeom>
        </p:spPr>
      </p:pic>
      <p:pic>
        <p:nvPicPr>
          <p:cNvPr id="7" name="Picture 6">
            <a:extLst>
              <a:ext uri="{FF2B5EF4-FFF2-40B4-BE49-F238E27FC236}">
                <a16:creationId xmlns:a16="http://schemas.microsoft.com/office/drawing/2014/main" id="{11F98168-9D4C-37E2-F1DA-92F7B556B445}"/>
              </a:ext>
            </a:extLst>
          </p:cNvPr>
          <p:cNvPicPr>
            <a:picLocks noChangeAspect="1"/>
          </p:cNvPicPr>
          <p:nvPr/>
        </p:nvPicPr>
        <p:blipFill>
          <a:blip r:embed="rId4"/>
          <a:stretch>
            <a:fillRect/>
          </a:stretch>
        </p:blipFill>
        <p:spPr>
          <a:xfrm>
            <a:off x="325084" y="3875775"/>
            <a:ext cx="7459116" cy="4201111"/>
          </a:xfrm>
          <a:prstGeom prst="rect">
            <a:avLst/>
          </a:prstGeom>
        </p:spPr>
      </p:pic>
    </p:spTree>
    <p:extLst>
      <p:ext uri="{BB962C8B-B14F-4D97-AF65-F5344CB8AC3E}">
        <p14:creationId xmlns:p14="http://schemas.microsoft.com/office/powerpoint/2010/main" val="3946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A8E3-9BE9-6F6F-7184-9A5DE85B3659}"/>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FC659D58-B1E9-D3F1-87ED-E2A9E63C383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315200" y="1924844"/>
            <a:ext cx="7071825" cy="4379912"/>
          </a:xfrm>
        </p:spPr>
      </p:pic>
      <p:pic>
        <p:nvPicPr>
          <p:cNvPr id="5" name="Picture 4">
            <a:extLst>
              <a:ext uri="{FF2B5EF4-FFF2-40B4-BE49-F238E27FC236}">
                <a16:creationId xmlns:a16="http://schemas.microsoft.com/office/drawing/2014/main" id="{0FAA6F37-CEB5-C7BF-EEFD-D95402483560}"/>
              </a:ext>
            </a:extLst>
          </p:cNvPr>
          <p:cNvPicPr>
            <a:picLocks noChangeAspect="1"/>
          </p:cNvPicPr>
          <p:nvPr/>
        </p:nvPicPr>
        <p:blipFill>
          <a:blip r:embed="rId4"/>
          <a:stretch>
            <a:fillRect/>
          </a:stretch>
        </p:blipFill>
        <p:spPr>
          <a:xfrm>
            <a:off x="180474" y="167748"/>
            <a:ext cx="6916115" cy="6354062"/>
          </a:xfrm>
          <a:prstGeom prst="rect">
            <a:avLst/>
          </a:prstGeom>
        </p:spPr>
      </p:pic>
      <p:pic>
        <p:nvPicPr>
          <p:cNvPr id="9" name="Picture 8">
            <a:extLst>
              <a:ext uri="{FF2B5EF4-FFF2-40B4-BE49-F238E27FC236}">
                <a16:creationId xmlns:a16="http://schemas.microsoft.com/office/drawing/2014/main" id="{E16E9143-47EB-CAA2-D465-32504B6D3A5F}"/>
              </a:ext>
            </a:extLst>
          </p:cNvPr>
          <p:cNvPicPr>
            <a:picLocks noChangeAspect="1"/>
          </p:cNvPicPr>
          <p:nvPr/>
        </p:nvPicPr>
        <p:blipFill>
          <a:blip r:embed="rId5"/>
          <a:stretch>
            <a:fillRect/>
          </a:stretch>
        </p:blipFill>
        <p:spPr>
          <a:xfrm>
            <a:off x="180474" y="1107151"/>
            <a:ext cx="9093169" cy="5294343"/>
          </a:xfrm>
          <a:prstGeom prst="rect">
            <a:avLst/>
          </a:prstGeom>
        </p:spPr>
      </p:pic>
      <p:pic>
        <p:nvPicPr>
          <p:cNvPr id="11" name="Picture 10">
            <a:extLst>
              <a:ext uri="{FF2B5EF4-FFF2-40B4-BE49-F238E27FC236}">
                <a16:creationId xmlns:a16="http://schemas.microsoft.com/office/drawing/2014/main" id="{EEC2CA61-60CC-C74D-8F96-4E813CAD5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25421" y="1852251"/>
            <a:ext cx="5980215" cy="4211747"/>
          </a:xfrm>
          <a:prstGeom prst="rect">
            <a:avLst/>
          </a:prstGeom>
        </p:spPr>
      </p:pic>
    </p:spTree>
    <p:extLst>
      <p:ext uri="{BB962C8B-B14F-4D97-AF65-F5344CB8AC3E}">
        <p14:creationId xmlns:p14="http://schemas.microsoft.com/office/powerpoint/2010/main" val="17966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6F2A-A955-A08D-F60E-E2816BBA394C}"/>
              </a:ext>
            </a:extLst>
          </p:cNvPr>
          <p:cNvSpPr>
            <a:spLocks noGrp="1"/>
          </p:cNvSpPr>
          <p:nvPr>
            <p:ph type="title"/>
          </p:nvPr>
        </p:nvSpPr>
        <p:spPr/>
        <p:txBody>
          <a:bodyPr/>
          <a:lstStyle/>
          <a:p>
            <a:r>
              <a:rPr lang="nb-NO" dirty="0"/>
              <a:t>Current</a:t>
            </a:r>
            <a:endParaRPr lang="en-GB" dirty="0"/>
          </a:p>
        </p:txBody>
      </p:sp>
      <p:sp>
        <p:nvSpPr>
          <p:cNvPr id="3" name="Content Placeholder 2">
            <a:extLst>
              <a:ext uri="{FF2B5EF4-FFF2-40B4-BE49-F238E27FC236}">
                <a16:creationId xmlns:a16="http://schemas.microsoft.com/office/drawing/2014/main" id="{B055DC58-E29B-86C9-5A51-C63D64676118}"/>
              </a:ext>
            </a:extLst>
          </p:cNvPr>
          <p:cNvSpPr>
            <a:spLocks noGrp="1"/>
          </p:cNvSpPr>
          <p:nvPr>
            <p:ph idx="1"/>
          </p:nvPr>
        </p:nvSpPr>
        <p:spPr/>
        <p:txBody>
          <a:bodyPr/>
          <a:lstStyle/>
          <a:p>
            <a:r>
              <a:rPr lang="en-GB" dirty="0"/>
              <a:t>https://ciras.enisa.europa.eu/</a:t>
            </a:r>
          </a:p>
          <a:p>
            <a:endParaRPr lang="en-GB" dirty="0"/>
          </a:p>
        </p:txBody>
      </p:sp>
    </p:spTree>
    <p:extLst>
      <p:ext uri="{BB962C8B-B14F-4D97-AF65-F5344CB8AC3E}">
        <p14:creationId xmlns:p14="http://schemas.microsoft.com/office/powerpoint/2010/main" val="3007083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ve worthy reads: Threat intelligence—the key to proactive cybersecurity -  ManageEngine Blog">
            <a:extLst>
              <a:ext uri="{FF2B5EF4-FFF2-40B4-BE49-F238E27FC236}">
                <a16:creationId xmlns:a16="http://schemas.microsoft.com/office/drawing/2014/main" id="{7D8A5DF8-E713-883F-15FE-24CC7D9FB431}"/>
              </a:ext>
            </a:extLst>
          </p:cNvPr>
          <p:cNvPicPr>
            <a:picLocks noChangeAspect="1" noChangeArrowheads="1"/>
          </p:cNvPicPr>
          <p:nvPr/>
        </p:nvPicPr>
        <p:blipFill>
          <a:blip r:embed="rId3">
            <a:alphaModFix amt="34000"/>
            <a:extLst>
              <a:ext uri="{28A0092B-C50C-407E-A947-70E740481C1C}">
                <a14:useLocalDpi xmlns:a14="http://schemas.microsoft.com/office/drawing/2010/main"/>
              </a:ext>
            </a:extLst>
          </a:blip>
          <a:srcRect/>
          <a:stretch>
            <a:fillRect/>
          </a:stretch>
        </p:blipFill>
        <p:spPr bwMode="auto">
          <a:xfrm>
            <a:off x="506322" y="830179"/>
            <a:ext cx="13849879" cy="646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60259" y="112194"/>
            <a:ext cx="12930888"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Cyber Threat Intelligence and Information Sharing</a:t>
            </a:r>
            <a:endParaRPr lang="en-US" sz="7170" dirty="0"/>
          </a:p>
        </p:txBody>
      </p:sp>
      <p:sp>
        <p:nvSpPr>
          <p:cNvPr id="6" name="Text 3"/>
          <p:cNvSpPr/>
          <p:nvPr/>
        </p:nvSpPr>
        <p:spPr>
          <a:xfrm>
            <a:off x="2224914" y="2497512"/>
            <a:ext cx="9401577"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Cyber threat intelligence (CTI) is essential for staying ahead of cyber threats. CTI provides insights into the tactics, techniques, and procedures of attackers.</a:t>
            </a:r>
            <a:endParaRPr lang="en-US" sz="2078" dirty="0"/>
          </a:p>
        </p:txBody>
      </p:sp>
      <p:sp>
        <p:nvSpPr>
          <p:cNvPr id="7" name="Text 4"/>
          <p:cNvSpPr/>
          <p:nvPr/>
        </p:nvSpPr>
        <p:spPr>
          <a:xfrm>
            <a:off x="2224914" y="4544441"/>
            <a:ext cx="940157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Information sharing between energy companies, national cybersecurity authorities, and international organizations like ENISA is crucial for sharing threat data and best practices.</a:t>
            </a:r>
            <a:endParaRPr lang="en-US" sz="2078" dirty="0"/>
          </a:p>
        </p:txBody>
      </p:sp>
      <p:grpSp>
        <p:nvGrpSpPr>
          <p:cNvPr id="8" name="Group 7">
            <a:extLst>
              <a:ext uri="{FF2B5EF4-FFF2-40B4-BE49-F238E27FC236}">
                <a16:creationId xmlns:a16="http://schemas.microsoft.com/office/drawing/2014/main" id="{F6D43A4D-2FAA-1D5A-E284-F564E8AADF95}"/>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77CC595A-B931-1479-FA17-69D3AA3982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3B59D0-A154-D3CC-2A5C-FF425E8618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6696" y="0"/>
            <a:ext cx="5203704" cy="8229600"/>
          </a:xfrm>
          <a:prstGeom prst="rect">
            <a:avLst/>
          </a:prstGeom>
        </p:spPr>
      </p:pic>
      <p:sp>
        <p:nvSpPr>
          <p:cNvPr id="5" name="Text 2"/>
          <p:cNvSpPr/>
          <p:nvPr/>
        </p:nvSpPr>
        <p:spPr>
          <a:xfrm>
            <a:off x="496353" y="131981"/>
            <a:ext cx="8930343"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Incident Response Planning and Exercises</a:t>
            </a:r>
            <a:endParaRPr lang="en-US" sz="7170" dirty="0"/>
          </a:p>
        </p:txBody>
      </p:sp>
      <p:sp>
        <p:nvSpPr>
          <p:cNvPr id="6" name="Text 3"/>
          <p:cNvSpPr/>
          <p:nvPr/>
        </p:nvSpPr>
        <p:spPr>
          <a:xfrm>
            <a:off x="592606" y="3728324"/>
            <a:ext cx="8930343"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Incident response planning is crucial for energy companies to manage cybersecurity incidents effectively.</a:t>
            </a:r>
            <a:endParaRPr lang="en-US" sz="2078" dirty="0"/>
          </a:p>
        </p:txBody>
      </p:sp>
      <p:sp>
        <p:nvSpPr>
          <p:cNvPr id="7" name="Text 4"/>
          <p:cNvSpPr/>
          <p:nvPr/>
        </p:nvSpPr>
        <p:spPr>
          <a:xfrm>
            <a:off x="592606" y="4816912"/>
            <a:ext cx="8930343"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Regular exercises, like tabletop simulations and real-world drills, help test the effectiveness of response plans, identify gaps, and improve coordination among stakeholders.</a:t>
            </a:r>
            <a:endParaRPr lang="en-US" sz="2078" dirty="0"/>
          </a:p>
        </p:txBody>
      </p:sp>
      <p:grpSp>
        <p:nvGrpSpPr>
          <p:cNvPr id="8" name="Group 7">
            <a:extLst>
              <a:ext uri="{FF2B5EF4-FFF2-40B4-BE49-F238E27FC236}">
                <a16:creationId xmlns:a16="http://schemas.microsoft.com/office/drawing/2014/main" id="{5167F03C-CF0C-1474-F4D6-FFBD6E9A7EA7}"/>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F461155A-DA6D-3A9C-1BC6-AB146FF0D4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72C93E0-38EE-9CB8-FFA5-70C6FA5F2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1836" y="1"/>
            <a:ext cx="4768563" cy="8229600"/>
          </a:xfrm>
          <a:prstGeom prst="rect">
            <a:avLst/>
          </a:prstGeom>
        </p:spPr>
      </p:pic>
      <p:sp>
        <p:nvSpPr>
          <p:cNvPr id="5" name="Text 2"/>
          <p:cNvSpPr/>
          <p:nvPr/>
        </p:nvSpPr>
        <p:spPr>
          <a:xfrm>
            <a:off x="616669" y="264802"/>
            <a:ext cx="9357510"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Regulatory Audits and Compliance Assessments</a:t>
            </a:r>
            <a:endParaRPr lang="en-US" sz="7170" dirty="0"/>
          </a:p>
        </p:txBody>
      </p:sp>
      <p:sp>
        <p:nvSpPr>
          <p:cNvPr id="6" name="Text 3"/>
          <p:cNvSpPr/>
          <p:nvPr/>
        </p:nvSpPr>
        <p:spPr>
          <a:xfrm>
            <a:off x="616669" y="3878130"/>
            <a:ext cx="9357510"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Regular audits and assessments are essential to ensure that energy companies are adhering to cybersecurity regulations and best practices.</a:t>
            </a:r>
            <a:endParaRPr lang="en-US" sz="2078" dirty="0"/>
          </a:p>
        </p:txBody>
      </p:sp>
      <p:sp>
        <p:nvSpPr>
          <p:cNvPr id="7" name="Text 4"/>
          <p:cNvSpPr/>
          <p:nvPr/>
        </p:nvSpPr>
        <p:spPr>
          <a:xfrm>
            <a:off x="616669" y="5362601"/>
            <a:ext cx="9357510"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These audits help identify any gaps in security controls, evaluate the effectiveness of implemented measures, and ensure continuous compliance with evolving regulatory requirements.</a:t>
            </a:r>
            <a:endParaRPr lang="en-US" sz="2078" dirty="0"/>
          </a:p>
        </p:txBody>
      </p:sp>
      <p:grpSp>
        <p:nvGrpSpPr>
          <p:cNvPr id="8" name="Group 7">
            <a:extLst>
              <a:ext uri="{FF2B5EF4-FFF2-40B4-BE49-F238E27FC236}">
                <a16:creationId xmlns:a16="http://schemas.microsoft.com/office/drawing/2014/main" id="{A91BE027-1444-141B-FFDF-83D4B69481FC}"/>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E8413A15-700D-36B8-5A5F-236153583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1953BC6-414A-7F90-AB13-CA1F1A779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5" name="Text 2"/>
          <p:cNvSpPr/>
          <p:nvPr/>
        </p:nvSpPr>
        <p:spPr>
          <a:xfrm>
            <a:off x="520416" y="279619"/>
            <a:ext cx="8623584"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Continuous Improvement and Adaptation</a:t>
            </a:r>
            <a:endParaRPr lang="en-US" sz="7170" dirty="0"/>
          </a:p>
        </p:txBody>
      </p:sp>
      <p:sp>
        <p:nvSpPr>
          <p:cNvPr id="6" name="Text 3"/>
          <p:cNvSpPr/>
          <p:nvPr/>
        </p:nvSpPr>
        <p:spPr>
          <a:xfrm>
            <a:off x="520416" y="3849583"/>
            <a:ext cx="8623584"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Cybersecurity is an ongoing process. Energy companies must continually improve their security posture and adapt to evolving threats and technologies.</a:t>
            </a:r>
            <a:endParaRPr lang="en-US" sz="2078" dirty="0"/>
          </a:p>
        </p:txBody>
      </p:sp>
      <p:sp>
        <p:nvSpPr>
          <p:cNvPr id="7" name="Text 4"/>
          <p:cNvSpPr/>
          <p:nvPr/>
        </p:nvSpPr>
        <p:spPr>
          <a:xfrm>
            <a:off x="520416" y="5334054"/>
            <a:ext cx="8623584"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Regular reviews and assessments, ongoing training, and leveraging new security solutions are key to staying ahead of the curve.</a:t>
            </a:r>
            <a:endParaRPr lang="en-US" sz="2078" dirty="0"/>
          </a:p>
        </p:txBody>
      </p:sp>
      <p:grpSp>
        <p:nvGrpSpPr>
          <p:cNvPr id="8" name="Group 7">
            <a:extLst>
              <a:ext uri="{FF2B5EF4-FFF2-40B4-BE49-F238E27FC236}">
                <a16:creationId xmlns:a16="http://schemas.microsoft.com/office/drawing/2014/main" id="{CA6CBF44-326F-C12D-1081-E1259B3F82CD}"/>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B427C7C6-3616-A26A-F82C-F1032D3CEA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5140D66-4307-4B7C-8C4D-8E44F8BEF8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9842" y="0"/>
            <a:ext cx="3260558" cy="8185713"/>
          </a:xfrm>
          <a:prstGeom prst="rect">
            <a:avLst/>
          </a:prstGeom>
        </p:spPr>
      </p:pic>
      <p:sp>
        <p:nvSpPr>
          <p:cNvPr id="5" name="Text 2"/>
          <p:cNvSpPr/>
          <p:nvPr/>
        </p:nvSpPr>
        <p:spPr>
          <a:xfrm>
            <a:off x="460258" y="184384"/>
            <a:ext cx="10909584"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Emerging Technologies and Cybersecurity Challenges</a:t>
            </a:r>
            <a:endParaRPr lang="en-US" sz="6600" dirty="0"/>
          </a:p>
        </p:txBody>
      </p:sp>
      <p:sp>
        <p:nvSpPr>
          <p:cNvPr id="6" name="Text 3"/>
          <p:cNvSpPr/>
          <p:nvPr/>
        </p:nvSpPr>
        <p:spPr>
          <a:xfrm>
            <a:off x="989648" y="2505569"/>
            <a:ext cx="1038019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The rapid advancement of emerging technologies presents both opportunities and challenges for cybersecurity in the energy sector. These technologies, such as 5G, IoT, cloud computing, and artificial intelligence (AI), are transforming energy infrastructure, operations, and business models. However, they also introduce new attack vectors and vulnerabilities that need to be addressed.</a:t>
            </a:r>
            <a:endParaRPr lang="en-US" sz="2078" dirty="0"/>
          </a:p>
        </p:txBody>
      </p:sp>
      <p:sp>
        <p:nvSpPr>
          <p:cNvPr id="7" name="Text 4"/>
          <p:cNvSpPr/>
          <p:nvPr/>
        </p:nvSpPr>
        <p:spPr>
          <a:xfrm>
            <a:off x="989648" y="4869073"/>
            <a:ext cx="10380194" cy="2728862"/>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Energy companies must adopt a proactive approach to managing these cybersecurity challenges. This includes implementing appropriate security controls, developing robust risk management strategies, and collaborating with industry stakeholders to share information and best practices. Continuous monitoring and adaptation are essential as emerging technologies evolve and new threats emerge.</a:t>
            </a:r>
            <a:endParaRPr lang="en-US" sz="2078" dirty="0"/>
          </a:p>
        </p:txBody>
      </p:sp>
      <p:grpSp>
        <p:nvGrpSpPr>
          <p:cNvPr id="2" name="Group 1">
            <a:extLst>
              <a:ext uri="{FF2B5EF4-FFF2-40B4-BE49-F238E27FC236}">
                <a16:creationId xmlns:a16="http://schemas.microsoft.com/office/drawing/2014/main" id="{657A6034-B7BB-A8BE-E223-FCD0B3DA40FF}"/>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F866D35-C6F6-652C-D3DC-3F40E516A4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637B58B-5F0E-2F18-2D48-DE439D3E58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209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508385" y="208447"/>
            <a:ext cx="9590227"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5G and IoT Security</a:t>
            </a:r>
            <a:endParaRPr lang="en-US" sz="7170" dirty="0"/>
          </a:p>
        </p:txBody>
      </p:sp>
      <p:sp>
        <p:nvSpPr>
          <p:cNvPr id="6" name="Text 3"/>
          <p:cNvSpPr/>
          <p:nvPr/>
        </p:nvSpPr>
        <p:spPr>
          <a:xfrm>
            <a:off x="508385" y="1773900"/>
            <a:ext cx="9590227"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The integration of 5G and the Internet of Things (IoT) in the energy sector introduces new cybersecurity challenges. The high bandwidth and low latency of 5G networks enable the deployment of advanced IoT devices and applications, enhancing efficiency and automation. However, this interconnectedness also creates a larger attack surface, making it crucial to strengthen security measures.</a:t>
            </a:r>
            <a:endParaRPr lang="en-US" sz="2078" dirty="0"/>
          </a:p>
        </p:txBody>
      </p:sp>
      <p:sp>
        <p:nvSpPr>
          <p:cNvPr id="7" name="Text 4"/>
          <p:cNvSpPr/>
          <p:nvPr/>
        </p:nvSpPr>
        <p:spPr>
          <a:xfrm>
            <a:off x="508385" y="4545080"/>
            <a:ext cx="9590227"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Energy companies must address security vulnerabilities at various levels, including the network infrastructure, IoT devices, and data exchange protocols. Implementing robust security protocols, deploying advanced intrusion detection systems, and adopting secure communication standards are essential to protect critical energy infrastructure from cyber threats in the era of 5G and IoT.</a:t>
            </a:r>
            <a:endParaRPr lang="en-US" sz="2078" dirty="0"/>
          </a:p>
        </p:txBody>
      </p:sp>
      <p:grpSp>
        <p:nvGrpSpPr>
          <p:cNvPr id="2" name="Group 1">
            <a:extLst>
              <a:ext uri="{FF2B5EF4-FFF2-40B4-BE49-F238E27FC236}">
                <a16:creationId xmlns:a16="http://schemas.microsoft.com/office/drawing/2014/main" id="{560D4229-923F-1935-C1C6-43CB99C8A5E0}"/>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C30B97D3-B23E-F830-5E49-1F7F71BA9D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F9EB919-090A-2F68-244E-01F794F568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312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3262" y="1"/>
            <a:ext cx="4067138" cy="8229600"/>
          </a:xfrm>
          <a:prstGeom prst="rect">
            <a:avLst/>
          </a:prstGeom>
        </p:spPr>
      </p:pic>
      <p:sp>
        <p:nvSpPr>
          <p:cNvPr id="5" name="Text 2"/>
          <p:cNvSpPr/>
          <p:nvPr/>
        </p:nvSpPr>
        <p:spPr>
          <a:xfrm>
            <a:off x="504862" y="163354"/>
            <a:ext cx="10058400"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Cloud and Edge Computing Security</a:t>
            </a:r>
            <a:endParaRPr lang="en-US" sz="7170" dirty="0"/>
          </a:p>
        </p:txBody>
      </p:sp>
      <p:sp>
        <p:nvSpPr>
          <p:cNvPr id="6" name="Text 3"/>
          <p:cNvSpPr/>
          <p:nvPr/>
        </p:nvSpPr>
        <p:spPr>
          <a:xfrm>
            <a:off x="613147" y="2676419"/>
            <a:ext cx="10058400"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The adoption of cloud and edge computing in the energy sector raises unique cybersecurity challenges. These platforms offer significant benefits for energy companies, including scalability, flexibility, and cost savings. However, they also introduce new attack surfaces and vulnerabilities that require careful consideration.</a:t>
            </a:r>
            <a:endParaRPr lang="en-US" sz="2078" dirty="0"/>
          </a:p>
        </p:txBody>
      </p:sp>
      <p:sp>
        <p:nvSpPr>
          <p:cNvPr id="7" name="Text 4"/>
          <p:cNvSpPr/>
          <p:nvPr/>
        </p:nvSpPr>
        <p:spPr>
          <a:xfrm>
            <a:off x="613147" y="5062538"/>
            <a:ext cx="10058400" cy="250224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Energy companies must implement robust security measures to protect their data, applications, and critical infrastructure in cloud and edge computing environments. This includes adopting a layered security approach, leveraging advanced security tools, and enforcing strict access control measures. Regular security audits and vulnerability assessments are crucial to identify and mitigate potential risks.</a:t>
            </a:r>
            <a:endParaRPr lang="en-US" sz="2078" dirty="0"/>
          </a:p>
        </p:txBody>
      </p:sp>
      <p:grpSp>
        <p:nvGrpSpPr>
          <p:cNvPr id="2" name="Group 1">
            <a:extLst>
              <a:ext uri="{FF2B5EF4-FFF2-40B4-BE49-F238E27FC236}">
                <a16:creationId xmlns:a16="http://schemas.microsoft.com/office/drawing/2014/main" id="{6E7F13F6-8AA4-81AF-CA82-E0FBA05094B7}"/>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76CE1C14-959A-F66E-CE55-BDB06857D3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2233E97-7138-3E57-7B3C-7D836D5655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4723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3212" y="0"/>
            <a:ext cx="4577187" cy="8229600"/>
          </a:xfrm>
          <a:prstGeom prst="rect">
            <a:avLst/>
          </a:prstGeom>
        </p:spPr>
      </p:pic>
      <p:sp>
        <p:nvSpPr>
          <p:cNvPr id="5" name="Text 2"/>
          <p:cNvSpPr/>
          <p:nvPr/>
        </p:nvSpPr>
        <p:spPr>
          <a:xfrm>
            <a:off x="532448" y="196415"/>
            <a:ext cx="9520764"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Aligning Cybersecurity with Business Objectives</a:t>
            </a:r>
            <a:endParaRPr lang="en-US" sz="6600" dirty="0"/>
          </a:p>
        </p:txBody>
      </p:sp>
      <p:sp>
        <p:nvSpPr>
          <p:cNvPr id="6" name="Text 3"/>
          <p:cNvSpPr/>
          <p:nvPr/>
        </p:nvSpPr>
        <p:spPr>
          <a:xfrm>
            <a:off x="532448" y="3833806"/>
            <a:ext cx="9520764"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Cybersecurity is not an isolated function. It should be integrated with business objectives, ensuring that security measures are aligned with the organization's strategic goals, operational needs, and risk tolerance.</a:t>
            </a:r>
            <a:endParaRPr lang="en-US" sz="2078" dirty="0"/>
          </a:p>
        </p:txBody>
      </p:sp>
      <p:sp>
        <p:nvSpPr>
          <p:cNvPr id="7" name="Text 4"/>
          <p:cNvSpPr/>
          <p:nvPr/>
        </p:nvSpPr>
        <p:spPr>
          <a:xfrm>
            <a:off x="532448" y="5417337"/>
            <a:ext cx="9520764"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Companies must consider the impact of cybersecurity on their business operations, financial performance, and reputation, ensuring that security initiatives are aligned with their business priorities.</a:t>
            </a:r>
            <a:endParaRPr lang="en-US" sz="2078" dirty="0"/>
          </a:p>
        </p:txBody>
      </p:sp>
      <p:grpSp>
        <p:nvGrpSpPr>
          <p:cNvPr id="8" name="Group 7">
            <a:extLst>
              <a:ext uri="{FF2B5EF4-FFF2-40B4-BE49-F238E27FC236}">
                <a16:creationId xmlns:a16="http://schemas.microsoft.com/office/drawing/2014/main" id="{AF75D3CF-BCE8-3C93-AC49-18F4378FF433}"/>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9D30A7FE-5841-AB0F-D5DB-847F2FED7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85F36EE-E188-64EB-524C-C8EADE61E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04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enerative AI in Energy Market Growing at a CAGR of 23.9%">
            <a:extLst>
              <a:ext uri="{FF2B5EF4-FFF2-40B4-BE49-F238E27FC236}">
                <a16:creationId xmlns:a16="http://schemas.microsoft.com/office/drawing/2014/main" id="{24093B15-33AC-0C95-0F1F-4781FE066442}"/>
              </a:ext>
            </a:extLst>
          </p:cNvPr>
          <p:cNvPicPr>
            <a:picLocks noChangeAspect="1" noChangeArrowheads="1"/>
          </p:cNvPicPr>
          <p:nvPr/>
        </p:nvPicPr>
        <p:blipFill>
          <a:blip r:embed="rId3">
            <a:alphaModFix amt="21000"/>
            <a:extLst>
              <a:ext uri="{28A0092B-C50C-407E-A947-70E740481C1C}">
                <a14:useLocalDpi xmlns:a14="http://schemas.microsoft.com/office/drawing/2010/main"/>
              </a:ext>
            </a:extLst>
          </a:blip>
          <a:srcRect/>
          <a:stretch>
            <a:fillRect/>
          </a:stretch>
        </p:blipFill>
        <p:spPr bwMode="auto">
          <a:xfrm>
            <a:off x="1600200" y="452438"/>
            <a:ext cx="11430000" cy="7324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72289" y="1968"/>
            <a:ext cx="11455853"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Artificial Intelligence and Cybersecurity</a:t>
            </a:r>
            <a:endParaRPr lang="en-US" sz="7170" dirty="0"/>
          </a:p>
        </p:txBody>
      </p:sp>
      <p:sp>
        <p:nvSpPr>
          <p:cNvPr id="6" name="Text 3"/>
          <p:cNvSpPr/>
          <p:nvPr/>
        </p:nvSpPr>
        <p:spPr>
          <a:xfrm>
            <a:off x="472289" y="2734357"/>
            <a:ext cx="10254426" cy="213734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Artificial intelligence (AI) is rapidly transforming the energy sector, offering opportunities for improved efficiency, automation, and decision-making. However, the integration of AI also presents new cybersecurity challenges that require careful consideration and mitigation strategies.</a:t>
            </a:r>
            <a:endParaRPr lang="en-US" sz="2078" dirty="0"/>
          </a:p>
        </p:txBody>
      </p:sp>
      <p:sp>
        <p:nvSpPr>
          <p:cNvPr id="7" name="Text 4"/>
          <p:cNvSpPr/>
          <p:nvPr/>
        </p:nvSpPr>
        <p:spPr>
          <a:xfrm>
            <a:off x="472290" y="4722677"/>
            <a:ext cx="10254426" cy="226442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AI algorithms can be susceptible to adversarial attacks, where attackers manipulate data or algorithms to compromise system performance or extract sensitive information. Robust security measures, such as data sanitization, model validation, and threat detection systems, are crucial to protect AI-powered systems from malicious actors.</a:t>
            </a:r>
            <a:endParaRPr lang="en-US" sz="2078" dirty="0"/>
          </a:p>
        </p:txBody>
      </p:sp>
      <p:grpSp>
        <p:nvGrpSpPr>
          <p:cNvPr id="2" name="Group 1">
            <a:extLst>
              <a:ext uri="{FF2B5EF4-FFF2-40B4-BE49-F238E27FC236}">
                <a16:creationId xmlns:a16="http://schemas.microsoft.com/office/drawing/2014/main" id="{BEF7D24D-AD6A-2A4C-238F-9339A05B586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0D7B1526-8FAF-628E-536F-EE0FD3235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34938ADC-E94B-F2D5-9740-3C3FC04592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498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5" name="Text 2"/>
          <p:cNvSpPr/>
          <p:nvPr/>
        </p:nvSpPr>
        <p:spPr>
          <a:xfrm>
            <a:off x="989648" y="1294090"/>
            <a:ext cx="7164705" cy="2276475"/>
          </a:xfrm>
          <a:prstGeom prst="rect">
            <a:avLst/>
          </a:prstGeom>
          <a:noFill/>
          <a:ln/>
        </p:spPr>
        <p:txBody>
          <a:bodyPr wrap="squar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Conclusion and Key Takeaways</a:t>
            </a:r>
            <a:endParaRPr lang="en-US" sz="7170" dirty="0"/>
          </a:p>
        </p:txBody>
      </p:sp>
      <p:sp>
        <p:nvSpPr>
          <p:cNvPr id="6" name="Text 3"/>
          <p:cNvSpPr/>
          <p:nvPr/>
        </p:nvSpPr>
        <p:spPr>
          <a:xfrm>
            <a:off x="989648" y="3966448"/>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EU cybersecurity regulations are essential for safeguarding energy infrastructure and protecting sensitive data.</a:t>
            </a:r>
            <a:endParaRPr lang="en-US" sz="2078" dirty="0"/>
          </a:p>
        </p:txBody>
      </p:sp>
      <p:sp>
        <p:nvSpPr>
          <p:cNvPr id="7" name="Text 4"/>
          <p:cNvSpPr/>
          <p:nvPr/>
        </p:nvSpPr>
        <p:spPr>
          <a:xfrm>
            <a:off x="989648" y="5055037"/>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Energy companies must implement a robust cybersecurity strategy that aligns with their business objectives.</a:t>
            </a:r>
            <a:endParaRPr lang="en-US" sz="2078" dirty="0"/>
          </a:p>
        </p:txBody>
      </p:sp>
      <p:sp>
        <p:nvSpPr>
          <p:cNvPr id="8" name="Text 5"/>
          <p:cNvSpPr/>
          <p:nvPr/>
        </p:nvSpPr>
        <p:spPr>
          <a:xfrm>
            <a:off x="989648" y="6143625"/>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This includes ongoing education, risk assessment, and continuous improvement.</a:t>
            </a:r>
            <a:endParaRPr lang="en-US" sz="2078" dirty="0"/>
          </a:p>
        </p:txBody>
      </p:sp>
      <p:grpSp>
        <p:nvGrpSpPr>
          <p:cNvPr id="9" name="Group 8">
            <a:extLst>
              <a:ext uri="{FF2B5EF4-FFF2-40B4-BE49-F238E27FC236}">
                <a16:creationId xmlns:a16="http://schemas.microsoft.com/office/drawing/2014/main" id="{36D0194A-FD38-34E7-0726-9F120301B331}"/>
              </a:ext>
            </a:extLst>
          </p:cNvPr>
          <p:cNvGrpSpPr/>
          <p:nvPr/>
        </p:nvGrpSpPr>
        <p:grpSpPr>
          <a:xfrm>
            <a:off x="10950904" y="7594540"/>
            <a:ext cx="2591913" cy="481557"/>
            <a:chOff x="5179092" y="5483822"/>
            <a:chExt cx="3294001" cy="612000"/>
          </a:xfrm>
        </p:grpSpPr>
        <p:pic>
          <p:nvPicPr>
            <p:cNvPr id="10" name="Picture 9">
              <a:extLst>
                <a:ext uri="{FF2B5EF4-FFF2-40B4-BE49-F238E27FC236}">
                  <a16:creationId xmlns:a16="http://schemas.microsoft.com/office/drawing/2014/main" id="{CB88296F-7C89-3149-1905-9626DC56B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A6460C5-F18D-794D-B075-6AF28EA37A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title"/>
          </p:nvPr>
        </p:nvSpPr>
        <p:spPr>
          <a:xfrm>
            <a:off x="822962" y="-142239"/>
            <a:ext cx="12157710" cy="1747520"/>
          </a:xfrm>
        </p:spPr>
        <p:txBody>
          <a:bodyPr anchor="ctr">
            <a:normAutofit/>
          </a:bodyPr>
          <a:lstStyle/>
          <a:p>
            <a:r>
              <a:rPr lang="en-US" dirty="0">
                <a:latin typeface="Roboto" panose="02000000000000000000" pitchFamily="2" charset="0"/>
                <a:ea typeface="Roboto" panose="02000000000000000000" pitchFamily="2" charset="0"/>
                <a:cs typeface="Roboto" panose="02000000000000000000" pitchFamily="2" charset="0"/>
              </a:rPr>
              <a:t>References</a:t>
            </a:r>
          </a:p>
        </p:txBody>
      </p:sp>
      <p:sp>
        <p:nvSpPr>
          <p:cNvPr id="12" name="Text Placeholder 11">
            <a:extLst>
              <a:ext uri="{FF2B5EF4-FFF2-40B4-BE49-F238E27FC236}">
                <a16:creationId xmlns:a16="http://schemas.microsoft.com/office/drawing/2014/main" id="{8CBC01B8-FB52-27EE-1CD6-0180333CE55A}"/>
              </a:ext>
            </a:extLst>
          </p:cNvPr>
          <p:cNvSpPr>
            <a:spLocks/>
          </p:cNvSpPr>
          <p:nvPr/>
        </p:nvSpPr>
        <p:spPr>
          <a:xfrm>
            <a:off x="822962" y="1317294"/>
            <a:ext cx="13193289" cy="4662226"/>
          </a:xfrm>
          <a:prstGeom prst="rect">
            <a:avLst/>
          </a:prstGeom>
        </p:spPr>
        <p:txBody>
          <a:bodyPr>
            <a:noAutofit/>
          </a:bodyPr>
          <a:lstStyle/>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Union Agency for Cybersecurity (ENISA). (2023). EU Cybersecurity Act https://digital-strategy.ec.europa.eu/en/policies/cybersecurity-act.</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Fortinet. (2022). Network Security Fundamentals: A Comprehensive Guide. https://www.fortinet.com/resources/cyberglossary/what-is-network-security</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International Organization for Standardization (ISO). (2022). ISO/IEC 27001:2022 - Information technology - Security techniques - Information security management systems - Requirements. https://www.iso.org/standard/27001</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Union Agency for Cybersecurity (ENISA). (2022). Good Practices for Network Security Monitoring. </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Union Agency for Cybersecurity (ENISA). (2021). Threat Landscape Report.</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Commission (2020, July 22). Critical infrastructure and cybersecurity - Energy https://www.enisa.europa.eu/topics/critical-information-infrastructures-and-services.</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Union Agency for Cybersecurity (ENISA) (n.d.). European Union Agency for Cybersecurity (ENISA).</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Commission (2024, February 15). Commission adopts EU network code on energy cybersecurity https://www.smart-energy.com/industry-sectors/cybersecurity/european-commission-adopts-eu-network-code-on-energy-cybersecurity/.</a:t>
            </a:r>
          </a:p>
          <a:p>
            <a:pPr marL="268834" indent="-268834" defTabSz="896112">
              <a:spcAft>
                <a:spcPts val="600"/>
              </a:spcAft>
              <a:buFont typeface="+mj-lt"/>
              <a:buAutoNum type="arabicPeriod"/>
            </a:pPr>
            <a:r>
              <a:rPr lang="en-GB" sz="1600" dirty="0" err="1">
                <a:latin typeface="Roboto" panose="02000000000000000000" pitchFamily="2" charset="0"/>
                <a:ea typeface="Roboto" panose="02000000000000000000" pitchFamily="2" charset="0"/>
                <a:cs typeface="Roboto" panose="02000000000000000000" pitchFamily="2" charset="0"/>
              </a:rPr>
              <a:t>Cruceru</a:t>
            </a:r>
            <a:r>
              <a:rPr lang="en-GB" sz="1600" dirty="0">
                <a:latin typeface="Roboto" panose="02000000000000000000" pitchFamily="2" charset="0"/>
                <a:ea typeface="Roboto" panose="02000000000000000000" pitchFamily="2" charset="0"/>
                <a:cs typeface="Roboto" panose="02000000000000000000" pitchFamily="2" charset="0"/>
              </a:rPr>
              <a:t>, C., Chen, W., Boldt, M., &amp; </a:t>
            </a:r>
            <a:r>
              <a:rPr lang="en-GB" sz="1600" dirty="0" err="1">
                <a:latin typeface="Roboto" panose="02000000000000000000" pitchFamily="2" charset="0"/>
                <a:ea typeface="Roboto" panose="02000000000000000000" pitchFamily="2" charset="0"/>
                <a:cs typeface="Roboto" panose="02000000000000000000" pitchFamily="2" charset="0"/>
              </a:rPr>
              <a:t>Eremia</a:t>
            </a:r>
            <a:r>
              <a:rPr lang="en-GB" sz="1600" dirty="0">
                <a:latin typeface="Roboto" panose="02000000000000000000" pitchFamily="2" charset="0"/>
                <a:ea typeface="Roboto" panose="02000000000000000000" pitchFamily="2" charset="0"/>
                <a:cs typeface="Roboto" panose="02000000000000000000" pitchFamily="2" charset="0"/>
              </a:rPr>
              <a:t>, T. (2020). A review of cyber physical attacks on power systems. Renewable and Sustainable Energy Reviews, 131, 110002. (https://www.sciencedirect.com/science/article/abs/pii/S0096300321001041)</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European Commission (2021, December 5). The EU Cybersecurity Strategy for the Digital Decade https://digital-strategy.ec.europa.eu/en/policies/cybersecurity-strategy.</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The European Commission website: Provides information on the NIS Directive and other relevant regulations. https://www.enisa.europa.eu/</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The Council of the European Union website: Offers updates on EU legislation related to cybersecurity. https://www.consilium.europa.eu/en/</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All images credit to Adobe AI Image Illustrator - Adobe Firefly</a:t>
            </a:r>
            <a:endParaRPr lang="en-GB" sz="1600" kern="1200" dirty="0">
              <a:latin typeface="Roboto" panose="02000000000000000000" pitchFamily="2" charset="0"/>
              <a:ea typeface="Roboto" panose="02000000000000000000" pitchFamily="2" charset="0"/>
              <a:cs typeface="Roboto" panose="02000000000000000000" pitchFamily="2" charset="0"/>
            </a:endParaRPr>
          </a:p>
          <a:p>
            <a:pPr marL="268834" indent="-268834" defTabSz="896112">
              <a:spcAft>
                <a:spcPts val="600"/>
              </a:spcAft>
              <a:buFont typeface="+mj-lt"/>
              <a:buAutoNum type="arabicPeriod"/>
            </a:pPr>
            <a:endParaRPr lang="en-GB" sz="1600" kern="1200" dirty="0">
              <a:latin typeface="Roboto" panose="02000000000000000000" pitchFamily="2" charset="0"/>
              <a:ea typeface="Roboto" panose="02000000000000000000" pitchFamily="2" charset="0"/>
              <a:cs typeface="Roboto" panose="02000000000000000000" pitchFamily="2" charset="0"/>
            </a:endParaRPr>
          </a:p>
          <a:p>
            <a:pPr marL="268834" indent="-268834" defTabSz="896112">
              <a:spcAft>
                <a:spcPts val="600"/>
              </a:spcAft>
              <a:buFont typeface="+mj-lt"/>
              <a:buAutoNum type="arabicPeriod"/>
            </a:pPr>
            <a:endParaRPr lang="en-GB" sz="1600" kern="1200" dirty="0">
              <a:latin typeface="Roboto" panose="02000000000000000000" pitchFamily="2" charset="0"/>
              <a:ea typeface="Roboto" panose="02000000000000000000" pitchFamily="2" charset="0"/>
              <a:cs typeface="Roboto" panose="02000000000000000000" pitchFamily="2" charset="0"/>
            </a:endParaRPr>
          </a:p>
        </p:txBody>
      </p:sp>
      <p:sp>
        <p:nvSpPr>
          <p:cNvPr id="6" name="Slide Number Placeholder 5">
            <a:extLst>
              <a:ext uri="{FF2B5EF4-FFF2-40B4-BE49-F238E27FC236}">
                <a16:creationId xmlns:a16="http://schemas.microsoft.com/office/drawing/2014/main" id="{B5768C54-1820-3B00-1C96-88D7349FD784}"/>
              </a:ext>
            </a:extLst>
          </p:cNvPr>
          <p:cNvSpPr>
            <a:spLocks/>
          </p:cNvSpPr>
          <p:nvPr/>
        </p:nvSpPr>
        <p:spPr>
          <a:xfrm>
            <a:off x="12861297" y="6979397"/>
            <a:ext cx="732710" cy="432959"/>
          </a:xfrm>
          <a:prstGeom prst="rect">
            <a:avLst/>
          </a:prstGeom>
        </p:spPr>
        <p:txBody>
          <a:bodyPr/>
          <a:lstStyle/>
          <a:p>
            <a:pPr defTabSz="896112">
              <a:spcAft>
                <a:spcPts val="600"/>
              </a:spcAft>
            </a:pPr>
            <a:fld id="{3A98EE3D-8CD1-4C3F-BD1C-C98C9596463C}" type="slidenum">
              <a:rPr lang="en-US" sz="1764" kern="1200">
                <a:solidFill>
                  <a:schemeClr val="tx1"/>
                </a:solidFill>
                <a:latin typeface="+mn-lt"/>
                <a:ea typeface="+mn-ea"/>
                <a:cs typeface="+mn-cs"/>
              </a:rPr>
              <a:pPr defTabSz="896112">
                <a:spcAft>
                  <a:spcPts val="600"/>
                </a:spcAft>
              </a:pPr>
              <a:t>62</a:t>
            </a:fld>
            <a:endParaRPr lang="en-US"/>
          </a:p>
        </p:txBody>
      </p:sp>
      <p:grpSp>
        <p:nvGrpSpPr>
          <p:cNvPr id="3" name="Group 2">
            <a:extLst>
              <a:ext uri="{FF2B5EF4-FFF2-40B4-BE49-F238E27FC236}">
                <a16:creationId xmlns:a16="http://schemas.microsoft.com/office/drawing/2014/main" id="{462C25D6-C7AC-CA73-AA39-D2DE14FF9CE9}"/>
              </a:ext>
            </a:extLst>
          </p:cNvPr>
          <p:cNvGrpSpPr/>
          <p:nvPr/>
        </p:nvGrpSpPr>
        <p:grpSpPr>
          <a:xfrm>
            <a:off x="10950904" y="7594540"/>
            <a:ext cx="2591913" cy="481557"/>
            <a:chOff x="5179092" y="5483822"/>
            <a:chExt cx="3294001" cy="612000"/>
          </a:xfrm>
        </p:grpSpPr>
        <p:pic>
          <p:nvPicPr>
            <p:cNvPr id="4" name="Picture 3">
              <a:extLst>
                <a:ext uri="{FF2B5EF4-FFF2-40B4-BE49-F238E27FC236}">
                  <a16:creationId xmlns:a16="http://schemas.microsoft.com/office/drawing/2014/main" id="{3C697815-08FE-E300-BF42-EEB98D946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13B8ACFB-B4F0-4F53-FF31-E728241A5F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94692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9A535ED6-CFF9-C12E-EA78-EBD0B8099595}"/>
              </a:ext>
            </a:extLst>
          </p:cNvPr>
          <p:cNvSpPr>
            <a:spLocks noGrp="1"/>
          </p:cNvSpPr>
          <p:nvPr>
            <p:ph type="ctrTitle"/>
          </p:nvPr>
        </p:nvSpPr>
        <p:spPr>
          <a:xfrm>
            <a:off x="955587" y="1357115"/>
            <a:ext cx="5332196" cy="1083102"/>
          </a:xfrm>
        </p:spPr>
        <p:txBody>
          <a:bodyPr>
            <a:noAutofit/>
          </a:bodyPr>
          <a:lstStyle/>
          <a:p>
            <a:r>
              <a:rPr lang="en-US" sz="3360" dirty="0"/>
              <a:t>Connect with CyberSecPro: How to register and other practical information</a:t>
            </a:r>
          </a:p>
        </p:txBody>
      </p:sp>
      <p:sp>
        <p:nvSpPr>
          <p:cNvPr id="6" name="Text Placeholder 23">
            <a:extLst>
              <a:ext uri="{FF2B5EF4-FFF2-40B4-BE49-F238E27FC236}">
                <a16:creationId xmlns:a16="http://schemas.microsoft.com/office/drawing/2014/main" id="{0B52445B-FBAA-979A-9C5E-C360080F440E}"/>
              </a:ext>
            </a:extLst>
          </p:cNvPr>
          <p:cNvSpPr txBox="1">
            <a:spLocks/>
          </p:cNvSpPr>
          <p:nvPr/>
        </p:nvSpPr>
        <p:spPr>
          <a:xfrm>
            <a:off x="955587" y="2702491"/>
            <a:ext cx="5461674" cy="2648290"/>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11480" indent="-411480">
              <a:buFont typeface="+mj-lt"/>
              <a:buAutoNum type="arabicPeriod"/>
            </a:pPr>
            <a:r>
              <a:rPr lang="en-US" sz="1920" dirty="0"/>
              <a:t>Website: </a:t>
            </a:r>
          </a:p>
          <a:p>
            <a:pPr marL="351130" lvl="1" indent="0">
              <a:buNone/>
            </a:pPr>
            <a:r>
              <a:rPr lang="en-US" sz="1920" u="sng" dirty="0">
                <a:solidFill>
                  <a:srgbClr val="C573D2"/>
                </a:solidFill>
                <a:hlinkClick r:id="rId3">
                  <a:extLst>
                    <a:ext uri="{A12FA001-AC4F-418D-AE19-62706E023703}">
                      <ahyp:hlinkClr xmlns:ahyp="http://schemas.microsoft.com/office/drawing/2018/hyperlinkcolor" val="tx"/>
                    </a:ext>
                  </a:extLst>
                </a:hlinkClick>
              </a:rPr>
              <a:t> </a:t>
            </a:r>
            <a:r>
              <a:rPr lang="en-US" sz="1920" dirty="0">
                <a:hlinkClick r:id="rId3">
                  <a:extLst>
                    <a:ext uri="{A12FA001-AC4F-418D-AE19-62706E023703}">
                      <ahyp:hlinkClr xmlns:ahyp="http://schemas.microsoft.com/office/drawing/2018/hyperlinkcolor" val="tx"/>
                    </a:ext>
                  </a:extLst>
                </a:hlinkClick>
              </a:rPr>
              <a:t>www.cybersecpro-project.eu</a:t>
            </a:r>
            <a:r>
              <a:rPr lang="en-US" sz="1920" dirty="0"/>
              <a:t> </a:t>
            </a:r>
          </a:p>
          <a:p>
            <a:pPr marL="411480" indent="-411480">
              <a:buFont typeface="+mj-lt"/>
              <a:buAutoNum type="arabicPeriod"/>
            </a:pPr>
            <a:r>
              <a:rPr lang="en-US" sz="1920" dirty="0"/>
              <a:t>X (Twitter):  </a:t>
            </a:r>
            <a:r>
              <a:rPr lang="en-US" sz="1920" dirty="0">
                <a:hlinkClick r:id="rId4">
                  <a:extLst>
                    <a:ext uri="{A12FA001-AC4F-418D-AE19-62706E023703}">
                      <ahyp:hlinkClr xmlns:ahyp="http://schemas.microsoft.com/office/drawing/2018/hyperlinkcolor" val="tx"/>
                    </a:ext>
                  </a:extLst>
                </a:hlinkClick>
              </a:rPr>
              <a:t>https://twitter.com/CyberSecPro_eu</a:t>
            </a:r>
            <a:r>
              <a:rPr lang="en-US" sz="1920" dirty="0"/>
              <a:t> </a:t>
            </a:r>
          </a:p>
          <a:p>
            <a:pPr marL="411480" indent="-411480">
              <a:buFont typeface="+mj-lt"/>
              <a:buAutoNum type="arabicPeriod"/>
            </a:pPr>
            <a:r>
              <a:rPr lang="en-US" sz="1920" dirty="0"/>
              <a:t>LinkedIn: </a:t>
            </a:r>
            <a:r>
              <a:rPr lang="en-US" sz="1920" dirty="0">
                <a:hlinkClick r:id="rId5">
                  <a:extLst>
                    <a:ext uri="{A12FA001-AC4F-418D-AE19-62706E023703}">
                      <ahyp:hlinkClr xmlns:ahyp="http://schemas.microsoft.com/office/drawing/2018/hyperlinkcolor" val="tx"/>
                    </a:ext>
                  </a:extLst>
                </a:hlinkClick>
              </a:rPr>
              <a:t>https://www.linkedin.com/company/cybersecpro-euproject/</a:t>
            </a:r>
            <a:r>
              <a:rPr lang="en-US" sz="1920" dirty="0"/>
              <a:t> </a:t>
            </a:r>
          </a:p>
          <a:p>
            <a:endParaRPr lang="en-US" sz="1920" dirty="0"/>
          </a:p>
          <a:p>
            <a:endParaRPr lang="en-US" sz="1920" dirty="0"/>
          </a:p>
          <a:p>
            <a:endParaRPr lang="en-US" sz="1920" dirty="0"/>
          </a:p>
        </p:txBody>
      </p:sp>
      <p:grpSp>
        <p:nvGrpSpPr>
          <p:cNvPr id="7" name="Group 6">
            <a:extLst>
              <a:ext uri="{FF2B5EF4-FFF2-40B4-BE49-F238E27FC236}">
                <a16:creationId xmlns:a16="http://schemas.microsoft.com/office/drawing/2014/main" id="{E3142853-826F-8740-5A33-EE5F9D994319}"/>
              </a:ext>
            </a:extLst>
          </p:cNvPr>
          <p:cNvGrpSpPr/>
          <p:nvPr/>
        </p:nvGrpSpPr>
        <p:grpSpPr>
          <a:xfrm>
            <a:off x="955587" y="306697"/>
            <a:ext cx="13330753" cy="7616206"/>
            <a:chOff x="796322" y="255581"/>
            <a:chExt cx="11108961" cy="6346838"/>
          </a:xfrm>
        </p:grpSpPr>
        <p:pic>
          <p:nvPicPr>
            <p:cNvPr id="3" name="Picture 2">
              <a:extLst>
                <a:ext uri="{FF2B5EF4-FFF2-40B4-BE49-F238E27FC236}">
                  <a16:creationId xmlns:a16="http://schemas.microsoft.com/office/drawing/2014/main" id="{A5526414-2615-81F4-380B-C32E1B31A9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47717" y="255581"/>
              <a:ext cx="6557566" cy="63468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0D76D71-6459-7707-79CE-8C3377C6E8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322" y="4458984"/>
              <a:ext cx="4201417" cy="2143435"/>
            </a:xfrm>
            <a:prstGeom prst="rect">
              <a:avLst/>
            </a:prstGeom>
          </p:spPr>
        </p:pic>
      </p:grpSp>
    </p:spTree>
    <p:extLst>
      <p:ext uri="{BB962C8B-B14F-4D97-AF65-F5344CB8AC3E}">
        <p14:creationId xmlns:p14="http://schemas.microsoft.com/office/powerpoint/2010/main" val="199150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66A90A-D785-DD6D-6B55-F04FB5198439}"/>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634011A-A1E0-DDE0-EBEF-5FD539FF5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5E92CBA-BF88-E43D-7769-78E1D77876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4" name="Image 0"/>
          <p:cNvPicPr>
            <a:picLocks noChangeAspect="1"/>
          </p:cNvPicPr>
          <p:nvPr/>
        </p:nvPicPr>
        <p:blipFill>
          <a:blip r:embed="rId3">
            <a:alphaModFix amt="40000"/>
          </a:blip>
          <a:srcRect/>
          <a:stretch/>
        </p:blipFill>
        <p:spPr>
          <a:xfrm>
            <a:off x="834540" y="128777"/>
            <a:ext cx="12961319" cy="8100823"/>
          </a:xfrm>
          <a:prstGeom prst="rect">
            <a:avLst/>
          </a:prstGeom>
        </p:spPr>
      </p:pic>
      <p:sp>
        <p:nvSpPr>
          <p:cNvPr id="5" name="Text 2"/>
          <p:cNvSpPr/>
          <p:nvPr/>
        </p:nvSpPr>
        <p:spPr>
          <a:xfrm>
            <a:off x="506856" y="450027"/>
            <a:ext cx="10706576" cy="338899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Cybersecurity Landscape in the Energy Sector</a:t>
            </a:r>
            <a:endParaRPr lang="en-US" sz="7170" dirty="0"/>
          </a:p>
        </p:txBody>
      </p:sp>
      <p:sp>
        <p:nvSpPr>
          <p:cNvPr id="6" name="Text 3"/>
          <p:cNvSpPr/>
          <p:nvPr/>
        </p:nvSpPr>
        <p:spPr>
          <a:xfrm>
            <a:off x="506856" y="3017287"/>
            <a:ext cx="10225312" cy="2195025"/>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energy sector faces a complex and evolving cybersecurity landscape. Critical infrastructure, including power grids, pipelines, and refineries, are increasingly reliant on digital technologies, creating new vulnerabilities for cyberattacks. These threats can disrupt energy supply, compromise safety, and cause significant economic damage.</a:t>
            </a:r>
            <a:endParaRPr lang="en-US" sz="1600" b="1" dirty="0"/>
          </a:p>
        </p:txBody>
      </p:sp>
      <p:sp>
        <p:nvSpPr>
          <p:cNvPr id="7" name="Text 4"/>
          <p:cNvSpPr/>
          <p:nvPr/>
        </p:nvSpPr>
        <p:spPr>
          <a:xfrm>
            <a:off x="506856" y="4891307"/>
            <a:ext cx="10225312"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Cybercriminals and nation-state actors are actively targeting energy companies, seeking to steal sensitive data, disrupt operations, and cause widespread damage. The energy sector must adopt a proactive and multi-layered approach to cybersecurity, addressing vulnerabilities across the entire value chain, from generation to transmission, distribution, and consumption.</a:t>
            </a:r>
            <a:endParaRPr lang="en-US" sz="1600" b="1" dirty="0"/>
          </a:p>
        </p:txBody>
      </p:sp>
      <p:grpSp>
        <p:nvGrpSpPr>
          <p:cNvPr id="2" name="Group 1">
            <a:extLst>
              <a:ext uri="{FF2B5EF4-FFF2-40B4-BE49-F238E27FC236}">
                <a16:creationId xmlns:a16="http://schemas.microsoft.com/office/drawing/2014/main" id="{82B5934E-AEE8-4AA7-0926-8CFA2E178785}"/>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0877C7F-06E6-F346-0141-ED83C6A13A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611B336-F7B6-8FF6-FC35-C5E510CE4F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E4BCC9-2960-E3D6-8605-C8217449CB4F}"/>
              </a:ext>
            </a:extLst>
          </p:cNvPr>
          <p:cNvPicPr>
            <a:picLocks noChangeAspect="1"/>
          </p:cNvPicPr>
          <p:nvPr/>
        </p:nvPicPr>
        <p:blipFill>
          <a:blip r:embed="rId3">
            <a:alphaModFix amt="23000"/>
          </a:blip>
          <a:stretch>
            <a:fillRect/>
          </a:stretch>
        </p:blipFill>
        <p:spPr>
          <a:xfrm>
            <a:off x="1219200" y="633412"/>
            <a:ext cx="12192000" cy="6962775"/>
          </a:xfrm>
          <a:prstGeom prst="rect">
            <a:avLst/>
          </a:prstGeom>
        </p:spPr>
      </p:pic>
      <p:sp>
        <p:nvSpPr>
          <p:cNvPr id="5" name="Text 2"/>
          <p:cNvSpPr/>
          <p:nvPr/>
        </p:nvSpPr>
        <p:spPr>
          <a:xfrm>
            <a:off x="508385" y="395884"/>
            <a:ext cx="10705047" cy="4552950"/>
          </a:xfrm>
          <a:prstGeom prst="rect">
            <a:avLst/>
          </a:prstGeom>
          <a:noFill/>
          <a:ln/>
        </p:spPr>
        <p:txBody>
          <a:bodyPr wrap="square" rtlCol="0" anchor="t"/>
          <a:lstStyle/>
          <a:p>
            <a:pPr marL="0" indent="0">
              <a:lnSpc>
                <a:spcPts val="8962"/>
              </a:lnSpc>
              <a:buNone/>
            </a:pPr>
            <a:r>
              <a:rPr lang="en-US" sz="6000" b="1" dirty="0">
                <a:solidFill>
                  <a:srgbClr val="FF726D"/>
                </a:solidFill>
                <a:latin typeface="Inconsolata" pitchFamily="34" charset="0"/>
                <a:ea typeface="Inconsolata" pitchFamily="34" charset="-122"/>
                <a:cs typeface="Inconsolata" pitchFamily="34" charset="-120"/>
              </a:rPr>
              <a:t>EU Cybersecurity Legislation and Regulations</a:t>
            </a:r>
            <a:endParaRPr lang="en-US" sz="6000" dirty="0"/>
          </a:p>
        </p:txBody>
      </p:sp>
      <p:sp>
        <p:nvSpPr>
          <p:cNvPr id="6" name="Text 3"/>
          <p:cNvSpPr/>
          <p:nvPr/>
        </p:nvSpPr>
        <p:spPr>
          <a:xfrm>
            <a:off x="508388" y="3014785"/>
            <a:ext cx="954482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EU has adopted a comprehensive cybersecurity strategy to address the growing threats to its critical infrastructure and digital economy. The EU Cybersecurity Strategy outlines a framework for strengthening cybersecurity capabilities across member states, fostering cooperation, and promoting international collaboration.</a:t>
            </a:r>
            <a:endParaRPr lang="en-US" sz="1600" b="1" dirty="0"/>
          </a:p>
        </p:txBody>
      </p:sp>
      <p:sp>
        <p:nvSpPr>
          <p:cNvPr id="7" name="Text 4"/>
          <p:cNvSpPr/>
          <p:nvPr/>
        </p:nvSpPr>
        <p:spPr>
          <a:xfrm>
            <a:off x="508387" y="5048127"/>
            <a:ext cx="9544825" cy="316706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The EU Cybersecurity Strategy encompasses a range of initiatives, including the development of cybersecurity legislation, the establishment of cybersecurity agencies and centers of expertise, and the promotion of cybersecurity awareness and training programs. The EU is committed to working with industry, academia, and international partners to create a secure and resilient cyberspace.</a:t>
            </a:r>
            <a:endParaRPr lang="en-US" sz="1600" b="1" dirty="0"/>
          </a:p>
        </p:txBody>
      </p:sp>
      <p:grpSp>
        <p:nvGrpSpPr>
          <p:cNvPr id="2" name="Group 1">
            <a:extLst>
              <a:ext uri="{FF2B5EF4-FFF2-40B4-BE49-F238E27FC236}">
                <a16:creationId xmlns:a16="http://schemas.microsoft.com/office/drawing/2014/main" id="{9768D5E4-542E-6114-D3CC-E86281DCE2D9}"/>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60FACFB8-89A5-143B-B512-74CFBAFC52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BE126B6-FC68-9183-4BC5-B3B321610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4" name="Image 0"/>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69053" y="2308182"/>
            <a:ext cx="3368841" cy="3368841"/>
          </a:xfrm>
          <a:prstGeom prst="rect">
            <a:avLst/>
          </a:prstGeom>
        </p:spPr>
      </p:pic>
      <p:sp>
        <p:nvSpPr>
          <p:cNvPr id="5" name="Text 2"/>
          <p:cNvSpPr/>
          <p:nvPr/>
        </p:nvSpPr>
        <p:spPr>
          <a:xfrm>
            <a:off x="604637" y="395881"/>
            <a:ext cx="11162247"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NIS Directive (Network and Information Security Directive)</a:t>
            </a:r>
            <a:endParaRPr lang="en-US" sz="6600" dirty="0"/>
          </a:p>
        </p:txBody>
      </p:sp>
      <p:sp>
        <p:nvSpPr>
          <p:cNvPr id="6" name="Text 3"/>
          <p:cNvSpPr/>
          <p:nvPr/>
        </p:nvSpPr>
        <p:spPr>
          <a:xfrm>
            <a:off x="604637" y="3588411"/>
            <a:ext cx="1024784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NIS Directive, adopted by the European Union in 2016, is a landmark piece of legislation that aims to enhance cybersecurity across critical sectors, including energy, transport, finance, and healthcare.</a:t>
            </a:r>
            <a:endParaRPr lang="en-US" sz="1600" b="1" dirty="0"/>
          </a:p>
        </p:txBody>
      </p:sp>
      <p:sp>
        <p:nvSpPr>
          <p:cNvPr id="7" name="Text 4"/>
          <p:cNvSpPr/>
          <p:nvPr/>
        </p:nvSpPr>
        <p:spPr>
          <a:xfrm>
            <a:off x="604637" y="4666655"/>
            <a:ext cx="1024784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Directive establishes a framework for member states to implement national cybersecurity strategies and measures, focusing on risk assessment, incident reporting, and cooperation among stakeholders.</a:t>
            </a:r>
            <a:endParaRPr lang="en-US" sz="1600" b="1" dirty="0"/>
          </a:p>
        </p:txBody>
      </p:sp>
      <p:sp>
        <p:nvSpPr>
          <p:cNvPr id="8" name="Text 5"/>
          <p:cNvSpPr/>
          <p:nvPr/>
        </p:nvSpPr>
        <p:spPr>
          <a:xfrm>
            <a:off x="604637" y="5854305"/>
            <a:ext cx="10247847" cy="197941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The NIS Directive is designed to improve the resilience of critical infrastructure and services to cyberattacks by promoting a culture of cybersecurity across the energy sector and ensuring the effective sharing of information and best practices.</a:t>
            </a:r>
          </a:p>
          <a:p>
            <a:pPr marL="342900" indent="-342900">
              <a:lnSpc>
                <a:spcPts val="3117"/>
              </a:lnSpc>
              <a:buFont typeface="Arial" panose="020B0604020202020204" pitchFamily="34" charset="0"/>
              <a:buChar char="•"/>
            </a:pPr>
            <a:r>
              <a:rPr lang="en-US" sz="1600" b="1" dirty="0">
                <a:solidFill>
                  <a:srgbClr val="DAD1E6"/>
                </a:solidFill>
                <a:latin typeface="Fira Sans" pitchFamily="34" charset="0"/>
              </a:rPr>
              <a:t>NIS 2 – October 2024</a:t>
            </a:r>
            <a:endParaRPr lang="en-US" sz="1600" b="1" dirty="0"/>
          </a:p>
        </p:txBody>
      </p:sp>
      <p:grpSp>
        <p:nvGrpSpPr>
          <p:cNvPr id="2" name="Group 1">
            <a:extLst>
              <a:ext uri="{FF2B5EF4-FFF2-40B4-BE49-F238E27FC236}">
                <a16:creationId xmlns:a16="http://schemas.microsoft.com/office/drawing/2014/main" id="{AB61084B-4C90-023B-DC70-FC0644DF7F0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2B79CA34-73B9-BF37-65F1-894B346486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F2313D6-3AEA-D2DD-BB6A-9E12BCD9EC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3492</TotalTime>
  <Words>7138</Words>
  <Application>Microsoft Office PowerPoint</Application>
  <PresentationFormat>Custom</PresentationFormat>
  <Paragraphs>401</Paragraphs>
  <Slides>64</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Arial</vt:lpstr>
      <vt:lpstr>Arial</vt:lpstr>
      <vt:lpstr>Calibri</vt:lpstr>
      <vt:lpstr>Calibri Light</vt:lpstr>
      <vt:lpstr>Courier New</vt:lpstr>
      <vt:lpstr>Fira Sans</vt:lpstr>
      <vt:lpstr>Inconsolata</vt:lpstr>
      <vt:lpstr>OpenSans-Bold</vt:lpstr>
      <vt:lpstr>Roboto</vt:lpstr>
      <vt:lpstr>TWKEverett</vt:lpstr>
      <vt:lpstr>unset</vt:lpstr>
      <vt:lpstr>var(--artdeco-reset-typography-font-family-sans)</vt:lpstr>
      <vt:lpstr>Verdana</vt:lpstr>
      <vt:lpstr>Wingdings</vt:lpstr>
      <vt:lpstr>Celestial</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cyber security certification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Interoperable Risk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Ciras ENISA</vt:lpstr>
      <vt:lpstr>PowerPoint Presentation</vt:lpstr>
      <vt:lpstr>Current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Connect with CyberSecPro: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Session-E2-EU Cybersecurity Governance and Regulatory Compliance in the Energy Sector</dc:title>
  <dc:subject>CyberSecPro Summer School-Madeira-2024</dc:subject>
  <dc:creator>Paresh Rathod - Laurea - Finland</dc:creator>
  <cp:lastModifiedBy>Ricardo Gregorio Lugo</cp:lastModifiedBy>
  <cp:revision>15</cp:revision>
  <dcterms:created xsi:type="dcterms:W3CDTF">2024-06-16T11:12:08Z</dcterms:created>
  <dcterms:modified xsi:type="dcterms:W3CDTF">2024-06-21T15:47:27Z</dcterms:modified>
</cp:coreProperties>
</file>